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368" r:id="rId3"/>
    <p:sldId id="402" r:id="rId4"/>
    <p:sldId id="380" r:id="rId5"/>
    <p:sldId id="386" r:id="rId6"/>
    <p:sldId id="387" r:id="rId7"/>
    <p:sldId id="388" r:id="rId8"/>
    <p:sldId id="395" r:id="rId9"/>
    <p:sldId id="396" r:id="rId10"/>
    <p:sldId id="397" r:id="rId11"/>
    <p:sldId id="389" r:id="rId12"/>
    <p:sldId id="390" r:id="rId13"/>
    <p:sldId id="398" r:id="rId14"/>
    <p:sldId id="399" r:id="rId15"/>
    <p:sldId id="400" r:id="rId16"/>
    <p:sldId id="412" r:id="rId17"/>
    <p:sldId id="401" r:id="rId18"/>
    <p:sldId id="411" r:id="rId19"/>
    <p:sldId id="403" r:id="rId20"/>
    <p:sldId id="385" r:id="rId21"/>
    <p:sldId id="384" r:id="rId22"/>
    <p:sldId id="381" r:id="rId23"/>
    <p:sldId id="382" r:id="rId24"/>
    <p:sldId id="404" r:id="rId25"/>
    <p:sldId id="405" r:id="rId26"/>
    <p:sldId id="406" r:id="rId27"/>
    <p:sldId id="407" r:id="rId28"/>
    <p:sldId id="383" r:id="rId29"/>
    <p:sldId id="379" r:id="rId30"/>
    <p:sldId id="408" r:id="rId31"/>
    <p:sldId id="409" r:id="rId32"/>
    <p:sldId id="410" r:id="rId33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6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92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660E4-A8D8-442A-9963-48B4C85755C9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A9D9-53A0-4C16-97F6-F2DBD1D5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DD32DF-F0C5-4E30-85A4-E490DD24C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1DFD99-9C3A-43AB-BEC1-FA0247E60637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19D89-7E92-495C-9A0F-509FDA21F145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DD87A3-C6E6-4685-995C-8D558BC6FCD1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CB8C40-9615-4CF2-BDA7-3FB019622E9E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E36AE1-7AC2-4876-9CF6-DA39F9B079F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49CD3B-3962-4B13-B9AE-952C1A840E3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D3614-B878-4DB7-BBBD-6BC84100058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2675-E009-417A-B5C5-785ADD263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8488-4A93-4A85-BCF4-88A43E24C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0DA7-2A3B-4029-A1BB-EB037F522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6FAE-57E9-44D8-AD34-E6B62B421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4644-137D-4A08-9878-CB4DD9A0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A5FD-EDAC-4DA8-9D32-E291669E1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B06E-2377-4A55-88CF-AA10FFD62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DA6F-311D-43A5-8EEC-58795C1B5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44E0-8956-410B-8076-F44266771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AA3A-D2ED-4DB0-901E-753ABAEBE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677C-E297-4903-B9E3-9F3AD13D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14949F7-E36F-4D7B-A333-EA2E03C93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460375" y="358775"/>
            <a:ext cx="8166100" cy="1470025"/>
          </a:xfrm>
          <a:solidFill>
            <a:srgbClr val="FFC000"/>
          </a:solidFill>
        </p:spPr>
        <p:txBody>
          <a:bodyPr/>
          <a:lstStyle/>
          <a:p>
            <a:r>
              <a:rPr lang="en-US" sz="3600" b="1" smtClean="0"/>
              <a:t>PART 3: Oxides and chorides of the third period (sodium </a:t>
            </a:r>
            <a:r>
              <a:rPr lang="en-US" sz="3600" b="1" smtClean="0">
                <a:sym typeface="Symbol" pitchFamily="18" charset="2"/>
              </a:rPr>
              <a:t></a:t>
            </a:r>
            <a:r>
              <a:rPr lang="en-US" sz="3600" b="1" smtClean="0"/>
              <a:t> argon)</a:t>
            </a:r>
            <a:endParaRPr lang="en-US" sz="3600" smtClean="0"/>
          </a:p>
        </p:txBody>
      </p:sp>
      <p:pic>
        <p:nvPicPr>
          <p:cNvPr id="2051" name="Picture 4" descr="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136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69275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0"/>
            <a:ext cx="8169275" cy="45720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oxide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345" name="TextBox 5"/>
          <p:cNvSpPr txBox="1">
            <a:spLocks noChangeArrowheads="1"/>
          </p:cNvSpPr>
          <p:nvPr/>
        </p:nvSpPr>
        <p:spPr bwMode="auto">
          <a:xfrm>
            <a:off x="1447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1346" name="TextBox 6"/>
          <p:cNvSpPr txBox="1">
            <a:spLocks noChangeArrowheads="1"/>
          </p:cNvSpPr>
          <p:nvPr/>
        </p:nvSpPr>
        <p:spPr bwMode="auto">
          <a:xfrm>
            <a:off x="25908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1347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1348" name="TextBox 8"/>
          <p:cNvSpPr txBox="1">
            <a:spLocks noChangeArrowheads="1"/>
          </p:cNvSpPr>
          <p:nvPr/>
        </p:nvSpPr>
        <p:spPr bwMode="auto">
          <a:xfrm>
            <a:off x="57150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11349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1350" name="TextBox 11"/>
          <p:cNvSpPr txBox="1">
            <a:spLocks noChangeArrowheads="1"/>
          </p:cNvSpPr>
          <p:nvPr/>
        </p:nvSpPr>
        <p:spPr bwMode="auto">
          <a:xfrm>
            <a:off x="5791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1351" name="TextBox 13"/>
          <p:cNvSpPr txBox="1">
            <a:spLocks noChangeArrowheads="1"/>
          </p:cNvSpPr>
          <p:nvPr/>
        </p:nvSpPr>
        <p:spPr bwMode="auto">
          <a:xfrm>
            <a:off x="70104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11352" name="TextBox 14"/>
          <p:cNvSpPr txBox="1">
            <a:spLocks noChangeArrowheads="1"/>
          </p:cNvSpPr>
          <p:nvPr/>
        </p:nvSpPr>
        <p:spPr bwMode="auto">
          <a:xfrm>
            <a:off x="7010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11353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1275</a:t>
            </a:r>
          </a:p>
        </p:txBody>
      </p:sp>
      <p:sp>
        <p:nvSpPr>
          <p:cNvPr id="11354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2852</a:t>
            </a:r>
          </a:p>
        </p:txBody>
      </p:sp>
      <p:sp>
        <p:nvSpPr>
          <p:cNvPr id="11355" name="TextBox 19"/>
          <p:cNvSpPr txBox="1">
            <a:spLocks noChangeArrowheads="1"/>
          </p:cNvSpPr>
          <p:nvPr/>
        </p:nvSpPr>
        <p:spPr bwMode="auto">
          <a:xfrm>
            <a:off x="3505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2027</a:t>
            </a:r>
          </a:p>
        </p:txBody>
      </p:sp>
      <p:sp>
        <p:nvSpPr>
          <p:cNvPr id="11356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1610</a:t>
            </a:r>
          </a:p>
        </p:txBody>
      </p:sp>
      <p:sp>
        <p:nvSpPr>
          <p:cNvPr id="11357" name="TextBox 21"/>
          <p:cNvSpPr txBox="1">
            <a:spLocks noChangeArrowheads="1"/>
          </p:cNvSpPr>
          <p:nvPr/>
        </p:nvSpPr>
        <p:spPr bwMode="auto">
          <a:xfrm>
            <a:off x="5867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24</a:t>
            </a:r>
          </a:p>
        </p:txBody>
      </p:sp>
      <p:sp>
        <p:nvSpPr>
          <p:cNvPr id="11358" name="TextBox 22"/>
          <p:cNvSpPr txBox="1">
            <a:spLocks noChangeArrowheads="1"/>
          </p:cNvSpPr>
          <p:nvPr/>
        </p:nvSpPr>
        <p:spPr bwMode="auto">
          <a:xfrm>
            <a:off x="7010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</a:t>
            </a:r>
          </a:p>
        </p:txBody>
      </p:sp>
      <p:sp>
        <p:nvSpPr>
          <p:cNvPr id="11359" name="TextBox 23"/>
          <p:cNvSpPr txBox="1">
            <a:spLocks noChangeArrowheads="1"/>
          </p:cNvSpPr>
          <p:nvPr/>
        </p:nvSpPr>
        <p:spPr bwMode="auto">
          <a:xfrm>
            <a:off x="8077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-92</a:t>
            </a:r>
          </a:p>
        </p:txBody>
      </p:sp>
      <p:sp>
        <p:nvSpPr>
          <p:cNvPr id="11360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11361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3600</a:t>
            </a:r>
          </a:p>
        </p:txBody>
      </p:sp>
      <p:sp>
        <p:nvSpPr>
          <p:cNvPr id="11362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2980</a:t>
            </a:r>
          </a:p>
        </p:txBody>
      </p:sp>
      <p:sp>
        <p:nvSpPr>
          <p:cNvPr id="11363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2230</a:t>
            </a:r>
          </a:p>
        </p:txBody>
      </p:sp>
      <p:sp>
        <p:nvSpPr>
          <p:cNvPr id="11364" name="TextBox 29"/>
          <p:cNvSpPr txBox="1">
            <a:spLocks noChangeArrowheads="1"/>
          </p:cNvSpPr>
          <p:nvPr/>
        </p:nvSpPr>
        <p:spPr bwMode="auto">
          <a:xfrm>
            <a:off x="5867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175</a:t>
            </a:r>
          </a:p>
        </p:txBody>
      </p:sp>
      <p:sp>
        <p:nvSpPr>
          <p:cNvPr id="11365" name="TextBox 30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45</a:t>
            </a:r>
          </a:p>
        </p:txBody>
      </p:sp>
      <p:sp>
        <p:nvSpPr>
          <p:cNvPr id="11366" name="TextBox 31"/>
          <p:cNvSpPr txBox="1">
            <a:spLocks noChangeArrowheads="1"/>
          </p:cNvSpPr>
          <p:nvPr/>
        </p:nvSpPr>
        <p:spPr bwMode="auto">
          <a:xfrm>
            <a:off x="8077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</a:t>
            </a:r>
          </a:p>
        </p:txBody>
      </p:sp>
      <p:sp>
        <p:nvSpPr>
          <p:cNvPr id="11367" name="TextBox 37"/>
          <p:cNvSpPr txBox="1">
            <a:spLocks noChangeArrowheads="1"/>
          </p:cNvSpPr>
          <p:nvPr/>
        </p:nvSpPr>
        <p:spPr bwMode="auto">
          <a:xfrm>
            <a:off x="80772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11368" name="TextBox 38"/>
          <p:cNvSpPr txBox="1">
            <a:spLocks noChangeArrowheads="1"/>
          </p:cNvSpPr>
          <p:nvPr/>
        </p:nvSpPr>
        <p:spPr bwMode="auto">
          <a:xfrm>
            <a:off x="8077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11369" name="TextBox 32"/>
          <p:cNvSpPr txBox="1">
            <a:spLocks noChangeArrowheads="1"/>
          </p:cNvSpPr>
          <p:nvPr/>
        </p:nvSpPr>
        <p:spPr bwMode="auto">
          <a:xfrm>
            <a:off x="24384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good</a:t>
            </a:r>
          </a:p>
        </p:txBody>
      </p:sp>
      <p:sp>
        <p:nvSpPr>
          <p:cNvPr id="11370" name="TextBox 33"/>
          <p:cNvSpPr txBox="1">
            <a:spLocks noChangeArrowheads="1"/>
          </p:cNvSpPr>
          <p:nvPr/>
        </p:nvSpPr>
        <p:spPr bwMode="auto">
          <a:xfrm>
            <a:off x="6934200" y="3505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none</a:t>
            </a:r>
          </a:p>
        </p:txBody>
      </p:sp>
      <p:sp>
        <p:nvSpPr>
          <p:cNvPr id="11371" name="TextBox 34"/>
          <p:cNvSpPr txBox="1">
            <a:spLocks noChangeArrowheads="1"/>
          </p:cNvSpPr>
          <p:nvPr/>
        </p:nvSpPr>
        <p:spPr bwMode="auto">
          <a:xfrm>
            <a:off x="4724400" y="33607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very poor</a:t>
            </a:r>
          </a:p>
        </p:txBody>
      </p:sp>
      <p:sp>
        <p:nvSpPr>
          <p:cNvPr id="11372" name="TextBox 35"/>
          <p:cNvSpPr txBox="1">
            <a:spLocks noChangeArrowheads="1"/>
          </p:cNvSpPr>
          <p:nvPr/>
        </p:nvSpPr>
        <p:spPr bwMode="auto">
          <a:xfrm>
            <a:off x="2438400" y="4414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ionic</a:t>
            </a:r>
          </a:p>
        </p:txBody>
      </p:sp>
      <p:sp>
        <p:nvSpPr>
          <p:cNvPr id="11373" name="TextBox 36"/>
          <p:cNvSpPr txBox="1">
            <a:spLocks noChangeArrowheads="1"/>
          </p:cNvSpPr>
          <p:nvPr/>
        </p:nvSpPr>
        <p:spPr bwMode="auto">
          <a:xfrm>
            <a:off x="5867400" y="43434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simple covalent molecular</a:t>
            </a:r>
          </a:p>
        </p:txBody>
      </p:sp>
      <p:sp>
        <p:nvSpPr>
          <p:cNvPr id="11374" name="TextBox 39"/>
          <p:cNvSpPr txBox="1">
            <a:spLocks noChangeArrowheads="1"/>
          </p:cNvSpPr>
          <p:nvPr/>
        </p:nvSpPr>
        <p:spPr bwMode="auto">
          <a:xfrm>
            <a:off x="4191000" y="42672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covalent </a:t>
            </a:r>
          </a:p>
          <a:p>
            <a:pPr algn="ctr" eaLnBrk="1" hangingPunct="1"/>
            <a:r>
              <a:rPr lang="en-US"/>
              <a:t>macro-</a:t>
            </a:r>
          </a:p>
          <a:p>
            <a:pPr algn="ctr" eaLnBrk="1" hangingPunct="1"/>
            <a:r>
              <a:rPr lang="en-US"/>
              <a:t>molecular</a:t>
            </a:r>
          </a:p>
        </p:txBody>
      </p:sp>
      <p:sp>
        <p:nvSpPr>
          <p:cNvPr id="11375" name="TextBox 40"/>
          <p:cNvSpPr txBox="1">
            <a:spLocks noChangeArrowheads="1"/>
          </p:cNvSpPr>
          <p:nvPr/>
        </p:nvSpPr>
        <p:spPr bwMode="auto">
          <a:xfrm>
            <a:off x="1371600" y="51816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Forms NaOH(aq),</a:t>
            </a:r>
          </a:p>
          <a:p>
            <a:pPr algn="ctr" eaLnBrk="1" hangingPunct="1"/>
            <a:r>
              <a:rPr lang="en-US" sz="1400"/>
              <a:t>alkaline</a:t>
            </a:r>
          </a:p>
        </p:txBody>
      </p:sp>
      <p:sp>
        <p:nvSpPr>
          <p:cNvPr id="11376" name="TextBox 41"/>
          <p:cNvSpPr txBox="1">
            <a:spLocks noChangeArrowheads="1"/>
          </p:cNvSpPr>
          <p:nvPr/>
        </p:nvSpPr>
        <p:spPr bwMode="auto">
          <a:xfrm>
            <a:off x="2286000" y="5065713"/>
            <a:ext cx="1219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Forms MgOH</a:t>
            </a:r>
            <a:r>
              <a:rPr lang="en-US" sz="1400" baseline="-25000"/>
              <a:t>2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Weakly alkaline</a:t>
            </a:r>
          </a:p>
        </p:txBody>
      </p:sp>
      <p:sp>
        <p:nvSpPr>
          <p:cNvPr id="11377" name="TextBox 42"/>
          <p:cNvSpPr txBox="1">
            <a:spLocks noChangeArrowheads="1"/>
          </p:cNvSpPr>
          <p:nvPr/>
        </p:nvSpPr>
        <p:spPr bwMode="auto">
          <a:xfrm>
            <a:off x="3352800" y="51292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does </a:t>
            </a:r>
          </a:p>
          <a:p>
            <a:pPr algn="ctr" eaLnBrk="1" hangingPunct="1"/>
            <a:r>
              <a:rPr lang="en-US" sz="1400"/>
              <a:t>not </a:t>
            </a:r>
          </a:p>
          <a:p>
            <a:pPr algn="ctr" eaLnBrk="1" hangingPunct="1"/>
            <a:r>
              <a:rPr lang="en-US" sz="1400"/>
              <a:t>react</a:t>
            </a:r>
          </a:p>
        </p:txBody>
      </p:sp>
      <p:sp>
        <p:nvSpPr>
          <p:cNvPr id="11378" name="TextBox 43"/>
          <p:cNvSpPr txBox="1">
            <a:spLocks noChangeArrowheads="1"/>
          </p:cNvSpPr>
          <p:nvPr/>
        </p:nvSpPr>
        <p:spPr bwMode="auto">
          <a:xfrm>
            <a:off x="5791200" y="51419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P</a:t>
            </a:r>
            <a:r>
              <a:rPr lang="en-US" sz="1400" baseline="-25000"/>
              <a:t>4</a:t>
            </a:r>
            <a:r>
              <a:rPr lang="en-US" sz="1400"/>
              <a:t>O</a:t>
            </a:r>
            <a:r>
              <a:rPr lang="en-US" sz="1400" baseline="-25000"/>
              <a:t>10</a:t>
            </a:r>
            <a:r>
              <a:rPr lang="en-US" sz="1400"/>
              <a:t> forms H</a:t>
            </a:r>
            <a:r>
              <a:rPr lang="en-US" sz="1400" baseline="-25000"/>
              <a:t>3</a:t>
            </a:r>
            <a:r>
              <a:rPr lang="en-US" sz="1400"/>
              <a:t>PO</a:t>
            </a:r>
            <a:r>
              <a:rPr lang="en-US" sz="1400" baseline="-25000"/>
              <a:t>4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a weak acid</a:t>
            </a:r>
          </a:p>
        </p:txBody>
      </p:sp>
      <p:sp>
        <p:nvSpPr>
          <p:cNvPr id="11379" name="TextBox 44"/>
          <p:cNvSpPr txBox="1">
            <a:spLocks noChangeArrowheads="1"/>
          </p:cNvSpPr>
          <p:nvPr/>
        </p:nvSpPr>
        <p:spPr bwMode="auto">
          <a:xfrm>
            <a:off x="6858000" y="51292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</a:t>
            </a:r>
            <a:r>
              <a:rPr lang="en-US" sz="1400" baseline="-25000"/>
              <a:t>3</a:t>
            </a:r>
            <a:r>
              <a:rPr lang="en-US" sz="1400"/>
              <a:t> forms H</a:t>
            </a:r>
            <a:r>
              <a:rPr lang="en-US" sz="1400" baseline="-25000"/>
              <a:t>2</a:t>
            </a:r>
            <a:r>
              <a:rPr lang="en-US" sz="1400"/>
              <a:t>SO</a:t>
            </a:r>
            <a:r>
              <a:rPr lang="en-US" sz="1400" baseline="-25000"/>
              <a:t>4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a strong acid</a:t>
            </a:r>
          </a:p>
        </p:txBody>
      </p:sp>
      <p:sp>
        <p:nvSpPr>
          <p:cNvPr id="11380" name="TextBox 45"/>
          <p:cNvSpPr txBox="1">
            <a:spLocks noChangeArrowheads="1"/>
          </p:cNvSpPr>
          <p:nvPr/>
        </p:nvSpPr>
        <p:spPr bwMode="auto">
          <a:xfrm>
            <a:off x="7924800" y="51816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Cl</a:t>
            </a:r>
            <a:r>
              <a:rPr lang="en-US" sz="1400" baseline="-25000"/>
              <a:t>2</a:t>
            </a:r>
            <a:r>
              <a:rPr lang="en-US" sz="1400"/>
              <a:t>O</a:t>
            </a:r>
            <a:r>
              <a:rPr lang="en-US" sz="1400" baseline="-25000"/>
              <a:t>7</a:t>
            </a:r>
            <a:r>
              <a:rPr lang="en-US" sz="1400"/>
              <a:t> forms HClO</a:t>
            </a:r>
            <a:r>
              <a:rPr lang="en-US" sz="1400" baseline="-25000"/>
              <a:t>4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a strong acid</a:t>
            </a:r>
          </a:p>
        </p:txBody>
      </p:sp>
      <p:sp>
        <p:nvSpPr>
          <p:cNvPr id="11381" name="TextBox 46"/>
          <p:cNvSpPr txBox="1">
            <a:spLocks noChangeArrowheads="1"/>
          </p:cNvSpPr>
          <p:nvPr/>
        </p:nvSpPr>
        <p:spPr bwMode="auto">
          <a:xfrm>
            <a:off x="4495800" y="52054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does </a:t>
            </a:r>
          </a:p>
          <a:p>
            <a:pPr algn="ctr" eaLnBrk="1" hangingPunct="1"/>
            <a:r>
              <a:rPr lang="en-US" sz="1400"/>
              <a:t>not </a:t>
            </a:r>
          </a:p>
          <a:p>
            <a:pPr algn="ctr" eaLnBrk="1" hangingPunct="1"/>
            <a:r>
              <a:rPr lang="en-US" sz="1400"/>
              <a:t>react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oxide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365" name="TextBox 5"/>
          <p:cNvSpPr txBox="1">
            <a:spLocks noChangeArrowheads="1"/>
          </p:cNvSpPr>
          <p:nvPr/>
        </p:nvSpPr>
        <p:spPr bwMode="auto">
          <a:xfrm>
            <a:off x="1447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2366" name="TextBox 6"/>
          <p:cNvSpPr txBox="1">
            <a:spLocks noChangeArrowheads="1"/>
          </p:cNvSpPr>
          <p:nvPr/>
        </p:nvSpPr>
        <p:spPr bwMode="auto">
          <a:xfrm>
            <a:off x="25908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2367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2368" name="TextBox 8"/>
          <p:cNvSpPr txBox="1">
            <a:spLocks noChangeArrowheads="1"/>
          </p:cNvSpPr>
          <p:nvPr/>
        </p:nvSpPr>
        <p:spPr bwMode="auto">
          <a:xfrm>
            <a:off x="57150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12369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2370" name="TextBox 11"/>
          <p:cNvSpPr txBox="1">
            <a:spLocks noChangeArrowheads="1"/>
          </p:cNvSpPr>
          <p:nvPr/>
        </p:nvSpPr>
        <p:spPr bwMode="auto">
          <a:xfrm>
            <a:off x="5791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12371" name="TextBox 13"/>
          <p:cNvSpPr txBox="1">
            <a:spLocks noChangeArrowheads="1"/>
          </p:cNvSpPr>
          <p:nvPr/>
        </p:nvSpPr>
        <p:spPr bwMode="auto">
          <a:xfrm>
            <a:off x="70104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12372" name="TextBox 14"/>
          <p:cNvSpPr txBox="1">
            <a:spLocks noChangeArrowheads="1"/>
          </p:cNvSpPr>
          <p:nvPr/>
        </p:nvSpPr>
        <p:spPr bwMode="auto">
          <a:xfrm>
            <a:off x="7010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12373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1275</a:t>
            </a:r>
          </a:p>
        </p:txBody>
      </p:sp>
      <p:sp>
        <p:nvSpPr>
          <p:cNvPr id="12374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2852</a:t>
            </a:r>
          </a:p>
        </p:txBody>
      </p:sp>
      <p:sp>
        <p:nvSpPr>
          <p:cNvPr id="12375" name="TextBox 19"/>
          <p:cNvSpPr txBox="1">
            <a:spLocks noChangeArrowheads="1"/>
          </p:cNvSpPr>
          <p:nvPr/>
        </p:nvSpPr>
        <p:spPr bwMode="auto">
          <a:xfrm>
            <a:off x="3505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2027</a:t>
            </a:r>
          </a:p>
        </p:txBody>
      </p:sp>
      <p:sp>
        <p:nvSpPr>
          <p:cNvPr id="12376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1610</a:t>
            </a:r>
          </a:p>
        </p:txBody>
      </p:sp>
      <p:sp>
        <p:nvSpPr>
          <p:cNvPr id="12377" name="TextBox 21"/>
          <p:cNvSpPr txBox="1">
            <a:spLocks noChangeArrowheads="1"/>
          </p:cNvSpPr>
          <p:nvPr/>
        </p:nvSpPr>
        <p:spPr bwMode="auto">
          <a:xfrm>
            <a:off x="5867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24</a:t>
            </a:r>
          </a:p>
        </p:txBody>
      </p:sp>
      <p:sp>
        <p:nvSpPr>
          <p:cNvPr id="12378" name="TextBox 22"/>
          <p:cNvSpPr txBox="1">
            <a:spLocks noChangeArrowheads="1"/>
          </p:cNvSpPr>
          <p:nvPr/>
        </p:nvSpPr>
        <p:spPr bwMode="auto">
          <a:xfrm>
            <a:off x="7010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</a:t>
            </a:r>
          </a:p>
        </p:txBody>
      </p:sp>
      <p:sp>
        <p:nvSpPr>
          <p:cNvPr id="12379" name="TextBox 23"/>
          <p:cNvSpPr txBox="1">
            <a:spLocks noChangeArrowheads="1"/>
          </p:cNvSpPr>
          <p:nvPr/>
        </p:nvSpPr>
        <p:spPr bwMode="auto">
          <a:xfrm>
            <a:off x="8077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-92</a:t>
            </a:r>
          </a:p>
        </p:txBody>
      </p:sp>
      <p:sp>
        <p:nvSpPr>
          <p:cNvPr id="12380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12381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3600</a:t>
            </a:r>
          </a:p>
        </p:txBody>
      </p:sp>
      <p:sp>
        <p:nvSpPr>
          <p:cNvPr id="12382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2980</a:t>
            </a:r>
          </a:p>
        </p:txBody>
      </p:sp>
      <p:sp>
        <p:nvSpPr>
          <p:cNvPr id="12383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2230</a:t>
            </a:r>
          </a:p>
        </p:txBody>
      </p:sp>
      <p:sp>
        <p:nvSpPr>
          <p:cNvPr id="12384" name="TextBox 29"/>
          <p:cNvSpPr txBox="1">
            <a:spLocks noChangeArrowheads="1"/>
          </p:cNvSpPr>
          <p:nvPr/>
        </p:nvSpPr>
        <p:spPr bwMode="auto">
          <a:xfrm>
            <a:off x="5867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175</a:t>
            </a:r>
          </a:p>
        </p:txBody>
      </p:sp>
      <p:sp>
        <p:nvSpPr>
          <p:cNvPr id="12385" name="TextBox 30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45</a:t>
            </a:r>
          </a:p>
        </p:txBody>
      </p:sp>
      <p:sp>
        <p:nvSpPr>
          <p:cNvPr id="12386" name="TextBox 31"/>
          <p:cNvSpPr txBox="1">
            <a:spLocks noChangeArrowheads="1"/>
          </p:cNvSpPr>
          <p:nvPr/>
        </p:nvSpPr>
        <p:spPr bwMode="auto">
          <a:xfrm>
            <a:off x="8077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</a:t>
            </a:r>
          </a:p>
        </p:txBody>
      </p:sp>
      <p:sp>
        <p:nvSpPr>
          <p:cNvPr id="12387" name="TextBox 37"/>
          <p:cNvSpPr txBox="1">
            <a:spLocks noChangeArrowheads="1"/>
          </p:cNvSpPr>
          <p:nvPr/>
        </p:nvSpPr>
        <p:spPr bwMode="auto">
          <a:xfrm>
            <a:off x="80772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12388" name="TextBox 38"/>
          <p:cNvSpPr txBox="1">
            <a:spLocks noChangeArrowheads="1"/>
          </p:cNvSpPr>
          <p:nvPr/>
        </p:nvSpPr>
        <p:spPr bwMode="auto">
          <a:xfrm>
            <a:off x="8077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12389" name="TextBox 32"/>
          <p:cNvSpPr txBox="1">
            <a:spLocks noChangeArrowheads="1"/>
          </p:cNvSpPr>
          <p:nvPr/>
        </p:nvSpPr>
        <p:spPr bwMode="auto">
          <a:xfrm>
            <a:off x="24384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good</a:t>
            </a:r>
          </a:p>
        </p:txBody>
      </p:sp>
      <p:sp>
        <p:nvSpPr>
          <p:cNvPr id="12390" name="TextBox 33"/>
          <p:cNvSpPr txBox="1">
            <a:spLocks noChangeArrowheads="1"/>
          </p:cNvSpPr>
          <p:nvPr/>
        </p:nvSpPr>
        <p:spPr bwMode="auto">
          <a:xfrm>
            <a:off x="6934200" y="3505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none</a:t>
            </a:r>
          </a:p>
        </p:txBody>
      </p:sp>
      <p:sp>
        <p:nvSpPr>
          <p:cNvPr id="12391" name="TextBox 34"/>
          <p:cNvSpPr txBox="1">
            <a:spLocks noChangeArrowheads="1"/>
          </p:cNvSpPr>
          <p:nvPr/>
        </p:nvSpPr>
        <p:spPr bwMode="auto">
          <a:xfrm>
            <a:off x="4724400" y="33607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very poor</a:t>
            </a:r>
          </a:p>
        </p:txBody>
      </p:sp>
      <p:sp>
        <p:nvSpPr>
          <p:cNvPr id="12392" name="TextBox 35"/>
          <p:cNvSpPr txBox="1">
            <a:spLocks noChangeArrowheads="1"/>
          </p:cNvSpPr>
          <p:nvPr/>
        </p:nvSpPr>
        <p:spPr bwMode="auto">
          <a:xfrm>
            <a:off x="2438400" y="4414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ionic</a:t>
            </a:r>
          </a:p>
        </p:txBody>
      </p:sp>
      <p:sp>
        <p:nvSpPr>
          <p:cNvPr id="12393" name="TextBox 36"/>
          <p:cNvSpPr txBox="1">
            <a:spLocks noChangeArrowheads="1"/>
          </p:cNvSpPr>
          <p:nvPr/>
        </p:nvSpPr>
        <p:spPr bwMode="auto">
          <a:xfrm>
            <a:off x="5867400" y="43434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simple covalent molecular</a:t>
            </a:r>
          </a:p>
        </p:txBody>
      </p:sp>
      <p:sp>
        <p:nvSpPr>
          <p:cNvPr id="12394" name="TextBox 39"/>
          <p:cNvSpPr txBox="1">
            <a:spLocks noChangeArrowheads="1"/>
          </p:cNvSpPr>
          <p:nvPr/>
        </p:nvSpPr>
        <p:spPr bwMode="auto">
          <a:xfrm>
            <a:off x="4191000" y="42672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covalent </a:t>
            </a:r>
          </a:p>
          <a:p>
            <a:pPr algn="ctr" eaLnBrk="1" hangingPunct="1"/>
            <a:r>
              <a:rPr lang="en-US"/>
              <a:t>macro-</a:t>
            </a:r>
          </a:p>
          <a:p>
            <a:pPr algn="ctr" eaLnBrk="1" hangingPunct="1"/>
            <a:r>
              <a:rPr lang="en-US"/>
              <a:t>molecular</a:t>
            </a:r>
          </a:p>
        </p:txBody>
      </p:sp>
      <p:sp>
        <p:nvSpPr>
          <p:cNvPr id="12395" name="TextBox 40"/>
          <p:cNvSpPr txBox="1">
            <a:spLocks noChangeArrowheads="1"/>
          </p:cNvSpPr>
          <p:nvPr/>
        </p:nvSpPr>
        <p:spPr bwMode="auto">
          <a:xfrm>
            <a:off x="1371600" y="51816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Forms NaOH(aq),</a:t>
            </a:r>
          </a:p>
          <a:p>
            <a:pPr algn="ctr" eaLnBrk="1" hangingPunct="1"/>
            <a:r>
              <a:rPr lang="en-US" sz="1400"/>
              <a:t>alkaline</a:t>
            </a:r>
          </a:p>
        </p:txBody>
      </p:sp>
      <p:sp>
        <p:nvSpPr>
          <p:cNvPr id="12396" name="TextBox 41"/>
          <p:cNvSpPr txBox="1">
            <a:spLocks noChangeArrowheads="1"/>
          </p:cNvSpPr>
          <p:nvPr/>
        </p:nvSpPr>
        <p:spPr bwMode="auto">
          <a:xfrm>
            <a:off x="2286000" y="5065713"/>
            <a:ext cx="1219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Forms MgOH</a:t>
            </a:r>
            <a:r>
              <a:rPr lang="en-US" sz="1400" baseline="-25000"/>
              <a:t>2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Weakly alkaline</a:t>
            </a:r>
          </a:p>
        </p:txBody>
      </p:sp>
      <p:sp>
        <p:nvSpPr>
          <p:cNvPr id="12397" name="TextBox 42"/>
          <p:cNvSpPr txBox="1">
            <a:spLocks noChangeArrowheads="1"/>
          </p:cNvSpPr>
          <p:nvPr/>
        </p:nvSpPr>
        <p:spPr bwMode="auto">
          <a:xfrm>
            <a:off x="3352800" y="51292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does </a:t>
            </a:r>
          </a:p>
          <a:p>
            <a:pPr algn="ctr" eaLnBrk="1" hangingPunct="1"/>
            <a:r>
              <a:rPr lang="en-US" sz="1400"/>
              <a:t>not </a:t>
            </a:r>
          </a:p>
          <a:p>
            <a:pPr algn="ctr" eaLnBrk="1" hangingPunct="1"/>
            <a:r>
              <a:rPr lang="en-US" sz="1400"/>
              <a:t>react</a:t>
            </a:r>
          </a:p>
        </p:txBody>
      </p:sp>
      <p:sp>
        <p:nvSpPr>
          <p:cNvPr id="12398" name="TextBox 43"/>
          <p:cNvSpPr txBox="1">
            <a:spLocks noChangeArrowheads="1"/>
          </p:cNvSpPr>
          <p:nvPr/>
        </p:nvSpPr>
        <p:spPr bwMode="auto">
          <a:xfrm>
            <a:off x="5791200" y="51419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P</a:t>
            </a:r>
            <a:r>
              <a:rPr lang="en-US" sz="1400" baseline="-25000"/>
              <a:t>4</a:t>
            </a:r>
            <a:r>
              <a:rPr lang="en-US" sz="1400"/>
              <a:t>O</a:t>
            </a:r>
            <a:r>
              <a:rPr lang="en-US" sz="1400" baseline="-25000"/>
              <a:t>10</a:t>
            </a:r>
            <a:r>
              <a:rPr lang="en-US" sz="1400"/>
              <a:t> forms H</a:t>
            </a:r>
            <a:r>
              <a:rPr lang="en-US" sz="1400" baseline="-25000"/>
              <a:t>3</a:t>
            </a:r>
            <a:r>
              <a:rPr lang="en-US" sz="1400"/>
              <a:t>PO</a:t>
            </a:r>
            <a:r>
              <a:rPr lang="en-US" sz="1400" baseline="-25000"/>
              <a:t>4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a weak acid</a:t>
            </a:r>
          </a:p>
        </p:txBody>
      </p:sp>
      <p:sp>
        <p:nvSpPr>
          <p:cNvPr id="12399" name="TextBox 44"/>
          <p:cNvSpPr txBox="1">
            <a:spLocks noChangeArrowheads="1"/>
          </p:cNvSpPr>
          <p:nvPr/>
        </p:nvSpPr>
        <p:spPr bwMode="auto">
          <a:xfrm>
            <a:off x="6858000" y="51292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</a:t>
            </a:r>
            <a:r>
              <a:rPr lang="en-US" sz="1400" baseline="-25000"/>
              <a:t>3</a:t>
            </a:r>
            <a:r>
              <a:rPr lang="en-US" sz="1400"/>
              <a:t> forms H</a:t>
            </a:r>
            <a:r>
              <a:rPr lang="en-US" sz="1400" baseline="-25000"/>
              <a:t>2</a:t>
            </a:r>
            <a:r>
              <a:rPr lang="en-US" sz="1400"/>
              <a:t>SO</a:t>
            </a:r>
            <a:r>
              <a:rPr lang="en-US" sz="1400" baseline="-25000"/>
              <a:t>4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a strong acid</a:t>
            </a:r>
          </a:p>
        </p:txBody>
      </p:sp>
      <p:sp>
        <p:nvSpPr>
          <p:cNvPr id="12400" name="TextBox 45"/>
          <p:cNvSpPr txBox="1">
            <a:spLocks noChangeArrowheads="1"/>
          </p:cNvSpPr>
          <p:nvPr/>
        </p:nvSpPr>
        <p:spPr bwMode="auto">
          <a:xfrm>
            <a:off x="7924800" y="51816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Cl</a:t>
            </a:r>
            <a:r>
              <a:rPr lang="en-US" sz="1400" baseline="-25000"/>
              <a:t>2</a:t>
            </a:r>
            <a:r>
              <a:rPr lang="en-US" sz="1400"/>
              <a:t>O</a:t>
            </a:r>
            <a:r>
              <a:rPr lang="en-US" sz="1400" baseline="-25000"/>
              <a:t>7</a:t>
            </a:r>
            <a:r>
              <a:rPr lang="en-US" sz="1400"/>
              <a:t> forms HClO</a:t>
            </a:r>
            <a:r>
              <a:rPr lang="en-US" sz="1400" baseline="-25000"/>
              <a:t>4</a:t>
            </a:r>
            <a:r>
              <a:rPr lang="en-US" sz="1400"/>
              <a:t>(aq),</a:t>
            </a:r>
          </a:p>
          <a:p>
            <a:pPr algn="ctr" eaLnBrk="1" hangingPunct="1"/>
            <a:r>
              <a:rPr lang="en-US" sz="1400"/>
              <a:t>a strong acid</a:t>
            </a:r>
          </a:p>
        </p:txBody>
      </p:sp>
      <p:sp>
        <p:nvSpPr>
          <p:cNvPr id="12401" name="TextBox 46"/>
          <p:cNvSpPr txBox="1">
            <a:spLocks noChangeArrowheads="1"/>
          </p:cNvSpPr>
          <p:nvPr/>
        </p:nvSpPr>
        <p:spPr bwMode="auto">
          <a:xfrm>
            <a:off x="4495800" y="5205413"/>
            <a:ext cx="1219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does </a:t>
            </a:r>
          </a:p>
          <a:p>
            <a:pPr algn="ctr" eaLnBrk="1" hangingPunct="1"/>
            <a:r>
              <a:rPr lang="en-US" sz="1400"/>
              <a:t>not </a:t>
            </a:r>
          </a:p>
          <a:p>
            <a:pPr algn="ctr" eaLnBrk="1" hangingPunct="1"/>
            <a:r>
              <a:rPr lang="en-US" sz="1400"/>
              <a:t>react</a:t>
            </a:r>
          </a:p>
        </p:txBody>
      </p:sp>
      <p:sp>
        <p:nvSpPr>
          <p:cNvPr id="12402" name="TextBox 47"/>
          <p:cNvSpPr txBox="1">
            <a:spLocks noChangeArrowheads="1"/>
          </p:cNvSpPr>
          <p:nvPr/>
        </p:nvSpPr>
        <p:spPr bwMode="auto">
          <a:xfrm>
            <a:off x="2057400" y="60912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basic</a:t>
            </a:r>
          </a:p>
        </p:txBody>
      </p:sp>
      <p:sp>
        <p:nvSpPr>
          <p:cNvPr id="12403" name="TextBox 48"/>
          <p:cNvSpPr txBox="1">
            <a:spLocks noChangeArrowheads="1"/>
          </p:cNvSpPr>
          <p:nvPr/>
        </p:nvSpPr>
        <p:spPr bwMode="auto">
          <a:xfrm>
            <a:off x="6248400" y="60912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acidic</a:t>
            </a:r>
          </a:p>
        </p:txBody>
      </p:sp>
      <p:sp>
        <p:nvSpPr>
          <p:cNvPr id="12404" name="TextBox 49"/>
          <p:cNvSpPr txBox="1">
            <a:spLocks noChangeArrowheads="1"/>
          </p:cNvSpPr>
          <p:nvPr/>
        </p:nvSpPr>
        <p:spPr bwMode="auto">
          <a:xfrm>
            <a:off x="3352800" y="61388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amphoteric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Chemical properties - Acid-base </a:t>
            </a:r>
            <a:br>
              <a:rPr lang="en-US" sz="3200" smtClean="0"/>
            </a:br>
            <a:r>
              <a:rPr lang="en-US" sz="3200" smtClean="0"/>
              <a:t>nature of oxides: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Oxides of electropositive (opposite of electronegative) elements are very basic and form alkaline solutions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 </a:t>
            </a:r>
          </a:p>
          <a:p>
            <a:pPr marL="457200" lvl="1" indent="0">
              <a:buFontTx/>
              <a:buNone/>
              <a:defRPr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O(s) + H</a:t>
            </a:r>
            <a:r>
              <a:rPr lang="en-US" baseline="-25000" dirty="0"/>
              <a:t>2</a:t>
            </a:r>
            <a:r>
              <a:rPr lang="en-US" dirty="0"/>
              <a:t>O(l)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FontTx/>
              <a:buNone/>
              <a:defRPr/>
            </a:pPr>
            <a:r>
              <a:rPr lang="en-US" dirty="0" err="1"/>
              <a:t>MgO</a:t>
            </a:r>
            <a:r>
              <a:rPr lang="en-US" dirty="0"/>
              <a:t>(s) + H</a:t>
            </a:r>
            <a:r>
              <a:rPr lang="en-US" baseline="-25000" dirty="0"/>
              <a:t>2</a:t>
            </a:r>
            <a:r>
              <a:rPr lang="en-US" dirty="0"/>
              <a:t>O(l)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37433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/>
              <a:t>NaOH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200" y="3757613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465772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Mg(OH)</a:t>
            </a:r>
            <a:r>
              <a:rPr lang="en-US" sz="2800" baseline="-25000" dirty="0" smtClean="0"/>
              <a:t>2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Chemical properties - Acid-base </a:t>
            </a:r>
            <a:br>
              <a:rPr lang="en-US" sz="3200" smtClean="0"/>
            </a:br>
            <a:r>
              <a:rPr lang="en-US" sz="3200" smtClean="0"/>
              <a:t>nature of oxides: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9100"/>
            <a:ext cx="8534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/>
              <a:t>The amphoteric nature of aluminum oxide can be seen from its </a:t>
            </a:r>
            <a:r>
              <a:rPr lang="en-US" sz="2800" dirty="0" err="1"/>
              <a:t>rxns</a:t>
            </a:r>
            <a:r>
              <a:rPr lang="en-US" sz="2800" dirty="0"/>
              <a:t> w/ hydrochloric acid (a strong acid) and sodium hydroxide (a strong base)</a:t>
            </a:r>
            <a:br>
              <a:rPr lang="en-US" sz="2800" dirty="0"/>
            </a:b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u="sng" dirty="0" smtClean="0"/>
              <a:t>Acting </a:t>
            </a:r>
            <a:r>
              <a:rPr lang="en-US" u="sng" dirty="0"/>
              <a:t>as a </a:t>
            </a:r>
            <a:r>
              <a:rPr lang="en-US" u="sng" dirty="0" smtClean="0"/>
              <a:t>base: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Acting </a:t>
            </a:r>
            <a:r>
              <a:rPr lang="en-US" u="sng" dirty="0"/>
              <a:t>as an acid: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Al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3</a:t>
            </a:r>
            <a:r>
              <a:rPr lang="en-US" sz="2800"/>
              <a:t>(aq) + 6</a:t>
            </a:r>
            <a:r>
              <a:rPr lang="en-US" sz="2800">
                <a:solidFill>
                  <a:srgbClr val="C00000"/>
                </a:solidFill>
              </a:rPr>
              <a:t>HCl</a:t>
            </a:r>
            <a:r>
              <a:rPr lang="en-US" sz="2800"/>
              <a:t>(aq) </a:t>
            </a:r>
            <a:r>
              <a:rPr lang="en-US" sz="2800">
                <a:sym typeface="Symbol" pitchFamily="18" charset="2"/>
              </a:rPr>
              <a:t> 2AlCl</a:t>
            </a:r>
            <a:r>
              <a:rPr lang="en-US" sz="2800" baseline="-25000">
                <a:sym typeface="Symbol" pitchFamily="18" charset="2"/>
              </a:rPr>
              <a:t>3</a:t>
            </a:r>
            <a:r>
              <a:rPr lang="en-US" sz="2800">
                <a:sym typeface="Symbol" pitchFamily="18" charset="2"/>
              </a:rPr>
              <a:t>(aq) + 3H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O(l)</a:t>
            </a:r>
            <a:endParaRPr 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7150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Al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3</a:t>
            </a:r>
            <a:r>
              <a:rPr lang="en-US" sz="2800"/>
              <a:t>(aq) + 2</a:t>
            </a:r>
            <a:r>
              <a:rPr lang="en-US" sz="2800">
                <a:solidFill>
                  <a:srgbClr val="0070C0"/>
                </a:solidFill>
              </a:rPr>
              <a:t>NaOH</a:t>
            </a:r>
            <a:r>
              <a:rPr lang="en-US" sz="2800"/>
              <a:t>(aq) </a:t>
            </a:r>
            <a:r>
              <a:rPr lang="en-US" sz="2800">
                <a:sym typeface="Symbol" pitchFamily="18" charset="2"/>
              </a:rPr>
              <a:t>+ 3H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O(l)  2NaAl(OH)</a:t>
            </a:r>
            <a:r>
              <a:rPr lang="en-US" sz="2800" baseline="-25000">
                <a:sym typeface="Symbol" pitchFamily="18" charset="2"/>
              </a:rPr>
              <a:t>3</a:t>
            </a:r>
            <a:r>
              <a:rPr lang="en-US" sz="2800">
                <a:sym typeface="Symbol" pitchFamily="18" charset="2"/>
              </a:rPr>
              <a:t>(aq)</a:t>
            </a:r>
            <a:endParaRPr 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91300" y="6172200"/>
            <a:ext cx="224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sodium aluminate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Chemical properties - Acid-base </a:t>
            </a:r>
            <a:br>
              <a:rPr lang="en-US" sz="3200" smtClean="0"/>
            </a:br>
            <a:r>
              <a:rPr lang="en-US" sz="3200" smtClean="0"/>
              <a:t>nature of oxides: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Silicon dioxide behaves as a weak acid.  It does not react with water (that would be weird… SiO</a:t>
            </a:r>
            <a:r>
              <a:rPr lang="en-US" sz="2600" baseline="-25000" smtClean="0"/>
              <a:t>2</a:t>
            </a:r>
            <a:r>
              <a:rPr lang="en-US" sz="2600" smtClean="0"/>
              <a:t> is sand, so if sand chemically reacted with water then our beaches would be very different places).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600" smtClean="0"/>
              <a:t/>
            </a:r>
            <a:br>
              <a:rPr lang="en-US" sz="2600" smtClean="0"/>
            </a:br>
            <a:endParaRPr lang="en-US" sz="2600" smtClean="0"/>
          </a:p>
          <a:p>
            <a:endParaRPr lang="en-US" smtClean="0"/>
          </a:p>
        </p:txBody>
      </p:sp>
      <p:pic>
        <p:nvPicPr>
          <p:cNvPr id="15364" name="Picture 2" descr="http://beautiful-island.50webs.com/beautiful-island/sunny-beach-p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2488"/>
            <a:ext cx="39624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486400" y="39624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00000"/>
                </a:solidFill>
              </a:rPr>
              <a:t>Imagine beach erosion rates if water chemically reacted with sand!!!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Chemical properties - Acid-base </a:t>
            </a:r>
            <a:br>
              <a:rPr lang="en-US" sz="3200" smtClean="0"/>
            </a:br>
            <a:r>
              <a:rPr lang="en-US" sz="3200" smtClean="0"/>
              <a:t>nature of oxides: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/>
              <a:t>Silicon dioxide behaves as a weak acid.  It does not react with water (that would be weird… SiO</a:t>
            </a:r>
            <a:r>
              <a:rPr lang="en-US" sz="2600" baseline="-25000" dirty="0"/>
              <a:t>2</a:t>
            </a:r>
            <a:r>
              <a:rPr lang="en-US" sz="2600" dirty="0"/>
              <a:t> is sand, so if sand chemically reacted with water then our beaches would be very different places). However, silicon dioxide will form sodium silicate with sodium hydroxide (meaning it reacts with a base).</a:t>
            </a:r>
            <a:br>
              <a:rPr lang="en-US" sz="2600" dirty="0"/>
            </a:br>
            <a:endParaRPr lang="en-US" sz="2600" dirty="0"/>
          </a:p>
          <a:p>
            <a:pPr marL="0" indent="0"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</a:t>
            </a:r>
            <a:r>
              <a:rPr lang="en-US" sz="2800" dirty="0"/>
              <a:t>) + 2</a:t>
            </a:r>
            <a:r>
              <a:rPr lang="en-US" sz="2800" dirty="0">
                <a:solidFill>
                  <a:srgbClr val="0070C0"/>
                </a:solidFill>
              </a:rPr>
              <a:t>NaOH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0600" y="450532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</a:rPr>
              <a:t>Na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SiO</a:t>
            </a:r>
            <a:r>
              <a:rPr lang="en-US" sz="2800" baseline="-25000">
                <a:solidFill>
                  <a:srgbClr val="000000"/>
                </a:solidFill>
              </a:rPr>
              <a:t>3</a:t>
            </a:r>
            <a:r>
              <a:rPr lang="en-US" sz="2800">
                <a:solidFill>
                  <a:srgbClr val="000000"/>
                </a:solidFill>
              </a:rPr>
              <a:t>(aq) </a:t>
            </a:r>
            <a:r>
              <a:rPr lang="en-US" sz="2800">
                <a:solidFill>
                  <a:srgbClr val="000000"/>
                </a:solidFill>
                <a:sym typeface="Symbol" pitchFamily="18" charset="2"/>
              </a:rPr>
              <a:t>+ H</a:t>
            </a:r>
            <a:r>
              <a:rPr lang="en-US" sz="2800" baseline="-25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sz="2800">
                <a:solidFill>
                  <a:srgbClr val="000000"/>
                </a:solidFill>
                <a:sym typeface="Symbol" pitchFamily="18" charset="2"/>
              </a:rPr>
              <a:t>O(l)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Chemical properties - Acid-base </a:t>
            </a:r>
            <a:br>
              <a:rPr lang="en-US" sz="3200" smtClean="0"/>
            </a:br>
            <a:r>
              <a:rPr lang="en-US" sz="3200" smtClean="0"/>
              <a:t>nature of oxides: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568450"/>
            <a:ext cx="8686800" cy="4525963"/>
          </a:xfrm>
        </p:spPr>
        <p:txBody>
          <a:bodyPr/>
          <a:lstStyle/>
          <a:p>
            <a:r>
              <a:rPr lang="en-US" sz="2400" smtClean="0"/>
              <a:t>The oxides of phosphorus, sulfur and chlorine are all strongly acidic (all form strong acids when added to water).</a:t>
            </a:r>
            <a:r>
              <a:rPr lang="en-US" sz="2600" smtClean="0"/>
              <a:t/>
            </a:r>
            <a:br>
              <a:rPr lang="en-US" sz="2600" smtClean="0"/>
            </a:br>
            <a:endParaRPr lang="en-US" sz="2600" smtClean="0"/>
          </a:p>
          <a:p>
            <a:pPr marL="457200" lvl="1" indent="0">
              <a:buFontTx/>
              <a:buNone/>
            </a:pPr>
            <a:r>
              <a:rPr lang="en-US" smtClean="0"/>
              <a:t>SO</a:t>
            </a:r>
            <a:r>
              <a:rPr lang="en-US" baseline="-25000" smtClean="0"/>
              <a:t>2</a:t>
            </a:r>
            <a:r>
              <a:rPr lang="en-US" smtClean="0"/>
              <a:t>(s)   +    H</a:t>
            </a:r>
            <a:r>
              <a:rPr lang="en-US" baseline="-25000" smtClean="0"/>
              <a:t>2</a:t>
            </a:r>
            <a:r>
              <a:rPr lang="en-US" smtClean="0"/>
              <a:t>O(l)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marL="457200" lvl="1" indent="0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</a:t>
            </a:r>
            <a:r>
              <a:rPr lang="en-US" baseline="-25000" smtClean="0"/>
              <a:t>4</a:t>
            </a:r>
            <a:r>
              <a:rPr lang="en-US" smtClean="0"/>
              <a:t>O</a:t>
            </a:r>
            <a:r>
              <a:rPr lang="en-US" baseline="-25000" smtClean="0"/>
              <a:t>10</a:t>
            </a:r>
            <a:r>
              <a:rPr lang="en-US" smtClean="0"/>
              <a:t>(s)  +   H</a:t>
            </a:r>
            <a:r>
              <a:rPr lang="en-US" baseline="-25000" smtClean="0"/>
              <a:t>2</a:t>
            </a:r>
            <a:r>
              <a:rPr lang="en-US" smtClean="0"/>
              <a:t>O(l) </a:t>
            </a:r>
            <a:r>
              <a:rPr lang="en-US" smtClean="0">
                <a:sym typeface="Symbol" pitchFamily="18" charset="2"/>
              </a:rPr>
              <a:t></a:t>
            </a:r>
          </a:p>
          <a:p>
            <a:pPr marL="457200" lvl="1" indent="0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7</a:t>
            </a:r>
            <a:r>
              <a:rPr lang="en-US" smtClean="0"/>
              <a:t>(l)   +   H</a:t>
            </a:r>
            <a:r>
              <a:rPr lang="en-US" baseline="-25000" smtClean="0"/>
              <a:t>2</a:t>
            </a:r>
            <a:r>
              <a:rPr lang="en-US" smtClean="0"/>
              <a:t>O(l)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75150" y="2846388"/>
            <a:ext cx="2101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SO</a:t>
            </a:r>
            <a:r>
              <a:rPr lang="en-US" sz="2800" baseline="-25000"/>
              <a:t>3</a:t>
            </a:r>
            <a:r>
              <a:rPr lang="en-US" sz="2800"/>
              <a:t>(aq)</a:t>
            </a:r>
            <a:endParaRPr lang="en-US" sz="2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33035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C00000"/>
                </a:solidFill>
              </a:rPr>
              <a:t>sulfurous acid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9950" y="4191000"/>
            <a:ext cx="210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H</a:t>
            </a:r>
            <a:r>
              <a:rPr lang="en-US" sz="2800" baseline="-25000"/>
              <a:t>3</a:t>
            </a:r>
            <a:r>
              <a:rPr lang="en-US" sz="2800"/>
              <a:t>PO</a:t>
            </a:r>
            <a:r>
              <a:rPr lang="en-US" sz="2800" baseline="-25000"/>
              <a:t>4</a:t>
            </a:r>
            <a:r>
              <a:rPr lang="en-US" sz="2800"/>
              <a:t>(aq)</a:t>
            </a:r>
            <a:endParaRPr lang="en-US" sz="2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0200" y="45989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C00000"/>
                </a:solidFill>
              </a:rPr>
              <a:t>phosphoric acid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79950" y="5562600"/>
            <a:ext cx="210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HClO</a:t>
            </a:r>
            <a:r>
              <a:rPr lang="en-US" sz="2800" baseline="-25000"/>
              <a:t>4</a:t>
            </a:r>
            <a:r>
              <a:rPr lang="en-US" sz="2800"/>
              <a:t>(aq)</a:t>
            </a:r>
            <a:endParaRPr lang="en-US" sz="24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60467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C00000"/>
                </a:solidFill>
              </a:rPr>
              <a:t>perchloric acid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39975" y="4160838"/>
            <a:ext cx="501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19600" y="4191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9600" y="5562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752600"/>
            <a:ext cx="711676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80219" y="152400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dirty="0" smtClean="0"/>
              <a:t>Chemical properties - Acid-base </a:t>
            </a:r>
            <a:br>
              <a:rPr lang="en-US" sz="3200" dirty="0" smtClean="0"/>
            </a:br>
            <a:r>
              <a:rPr lang="en-US" sz="3200" dirty="0" smtClean="0"/>
              <a:t>nature of oxides: (from left </a:t>
            </a:r>
            <a:r>
              <a:rPr lang="en-US" sz="3200" dirty="0" smtClean="0">
                <a:sym typeface="Symbol" pitchFamily="18" charset="2"/>
              </a:rPr>
              <a:t></a:t>
            </a:r>
            <a:r>
              <a:rPr lang="en-US" sz="3200" dirty="0" smtClean="0"/>
              <a:t> right)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Chlorides of Period 3 Elements</a:t>
            </a:r>
          </a:p>
        </p:txBody>
      </p:sp>
      <p:sp>
        <p:nvSpPr>
          <p:cNvPr id="1843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64810"/>
              </p:ext>
            </p:extLst>
          </p:nvPr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SiCl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Oxides of Period 3 Elements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03688"/>
            <a:ext cx="635317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81212"/>
              </p:ext>
            </p:extLst>
          </p:nvPr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SiCl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5" name="TextBox 5"/>
          <p:cNvSpPr txBox="1">
            <a:spLocks noChangeArrowheads="1"/>
          </p:cNvSpPr>
          <p:nvPr/>
        </p:nvSpPr>
        <p:spPr bwMode="auto">
          <a:xfrm>
            <a:off x="1447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0566" name="TextBox 6"/>
          <p:cNvSpPr txBox="1">
            <a:spLocks noChangeArrowheads="1"/>
          </p:cNvSpPr>
          <p:nvPr/>
        </p:nvSpPr>
        <p:spPr bwMode="auto">
          <a:xfrm>
            <a:off x="25908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0567" name="TextBox 7"/>
          <p:cNvSpPr txBox="1">
            <a:spLocks noChangeArrowheads="1"/>
          </p:cNvSpPr>
          <p:nvPr/>
        </p:nvSpPr>
        <p:spPr bwMode="auto">
          <a:xfrm>
            <a:off x="36576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0568" name="TextBox 8"/>
          <p:cNvSpPr txBox="1">
            <a:spLocks noChangeArrowheads="1"/>
          </p:cNvSpPr>
          <p:nvPr/>
        </p:nvSpPr>
        <p:spPr bwMode="auto">
          <a:xfrm>
            <a:off x="57150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20569" name="TextBox 9"/>
          <p:cNvSpPr txBox="1">
            <a:spLocks noChangeArrowheads="1"/>
          </p:cNvSpPr>
          <p:nvPr/>
        </p:nvSpPr>
        <p:spPr bwMode="auto">
          <a:xfrm>
            <a:off x="48006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0570" name="TextBox 11"/>
          <p:cNvSpPr txBox="1">
            <a:spLocks noChangeArrowheads="1"/>
          </p:cNvSpPr>
          <p:nvPr/>
        </p:nvSpPr>
        <p:spPr bwMode="auto">
          <a:xfrm>
            <a:off x="5791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0571" name="TextBox 12"/>
          <p:cNvSpPr txBox="1">
            <a:spLocks noChangeArrowheads="1"/>
          </p:cNvSpPr>
          <p:nvPr/>
        </p:nvSpPr>
        <p:spPr bwMode="auto">
          <a:xfrm>
            <a:off x="8077200" y="838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gas</a:t>
            </a:r>
          </a:p>
        </p:txBody>
      </p:sp>
      <p:sp>
        <p:nvSpPr>
          <p:cNvPr id="20572" name="TextBox 14"/>
          <p:cNvSpPr txBox="1">
            <a:spLocks noChangeArrowheads="1"/>
          </p:cNvSpPr>
          <p:nvPr/>
        </p:nvSpPr>
        <p:spPr bwMode="auto">
          <a:xfrm>
            <a:off x="7010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0573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801</a:t>
            </a:r>
          </a:p>
        </p:txBody>
      </p:sp>
      <p:sp>
        <p:nvSpPr>
          <p:cNvPr id="20574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714</a:t>
            </a:r>
          </a:p>
        </p:txBody>
      </p:sp>
      <p:sp>
        <p:nvSpPr>
          <p:cNvPr id="20575" name="TextBox 19"/>
          <p:cNvSpPr txBox="1">
            <a:spLocks noChangeArrowheads="1"/>
          </p:cNvSpPr>
          <p:nvPr/>
        </p:nvSpPr>
        <p:spPr bwMode="auto">
          <a:xfrm>
            <a:off x="3505200" y="160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178</a:t>
            </a:r>
          </a:p>
        </p:txBody>
      </p:sp>
      <p:sp>
        <p:nvSpPr>
          <p:cNvPr id="20576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-70</a:t>
            </a:r>
          </a:p>
        </p:txBody>
      </p:sp>
      <p:sp>
        <p:nvSpPr>
          <p:cNvPr id="20577" name="TextBox 21"/>
          <p:cNvSpPr txBox="1">
            <a:spLocks noChangeArrowheads="1"/>
          </p:cNvSpPr>
          <p:nvPr/>
        </p:nvSpPr>
        <p:spPr bwMode="auto">
          <a:xfrm>
            <a:off x="5715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-112</a:t>
            </a:r>
          </a:p>
        </p:txBody>
      </p:sp>
      <p:sp>
        <p:nvSpPr>
          <p:cNvPr id="20578" name="TextBox 22"/>
          <p:cNvSpPr txBox="1">
            <a:spLocks noChangeArrowheads="1"/>
          </p:cNvSpPr>
          <p:nvPr/>
        </p:nvSpPr>
        <p:spPr bwMode="auto">
          <a:xfrm>
            <a:off x="6858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-80</a:t>
            </a:r>
          </a:p>
        </p:txBody>
      </p:sp>
      <p:sp>
        <p:nvSpPr>
          <p:cNvPr id="20579" name="TextBox 23"/>
          <p:cNvSpPr txBox="1">
            <a:spLocks noChangeArrowheads="1"/>
          </p:cNvSpPr>
          <p:nvPr/>
        </p:nvSpPr>
        <p:spPr bwMode="auto">
          <a:xfrm>
            <a:off x="79248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-101</a:t>
            </a:r>
          </a:p>
        </p:txBody>
      </p:sp>
      <p:sp>
        <p:nvSpPr>
          <p:cNvPr id="20580" name="TextBox 24"/>
          <p:cNvSpPr txBox="1">
            <a:spLocks noChangeArrowheads="1"/>
          </p:cNvSpPr>
          <p:nvPr/>
        </p:nvSpPr>
        <p:spPr bwMode="auto">
          <a:xfrm>
            <a:off x="3429000" y="19780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(sublimes)</a:t>
            </a:r>
          </a:p>
        </p:txBody>
      </p:sp>
      <p:sp>
        <p:nvSpPr>
          <p:cNvPr id="20581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1413</a:t>
            </a:r>
          </a:p>
        </p:txBody>
      </p:sp>
      <p:sp>
        <p:nvSpPr>
          <p:cNvPr id="20582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1412</a:t>
            </a:r>
          </a:p>
        </p:txBody>
      </p:sp>
      <p:sp>
        <p:nvSpPr>
          <p:cNvPr id="20583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20584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58</a:t>
            </a:r>
          </a:p>
        </p:txBody>
      </p:sp>
      <p:sp>
        <p:nvSpPr>
          <p:cNvPr id="20585" name="TextBox 29"/>
          <p:cNvSpPr txBox="1">
            <a:spLocks noChangeArrowheads="1"/>
          </p:cNvSpPr>
          <p:nvPr/>
        </p:nvSpPr>
        <p:spPr bwMode="auto">
          <a:xfrm>
            <a:off x="5715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76</a:t>
            </a:r>
          </a:p>
        </p:txBody>
      </p:sp>
      <p:sp>
        <p:nvSpPr>
          <p:cNvPr id="20586" name="TextBox 30"/>
          <p:cNvSpPr txBox="1">
            <a:spLocks noChangeArrowheads="1"/>
          </p:cNvSpPr>
          <p:nvPr/>
        </p:nvSpPr>
        <p:spPr bwMode="auto">
          <a:xfrm>
            <a:off x="6858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136</a:t>
            </a:r>
          </a:p>
        </p:txBody>
      </p:sp>
      <p:sp>
        <p:nvSpPr>
          <p:cNvPr id="20587" name="TextBox 31"/>
          <p:cNvSpPr txBox="1">
            <a:spLocks noChangeArrowheads="1"/>
          </p:cNvSpPr>
          <p:nvPr/>
        </p:nvSpPr>
        <p:spPr bwMode="auto">
          <a:xfrm>
            <a:off x="79248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SiCl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Rxn w/ H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89" name="TextBox 5"/>
          <p:cNvSpPr txBox="1">
            <a:spLocks noChangeArrowheads="1"/>
          </p:cNvSpPr>
          <p:nvPr/>
        </p:nvSpPr>
        <p:spPr bwMode="auto">
          <a:xfrm>
            <a:off x="13716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1590" name="TextBox 6"/>
          <p:cNvSpPr txBox="1">
            <a:spLocks noChangeArrowheads="1"/>
          </p:cNvSpPr>
          <p:nvPr/>
        </p:nvSpPr>
        <p:spPr bwMode="auto">
          <a:xfrm>
            <a:off x="25146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1591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1592" name="TextBox 8"/>
          <p:cNvSpPr txBox="1">
            <a:spLocks noChangeArrowheads="1"/>
          </p:cNvSpPr>
          <p:nvPr/>
        </p:nvSpPr>
        <p:spPr bwMode="auto">
          <a:xfrm>
            <a:off x="57912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21593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1594" name="TextBox 11"/>
          <p:cNvSpPr txBox="1">
            <a:spLocks noChangeArrowheads="1"/>
          </p:cNvSpPr>
          <p:nvPr/>
        </p:nvSpPr>
        <p:spPr bwMode="auto">
          <a:xfrm>
            <a:off x="5867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1595" name="TextBox 12"/>
          <p:cNvSpPr txBox="1">
            <a:spLocks noChangeArrowheads="1"/>
          </p:cNvSpPr>
          <p:nvPr/>
        </p:nvSpPr>
        <p:spPr bwMode="auto">
          <a:xfrm>
            <a:off x="8001000" y="838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gas</a:t>
            </a:r>
          </a:p>
        </p:txBody>
      </p:sp>
      <p:sp>
        <p:nvSpPr>
          <p:cNvPr id="21596" name="TextBox 14"/>
          <p:cNvSpPr txBox="1">
            <a:spLocks noChangeArrowheads="1"/>
          </p:cNvSpPr>
          <p:nvPr/>
        </p:nvSpPr>
        <p:spPr bwMode="auto">
          <a:xfrm>
            <a:off x="70104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1597" name="TextBox 17"/>
          <p:cNvSpPr txBox="1">
            <a:spLocks noChangeArrowheads="1"/>
          </p:cNvSpPr>
          <p:nvPr/>
        </p:nvSpPr>
        <p:spPr bwMode="auto">
          <a:xfrm>
            <a:off x="12954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801</a:t>
            </a:r>
          </a:p>
        </p:txBody>
      </p:sp>
      <p:sp>
        <p:nvSpPr>
          <p:cNvPr id="21598" name="TextBox 18"/>
          <p:cNvSpPr txBox="1">
            <a:spLocks noChangeArrowheads="1"/>
          </p:cNvSpPr>
          <p:nvPr/>
        </p:nvSpPr>
        <p:spPr bwMode="auto">
          <a:xfrm>
            <a:off x="2438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714</a:t>
            </a:r>
          </a:p>
        </p:txBody>
      </p:sp>
      <p:sp>
        <p:nvSpPr>
          <p:cNvPr id="21599" name="TextBox 19"/>
          <p:cNvSpPr txBox="1">
            <a:spLocks noChangeArrowheads="1"/>
          </p:cNvSpPr>
          <p:nvPr/>
        </p:nvSpPr>
        <p:spPr bwMode="auto">
          <a:xfrm>
            <a:off x="3429000" y="160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178</a:t>
            </a:r>
          </a:p>
        </p:txBody>
      </p:sp>
      <p:sp>
        <p:nvSpPr>
          <p:cNvPr id="21600" name="TextBox 20"/>
          <p:cNvSpPr txBox="1">
            <a:spLocks noChangeArrowheads="1"/>
          </p:cNvSpPr>
          <p:nvPr/>
        </p:nvSpPr>
        <p:spPr bwMode="auto">
          <a:xfrm>
            <a:off x="45720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-70</a:t>
            </a:r>
          </a:p>
        </p:txBody>
      </p:sp>
      <p:sp>
        <p:nvSpPr>
          <p:cNvPr id="21601" name="TextBox 21"/>
          <p:cNvSpPr txBox="1">
            <a:spLocks noChangeArrowheads="1"/>
          </p:cNvSpPr>
          <p:nvPr/>
        </p:nvSpPr>
        <p:spPr bwMode="auto">
          <a:xfrm>
            <a:off x="56388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-112</a:t>
            </a:r>
          </a:p>
        </p:txBody>
      </p:sp>
      <p:sp>
        <p:nvSpPr>
          <p:cNvPr id="21602" name="TextBox 22"/>
          <p:cNvSpPr txBox="1">
            <a:spLocks noChangeArrowheads="1"/>
          </p:cNvSpPr>
          <p:nvPr/>
        </p:nvSpPr>
        <p:spPr bwMode="auto">
          <a:xfrm>
            <a:off x="67818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-80</a:t>
            </a:r>
          </a:p>
        </p:txBody>
      </p:sp>
      <p:sp>
        <p:nvSpPr>
          <p:cNvPr id="21603" name="TextBox 23"/>
          <p:cNvSpPr txBox="1">
            <a:spLocks noChangeArrowheads="1"/>
          </p:cNvSpPr>
          <p:nvPr/>
        </p:nvSpPr>
        <p:spPr bwMode="auto">
          <a:xfrm>
            <a:off x="7848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-101</a:t>
            </a:r>
          </a:p>
        </p:txBody>
      </p:sp>
      <p:sp>
        <p:nvSpPr>
          <p:cNvPr id="21604" name="TextBox 24"/>
          <p:cNvSpPr txBox="1">
            <a:spLocks noChangeArrowheads="1"/>
          </p:cNvSpPr>
          <p:nvPr/>
        </p:nvSpPr>
        <p:spPr bwMode="auto">
          <a:xfrm>
            <a:off x="3352800" y="19780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(sublimes)</a:t>
            </a:r>
          </a:p>
        </p:txBody>
      </p:sp>
      <p:sp>
        <p:nvSpPr>
          <p:cNvPr id="21605" name="TextBox 25"/>
          <p:cNvSpPr txBox="1">
            <a:spLocks noChangeArrowheads="1"/>
          </p:cNvSpPr>
          <p:nvPr/>
        </p:nvSpPr>
        <p:spPr bwMode="auto">
          <a:xfrm>
            <a:off x="12954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1413</a:t>
            </a:r>
          </a:p>
        </p:txBody>
      </p:sp>
      <p:sp>
        <p:nvSpPr>
          <p:cNvPr id="21606" name="TextBox 26"/>
          <p:cNvSpPr txBox="1">
            <a:spLocks noChangeArrowheads="1"/>
          </p:cNvSpPr>
          <p:nvPr/>
        </p:nvSpPr>
        <p:spPr bwMode="auto">
          <a:xfrm>
            <a:off x="2438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1412</a:t>
            </a:r>
          </a:p>
        </p:txBody>
      </p:sp>
      <p:sp>
        <p:nvSpPr>
          <p:cNvPr id="21607" name="TextBox 27"/>
          <p:cNvSpPr txBox="1">
            <a:spLocks noChangeArrowheads="1"/>
          </p:cNvSpPr>
          <p:nvPr/>
        </p:nvSpPr>
        <p:spPr bwMode="auto">
          <a:xfrm>
            <a:off x="3429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21608" name="TextBox 28"/>
          <p:cNvSpPr txBox="1">
            <a:spLocks noChangeArrowheads="1"/>
          </p:cNvSpPr>
          <p:nvPr/>
        </p:nvSpPr>
        <p:spPr bwMode="auto">
          <a:xfrm>
            <a:off x="45720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58</a:t>
            </a:r>
          </a:p>
        </p:txBody>
      </p:sp>
      <p:sp>
        <p:nvSpPr>
          <p:cNvPr id="21609" name="TextBox 29"/>
          <p:cNvSpPr txBox="1">
            <a:spLocks noChangeArrowheads="1"/>
          </p:cNvSpPr>
          <p:nvPr/>
        </p:nvSpPr>
        <p:spPr bwMode="auto">
          <a:xfrm>
            <a:off x="56388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76</a:t>
            </a:r>
          </a:p>
        </p:txBody>
      </p:sp>
      <p:sp>
        <p:nvSpPr>
          <p:cNvPr id="21610" name="TextBox 30"/>
          <p:cNvSpPr txBox="1">
            <a:spLocks noChangeArrowheads="1"/>
          </p:cNvSpPr>
          <p:nvPr/>
        </p:nvSpPr>
        <p:spPr bwMode="auto">
          <a:xfrm>
            <a:off x="67818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136</a:t>
            </a:r>
          </a:p>
        </p:txBody>
      </p:sp>
      <p:sp>
        <p:nvSpPr>
          <p:cNvPr id="21611" name="TextBox 31"/>
          <p:cNvSpPr txBox="1">
            <a:spLocks noChangeArrowheads="1"/>
          </p:cNvSpPr>
          <p:nvPr/>
        </p:nvSpPr>
        <p:spPr bwMode="auto">
          <a:xfrm>
            <a:off x="7848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-35</a:t>
            </a:r>
          </a:p>
        </p:txBody>
      </p:sp>
      <p:sp>
        <p:nvSpPr>
          <p:cNvPr id="21612" name="TextBox 32"/>
          <p:cNvSpPr txBox="1">
            <a:spLocks noChangeArrowheads="1"/>
          </p:cNvSpPr>
          <p:nvPr/>
        </p:nvSpPr>
        <p:spPr bwMode="auto">
          <a:xfrm>
            <a:off x="18288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good</a:t>
            </a:r>
          </a:p>
        </p:txBody>
      </p:sp>
      <p:sp>
        <p:nvSpPr>
          <p:cNvPr id="21613" name="TextBox 33"/>
          <p:cNvSpPr txBox="1">
            <a:spLocks noChangeArrowheads="1"/>
          </p:cNvSpPr>
          <p:nvPr/>
        </p:nvSpPr>
        <p:spPr bwMode="auto">
          <a:xfrm>
            <a:off x="35052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poor</a:t>
            </a:r>
          </a:p>
        </p:txBody>
      </p:sp>
      <p:sp>
        <p:nvSpPr>
          <p:cNvPr id="21614" name="TextBox 34"/>
          <p:cNvSpPr txBox="1">
            <a:spLocks noChangeArrowheads="1"/>
          </p:cNvSpPr>
          <p:nvPr/>
        </p:nvSpPr>
        <p:spPr bwMode="auto">
          <a:xfrm>
            <a:off x="61341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SiCl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Rxn w/ H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609" name="TextBox 5"/>
          <p:cNvSpPr txBox="1">
            <a:spLocks noChangeArrowheads="1"/>
          </p:cNvSpPr>
          <p:nvPr/>
        </p:nvSpPr>
        <p:spPr bwMode="auto">
          <a:xfrm>
            <a:off x="15240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2610" name="TextBox 6"/>
          <p:cNvSpPr txBox="1">
            <a:spLocks noChangeArrowheads="1"/>
          </p:cNvSpPr>
          <p:nvPr/>
        </p:nvSpPr>
        <p:spPr bwMode="auto">
          <a:xfrm>
            <a:off x="25146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2611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2612" name="TextBox 8"/>
          <p:cNvSpPr txBox="1">
            <a:spLocks noChangeArrowheads="1"/>
          </p:cNvSpPr>
          <p:nvPr/>
        </p:nvSpPr>
        <p:spPr bwMode="auto">
          <a:xfrm>
            <a:off x="57912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22613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2614" name="TextBox 11"/>
          <p:cNvSpPr txBox="1">
            <a:spLocks noChangeArrowheads="1"/>
          </p:cNvSpPr>
          <p:nvPr/>
        </p:nvSpPr>
        <p:spPr bwMode="auto">
          <a:xfrm>
            <a:off x="5867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2615" name="TextBox 12"/>
          <p:cNvSpPr txBox="1">
            <a:spLocks noChangeArrowheads="1"/>
          </p:cNvSpPr>
          <p:nvPr/>
        </p:nvSpPr>
        <p:spPr bwMode="auto">
          <a:xfrm>
            <a:off x="8153400" y="838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gas</a:t>
            </a:r>
          </a:p>
        </p:txBody>
      </p:sp>
      <p:sp>
        <p:nvSpPr>
          <p:cNvPr id="22616" name="TextBox 14"/>
          <p:cNvSpPr txBox="1">
            <a:spLocks noChangeArrowheads="1"/>
          </p:cNvSpPr>
          <p:nvPr/>
        </p:nvSpPr>
        <p:spPr bwMode="auto">
          <a:xfrm>
            <a:off x="70866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2617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801</a:t>
            </a:r>
          </a:p>
        </p:txBody>
      </p:sp>
      <p:sp>
        <p:nvSpPr>
          <p:cNvPr id="22618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714</a:t>
            </a:r>
          </a:p>
        </p:txBody>
      </p:sp>
      <p:sp>
        <p:nvSpPr>
          <p:cNvPr id="22619" name="TextBox 19"/>
          <p:cNvSpPr txBox="1">
            <a:spLocks noChangeArrowheads="1"/>
          </p:cNvSpPr>
          <p:nvPr/>
        </p:nvSpPr>
        <p:spPr bwMode="auto">
          <a:xfrm>
            <a:off x="3505200" y="160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178</a:t>
            </a:r>
          </a:p>
        </p:txBody>
      </p:sp>
      <p:sp>
        <p:nvSpPr>
          <p:cNvPr id="22620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-70</a:t>
            </a:r>
          </a:p>
        </p:txBody>
      </p:sp>
      <p:sp>
        <p:nvSpPr>
          <p:cNvPr id="22621" name="TextBox 21"/>
          <p:cNvSpPr txBox="1">
            <a:spLocks noChangeArrowheads="1"/>
          </p:cNvSpPr>
          <p:nvPr/>
        </p:nvSpPr>
        <p:spPr bwMode="auto">
          <a:xfrm>
            <a:off x="5715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-112</a:t>
            </a:r>
          </a:p>
        </p:txBody>
      </p:sp>
      <p:sp>
        <p:nvSpPr>
          <p:cNvPr id="22622" name="TextBox 22"/>
          <p:cNvSpPr txBox="1">
            <a:spLocks noChangeArrowheads="1"/>
          </p:cNvSpPr>
          <p:nvPr/>
        </p:nvSpPr>
        <p:spPr bwMode="auto">
          <a:xfrm>
            <a:off x="6858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-80</a:t>
            </a:r>
          </a:p>
        </p:txBody>
      </p:sp>
      <p:sp>
        <p:nvSpPr>
          <p:cNvPr id="22623" name="TextBox 23"/>
          <p:cNvSpPr txBox="1">
            <a:spLocks noChangeArrowheads="1"/>
          </p:cNvSpPr>
          <p:nvPr/>
        </p:nvSpPr>
        <p:spPr bwMode="auto">
          <a:xfrm>
            <a:off x="79248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-101</a:t>
            </a:r>
          </a:p>
        </p:txBody>
      </p:sp>
      <p:sp>
        <p:nvSpPr>
          <p:cNvPr id="22624" name="TextBox 24"/>
          <p:cNvSpPr txBox="1">
            <a:spLocks noChangeArrowheads="1"/>
          </p:cNvSpPr>
          <p:nvPr/>
        </p:nvSpPr>
        <p:spPr bwMode="auto">
          <a:xfrm>
            <a:off x="3429000" y="19780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(sublimes)</a:t>
            </a:r>
          </a:p>
        </p:txBody>
      </p:sp>
      <p:sp>
        <p:nvSpPr>
          <p:cNvPr id="22625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1413</a:t>
            </a:r>
          </a:p>
        </p:txBody>
      </p:sp>
      <p:sp>
        <p:nvSpPr>
          <p:cNvPr id="22626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1412</a:t>
            </a:r>
          </a:p>
        </p:txBody>
      </p:sp>
      <p:sp>
        <p:nvSpPr>
          <p:cNvPr id="22627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22628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58</a:t>
            </a:r>
          </a:p>
        </p:txBody>
      </p:sp>
      <p:sp>
        <p:nvSpPr>
          <p:cNvPr id="22629" name="TextBox 29"/>
          <p:cNvSpPr txBox="1">
            <a:spLocks noChangeArrowheads="1"/>
          </p:cNvSpPr>
          <p:nvPr/>
        </p:nvSpPr>
        <p:spPr bwMode="auto">
          <a:xfrm>
            <a:off x="5715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76</a:t>
            </a:r>
          </a:p>
        </p:txBody>
      </p:sp>
      <p:sp>
        <p:nvSpPr>
          <p:cNvPr id="22630" name="TextBox 30"/>
          <p:cNvSpPr txBox="1">
            <a:spLocks noChangeArrowheads="1"/>
          </p:cNvSpPr>
          <p:nvPr/>
        </p:nvSpPr>
        <p:spPr bwMode="auto">
          <a:xfrm>
            <a:off x="6858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136</a:t>
            </a:r>
          </a:p>
        </p:txBody>
      </p:sp>
      <p:sp>
        <p:nvSpPr>
          <p:cNvPr id="22631" name="TextBox 31"/>
          <p:cNvSpPr txBox="1">
            <a:spLocks noChangeArrowheads="1"/>
          </p:cNvSpPr>
          <p:nvPr/>
        </p:nvSpPr>
        <p:spPr bwMode="auto">
          <a:xfrm>
            <a:off x="79248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-35</a:t>
            </a:r>
          </a:p>
        </p:txBody>
      </p:sp>
      <p:sp>
        <p:nvSpPr>
          <p:cNvPr id="22632" name="TextBox 32"/>
          <p:cNvSpPr txBox="1">
            <a:spLocks noChangeArrowheads="1"/>
          </p:cNvSpPr>
          <p:nvPr/>
        </p:nvSpPr>
        <p:spPr bwMode="auto">
          <a:xfrm>
            <a:off x="18288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good</a:t>
            </a:r>
          </a:p>
        </p:txBody>
      </p:sp>
      <p:sp>
        <p:nvSpPr>
          <p:cNvPr id="22633" name="TextBox 33"/>
          <p:cNvSpPr txBox="1">
            <a:spLocks noChangeArrowheads="1"/>
          </p:cNvSpPr>
          <p:nvPr/>
        </p:nvSpPr>
        <p:spPr bwMode="auto">
          <a:xfrm>
            <a:off x="35052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poor</a:t>
            </a:r>
          </a:p>
        </p:txBody>
      </p:sp>
      <p:sp>
        <p:nvSpPr>
          <p:cNvPr id="22634" name="TextBox 34"/>
          <p:cNvSpPr txBox="1">
            <a:spLocks noChangeArrowheads="1"/>
          </p:cNvSpPr>
          <p:nvPr/>
        </p:nvSpPr>
        <p:spPr bwMode="auto">
          <a:xfrm>
            <a:off x="61341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none</a:t>
            </a:r>
          </a:p>
        </p:txBody>
      </p:sp>
      <p:sp>
        <p:nvSpPr>
          <p:cNvPr id="22635" name="TextBox 35"/>
          <p:cNvSpPr txBox="1">
            <a:spLocks noChangeArrowheads="1"/>
          </p:cNvSpPr>
          <p:nvPr/>
        </p:nvSpPr>
        <p:spPr bwMode="auto">
          <a:xfrm>
            <a:off x="2057400" y="44910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ionic</a:t>
            </a:r>
          </a:p>
        </p:txBody>
      </p:sp>
      <p:sp>
        <p:nvSpPr>
          <p:cNvPr id="22636" name="TextBox 36"/>
          <p:cNvSpPr txBox="1">
            <a:spLocks noChangeArrowheads="1"/>
          </p:cNvSpPr>
          <p:nvPr/>
        </p:nvSpPr>
        <p:spPr bwMode="auto">
          <a:xfrm>
            <a:off x="4038600" y="4494213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simple covalent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Structure affects physical properties of chlorides in the same way it did for oxides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>
              <a:defRPr/>
            </a:pPr>
            <a:r>
              <a:rPr lang="en-US" sz="2800" dirty="0" err="1"/>
              <a:t>NaCl</a:t>
            </a:r>
            <a:r>
              <a:rPr lang="en-US" sz="2800" dirty="0"/>
              <a:t> and MgCl</a:t>
            </a:r>
            <a:r>
              <a:rPr lang="en-US" sz="2800" baseline="-25000" dirty="0"/>
              <a:t>2</a:t>
            </a:r>
            <a:r>
              <a:rPr lang="en-US" sz="2800" dirty="0"/>
              <a:t> are ionic – conduct electricity in molten state – high melting points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2" descr="http://www.bbc.co.uk/schools/gcsebitesize/science/images/gcsechem_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19100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personal.kent.edu/~cearley/ChemWrld/compounds/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1836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AlCl</a:t>
            </a:r>
            <a:r>
              <a:rPr lang="en-US" sz="2800" baseline="-25000" dirty="0"/>
              <a:t>3</a:t>
            </a:r>
            <a:r>
              <a:rPr lang="en-US" sz="2800" dirty="0"/>
              <a:t> is covalent – poor conductor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4580" name="Picture 2" descr="http://www.chem4kids.com/files/elements/compounds/alcl3_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89313"/>
            <a:ext cx="18288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Unlike SiO</a:t>
            </a:r>
            <a:r>
              <a:rPr lang="en-US" sz="2800" baseline="-25000" dirty="0"/>
              <a:t>2</a:t>
            </a:r>
            <a:r>
              <a:rPr lang="en-US" sz="2800" dirty="0"/>
              <a:t>, SiCl</a:t>
            </a:r>
            <a:r>
              <a:rPr lang="en-US" sz="2800" baseline="-25000" dirty="0"/>
              <a:t>4</a:t>
            </a:r>
            <a:r>
              <a:rPr lang="en-US" sz="2800" dirty="0"/>
              <a:t> has a simple molecular structure (not a macromolecular network)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2" descr="http://upload.wikimedia.org/wikipedia/commons/1/19/SiO2_-_Glas_-_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24188"/>
            <a:ext cx="228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www.3dchem.com/inorganics/SiC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2438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2057400" y="60960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SiO</a:t>
            </a:r>
            <a:r>
              <a:rPr lang="en-US" baseline="-25000"/>
              <a:t>2</a:t>
            </a:r>
            <a:r>
              <a:rPr lang="en-US"/>
              <a:t> network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715000" y="6096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SiCl</a:t>
            </a:r>
            <a:r>
              <a:rPr lang="en-US" baseline="-25000"/>
              <a:t>4</a:t>
            </a:r>
            <a:r>
              <a:rPr lang="en-US"/>
              <a:t>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800" smtClean="0"/>
              <a:t>PCl</a:t>
            </a:r>
            <a:r>
              <a:rPr lang="en-US" sz="2800" baseline="-25000" smtClean="0"/>
              <a:t>3</a:t>
            </a:r>
            <a:r>
              <a:rPr lang="en-US" sz="2800" smtClean="0"/>
              <a:t>, PCl</a:t>
            </a:r>
            <a:r>
              <a:rPr lang="en-US" sz="2800" baseline="-25000" smtClean="0"/>
              <a:t>5</a:t>
            </a:r>
            <a:r>
              <a:rPr lang="en-US" sz="2800" smtClean="0"/>
              <a:t>, S</a:t>
            </a:r>
            <a:r>
              <a:rPr lang="en-US" sz="2800" baseline="-25000" smtClean="0"/>
              <a:t>2</a:t>
            </a:r>
            <a:r>
              <a:rPr lang="en-US" sz="2800" smtClean="0"/>
              <a:t>Cl</a:t>
            </a:r>
            <a:r>
              <a:rPr lang="en-US" sz="2800" baseline="-25000" smtClean="0"/>
              <a:t>2</a:t>
            </a:r>
            <a:r>
              <a:rPr lang="en-US" sz="2800" smtClean="0"/>
              <a:t>, Cl</a:t>
            </a:r>
            <a:r>
              <a:rPr lang="en-US" sz="2800" baseline="-25000" smtClean="0"/>
              <a:t>2</a:t>
            </a:r>
            <a:r>
              <a:rPr lang="en-US" sz="2800" smtClean="0"/>
              <a:t> – all have simple molecular structures (covalently bonded molecules) </a:t>
            </a:r>
          </a:p>
          <a:p>
            <a:pPr lvl="1"/>
            <a:r>
              <a:rPr lang="en-US" sz="2400" smtClean="0"/>
              <a:t>held together by weak van der Waals’ forces, resulting in low melting and boiling points. </a:t>
            </a:r>
            <a:br>
              <a:rPr lang="en-US" sz="2400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endParaRPr lang="en-US" smtClean="0"/>
          </a:p>
        </p:txBody>
      </p:sp>
      <p:pic>
        <p:nvPicPr>
          <p:cNvPr id="26628" name="Picture 2" descr="http://www.bestsamplequestions.com/mcat-sample-questions/mcat-sample-questions-physical-sciences/images/mcat-sample-questions-physical-science-passageIV-ques21-pc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809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www.3dchem.com/inorganics/S2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214312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4562475" y="520541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  <a:r>
              <a:rPr lang="en-US" baseline="-25000"/>
              <a:t>2</a:t>
            </a:r>
            <a:r>
              <a:rPr lang="en-US"/>
              <a:t>Cl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26631" name="Picture 8" descr="http://www.rkm.com.au/imagelibrary/thumbnails/CHLORINE-Cl2-2-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05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858000" y="5486400"/>
            <a:ext cx="169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Cl</a:t>
            </a:r>
            <a:r>
              <a:rPr lang="en-US" baseline="-25000"/>
              <a:t>2</a:t>
            </a:r>
            <a:r>
              <a:rPr lang="en-US"/>
              <a:t>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SiCl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Rxn w/ H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25" name="TextBox 5"/>
          <p:cNvSpPr txBox="1">
            <a:spLocks noChangeArrowheads="1"/>
          </p:cNvSpPr>
          <p:nvPr/>
        </p:nvSpPr>
        <p:spPr bwMode="auto">
          <a:xfrm>
            <a:off x="15240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7726" name="TextBox 6"/>
          <p:cNvSpPr txBox="1">
            <a:spLocks noChangeArrowheads="1"/>
          </p:cNvSpPr>
          <p:nvPr/>
        </p:nvSpPr>
        <p:spPr bwMode="auto">
          <a:xfrm>
            <a:off x="25146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7727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7728" name="TextBox 8"/>
          <p:cNvSpPr txBox="1">
            <a:spLocks noChangeArrowheads="1"/>
          </p:cNvSpPr>
          <p:nvPr/>
        </p:nvSpPr>
        <p:spPr bwMode="auto">
          <a:xfrm>
            <a:off x="57912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27729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7730" name="TextBox 11"/>
          <p:cNvSpPr txBox="1">
            <a:spLocks noChangeArrowheads="1"/>
          </p:cNvSpPr>
          <p:nvPr/>
        </p:nvSpPr>
        <p:spPr bwMode="auto">
          <a:xfrm>
            <a:off x="5867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7731" name="TextBox 12"/>
          <p:cNvSpPr txBox="1">
            <a:spLocks noChangeArrowheads="1"/>
          </p:cNvSpPr>
          <p:nvPr/>
        </p:nvSpPr>
        <p:spPr bwMode="auto">
          <a:xfrm>
            <a:off x="8153400" y="838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gas</a:t>
            </a:r>
          </a:p>
        </p:txBody>
      </p:sp>
      <p:sp>
        <p:nvSpPr>
          <p:cNvPr id="27732" name="TextBox 14"/>
          <p:cNvSpPr txBox="1">
            <a:spLocks noChangeArrowheads="1"/>
          </p:cNvSpPr>
          <p:nvPr/>
        </p:nvSpPr>
        <p:spPr bwMode="auto">
          <a:xfrm>
            <a:off x="70866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7733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801</a:t>
            </a:r>
          </a:p>
        </p:txBody>
      </p:sp>
      <p:sp>
        <p:nvSpPr>
          <p:cNvPr id="27734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714</a:t>
            </a:r>
          </a:p>
        </p:txBody>
      </p:sp>
      <p:sp>
        <p:nvSpPr>
          <p:cNvPr id="27735" name="TextBox 19"/>
          <p:cNvSpPr txBox="1">
            <a:spLocks noChangeArrowheads="1"/>
          </p:cNvSpPr>
          <p:nvPr/>
        </p:nvSpPr>
        <p:spPr bwMode="auto">
          <a:xfrm>
            <a:off x="3505200" y="160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178</a:t>
            </a:r>
          </a:p>
        </p:txBody>
      </p:sp>
      <p:sp>
        <p:nvSpPr>
          <p:cNvPr id="27736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-70</a:t>
            </a:r>
          </a:p>
        </p:txBody>
      </p:sp>
      <p:sp>
        <p:nvSpPr>
          <p:cNvPr id="27737" name="TextBox 21"/>
          <p:cNvSpPr txBox="1">
            <a:spLocks noChangeArrowheads="1"/>
          </p:cNvSpPr>
          <p:nvPr/>
        </p:nvSpPr>
        <p:spPr bwMode="auto">
          <a:xfrm>
            <a:off x="5715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-112</a:t>
            </a:r>
          </a:p>
        </p:txBody>
      </p:sp>
      <p:sp>
        <p:nvSpPr>
          <p:cNvPr id="27738" name="TextBox 22"/>
          <p:cNvSpPr txBox="1">
            <a:spLocks noChangeArrowheads="1"/>
          </p:cNvSpPr>
          <p:nvPr/>
        </p:nvSpPr>
        <p:spPr bwMode="auto">
          <a:xfrm>
            <a:off x="6858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-80</a:t>
            </a:r>
          </a:p>
        </p:txBody>
      </p:sp>
      <p:sp>
        <p:nvSpPr>
          <p:cNvPr id="27739" name="TextBox 23"/>
          <p:cNvSpPr txBox="1">
            <a:spLocks noChangeArrowheads="1"/>
          </p:cNvSpPr>
          <p:nvPr/>
        </p:nvSpPr>
        <p:spPr bwMode="auto">
          <a:xfrm>
            <a:off x="79248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-101</a:t>
            </a:r>
          </a:p>
        </p:txBody>
      </p:sp>
      <p:sp>
        <p:nvSpPr>
          <p:cNvPr id="27740" name="TextBox 24"/>
          <p:cNvSpPr txBox="1">
            <a:spLocks noChangeArrowheads="1"/>
          </p:cNvSpPr>
          <p:nvPr/>
        </p:nvSpPr>
        <p:spPr bwMode="auto">
          <a:xfrm>
            <a:off x="3429000" y="19780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(sublimes)</a:t>
            </a:r>
          </a:p>
        </p:txBody>
      </p:sp>
      <p:sp>
        <p:nvSpPr>
          <p:cNvPr id="27741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1413</a:t>
            </a:r>
          </a:p>
        </p:txBody>
      </p:sp>
      <p:sp>
        <p:nvSpPr>
          <p:cNvPr id="27742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1412</a:t>
            </a:r>
          </a:p>
        </p:txBody>
      </p:sp>
      <p:sp>
        <p:nvSpPr>
          <p:cNvPr id="27743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27744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58</a:t>
            </a:r>
          </a:p>
        </p:txBody>
      </p:sp>
      <p:sp>
        <p:nvSpPr>
          <p:cNvPr id="27745" name="TextBox 29"/>
          <p:cNvSpPr txBox="1">
            <a:spLocks noChangeArrowheads="1"/>
          </p:cNvSpPr>
          <p:nvPr/>
        </p:nvSpPr>
        <p:spPr bwMode="auto">
          <a:xfrm>
            <a:off x="5715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76</a:t>
            </a:r>
          </a:p>
        </p:txBody>
      </p:sp>
      <p:sp>
        <p:nvSpPr>
          <p:cNvPr id="27746" name="TextBox 30"/>
          <p:cNvSpPr txBox="1">
            <a:spLocks noChangeArrowheads="1"/>
          </p:cNvSpPr>
          <p:nvPr/>
        </p:nvSpPr>
        <p:spPr bwMode="auto">
          <a:xfrm>
            <a:off x="6858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136</a:t>
            </a:r>
          </a:p>
        </p:txBody>
      </p:sp>
      <p:sp>
        <p:nvSpPr>
          <p:cNvPr id="27747" name="TextBox 31"/>
          <p:cNvSpPr txBox="1">
            <a:spLocks noChangeArrowheads="1"/>
          </p:cNvSpPr>
          <p:nvPr/>
        </p:nvSpPr>
        <p:spPr bwMode="auto">
          <a:xfrm>
            <a:off x="79248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-35</a:t>
            </a:r>
          </a:p>
        </p:txBody>
      </p:sp>
      <p:sp>
        <p:nvSpPr>
          <p:cNvPr id="27748" name="TextBox 32"/>
          <p:cNvSpPr txBox="1">
            <a:spLocks noChangeArrowheads="1"/>
          </p:cNvSpPr>
          <p:nvPr/>
        </p:nvSpPr>
        <p:spPr bwMode="auto">
          <a:xfrm>
            <a:off x="18288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good</a:t>
            </a:r>
          </a:p>
        </p:txBody>
      </p:sp>
      <p:sp>
        <p:nvSpPr>
          <p:cNvPr id="27749" name="TextBox 33"/>
          <p:cNvSpPr txBox="1">
            <a:spLocks noChangeArrowheads="1"/>
          </p:cNvSpPr>
          <p:nvPr/>
        </p:nvSpPr>
        <p:spPr bwMode="auto">
          <a:xfrm>
            <a:off x="35052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poor</a:t>
            </a:r>
          </a:p>
        </p:txBody>
      </p:sp>
      <p:sp>
        <p:nvSpPr>
          <p:cNvPr id="27750" name="TextBox 34"/>
          <p:cNvSpPr txBox="1">
            <a:spLocks noChangeArrowheads="1"/>
          </p:cNvSpPr>
          <p:nvPr/>
        </p:nvSpPr>
        <p:spPr bwMode="auto">
          <a:xfrm>
            <a:off x="61341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none</a:t>
            </a:r>
          </a:p>
        </p:txBody>
      </p:sp>
      <p:sp>
        <p:nvSpPr>
          <p:cNvPr id="27751" name="TextBox 35"/>
          <p:cNvSpPr txBox="1">
            <a:spLocks noChangeArrowheads="1"/>
          </p:cNvSpPr>
          <p:nvPr/>
        </p:nvSpPr>
        <p:spPr bwMode="auto">
          <a:xfrm>
            <a:off x="2057400" y="44910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ionic</a:t>
            </a:r>
          </a:p>
        </p:txBody>
      </p:sp>
      <p:sp>
        <p:nvSpPr>
          <p:cNvPr id="27752" name="TextBox 36"/>
          <p:cNvSpPr txBox="1">
            <a:spLocks noChangeArrowheads="1"/>
          </p:cNvSpPr>
          <p:nvPr/>
        </p:nvSpPr>
        <p:spPr bwMode="auto">
          <a:xfrm>
            <a:off x="4038600" y="4494213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simple covalent molecule</a:t>
            </a:r>
          </a:p>
        </p:txBody>
      </p:sp>
      <p:sp>
        <p:nvSpPr>
          <p:cNvPr id="27753" name="TextBox 37"/>
          <p:cNvSpPr txBox="1">
            <a:spLocks noChangeArrowheads="1"/>
          </p:cNvSpPr>
          <p:nvPr/>
        </p:nvSpPr>
        <p:spPr bwMode="auto">
          <a:xfrm>
            <a:off x="3657600" y="5329238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Fumes of HCl produced</a:t>
            </a:r>
          </a:p>
        </p:txBody>
      </p:sp>
      <p:sp>
        <p:nvSpPr>
          <p:cNvPr id="27754" name="TextBox 38"/>
          <p:cNvSpPr txBox="1">
            <a:spLocks noChangeArrowheads="1"/>
          </p:cNvSpPr>
          <p:nvPr/>
        </p:nvSpPr>
        <p:spPr bwMode="auto">
          <a:xfrm>
            <a:off x="1676400" y="51054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dissolves easily</a:t>
            </a:r>
          </a:p>
        </p:txBody>
      </p:sp>
      <p:sp>
        <p:nvSpPr>
          <p:cNvPr id="27755" name="TextBox 39"/>
          <p:cNvSpPr txBox="1">
            <a:spLocks noChangeArrowheads="1"/>
          </p:cNvSpPr>
          <p:nvPr/>
        </p:nvSpPr>
        <p:spPr bwMode="auto">
          <a:xfrm>
            <a:off x="7848600" y="52974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Some rxn w/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88706"/>
              </p:ext>
            </p:extLst>
          </p:nvPr>
        </p:nvGraphicFramePr>
        <p:xfrm>
          <a:off x="152400" y="152400"/>
          <a:ext cx="8858252" cy="6642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159"/>
                <a:gridCol w="1085570"/>
                <a:gridCol w="1085570"/>
                <a:gridCol w="1085570"/>
                <a:gridCol w="1085570"/>
                <a:gridCol w="1085570"/>
                <a:gridCol w="1085570"/>
                <a:gridCol w="1027673"/>
              </a:tblGrid>
              <a:tr h="560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SiCl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Rxn w/ H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42" name="TextBox 5"/>
          <p:cNvSpPr txBox="1">
            <a:spLocks noChangeArrowheads="1"/>
          </p:cNvSpPr>
          <p:nvPr/>
        </p:nvSpPr>
        <p:spPr bwMode="auto">
          <a:xfrm>
            <a:off x="15240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8743" name="TextBox 6"/>
          <p:cNvSpPr txBox="1">
            <a:spLocks noChangeArrowheads="1"/>
          </p:cNvSpPr>
          <p:nvPr/>
        </p:nvSpPr>
        <p:spPr bwMode="auto">
          <a:xfrm>
            <a:off x="26670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8744" name="TextBox 7"/>
          <p:cNvSpPr txBox="1">
            <a:spLocks noChangeArrowheads="1"/>
          </p:cNvSpPr>
          <p:nvPr/>
        </p:nvSpPr>
        <p:spPr bwMode="auto">
          <a:xfrm>
            <a:off x="3733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28745" name="TextBox 8"/>
          <p:cNvSpPr txBox="1">
            <a:spLocks noChangeArrowheads="1"/>
          </p:cNvSpPr>
          <p:nvPr/>
        </p:nvSpPr>
        <p:spPr bwMode="auto">
          <a:xfrm>
            <a:off x="57912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28746" name="TextBox 9"/>
          <p:cNvSpPr txBox="1">
            <a:spLocks noChangeArrowheads="1"/>
          </p:cNvSpPr>
          <p:nvPr/>
        </p:nvSpPr>
        <p:spPr bwMode="auto">
          <a:xfrm>
            <a:off x="4876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8747" name="TextBox 11"/>
          <p:cNvSpPr txBox="1">
            <a:spLocks noChangeArrowheads="1"/>
          </p:cNvSpPr>
          <p:nvPr/>
        </p:nvSpPr>
        <p:spPr bwMode="auto">
          <a:xfrm>
            <a:off x="5867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8748" name="TextBox 12"/>
          <p:cNvSpPr txBox="1">
            <a:spLocks noChangeArrowheads="1"/>
          </p:cNvSpPr>
          <p:nvPr/>
        </p:nvSpPr>
        <p:spPr bwMode="auto">
          <a:xfrm>
            <a:off x="8153400" y="838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gas</a:t>
            </a:r>
          </a:p>
        </p:txBody>
      </p:sp>
      <p:sp>
        <p:nvSpPr>
          <p:cNvPr id="28749" name="TextBox 14"/>
          <p:cNvSpPr txBox="1">
            <a:spLocks noChangeArrowheads="1"/>
          </p:cNvSpPr>
          <p:nvPr/>
        </p:nvSpPr>
        <p:spPr bwMode="auto">
          <a:xfrm>
            <a:off x="7010400" y="887413"/>
            <a:ext cx="91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28750" name="TextBox 17"/>
          <p:cNvSpPr txBox="1">
            <a:spLocks noChangeArrowheads="1"/>
          </p:cNvSpPr>
          <p:nvPr/>
        </p:nvSpPr>
        <p:spPr bwMode="auto">
          <a:xfrm>
            <a:off x="15240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801</a:t>
            </a:r>
          </a:p>
        </p:txBody>
      </p:sp>
      <p:sp>
        <p:nvSpPr>
          <p:cNvPr id="28751" name="TextBox 18"/>
          <p:cNvSpPr txBox="1">
            <a:spLocks noChangeArrowheads="1"/>
          </p:cNvSpPr>
          <p:nvPr/>
        </p:nvSpPr>
        <p:spPr bwMode="auto">
          <a:xfrm>
            <a:off x="26670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714</a:t>
            </a:r>
          </a:p>
        </p:txBody>
      </p:sp>
      <p:sp>
        <p:nvSpPr>
          <p:cNvPr id="28752" name="TextBox 19"/>
          <p:cNvSpPr txBox="1">
            <a:spLocks noChangeArrowheads="1"/>
          </p:cNvSpPr>
          <p:nvPr/>
        </p:nvSpPr>
        <p:spPr bwMode="auto">
          <a:xfrm>
            <a:off x="3657600" y="160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178</a:t>
            </a:r>
          </a:p>
        </p:txBody>
      </p:sp>
      <p:sp>
        <p:nvSpPr>
          <p:cNvPr id="28753" name="TextBox 20"/>
          <p:cNvSpPr txBox="1">
            <a:spLocks noChangeArrowheads="1"/>
          </p:cNvSpPr>
          <p:nvPr/>
        </p:nvSpPr>
        <p:spPr bwMode="auto">
          <a:xfrm>
            <a:off x="4800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-70</a:t>
            </a:r>
          </a:p>
        </p:txBody>
      </p:sp>
      <p:sp>
        <p:nvSpPr>
          <p:cNvPr id="28754" name="TextBox 21"/>
          <p:cNvSpPr txBox="1">
            <a:spLocks noChangeArrowheads="1"/>
          </p:cNvSpPr>
          <p:nvPr/>
        </p:nvSpPr>
        <p:spPr bwMode="auto">
          <a:xfrm>
            <a:off x="5867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-112</a:t>
            </a:r>
          </a:p>
        </p:txBody>
      </p:sp>
      <p:sp>
        <p:nvSpPr>
          <p:cNvPr id="28755" name="TextBox 22"/>
          <p:cNvSpPr txBox="1">
            <a:spLocks noChangeArrowheads="1"/>
          </p:cNvSpPr>
          <p:nvPr/>
        </p:nvSpPr>
        <p:spPr bwMode="auto">
          <a:xfrm>
            <a:off x="7010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-80</a:t>
            </a:r>
          </a:p>
        </p:txBody>
      </p:sp>
      <p:sp>
        <p:nvSpPr>
          <p:cNvPr id="28756" name="TextBox 23"/>
          <p:cNvSpPr txBox="1">
            <a:spLocks noChangeArrowheads="1"/>
          </p:cNvSpPr>
          <p:nvPr/>
        </p:nvSpPr>
        <p:spPr bwMode="auto">
          <a:xfrm>
            <a:off x="8077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-101</a:t>
            </a:r>
          </a:p>
        </p:txBody>
      </p:sp>
      <p:sp>
        <p:nvSpPr>
          <p:cNvPr id="28757" name="TextBox 24"/>
          <p:cNvSpPr txBox="1">
            <a:spLocks noChangeArrowheads="1"/>
          </p:cNvSpPr>
          <p:nvPr/>
        </p:nvSpPr>
        <p:spPr bwMode="auto">
          <a:xfrm>
            <a:off x="3581400" y="19780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(sublimes)</a:t>
            </a:r>
          </a:p>
        </p:txBody>
      </p:sp>
      <p:sp>
        <p:nvSpPr>
          <p:cNvPr id="28758" name="TextBox 25"/>
          <p:cNvSpPr txBox="1">
            <a:spLocks noChangeArrowheads="1"/>
          </p:cNvSpPr>
          <p:nvPr/>
        </p:nvSpPr>
        <p:spPr bwMode="auto">
          <a:xfrm>
            <a:off x="15240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1413</a:t>
            </a:r>
          </a:p>
        </p:txBody>
      </p:sp>
      <p:sp>
        <p:nvSpPr>
          <p:cNvPr id="28759" name="TextBox 26"/>
          <p:cNvSpPr txBox="1">
            <a:spLocks noChangeArrowheads="1"/>
          </p:cNvSpPr>
          <p:nvPr/>
        </p:nvSpPr>
        <p:spPr bwMode="auto">
          <a:xfrm>
            <a:off x="26670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1412</a:t>
            </a:r>
          </a:p>
        </p:txBody>
      </p:sp>
      <p:sp>
        <p:nvSpPr>
          <p:cNvPr id="28760" name="TextBox 27"/>
          <p:cNvSpPr txBox="1">
            <a:spLocks noChangeArrowheads="1"/>
          </p:cNvSpPr>
          <p:nvPr/>
        </p:nvSpPr>
        <p:spPr bwMode="auto">
          <a:xfrm>
            <a:off x="3657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28761" name="TextBox 28"/>
          <p:cNvSpPr txBox="1">
            <a:spLocks noChangeArrowheads="1"/>
          </p:cNvSpPr>
          <p:nvPr/>
        </p:nvSpPr>
        <p:spPr bwMode="auto">
          <a:xfrm>
            <a:off x="4800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58</a:t>
            </a:r>
          </a:p>
        </p:txBody>
      </p:sp>
      <p:sp>
        <p:nvSpPr>
          <p:cNvPr id="28762" name="TextBox 29"/>
          <p:cNvSpPr txBox="1">
            <a:spLocks noChangeArrowheads="1"/>
          </p:cNvSpPr>
          <p:nvPr/>
        </p:nvSpPr>
        <p:spPr bwMode="auto">
          <a:xfrm>
            <a:off x="5867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76</a:t>
            </a:r>
          </a:p>
        </p:txBody>
      </p:sp>
      <p:sp>
        <p:nvSpPr>
          <p:cNvPr id="28763" name="TextBox 30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136</a:t>
            </a:r>
          </a:p>
        </p:txBody>
      </p:sp>
      <p:sp>
        <p:nvSpPr>
          <p:cNvPr id="28764" name="TextBox 31"/>
          <p:cNvSpPr txBox="1">
            <a:spLocks noChangeArrowheads="1"/>
          </p:cNvSpPr>
          <p:nvPr/>
        </p:nvSpPr>
        <p:spPr bwMode="auto">
          <a:xfrm>
            <a:off x="8077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-35</a:t>
            </a:r>
          </a:p>
        </p:txBody>
      </p:sp>
      <p:sp>
        <p:nvSpPr>
          <p:cNvPr id="28765" name="TextBox 33"/>
          <p:cNvSpPr txBox="1">
            <a:spLocks noChangeArrowheads="1"/>
          </p:cNvSpPr>
          <p:nvPr/>
        </p:nvSpPr>
        <p:spPr bwMode="auto">
          <a:xfrm>
            <a:off x="20574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good</a:t>
            </a:r>
          </a:p>
        </p:txBody>
      </p:sp>
      <p:sp>
        <p:nvSpPr>
          <p:cNvPr id="28766" name="TextBox 35"/>
          <p:cNvSpPr txBox="1">
            <a:spLocks noChangeArrowheads="1"/>
          </p:cNvSpPr>
          <p:nvPr/>
        </p:nvSpPr>
        <p:spPr bwMode="auto">
          <a:xfrm>
            <a:off x="37338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poor</a:t>
            </a:r>
          </a:p>
        </p:txBody>
      </p:sp>
      <p:sp>
        <p:nvSpPr>
          <p:cNvPr id="28767" name="TextBox 36"/>
          <p:cNvSpPr txBox="1">
            <a:spLocks noChangeArrowheads="1"/>
          </p:cNvSpPr>
          <p:nvPr/>
        </p:nvSpPr>
        <p:spPr bwMode="auto">
          <a:xfrm>
            <a:off x="63627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none</a:t>
            </a:r>
          </a:p>
        </p:txBody>
      </p:sp>
      <p:sp>
        <p:nvSpPr>
          <p:cNvPr id="28768" name="TextBox 41"/>
          <p:cNvSpPr txBox="1">
            <a:spLocks noChangeArrowheads="1"/>
          </p:cNvSpPr>
          <p:nvPr/>
        </p:nvSpPr>
        <p:spPr bwMode="auto">
          <a:xfrm>
            <a:off x="2057400" y="44910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ionic</a:t>
            </a:r>
          </a:p>
        </p:txBody>
      </p:sp>
      <p:sp>
        <p:nvSpPr>
          <p:cNvPr id="28769" name="TextBox 42"/>
          <p:cNvSpPr txBox="1">
            <a:spLocks noChangeArrowheads="1"/>
          </p:cNvSpPr>
          <p:nvPr/>
        </p:nvSpPr>
        <p:spPr bwMode="auto">
          <a:xfrm>
            <a:off x="4038600" y="4494213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simple covalent molecule</a:t>
            </a:r>
          </a:p>
        </p:txBody>
      </p:sp>
      <p:sp>
        <p:nvSpPr>
          <p:cNvPr id="28770" name="TextBox 43"/>
          <p:cNvSpPr txBox="1">
            <a:spLocks noChangeArrowheads="1"/>
          </p:cNvSpPr>
          <p:nvPr/>
        </p:nvSpPr>
        <p:spPr bwMode="auto">
          <a:xfrm>
            <a:off x="3657600" y="5329238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Fumes of HCl produced</a:t>
            </a:r>
          </a:p>
        </p:txBody>
      </p:sp>
      <p:sp>
        <p:nvSpPr>
          <p:cNvPr id="28771" name="TextBox 44"/>
          <p:cNvSpPr txBox="1">
            <a:spLocks noChangeArrowheads="1"/>
          </p:cNvSpPr>
          <p:nvPr/>
        </p:nvSpPr>
        <p:spPr bwMode="auto">
          <a:xfrm>
            <a:off x="1676400" y="51054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dissolves easily</a:t>
            </a:r>
          </a:p>
        </p:txBody>
      </p:sp>
      <p:sp>
        <p:nvSpPr>
          <p:cNvPr id="28772" name="TextBox 45"/>
          <p:cNvSpPr txBox="1">
            <a:spLocks noChangeArrowheads="1"/>
          </p:cNvSpPr>
          <p:nvPr/>
        </p:nvSpPr>
        <p:spPr bwMode="auto">
          <a:xfrm>
            <a:off x="7848600" y="52974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Some rxn w/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28773" name="TextBox 46"/>
          <p:cNvSpPr txBox="1">
            <a:spLocks noChangeArrowheads="1"/>
          </p:cNvSpPr>
          <p:nvPr/>
        </p:nvSpPr>
        <p:spPr bwMode="auto">
          <a:xfrm>
            <a:off x="2438400" y="5951538"/>
            <a:ext cx="137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weakly</a:t>
            </a:r>
          </a:p>
          <a:p>
            <a:pPr algn="ctr" eaLnBrk="1" hangingPunct="1"/>
            <a:r>
              <a:rPr lang="en-US" sz="2400"/>
              <a:t>acidic</a:t>
            </a:r>
          </a:p>
        </p:txBody>
      </p:sp>
      <p:sp>
        <p:nvSpPr>
          <p:cNvPr id="28774" name="TextBox 47"/>
          <p:cNvSpPr txBox="1">
            <a:spLocks noChangeArrowheads="1"/>
          </p:cNvSpPr>
          <p:nvPr/>
        </p:nvSpPr>
        <p:spPr bwMode="auto">
          <a:xfrm>
            <a:off x="4540250" y="6167438"/>
            <a:ext cx="361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acidic</a:t>
            </a:r>
          </a:p>
        </p:txBody>
      </p:sp>
      <p:sp>
        <p:nvSpPr>
          <p:cNvPr id="28775" name="TextBox 48"/>
          <p:cNvSpPr txBox="1">
            <a:spLocks noChangeArrowheads="1"/>
          </p:cNvSpPr>
          <p:nvPr/>
        </p:nvSpPr>
        <p:spPr bwMode="auto">
          <a:xfrm>
            <a:off x="1371600" y="6096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neutral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Chemical properties - Acid-base nature </a:t>
            </a:r>
            <a:br>
              <a:rPr lang="en-US" sz="3200" smtClean="0"/>
            </a:br>
            <a:r>
              <a:rPr lang="en-US" sz="3200" smtClean="0"/>
              <a:t>of chlorides: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NaCl</a:t>
            </a:r>
            <a:r>
              <a:rPr lang="en-US" sz="2800" dirty="0"/>
              <a:t> dissolves in H</a:t>
            </a:r>
            <a:r>
              <a:rPr lang="en-US" sz="2800" baseline="-25000" dirty="0"/>
              <a:t>2</a:t>
            </a:r>
            <a:r>
              <a:rPr lang="en-US" sz="2800" dirty="0"/>
              <a:t>O to give a neutral </a:t>
            </a:r>
            <a:r>
              <a:rPr lang="en-US" sz="2800" dirty="0" smtClean="0"/>
              <a:t>solution</a:t>
            </a:r>
          </a:p>
          <a:p>
            <a:pPr lvl="1">
              <a:defRPr/>
            </a:pPr>
            <a:r>
              <a:rPr lang="en-US" sz="2400" dirty="0" smtClean="0"/>
              <a:t>(more </a:t>
            </a:r>
            <a:r>
              <a:rPr lang="en-US" sz="2400" dirty="0"/>
              <a:t>on why when we get to the acid/base unit).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MgCl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gives a slightly acidic solution with </a:t>
            </a:r>
            <a:r>
              <a:rPr lang="en-US" sz="2800" dirty="0" smtClean="0"/>
              <a:t>water</a:t>
            </a:r>
          </a:p>
          <a:p>
            <a:pPr lvl="1">
              <a:defRPr/>
            </a:pPr>
            <a:r>
              <a:rPr lang="en-US" sz="2400" dirty="0" smtClean="0"/>
              <a:t>(again, </a:t>
            </a:r>
            <a:r>
              <a:rPr lang="en-US" sz="2400" dirty="0"/>
              <a:t>more on this later).</a:t>
            </a:r>
          </a:p>
          <a:p>
            <a:pPr marL="457200" lvl="1" indent="0">
              <a:buFontTx/>
              <a:buNone/>
              <a:defRPr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oxide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Chemical properties - Acid-base nature </a:t>
            </a:r>
            <a:br>
              <a:rPr lang="en-US" sz="3200" smtClean="0"/>
            </a:br>
            <a:r>
              <a:rPr lang="en-US" sz="3200" smtClean="0"/>
              <a:t>of chlorides: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689100"/>
            <a:ext cx="8382000" cy="4525963"/>
          </a:xfrm>
        </p:spPr>
        <p:txBody>
          <a:bodyPr/>
          <a:lstStyle/>
          <a:p>
            <a:r>
              <a:rPr lang="en-US" sz="2500" smtClean="0"/>
              <a:t>All other chlorides including AlCl</a:t>
            </a:r>
            <a:r>
              <a:rPr lang="en-US" sz="2500" baseline="-25000" smtClean="0"/>
              <a:t>3 </a:t>
            </a:r>
            <a:r>
              <a:rPr lang="en-US" sz="2500" smtClean="0"/>
              <a:t>react vigorously with water to produce acidic solutions of hydrochloric acid together with fumes of hydrogen chloride.</a:t>
            </a:r>
          </a:p>
          <a:p>
            <a:pPr marL="457200" lvl="1" indent="0">
              <a:buFontTx/>
              <a:buNone/>
            </a:pPr>
            <a:endParaRPr lang="en-US" smtClean="0"/>
          </a:p>
          <a:p>
            <a:pPr marL="457200" lvl="1" indent="0">
              <a:buFontTx/>
              <a:buNone/>
            </a:pPr>
            <a:r>
              <a:rPr lang="en-US" smtClean="0"/>
              <a:t>AlCl</a:t>
            </a:r>
            <a:r>
              <a:rPr lang="en-US" baseline="-25000" smtClean="0"/>
              <a:t>3</a:t>
            </a:r>
            <a:r>
              <a:rPr lang="en-US" smtClean="0"/>
              <a:t>(s)    +     H</a:t>
            </a:r>
            <a:r>
              <a:rPr lang="en-US" baseline="-25000" smtClean="0"/>
              <a:t>2</a:t>
            </a:r>
            <a:r>
              <a:rPr lang="en-US" smtClean="0"/>
              <a:t>O(l)   </a:t>
            </a:r>
            <a:r>
              <a:rPr lang="en-US" smtClean="0">
                <a:sym typeface="Symbol" pitchFamily="18" charset="2"/>
              </a:rPr>
              <a:t></a:t>
            </a:r>
          </a:p>
          <a:p>
            <a:pPr marL="457200" lvl="1" indent="0">
              <a:buFontTx/>
              <a:buNone/>
            </a:pPr>
            <a:r>
              <a:rPr lang="en-US" smtClean="0">
                <a:sym typeface="Symbol" pitchFamily="18" charset="2"/>
              </a:rPr>
              <a:t/>
            </a:r>
            <a:br>
              <a:rPr lang="en-US" smtClean="0">
                <a:sym typeface="Symbol" pitchFamily="18" charset="2"/>
              </a:rPr>
            </a:br>
            <a:r>
              <a:rPr lang="en-US" smtClean="0"/>
              <a:t>SiCl</a:t>
            </a:r>
            <a:r>
              <a:rPr lang="en-US" baseline="-25000" smtClean="0"/>
              <a:t>4</a:t>
            </a:r>
            <a:r>
              <a:rPr lang="en-US" smtClean="0"/>
              <a:t>(l)    +    H</a:t>
            </a:r>
            <a:r>
              <a:rPr lang="en-US" baseline="-25000" smtClean="0"/>
              <a:t>2</a:t>
            </a:r>
            <a:r>
              <a:rPr lang="en-US" smtClean="0"/>
              <a:t>O(l)   </a:t>
            </a:r>
            <a:r>
              <a:rPr lang="en-US" smtClean="0">
                <a:sym typeface="Symbol" pitchFamily="18" charset="2"/>
              </a:rPr>
              <a:t></a:t>
            </a:r>
          </a:p>
          <a:p>
            <a:pPr marL="457200" lvl="1" indent="0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PCl</a:t>
            </a:r>
            <a:r>
              <a:rPr lang="en-US" baseline="-25000" smtClean="0"/>
              <a:t>3</a:t>
            </a:r>
            <a:r>
              <a:rPr lang="en-US" smtClean="0"/>
              <a:t>(l)   +    H</a:t>
            </a:r>
            <a:r>
              <a:rPr lang="en-US" baseline="-25000" smtClean="0"/>
              <a:t>2</a:t>
            </a:r>
            <a:r>
              <a:rPr lang="en-US" smtClean="0"/>
              <a:t>O(l)  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z="6000" smtClean="0"/>
              <a:t/>
            </a:r>
            <a:br>
              <a:rPr lang="en-US" sz="6000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3452813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Al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3</a:t>
            </a:r>
            <a:r>
              <a:rPr lang="en-US" sz="2800"/>
              <a:t>(s)  +    HCl(aq)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00" y="4429125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Si(OH)</a:t>
            </a:r>
            <a:r>
              <a:rPr lang="en-US" sz="2800" baseline="-25000"/>
              <a:t>4</a:t>
            </a:r>
            <a:r>
              <a:rPr lang="en-US" sz="2800"/>
              <a:t>(aq)  +    HCl(aq)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5343525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H</a:t>
            </a:r>
            <a:r>
              <a:rPr lang="en-US" sz="2800" baseline="-25000"/>
              <a:t>3</a:t>
            </a:r>
            <a:r>
              <a:rPr lang="en-US" sz="2800"/>
              <a:t>PO</a:t>
            </a:r>
            <a:r>
              <a:rPr lang="en-US" sz="2800" baseline="-25000"/>
              <a:t>3</a:t>
            </a:r>
            <a:r>
              <a:rPr lang="en-US" sz="2800"/>
              <a:t>(aq)  +    HCl(aq)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413125"/>
            <a:ext cx="60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34290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34623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6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43767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78675" y="4427538"/>
            <a:ext cx="669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8400" y="52911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05600" y="53673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23137"/>
            </a:srgbClr>
          </a:solidFill>
        </p:spPr>
        <p:txBody>
          <a:bodyPr/>
          <a:lstStyle/>
          <a:p>
            <a:r>
              <a:rPr lang="en-US" sz="3200" smtClean="0"/>
              <a:t>Chemical properties - Acid-base nature </a:t>
            </a:r>
            <a:br>
              <a:rPr lang="en-US" sz="3200" smtClean="0"/>
            </a:br>
            <a:r>
              <a:rPr lang="en-US" sz="3200" smtClean="0"/>
              <a:t>of chlorides: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r>
              <a:rPr lang="en-US" smtClean="0"/>
              <a:t>Chlorine itself reacts with water to some extent to form acidic solution.</a:t>
            </a:r>
          </a:p>
          <a:p>
            <a:pPr marL="457200" lvl="1" indent="0">
              <a:buFontTx/>
              <a:buNone/>
            </a:pPr>
            <a:endParaRPr lang="en-US" smtClean="0"/>
          </a:p>
          <a:p>
            <a:pPr marL="457200" lvl="1" indent="0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</a:t>
            </a:r>
            <a:r>
              <a:rPr lang="en-US" baseline="-25000" smtClean="0"/>
              <a:t>2</a:t>
            </a:r>
            <a:r>
              <a:rPr lang="en-US" smtClean="0"/>
              <a:t>(g) + H</a:t>
            </a:r>
            <a:r>
              <a:rPr lang="en-US" baseline="-25000" smtClean="0"/>
              <a:t>2</a:t>
            </a:r>
            <a:r>
              <a:rPr lang="en-US" smtClean="0"/>
              <a:t>O(l) </a:t>
            </a:r>
            <a:r>
              <a:rPr lang="en-US" smtClean="0">
                <a:sym typeface="Symbol" pitchFamily="18" charset="2"/>
              </a:rPr>
              <a:t></a:t>
            </a:r>
            <a:endParaRPr lang="en-US" smtClean="0"/>
          </a:p>
          <a:p>
            <a:pPr marL="457200" lvl="1" indent="0">
              <a:buFontTx/>
              <a:buNone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200" y="371792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HCl(aq) +  HClO(aq)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oxide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205" name="TextBox 5"/>
          <p:cNvSpPr txBox="1">
            <a:spLocks noChangeArrowheads="1"/>
          </p:cNvSpPr>
          <p:nvPr/>
        </p:nvSpPr>
        <p:spPr bwMode="auto">
          <a:xfrm>
            <a:off x="1447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5206" name="TextBox 6"/>
          <p:cNvSpPr txBox="1">
            <a:spLocks noChangeArrowheads="1"/>
          </p:cNvSpPr>
          <p:nvPr/>
        </p:nvSpPr>
        <p:spPr bwMode="auto">
          <a:xfrm>
            <a:off x="25908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5207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5208" name="TextBox 8"/>
          <p:cNvSpPr txBox="1">
            <a:spLocks noChangeArrowheads="1"/>
          </p:cNvSpPr>
          <p:nvPr/>
        </p:nvSpPr>
        <p:spPr bwMode="auto">
          <a:xfrm>
            <a:off x="57150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5209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5210" name="TextBox 11"/>
          <p:cNvSpPr txBox="1">
            <a:spLocks noChangeArrowheads="1"/>
          </p:cNvSpPr>
          <p:nvPr/>
        </p:nvSpPr>
        <p:spPr bwMode="auto">
          <a:xfrm>
            <a:off x="5791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5211" name="TextBox 13"/>
          <p:cNvSpPr txBox="1">
            <a:spLocks noChangeArrowheads="1"/>
          </p:cNvSpPr>
          <p:nvPr/>
        </p:nvSpPr>
        <p:spPr bwMode="auto">
          <a:xfrm>
            <a:off x="70104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5212" name="TextBox 14"/>
          <p:cNvSpPr txBox="1">
            <a:spLocks noChangeArrowheads="1"/>
          </p:cNvSpPr>
          <p:nvPr/>
        </p:nvSpPr>
        <p:spPr bwMode="auto">
          <a:xfrm>
            <a:off x="7010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5213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1275</a:t>
            </a:r>
          </a:p>
        </p:txBody>
      </p:sp>
      <p:sp>
        <p:nvSpPr>
          <p:cNvPr id="5214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2852</a:t>
            </a:r>
          </a:p>
        </p:txBody>
      </p:sp>
      <p:sp>
        <p:nvSpPr>
          <p:cNvPr id="5215" name="TextBox 19"/>
          <p:cNvSpPr txBox="1">
            <a:spLocks noChangeArrowheads="1"/>
          </p:cNvSpPr>
          <p:nvPr/>
        </p:nvSpPr>
        <p:spPr bwMode="auto">
          <a:xfrm>
            <a:off x="3505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2027</a:t>
            </a:r>
          </a:p>
        </p:txBody>
      </p:sp>
      <p:sp>
        <p:nvSpPr>
          <p:cNvPr id="5216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1610</a:t>
            </a:r>
          </a:p>
        </p:txBody>
      </p:sp>
      <p:sp>
        <p:nvSpPr>
          <p:cNvPr id="5217" name="TextBox 21"/>
          <p:cNvSpPr txBox="1">
            <a:spLocks noChangeArrowheads="1"/>
          </p:cNvSpPr>
          <p:nvPr/>
        </p:nvSpPr>
        <p:spPr bwMode="auto">
          <a:xfrm>
            <a:off x="5867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24</a:t>
            </a:r>
          </a:p>
        </p:txBody>
      </p:sp>
      <p:sp>
        <p:nvSpPr>
          <p:cNvPr id="5218" name="TextBox 22"/>
          <p:cNvSpPr txBox="1">
            <a:spLocks noChangeArrowheads="1"/>
          </p:cNvSpPr>
          <p:nvPr/>
        </p:nvSpPr>
        <p:spPr bwMode="auto">
          <a:xfrm>
            <a:off x="7010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</a:t>
            </a:r>
          </a:p>
        </p:txBody>
      </p:sp>
      <p:sp>
        <p:nvSpPr>
          <p:cNvPr id="5219" name="TextBox 23"/>
          <p:cNvSpPr txBox="1">
            <a:spLocks noChangeArrowheads="1"/>
          </p:cNvSpPr>
          <p:nvPr/>
        </p:nvSpPr>
        <p:spPr bwMode="auto">
          <a:xfrm>
            <a:off x="8077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-92</a:t>
            </a:r>
          </a:p>
        </p:txBody>
      </p:sp>
      <p:sp>
        <p:nvSpPr>
          <p:cNvPr id="5220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5221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3600</a:t>
            </a:r>
          </a:p>
        </p:txBody>
      </p:sp>
      <p:sp>
        <p:nvSpPr>
          <p:cNvPr id="5222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2980</a:t>
            </a:r>
          </a:p>
        </p:txBody>
      </p:sp>
      <p:sp>
        <p:nvSpPr>
          <p:cNvPr id="5223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2230</a:t>
            </a:r>
          </a:p>
        </p:txBody>
      </p:sp>
      <p:sp>
        <p:nvSpPr>
          <p:cNvPr id="5224" name="TextBox 29"/>
          <p:cNvSpPr txBox="1">
            <a:spLocks noChangeArrowheads="1"/>
          </p:cNvSpPr>
          <p:nvPr/>
        </p:nvSpPr>
        <p:spPr bwMode="auto">
          <a:xfrm>
            <a:off x="5867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175</a:t>
            </a:r>
          </a:p>
        </p:txBody>
      </p:sp>
      <p:sp>
        <p:nvSpPr>
          <p:cNvPr id="5225" name="TextBox 30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45</a:t>
            </a:r>
          </a:p>
        </p:txBody>
      </p:sp>
      <p:sp>
        <p:nvSpPr>
          <p:cNvPr id="5226" name="TextBox 31"/>
          <p:cNvSpPr txBox="1">
            <a:spLocks noChangeArrowheads="1"/>
          </p:cNvSpPr>
          <p:nvPr/>
        </p:nvSpPr>
        <p:spPr bwMode="auto">
          <a:xfrm>
            <a:off x="8077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</a:t>
            </a:r>
          </a:p>
        </p:txBody>
      </p:sp>
      <p:sp>
        <p:nvSpPr>
          <p:cNvPr id="5227" name="TextBox 37"/>
          <p:cNvSpPr txBox="1">
            <a:spLocks noChangeArrowheads="1"/>
          </p:cNvSpPr>
          <p:nvPr/>
        </p:nvSpPr>
        <p:spPr bwMode="auto">
          <a:xfrm>
            <a:off x="80772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5228" name="TextBox 38"/>
          <p:cNvSpPr txBox="1">
            <a:spLocks noChangeArrowheads="1"/>
          </p:cNvSpPr>
          <p:nvPr/>
        </p:nvSpPr>
        <p:spPr bwMode="auto">
          <a:xfrm>
            <a:off x="8077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oxide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229" name="TextBox 5"/>
          <p:cNvSpPr txBox="1">
            <a:spLocks noChangeArrowheads="1"/>
          </p:cNvSpPr>
          <p:nvPr/>
        </p:nvSpPr>
        <p:spPr bwMode="auto">
          <a:xfrm>
            <a:off x="1447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6230" name="TextBox 6"/>
          <p:cNvSpPr txBox="1">
            <a:spLocks noChangeArrowheads="1"/>
          </p:cNvSpPr>
          <p:nvPr/>
        </p:nvSpPr>
        <p:spPr bwMode="auto">
          <a:xfrm>
            <a:off x="25908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6231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6232" name="TextBox 8"/>
          <p:cNvSpPr txBox="1">
            <a:spLocks noChangeArrowheads="1"/>
          </p:cNvSpPr>
          <p:nvPr/>
        </p:nvSpPr>
        <p:spPr bwMode="auto">
          <a:xfrm>
            <a:off x="57150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6233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6234" name="TextBox 11"/>
          <p:cNvSpPr txBox="1">
            <a:spLocks noChangeArrowheads="1"/>
          </p:cNvSpPr>
          <p:nvPr/>
        </p:nvSpPr>
        <p:spPr bwMode="auto">
          <a:xfrm>
            <a:off x="5791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6235" name="TextBox 13"/>
          <p:cNvSpPr txBox="1">
            <a:spLocks noChangeArrowheads="1"/>
          </p:cNvSpPr>
          <p:nvPr/>
        </p:nvSpPr>
        <p:spPr bwMode="auto">
          <a:xfrm>
            <a:off x="70104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6236" name="TextBox 14"/>
          <p:cNvSpPr txBox="1">
            <a:spLocks noChangeArrowheads="1"/>
          </p:cNvSpPr>
          <p:nvPr/>
        </p:nvSpPr>
        <p:spPr bwMode="auto">
          <a:xfrm>
            <a:off x="7010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6237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1275</a:t>
            </a:r>
          </a:p>
        </p:txBody>
      </p:sp>
      <p:sp>
        <p:nvSpPr>
          <p:cNvPr id="6238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2852</a:t>
            </a:r>
          </a:p>
        </p:txBody>
      </p:sp>
      <p:sp>
        <p:nvSpPr>
          <p:cNvPr id="6239" name="TextBox 19"/>
          <p:cNvSpPr txBox="1">
            <a:spLocks noChangeArrowheads="1"/>
          </p:cNvSpPr>
          <p:nvPr/>
        </p:nvSpPr>
        <p:spPr bwMode="auto">
          <a:xfrm>
            <a:off x="3505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2027</a:t>
            </a:r>
          </a:p>
        </p:txBody>
      </p:sp>
      <p:sp>
        <p:nvSpPr>
          <p:cNvPr id="6240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1610</a:t>
            </a:r>
          </a:p>
        </p:txBody>
      </p:sp>
      <p:sp>
        <p:nvSpPr>
          <p:cNvPr id="6241" name="TextBox 21"/>
          <p:cNvSpPr txBox="1">
            <a:spLocks noChangeArrowheads="1"/>
          </p:cNvSpPr>
          <p:nvPr/>
        </p:nvSpPr>
        <p:spPr bwMode="auto">
          <a:xfrm>
            <a:off x="5867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24</a:t>
            </a:r>
          </a:p>
        </p:txBody>
      </p:sp>
      <p:sp>
        <p:nvSpPr>
          <p:cNvPr id="6242" name="TextBox 22"/>
          <p:cNvSpPr txBox="1">
            <a:spLocks noChangeArrowheads="1"/>
          </p:cNvSpPr>
          <p:nvPr/>
        </p:nvSpPr>
        <p:spPr bwMode="auto">
          <a:xfrm>
            <a:off x="7010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</a:t>
            </a:r>
          </a:p>
        </p:txBody>
      </p:sp>
      <p:sp>
        <p:nvSpPr>
          <p:cNvPr id="6243" name="TextBox 23"/>
          <p:cNvSpPr txBox="1">
            <a:spLocks noChangeArrowheads="1"/>
          </p:cNvSpPr>
          <p:nvPr/>
        </p:nvSpPr>
        <p:spPr bwMode="auto">
          <a:xfrm>
            <a:off x="8077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-92</a:t>
            </a:r>
          </a:p>
        </p:txBody>
      </p:sp>
      <p:sp>
        <p:nvSpPr>
          <p:cNvPr id="6244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6245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3600</a:t>
            </a:r>
          </a:p>
        </p:txBody>
      </p:sp>
      <p:sp>
        <p:nvSpPr>
          <p:cNvPr id="6246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2980</a:t>
            </a:r>
          </a:p>
        </p:txBody>
      </p:sp>
      <p:sp>
        <p:nvSpPr>
          <p:cNvPr id="6247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2230</a:t>
            </a:r>
          </a:p>
        </p:txBody>
      </p:sp>
      <p:sp>
        <p:nvSpPr>
          <p:cNvPr id="6248" name="TextBox 29"/>
          <p:cNvSpPr txBox="1">
            <a:spLocks noChangeArrowheads="1"/>
          </p:cNvSpPr>
          <p:nvPr/>
        </p:nvSpPr>
        <p:spPr bwMode="auto">
          <a:xfrm>
            <a:off x="5867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175</a:t>
            </a:r>
          </a:p>
        </p:txBody>
      </p:sp>
      <p:sp>
        <p:nvSpPr>
          <p:cNvPr id="6249" name="TextBox 30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45</a:t>
            </a:r>
          </a:p>
        </p:txBody>
      </p:sp>
      <p:sp>
        <p:nvSpPr>
          <p:cNvPr id="6250" name="TextBox 31"/>
          <p:cNvSpPr txBox="1">
            <a:spLocks noChangeArrowheads="1"/>
          </p:cNvSpPr>
          <p:nvPr/>
        </p:nvSpPr>
        <p:spPr bwMode="auto">
          <a:xfrm>
            <a:off x="8077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</a:t>
            </a:r>
          </a:p>
        </p:txBody>
      </p:sp>
      <p:sp>
        <p:nvSpPr>
          <p:cNvPr id="6251" name="TextBox 37"/>
          <p:cNvSpPr txBox="1">
            <a:spLocks noChangeArrowheads="1"/>
          </p:cNvSpPr>
          <p:nvPr/>
        </p:nvSpPr>
        <p:spPr bwMode="auto">
          <a:xfrm>
            <a:off x="80772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6252" name="TextBox 38"/>
          <p:cNvSpPr txBox="1">
            <a:spLocks noChangeArrowheads="1"/>
          </p:cNvSpPr>
          <p:nvPr/>
        </p:nvSpPr>
        <p:spPr bwMode="auto">
          <a:xfrm>
            <a:off x="8077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6253" name="TextBox 32"/>
          <p:cNvSpPr txBox="1">
            <a:spLocks noChangeArrowheads="1"/>
          </p:cNvSpPr>
          <p:nvPr/>
        </p:nvSpPr>
        <p:spPr bwMode="auto">
          <a:xfrm>
            <a:off x="24384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good</a:t>
            </a:r>
          </a:p>
        </p:txBody>
      </p:sp>
      <p:sp>
        <p:nvSpPr>
          <p:cNvPr id="6254" name="TextBox 33"/>
          <p:cNvSpPr txBox="1">
            <a:spLocks noChangeArrowheads="1"/>
          </p:cNvSpPr>
          <p:nvPr/>
        </p:nvSpPr>
        <p:spPr bwMode="auto">
          <a:xfrm>
            <a:off x="6934200" y="3505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none</a:t>
            </a:r>
          </a:p>
        </p:txBody>
      </p:sp>
      <p:sp>
        <p:nvSpPr>
          <p:cNvPr id="6255" name="TextBox 34"/>
          <p:cNvSpPr txBox="1">
            <a:spLocks noChangeArrowheads="1"/>
          </p:cNvSpPr>
          <p:nvPr/>
        </p:nvSpPr>
        <p:spPr bwMode="auto">
          <a:xfrm>
            <a:off x="4724400" y="33607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very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2" cy="659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663"/>
                <a:gridCol w="1024996"/>
                <a:gridCol w="1024996"/>
                <a:gridCol w="1024996"/>
                <a:gridCol w="1295945"/>
                <a:gridCol w="1173373"/>
                <a:gridCol w="1080903"/>
                <a:gridCol w="970330"/>
              </a:tblGrid>
              <a:tr h="560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 at 25°C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Melting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4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Boiling pt. (°C)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1121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Electrical conductivity in molten state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Rxn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w/ 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  <a:tr h="808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Nature of oxide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49" name="TextBox 5"/>
          <p:cNvSpPr txBox="1">
            <a:spLocks noChangeArrowheads="1"/>
          </p:cNvSpPr>
          <p:nvPr/>
        </p:nvSpPr>
        <p:spPr bwMode="auto">
          <a:xfrm>
            <a:off x="14478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7250" name="TextBox 6"/>
          <p:cNvSpPr txBox="1">
            <a:spLocks noChangeArrowheads="1"/>
          </p:cNvSpPr>
          <p:nvPr/>
        </p:nvSpPr>
        <p:spPr bwMode="auto">
          <a:xfrm>
            <a:off x="2590800" y="833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7251" name="TextBox 7"/>
          <p:cNvSpPr txBox="1">
            <a:spLocks noChangeArrowheads="1"/>
          </p:cNvSpPr>
          <p:nvPr/>
        </p:nvSpPr>
        <p:spPr bwMode="auto">
          <a:xfrm>
            <a:off x="3581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7252" name="TextBox 8"/>
          <p:cNvSpPr txBox="1">
            <a:spLocks noChangeArrowheads="1"/>
          </p:cNvSpPr>
          <p:nvPr/>
        </p:nvSpPr>
        <p:spPr bwMode="auto">
          <a:xfrm>
            <a:off x="5715000" y="985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(solid)</a:t>
            </a:r>
          </a:p>
        </p:txBody>
      </p:sp>
      <p:sp>
        <p:nvSpPr>
          <p:cNvPr id="7253" name="TextBox 9"/>
          <p:cNvSpPr txBox="1">
            <a:spLocks noChangeArrowheads="1"/>
          </p:cNvSpPr>
          <p:nvPr/>
        </p:nvSpPr>
        <p:spPr bwMode="auto">
          <a:xfrm>
            <a:off x="4724400" y="83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7254" name="TextBox 11"/>
          <p:cNvSpPr txBox="1">
            <a:spLocks noChangeArrowheads="1"/>
          </p:cNvSpPr>
          <p:nvPr/>
        </p:nvSpPr>
        <p:spPr bwMode="auto">
          <a:xfrm>
            <a:off x="5791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solid</a:t>
            </a:r>
          </a:p>
        </p:txBody>
      </p:sp>
      <p:sp>
        <p:nvSpPr>
          <p:cNvPr id="7255" name="TextBox 13"/>
          <p:cNvSpPr txBox="1">
            <a:spLocks noChangeArrowheads="1"/>
          </p:cNvSpPr>
          <p:nvPr/>
        </p:nvSpPr>
        <p:spPr bwMode="auto">
          <a:xfrm>
            <a:off x="70104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7256" name="TextBox 14"/>
          <p:cNvSpPr txBox="1">
            <a:spLocks noChangeArrowheads="1"/>
          </p:cNvSpPr>
          <p:nvPr/>
        </p:nvSpPr>
        <p:spPr bwMode="auto">
          <a:xfrm>
            <a:off x="70104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7257" name="TextBox 17"/>
          <p:cNvSpPr txBox="1">
            <a:spLocks noChangeArrowheads="1"/>
          </p:cNvSpPr>
          <p:nvPr/>
        </p:nvSpPr>
        <p:spPr bwMode="auto">
          <a:xfrm>
            <a:off x="13716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1275</a:t>
            </a:r>
          </a:p>
        </p:txBody>
      </p:sp>
      <p:sp>
        <p:nvSpPr>
          <p:cNvPr id="7258" name="TextBox 18"/>
          <p:cNvSpPr txBox="1">
            <a:spLocks noChangeArrowheads="1"/>
          </p:cNvSpPr>
          <p:nvPr/>
        </p:nvSpPr>
        <p:spPr bwMode="auto">
          <a:xfrm>
            <a:off x="25146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2852</a:t>
            </a:r>
          </a:p>
        </p:txBody>
      </p:sp>
      <p:sp>
        <p:nvSpPr>
          <p:cNvPr id="7259" name="TextBox 19"/>
          <p:cNvSpPr txBox="1">
            <a:spLocks noChangeArrowheads="1"/>
          </p:cNvSpPr>
          <p:nvPr/>
        </p:nvSpPr>
        <p:spPr bwMode="auto">
          <a:xfrm>
            <a:off x="3505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2027</a:t>
            </a:r>
          </a:p>
        </p:txBody>
      </p:sp>
      <p:sp>
        <p:nvSpPr>
          <p:cNvPr id="7260" name="TextBox 20"/>
          <p:cNvSpPr txBox="1">
            <a:spLocks noChangeArrowheads="1"/>
          </p:cNvSpPr>
          <p:nvPr/>
        </p:nvSpPr>
        <p:spPr bwMode="auto">
          <a:xfrm>
            <a:off x="4648200" y="16716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1610</a:t>
            </a:r>
          </a:p>
        </p:txBody>
      </p:sp>
      <p:sp>
        <p:nvSpPr>
          <p:cNvPr id="7261" name="TextBox 21"/>
          <p:cNvSpPr txBox="1">
            <a:spLocks noChangeArrowheads="1"/>
          </p:cNvSpPr>
          <p:nvPr/>
        </p:nvSpPr>
        <p:spPr bwMode="auto">
          <a:xfrm>
            <a:off x="5867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24</a:t>
            </a:r>
          </a:p>
        </p:txBody>
      </p:sp>
      <p:sp>
        <p:nvSpPr>
          <p:cNvPr id="7262" name="TextBox 22"/>
          <p:cNvSpPr txBox="1">
            <a:spLocks noChangeArrowheads="1"/>
          </p:cNvSpPr>
          <p:nvPr/>
        </p:nvSpPr>
        <p:spPr bwMode="auto">
          <a:xfrm>
            <a:off x="7010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</a:t>
            </a:r>
          </a:p>
        </p:txBody>
      </p:sp>
      <p:sp>
        <p:nvSpPr>
          <p:cNvPr id="7263" name="TextBox 23"/>
          <p:cNvSpPr txBox="1">
            <a:spLocks noChangeArrowheads="1"/>
          </p:cNvSpPr>
          <p:nvPr/>
        </p:nvSpPr>
        <p:spPr bwMode="auto">
          <a:xfrm>
            <a:off x="80772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-92</a:t>
            </a:r>
          </a:p>
        </p:txBody>
      </p:sp>
      <p:sp>
        <p:nvSpPr>
          <p:cNvPr id="7264" name="TextBox 25"/>
          <p:cNvSpPr txBox="1">
            <a:spLocks noChangeArrowheads="1"/>
          </p:cNvSpPr>
          <p:nvPr/>
        </p:nvSpPr>
        <p:spPr bwMode="auto">
          <a:xfrm>
            <a:off x="13716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-</a:t>
            </a:r>
          </a:p>
        </p:txBody>
      </p:sp>
      <p:sp>
        <p:nvSpPr>
          <p:cNvPr id="7265" name="TextBox 26"/>
          <p:cNvSpPr txBox="1">
            <a:spLocks noChangeArrowheads="1"/>
          </p:cNvSpPr>
          <p:nvPr/>
        </p:nvSpPr>
        <p:spPr bwMode="auto">
          <a:xfrm>
            <a:off x="25146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3600</a:t>
            </a:r>
          </a:p>
        </p:txBody>
      </p:sp>
      <p:sp>
        <p:nvSpPr>
          <p:cNvPr id="7266" name="TextBox 27"/>
          <p:cNvSpPr txBox="1">
            <a:spLocks noChangeArrowheads="1"/>
          </p:cNvSpPr>
          <p:nvPr/>
        </p:nvSpPr>
        <p:spPr bwMode="auto">
          <a:xfrm>
            <a:off x="3505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2980</a:t>
            </a:r>
          </a:p>
        </p:txBody>
      </p:sp>
      <p:sp>
        <p:nvSpPr>
          <p:cNvPr id="7267" name="TextBox 28"/>
          <p:cNvSpPr txBox="1">
            <a:spLocks noChangeArrowheads="1"/>
          </p:cNvSpPr>
          <p:nvPr/>
        </p:nvSpPr>
        <p:spPr bwMode="auto">
          <a:xfrm>
            <a:off x="4648200" y="2509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2230</a:t>
            </a:r>
          </a:p>
        </p:txBody>
      </p:sp>
      <p:sp>
        <p:nvSpPr>
          <p:cNvPr id="7268" name="TextBox 29"/>
          <p:cNvSpPr txBox="1">
            <a:spLocks noChangeArrowheads="1"/>
          </p:cNvSpPr>
          <p:nvPr/>
        </p:nvSpPr>
        <p:spPr bwMode="auto">
          <a:xfrm>
            <a:off x="5867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175</a:t>
            </a:r>
          </a:p>
        </p:txBody>
      </p:sp>
      <p:sp>
        <p:nvSpPr>
          <p:cNvPr id="7269" name="TextBox 30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45</a:t>
            </a:r>
          </a:p>
        </p:txBody>
      </p:sp>
      <p:sp>
        <p:nvSpPr>
          <p:cNvPr id="7270" name="TextBox 31"/>
          <p:cNvSpPr txBox="1">
            <a:spLocks noChangeArrowheads="1"/>
          </p:cNvSpPr>
          <p:nvPr/>
        </p:nvSpPr>
        <p:spPr bwMode="auto">
          <a:xfrm>
            <a:off x="8077200" y="2514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80</a:t>
            </a:r>
          </a:p>
        </p:txBody>
      </p:sp>
      <p:sp>
        <p:nvSpPr>
          <p:cNvPr id="7271" name="TextBox 37"/>
          <p:cNvSpPr txBox="1">
            <a:spLocks noChangeArrowheads="1"/>
          </p:cNvSpPr>
          <p:nvPr/>
        </p:nvSpPr>
        <p:spPr bwMode="auto">
          <a:xfrm>
            <a:off x="8077200" y="9858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(gas)</a:t>
            </a:r>
          </a:p>
        </p:txBody>
      </p:sp>
      <p:sp>
        <p:nvSpPr>
          <p:cNvPr id="7272" name="TextBox 38"/>
          <p:cNvSpPr txBox="1">
            <a:spLocks noChangeArrowheads="1"/>
          </p:cNvSpPr>
          <p:nvPr/>
        </p:nvSpPr>
        <p:spPr bwMode="auto">
          <a:xfrm>
            <a:off x="8077200" y="685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liquid</a:t>
            </a:r>
          </a:p>
        </p:txBody>
      </p:sp>
      <p:sp>
        <p:nvSpPr>
          <p:cNvPr id="7273" name="TextBox 32"/>
          <p:cNvSpPr txBox="1">
            <a:spLocks noChangeArrowheads="1"/>
          </p:cNvSpPr>
          <p:nvPr/>
        </p:nvSpPr>
        <p:spPr bwMode="auto">
          <a:xfrm>
            <a:off x="2438400" y="3500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good</a:t>
            </a:r>
          </a:p>
        </p:txBody>
      </p:sp>
      <p:sp>
        <p:nvSpPr>
          <p:cNvPr id="7274" name="TextBox 33"/>
          <p:cNvSpPr txBox="1">
            <a:spLocks noChangeArrowheads="1"/>
          </p:cNvSpPr>
          <p:nvPr/>
        </p:nvSpPr>
        <p:spPr bwMode="auto">
          <a:xfrm>
            <a:off x="6934200" y="3505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none</a:t>
            </a:r>
          </a:p>
        </p:txBody>
      </p:sp>
      <p:sp>
        <p:nvSpPr>
          <p:cNvPr id="7275" name="TextBox 34"/>
          <p:cNvSpPr txBox="1">
            <a:spLocks noChangeArrowheads="1"/>
          </p:cNvSpPr>
          <p:nvPr/>
        </p:nvSpPr>
        <p:spPr bwMode="auto">
          <a:xfrm>
            <a:off x="4724400" y="33607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very poor</a:t>
            </a:r>
          </a:p>
        </p:txBody>
      </p:sp>
      <p:sp>
        <p:nvSpPr>
          <p:cNvPr id="7276" name="TextBox 35"/>
          <p:cNvSpPr txBox="1">
            <a:spLocks noChangeArrowheads="1"/>
          </p:cNvSpPr>
          <p:nvPr/>
        </p:nvSpPr>
        <p:spPr bwMode="auto">
          <a:xfrm>
            <a:off x="2438400" y="4414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ionic</a:t>
            </a:r>
          </a:p>
        </p:txBody>
      </p:sp>
      <p:sp>
        <p:nvSpPr>
          <p:cNvPr id="7277" name="TextBox 36"/>
          <p:cNvSpPr txBox="1">
            <a:spLocks noChangeArrowheads="1"/>
          </p:cNvSpPr>
          <p:nvPr/>
        </p:nvSpPr>
        <p:spPr bwMode="auto">
          <a:xfrm>
            <a:off x="5867400" y="43434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simple covalent molecular</a:t>
            </a:r>
          </a:p>
        </p:txBody>
      </p:sp>
      <p:sp>
        <p:nvSpPr>
          <p:cNvPr id="7278" name="TextBox 39"/>
          <p:cNvSpPr txBox="1">
            <a:spLocks noChangeArrowheads="1"/>
          </p:cNvSpPr>
          <p:nvPr/>
        </p:nvSpPr>
        <p:spPr bwMode="auto">
          <a:xfrm>
            <a:off x="4191000" y="42672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covalent </a:t>
            </a:r>
          </a:p>
          <a:p>
            <a:pPr algn="ctr" eaLnBrk="1" hangingPunct="1"/>
            <a:r>
              <a:rPr lang="en-US"/>
              <a:t>macro-</a:t>
            </a:r>
          </a:p>
          <a:p>
            <a:pPr algn="ctr" eaLnBrk="1" hangingPunct="1"/>
            <a:r>
              <a:rPr lang="en-US"/>
              <a:t>molecular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Left side of PT: oxides of Na, Mg and Al</a:t>
            </a:r>
          </a:p>
          <a:p>
            <a:pPr lvl="1"/>
            <a:r>
              <a:rPr lang="en-US" smtClean="0"/>
              <a:t>ionic (metal + nonmetal… large difference in electronegativity) </a:t>
            </a:r>
          </a:p>
          <a:p>
            <a:pPr lvl="2"/>
            <a:r>
              <a:rPr lang="en-US" smtClean="0"/>
              <a:t>Ionic solids have high melting points</a:t>
            </a:r>
          </a:p>
          <a:p>
            <a:pPr lvl="2"/>
            <a:r>
              <a:rPr lang="en-US" smtClean="0"/>
              <a:t>Ionic solids are capable of conducting electricity in molten state (moving charge = electricity)</a:t>
            </a:r>
          </a:p>
          <a:p>
            <a:endParaRPr lang="en-US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4572000"/>
            <a:ext cx="178276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Middle of PT: oxide of Si (silicon dioxide)</a:t>
            </a:r>
          </a:p>
          <a:p>
            <a:pPr lvl="1"/>
            <a:r>
              <a:rPr lang="en-US" smtClean="0"/>
              <a:t>macromolecular structure </a:t>
            </a:r>
          </a:p>
          <a:p>
            <a:pPr lvl="2"/>
            <a:r>
              <a:rPr lang="en-US" smtClean="0"/>
              <a:t>Strong diamond-like structure (covalently bonded network) accounts for high boiling point</a:t>
            </a:r>
          </a:p>
          <a:p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75063"/>
            <a:ext cx="38100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 descr="http://www.chemguide.co.uk/atoms/structures/diamo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9575"/>
            <a:ext cx="223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685800" y="4308475"/>
            <a:ext cx="1600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/>
              <a:t>diamond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724400" y="4419600"/>
            <a:ext cx="99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/>
              <a:t>SiO</a:t>
            </a:r>
            <a:r>
              <a:rPr lang="en-US" sz="2600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3200" smtClean="0"/>
              <a:t>Physical properties - melting points, boiling points &amp; conductivity: (from left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right)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Right side of PT: oxides of P, S and Cl</a:t>
            </a:r>
          </a:p>
          <a:p>
            <a:pPr lvl="1"/>
            <a:r>
              <a:rPr lang="en-US" smtClean="0"/>
              <a:t>simple covalent molecules</a:t>
            </a:r>
          </a:p>
          <a:p>
            <a:pPr lvl="2"/>
            <a:r>
              <a:rPr lang="en-US" smtClean="0"/>
              <a:t>difference in electronegativities between element and oxygen is small </a:t>
            </a:r>
          </a:p>
          <a:p>
            <a:pPr lvl="2"/>
            <a:r>
              <a:rPr lang="en-US" smtClean="0"/>
              <a:t>low melting and boiling points</a:t>
            </a:r>
          </a:p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22725"/>
            <a:ext cx="42529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E25CC440-038F-44E5-B75B-6BA2602029D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1667</Words>
  <Application>Microsoft Office PowerPoint</Application>
  <PresentationFormat>On-screen Show (4:3)</PresentationFormat>
  <Paragraphs>1112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PART 3: Oxides and chorides of the third period (sodium  argon)</vt:lpstr>
      <vt:lpstr>Oxides of Period 3 Elements</vt:lpstr>
      <vt:lpstr>PowerPoint Presentation</vt:lpstr>
      <vt:lpstr>PowerPoint Presentation</vt:lpstr>
      <vt:lpstr>PowerPoint Presentation</vt:lpstr>
      <vt:lpstr>PowerPoint Presentation</vt:lpstr>
      <vt:lpstr>Physical properties - melting points, boiling points &amp; conductivity: (from left  right)</vt:lpstr>
      <vt:lpstr>Physical properties - melting points, boiling points &amp; conductivity: (from left  right)</vt:lpstr>
      <vt:lpstr>Physical properties - melting points, boiling points &amp; conductivity: (from left  right)</vt:lpstr>
      <vt:lpstr>PowerPoint Presentation</vt:lpstr>
      <vt:lpstr>PowerPoint Presentation</vt:lpstr>
      <vt:lpstr>Chemical properties - Acid-base  nature of oxides: (from left  right)</vt:lpstr>
      <vt:lpstr>Chemical properties - Acid-base  nature of oxides: (from left  right)</vt:lpstr>
      <vt:lpstr>Chemical properties - Acid-base  nature of oxides: (from left  right)</vt:lpstr>
      <vt:lpstr>Chemical properties - Acid-base  nature of oxides: (from left  right)</vt:lpstr>
      <vt:lpstr>Chemical properties - Acid-base  nature of oxides: (from left  right)</vt:lpstr>
      <vt:lpstr>PowerPoint Presentation</vt:lpstr>
      <vt:lpstr>Chlorides of Period 3 Elements</vt:lpstr>
      <vt:lpstr>PowerPoint Presentation</vt:lpstr>
      <vt:lpstr>PowerPoint Presentation</vt:lpstr>
      <vt:lpstr>PowerPoint Presentation</vt:lpstr>
      <vt:lpstr>PowerPoint Presentation</vt:lpstr>
      <vt:lpstr>Physical properties - melting points, boiling points &amp; conductivity: (from left  right)</vt:lpstr>
      <vt:lpstr>Physical properties - melting points, boiling points &amp; conductivity: (from left  right)</vt:lpstr>
      <vt:lpstr>Physical properties - melting points, boiling points &amp; conductivity: (from left  right)</vt:lpstr>
      <vt:lpstr>Physical properties - melting points, boiling points &amp; conductivity: (from left  right)</vt:lpstr>
      <vt:lpstr>PowerPoint Presentation</vt:lpstr>
      <vt:lpstr>PowerPoint Presentation</vt:lpstr>
      <vt:lpstr>Chemical properties - Acid-base nature  of chlorides: (from left  right)</vt:lpstr>
      <vt:lpstr>Chemical properties - Acid-base nature  of chlorides: (from left  right)</vt:lpstr>
      <vt:lpstr>Chemical properties - Acid-base nature  of chlorides: (from left  right)</vt:lpstr>
    </vt:vector>
  </TitlesOfParts>
  <Company>Newbury Park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Groups and Trends</dc:title>
  <dc:creator>Deborah Y. Dogancay</dc:creator>
  <cp:lastModifiedBy>Dogancay, Deborah</cp:lastModifiedBy>
  <cp:revision>79</cp:revision>
  <cp:lastPrinted>2011-10-07T15:06:42Z</cp:lastPrinted>
  <dcterms:created xsi:type="dcterms:W3CDTF">2004-09-01T01:15:55Z</dcterms:created>
  <dcterms:modified xsi:type="dcterms:W3CDTF">2011-10-07T19:55:45Z</dcterms:modified>
</cp:coreProperties>
</file>