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34"/>
  </p:notesMasterIdLst>
  <p:handoutMasterIdLst>
    <p:handoutMasterId r:id="rId35"/>
  </p:handoutMasterIdLst>
  <p:sldIdLst>
    <p:sldId id="368" r:id="rId3"/>
    <p:sldId id="402" r:id="rId4"/>
    <p:sldId id="380" r:id="rId5"/>
    <p:sldId id="386" r:id="rId6"/>
    <p:sldId id="387" r:id="rId7"/>
    <p:sldId id="388" r:id="rId8"/>
    <p:sldId id="395" r:id="rId9"/>
    <p:sldId id="396" r:id="rId10"/>
    <p:sldId id="397" r:id="rId11"/>
    <p:sldId id="389" r:id="rId12"/>
    <p:sldId id="390" r:id="rId13"/>
    <p:sldId id="398" r:id="rId14"/>
    <p:sldId id="399" r:id="rId15"/>
    <p:sldId id="400" r:id="rId16"/>
    <p:sldId id="412" r:id="rId17"/>
    <p:sldId id="401" r:id="rId18"/>
    <p:sldId id="411" r:id="rId19"/>
    <p:sldId id="403" r:id="rId20"/>
    <p:sldId id="385" r:id="rId21"/>
    <p:sldId id="384" r:id="rId22"/>
    <p:sldId id="381" r:id="rId23"/>
    <p:sldId id="382" r:id="rId24"/>
    <p:sldId id="404" r:id="rId25"/>
    <p:sldId id="405" r:id="rId26"/>
    <p:sldId id="406" r:id="rId27"/>
    <p:sldId id="407" r:id="rId28"/>
    <p:sldId id="383" r:id="rId29"/>
    <p:sldId id="379" r:id="rId30"/>
    <p:sldId id="408" r:id="rId31"/>
    <p:sldId id="409" r:id="rId32"/>
    <p:sldId id="410" r:id="rId33"/>
  </p:sldIdLst>
  <p:sldSz cx="9144000" cy="6858000" type="screen4x3"/>
  <p:notesSz cx="6858000" cy="9144000"/>
  <p:custDataLst>
    <p:custData r:id="rId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6D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392" autoAdjust="0"/>
  </p:normalViewPr>
  <p:slideViewPr>
    <p:cSldViewPr>
      <p:cViewPr varScale="1">
        <p:scale>
          <a:sx n="92" d="100"/>
          <a:sy n="92" d="100"/>
        </p:scale>
        <p:origin x="-53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1660E4-A8D8-442A-9963-48B4C85755C9}" type="datetimeFigureOut">
              <a:rPr lang="en-US" smtClean="0"/>
              <a:t>10/7/2011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7CA9D9-53A0-4C16-97F6-F2DBD1D59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900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98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98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98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17DD32DF-F0C5-4E30-85A4-E490DD24CF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0985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Arial" charset="0"/>
            </a:endParaRPr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C1DFD99-9C3A-43AB-BEC1-FA0247E60637}" type="slidenum">
              <a:rPr lang="en-US" smtClean="0"/>
              <a:pPr eaLnBrk="1" hangingPunct="1"/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Arial" charset="0"/>
            </a:endParaRP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C19D89-7E92-495C-9A0F-509FDA21F145}" type="slidenum">
              <a:rPr lang="en-US" smtClean="0"/>
              <a:pPr eaLnBrk="1" hangingPunct="1"/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Arial" charset="0"/>
            </a:endParaRPr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0DD87A3-C6E6-4685-995C-8D558BC6FCD1}" type="slidenum">
              <a:rPr lang="en-US" smtClean="0"/>
              <a:pPr eaLnBrk="1" hangingPunct="1"/>
              <a:t>5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Arial" charset="0"/>
            </a:endParaRPr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6CB8C40-9615-4CF2-BDA7-3FB019622E9E}" type="slidenum">
              <a:rPr lang="en-US" smtClean="0"/>
              <a:pPr eaLnBrk="1" hangingPunct="1"/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Arial" charset="0"/>
            </a:endParaRP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AE36AE1-7AC2-4876-9CF6-DA39F9B079F3}" type="slidenum">
              <a:rPr lang="en-US" smtClean="0"/>
              <a:pPr eaLnBrk="1" hangingPunct="1"/>
              <a:t>10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Arial" charset="0"/>
            </a:endParaRP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749CD3B-3962-4B13-B9AE-952C1A840E3A}" type="slidenum">
              <a:rPr lang="en-US" smtClean="0"/>
              <a:pPr eaLnBrk="1" hangingPunct="1"/>
              <a:t>11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Arial" charset="0"/>
            </a:endParaRPr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47D3614-B878-4DB7-BBBD-6BC84100058E}" type="slidenum">
              <a:rPr lang="en-US" smtClean="0"/>
              <a:pPr eaLnBrk="1" hangingPunct="1"/>
              <a:t>25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8B2675-E009-417A-B5C5-785ADD2630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729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528488-4A93-4A85-BCF4-88A43E24C8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837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5D0DA7-2A3B-4029-A1BB-EB037F522C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702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CA6FAE-57E9-44D8-AD34-E6B62B4212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463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CD4644-137D-4A08-9878-CB4DD9A019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453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72A5FD-EDAC-4DA8-9D32-E291669E18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398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4FB06E-2377-4A55-88CF-AA10FFD62C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379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20DA6F-311D-43A5-8EEC-58795C1B58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501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F944E0-8956-410B-8076-F442667719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143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D2AA3A-D2ED-4DB0-901E-753ABAEBEB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903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93677C-E297-4903-B9E3-9F3AD13D81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171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fld id="{514949F7-E36F-4D7B-A333-EA2E03C93B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3"/>
          <p:cNvSpPr>
            <a:spLocks noGrp="1"/>
          </p:cNvSpPr>
          <p:nvPr>
            <p:ph type="ctrTitle"/>
          </p:nvPr>
        </p:nvSpPr>
        <p:spPr>
          <a:xfrm>
            <a:off x="460375" y="358775"/>
            <a:ext cx="8166100" cy="1470025"/>
          </a:xfrm>
          <a:solidFill>
            <a:srgbClr val="FFC000"/>
          </a:solidFill>
        </p:spPr>
        <p:txBody>
          <a:bodyPr/>
          <a:lstStyle/>
          <a:p>
            <a:r>
              <a:rPr lang="en-US" sz="3600" b="1" smtClean="0"/>
              <a:t>PART 3: Oxides and chorides of the third period (sodium </a:t>
            </a:r>
            <a:r>
              <a:rPr lang="en-US" sz="3600" b="1" smtClean="0">
                <a:sym typeface="Symbol" pitchFamily="18" charset="2"/>
              </a:rPr>
              <a:t></a:t>
            </a:r>
            <a:r>
              <a:rPr lang="en-US" sz="3600" b="1" smtClean="0"/>
              <a:t> argon)</a:t>
            </a:r>
            <a:endParaRPr lang="en-US" sz="3600" smtClean="0"/>
          </a:p>
        </p:txBody>
      </p:sp>
      <p:pic>
        <p:nvPicPr>
          <p:cNvPr id="2051" name="Picture 4" descr="Nitro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28892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6" descr="Nitro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-13652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133600"/>
            <a:ext cx="8169275" cy="415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457200" y="3048000"/>
            <a:ext cx="8169275" cy="457200"/>
          </a:xfrm>
          <a:prstGeom prst="rect">
            <a:avLst/>
          </a:prstGeom>
          <a:noFill/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" y="152400"/>
          <a:ext cx="8839202" cy="65978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43663"/>
                <a:gridCol w="1024996"/>
                <a:gridCol w="1024996"/>
                <a:gridCol w="1024996"/>
                <a:gridCol w="1295945"/>
                <a:gridCol w="1173373"/>
                <a:gridCol w="1080903"/>
                <a:gridCol w="970330"/>
              </a:tblGrid>
              <a:tr h="56080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Formula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Na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</a:rPr>
                        <a:t>MgO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Al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SiO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P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(P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SO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/>
                      </a:r>
                      <a:b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(SO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Cl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(Cl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O)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8082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State at 25°C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</a:tr>
              <a:tr h="8412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Melting pt. (°C)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</a:tr>
              <a:tr h="8412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Boiling pt. (°C)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</a:tr>
              <a:tr h="11216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Electrical conductivity in molten state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</a:tr>
              <a:tr h="8082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Structure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</a:tr>
              <a:tr h="8082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</a:rPr>
                        <a:t>Rxn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 w/ H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</a:tr>
              <a:tr h="8082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Nature of oxide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1345" name="TextBox 5"/>
          <p:cNvSpPr txBox="1">
            <a:spLocks noChangeArrowheads="1"/>
          </p:cNvSpPr>
          <p:nvPr/>
        </p:nvSpPr>
        <p:spPr bwMode="auto">
          <a:xfrm>
            <a:off x="1447800" y="8382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solid</a:t>
            </a:r>
          </a:p>
        </p:txBody>
      </p:sp>
      <p:sp>
        <p:nvSpPr>
          <p:cNvPr id="11346" name="TextBox 6"/>
          <p:cNvSpPr txBox="1">
            <a:spLocks noChangeArrowheads="1"/>
          </p:cNvSpPr>
          <p:nvPr/>
        </p:nvSpPr>
        <p:spPr bwMode="auto">
          <a:xfrm>
            <a:off x="2590800" y="8334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solid</a:t>
            </a:r>
          </a:p>
        </p:txBody>
      </p:sp>
      <p:sp>
        <p:nvSpPr>
          <p:cNvPr id="11347" name="TextBox 7"/>
          <p:cNvSpPr txBox="1">
            <a:spLocks noChangeArrowheads="1"/>
          </p:cNvSpPr>
          <p:nvPr/>
        </p:nvSpPr>
        <p:spPr bwMode="auto">
          <a:xfrm>
            <a:off x="3581400" y="8382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solid</a:t>
            </a:r>
          </a:p>
        </p:txBody>
      </p:sp>
      <p:sp>
        <p:nvSpPr>
          <p:cNvPr id="11348" name="TextBox 8"/>
          <p:cNvSpPr txBox="1">
            <a:spLocks noChangeArrowheads="1"/>
          </p:cNvSpPr>
          <p:nvPr/>
        </p:nvSpPr>
        <p:spPr bwMode="auto">
          <a:xfrm>
            <a:off x="5715000" y="985838"/>
            <a:ext cx="1143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(solid)</a:t>
            </a:r>
          </a:p>
        </p:txBody>
      </p:sp>
      <p:sp>
        <p:nvSpPr>
          <p:cNvPr id="11349" name="TextBox 9"/>
          <p:cNvSpPr txBox="1">
            <a:spLocks noChangeArrowheads="1"/>
          </p:cNvSpPr>
          <p:nvPr/>
        </p:nvSpPr>
        <p:spPr bwMode="auto">
          <a:xfrm>
            <a:off x="4724400" y="8382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solid</a:t>
            </a:r>
          </a:p>
        </p:txBody>
      </p:sp>
      <p:sp>
        <p:nvSpPr>
          <p:cNvPr id="11350" name="TextBox 11"/>
          <p:cNvSpPr txBox="1">
            <a:spLocks noChangeArrowheads="1"/>
          </p:cNvSpPr>
          <p:nvPr/>
        </p:nvSpPr>
        <p:spPr bwMode="auto">
          <a:xfrm>
            <a:off x="5791200" y="6858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solid</a:t>
            </a:r>
          </a:p>
        </p:txBody>
      </p:sp>
      <p:sp>
        <p:nvSpPr>
          <p:cNvPr id="11351" name="TextBox 13"/>
          <p:cNvSpPr txBox="1">
            <a:spLocks noChangeArrowheads="1"/>
          </p:cNvSpPr>
          <p:nvPr/>
        </p:nvSpPr>
        <p:spPr bwMode="auto">
          <a:xfrm>
            <a:off x="7010400" y="985838"/>
            <a:ext cx="990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(gas)</a:t>
            </a:r>
          </a:p>
        </p:txBody>
      </p:sp>
      <p:sp>
        <p:nvSpPr>
          <p:cNvPr id="11352" name="TextBox 14"/>
          <p:cNvSpPr txBox="1">
            <a:spLocks noChangeArrowheads="1"/>
          </p:cNvSpPr>
          <p:nvPr/>
        </p:nvSpPr>
        <p:spPr bwMode="auto">
          <a:xfrm>
            <a:off x="7010400" y="6858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liquid</a:t>
            </a:r>
          </a:p>
        </p:txBody>
      </p:sp>
      <p:sp>
        <p:nvSpPr>
          <p:cNvPr id="11353" name="TextBox 17"/>
          <p:cNvSpPr txBox="1">
            <a:spLocks noChangeArrowheads="1"/>
          </p:cNvSpPr>
          <p:nvPr/>
        </p:nvSpPr>
        <p:spPr bwMode="auto">
          <a:xfrm>
            <a:off x="1371600" y="16716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1275</a:t>
            </a:r>
          </a:p>
        </p:txBody>
      </p:sp>
      <p:sp>
        <p:nvSpPr>
          <p:cNvPr id="11354" name="TextBox 18"/>
          <p:cNvSpPr txBox="1">
            <a:spLocks noChangeArrowheads="1"/>
          </p:cNvSpPr>
          <p:nvPr/>
        </p:nvSpPr>
        <p:spPr bwMode="auto">
          <a:xfrm>
            <a:off x="2514600" y="16764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2852</a:t>
            </a:r>
          </a:p>
        </p:txBody>
      </p:sp>
      <p:sp>
        <p:nvSpPr>
          <p:cNvPr id="11355" name="TextBox 19"/>
          <p:cNvSpPr txBox="1">
            <a:spLocks noChangeArrowheads="1"/>
          </p:cNvSpPr>
          <p:nvPr/>
        </p:nvSpPr>
        <p:spPr bwMode="auto">
          <a:xfrm>
            <a:off x="3505200" y="16764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2027</a:t>
            </a:r>
          </a:p>
        </p:txBody>
      </p:sp>
      <p:sp>
        <p:nvSpPr>
          <p:cNvPr id="11356" name="TextBox 20"/>
          <p:cNvSpPr txBox="1">
            <a:spLocks noChangeArrowheads="1"/>
          </p:cNvSpPr>
          <p:nvPr/>
        </p:nvSpPr>
        <p:spPr bwMode="auto">
          <a:xfrm>
            <a:off x="4648200" y="16716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1610</a:t>
            </a:r>
          </a:p>
        </p:txBody>
      </p:sp>
      <p:sp>
        <p:nvSpPr>
          <p:cNvPr id="11357" name="TextBox 21"/>
          <p:cNvSpPr txBox="1">
            <a:spLocks noChangeArrowheads="1"/>
          </p:cNvSpPr>
          <p:nvPr/>
        </p:nvSpPr>
        <p:spPr bwMode="auto">
          <a:xfrm>
            <a:off x="5867400" y="16764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24</a:t>
            </a:r>
          </a:p>
        </p:txBody>
      </p:sp>
      <p:sp>
        <p:nvSpPr>
          <p:cNvPr id="11358" name="TextBox 22"/>
          <p:cNvSpPr txBox="1">
            <a:spLocks noChangeArrowheads="1"/>
          </p:cNvSpPr>
          <p:nvPr/>
        </p:nvSpPr>
        <p:spPr bwMode="auto">
          <a:xfrm>
            <a:off x="7010400" y="16764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17</a:t>
            </a:r>
          </a:p>
        </p:txBody>
      </p:sp>
      <p:sp>
        <p:nvSpPr>
          <p:cNvPr id="11359" name="TextBox 23"/>
          <p:cNvSpPr txBox="1">
            <a:spLocks noChangeArrowheads="1"/>
          </p:cNvSpPr>
          <p:nvPr/>
        </p:nvSpPr>
        <p:spPr bwMode="auto">
          <a:xfrm>
            <a:off x="8077200" y="16764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-92</a:t>
            </a:r>
          </a:p>
        </p:txBody>
      </p:sp>
      <p:sp>
        <p:nvSpPr>
          <p:cNvPr id="11360" name="TextBox 25"/>
          <p:cNvSpPr txBox="1">
            <a:spLocks noChangeArrowheads="1"/>
          </p:cNvSpPr>
          <p:nvPr/>
        </p:nvSpPr>
        <p:spPr bwMode="auto">
          <a:xfrm>
            <a:off x="1371600" y="25098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-</a:t>
            </a:r>
          </a:p>
        </p:txBody>
      </p:sp>
      <p:sp>
        <p:nvSpPr>
          <p:cNvPr id="11361" name="TextBox 26"/>
          <p:cNvSpPr txBox="1">
            <a:spLocks noChangeArrowheads="1"/>
          </p:cNvSpPr>
          <p:nvPr/>
        </p:nvSpPr>
        <p:spPr bwMode="auto">
          <a:xfrm>
            <a:off x="25146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3600</a:t>
            </a:r>
          </a:p>
        </p:txBody>
      </p:sp>
      <p:sp>
        <p:nvSpPr>
          <p:cNvPr id="11362" name="TextBox 27"/>
          <p:cNvSpPr txBox="1">
            <a:spLocks noChangeArrowheads="1"/>
          </p:cNvSpPr>
          <p:nvPr/>
        </p:nvSpPr>
        <p:spPr bwMode="auto">
          <a:xfrm>
            <a:off x="35052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2980</a:t>
            </a:r>
          </a:p>
        </p:txBody>
      </p:sp>
      <p:sp>
        <p:nvSpPr>
          <p:cNvPr id="11363" name="TextBox 28"/>
          <p:cNvSpPr txBox="1">
            <a:spLocks noChangeArrowheads="1"/>
          </p:cNvSpPr>
          <p:nvPr/>
        </p:nvSpPr>
        <p:spPr bwMode="auto">
          <a:xfrm>
            <a:off x="4648200" y="25098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2230</a:t>
            </a:r>
          </a:p>
        </p:txBody>
      </p:sp>
      <p:sp>
        <p:nvSpPr>
          <p:cNvPr id="11364" name="TextBox 29"/>
          <p:cNvSpPr txBox="1">
            <a:spLocks noChangeArrowheads="1"/>
          </p:cNvSpPr>
          <p:nvPr/>
        </p:nvSpPr>
        <p:spPr bwMode="auto">
          <a:xfrm>
            <a:off x="58674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175</a:t>
            </a:r>
          </a:p>
        </p:txBody>
      </p:sp>
      <p:sp>
        <p:nvSpPr>
          <p:cNvPr id="11365" name="TextBox 30"/>
          <p:cNvSpPr txBox="1">
            <a:spLocks noChangeArrowheads="1"/>
          </p:cNvSpPr>
          <p:nvPr/>
        </p:nvSpPr>
        <p:spPr bwMode="auto">
          <a:xfrm>
            <a:off x="70104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45</a:t>
            </a:r>
          </a:p>
        </p:txBody>
      </p:sp>
      <p:sp>
        <p:nvSpPr>
          <p:cNvPr id="11366" name="TextBox 31"/>
          <p:cNvSpPr txBox="1">
            <a:spLocks noChangeArrowheads="1"/>
          </p:cNvSpPr>
          <p:nvPr/>
        </p:nvSpPr>
        <p:spPr bwMode="auto">
          <a:xfrm>
            <a:off x="80772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80</a:t>
            </a:r>
          </a:p>
        </p:txBody>
      </p:sp>
      <p:sp>
        <p:nvSpPr>
          <p:cNvPr id="11367" name="TextBox 37"/>
          <p:cNvSpPr txBox="1">
            <a:spLocks noChangeArrowheads="1"/>
          </p:cNvSpPr>
          <p:nvPr/>
        </p:nvSpPr>
        <p:spPr bwMode="auto">
          <a:xfrm>
            <a:off x="8077200" y="985838"/>
            <a:ext cx="990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(gas)</a:t>
            </a:r>
          </a:p>
        </p:txBody>
      </p:sp>
      <p:sp>
        <p:nvSpPr>
          <p:cNvPr id="11368" name="TextBox 38"/>
          <p:cNvSpPr txBox="1">
            <a:spLocks noChangeArrowheads="1"/>
          </p:cNvSpPr>
          <p:nvPr/>
        </p:nvSpPr>
        <p:spPr bwMode="auto">
          <a:xfrm>
            <a:off x="8077200" y="6858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liquid</a:t>
            </a:r>
          </a:p>
        </p:txBody>
      </p:sp>
      <p:sp>
        <p:nvSpPr>
          <p:cNvPr id="11369" name="TextBox 32"/>
          <p:cNvSpPr txBox="1">
            <a:spLocks noChangeArrowheads="1"/>
          </p:cNvSpPr>
          <p:nvPr/>
        </p:nvSpPr>
        <p:spPr bwMode="auto">
          <a:xfrm>
            <a:off x="2438400" y="35004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good</a:t>
            </a:r>
          </a:p>
        </p:txBody>
      </p:sp>
      <p:sp>
        <p:nvSpPr>
          <p:cNvPr id="11370" name="TextBox 33"/>
          <p:cNvSpPr txBox="1">
            <a:spLocks noChangeArrowheads="1"/>
          </p:cNvSpPr>
          <p:nvPr/>
        </p:nvSpPr>
        <p:spPr bwMode="auto">
          <a:xfrm>
            <a:off x="6934200" y="35052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none</a:t>
            </a:r>
          </a:p>
        </p:txBody>
      </p:sp>
      <p:sp>
        <p:nvSpPr>
          <p:cNvPr id="11371" name="TextBox 34"/>
          <p:cNvSpPr txBox="1">
            <a:spLocks noChangeArrowheads="1"/>
          </p:cNvSpPr>
          <p:nvPr/>
        </p:nvSpPr>
        <p:spPr bwMode="auto">
          <a:xfrm>
            <a:off x="4724400" y="3360738"/>
            <a:ext cx="9144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very poor</a:t>
            </a:r>
          </a:p>
        </p:txBody>
      </p:sp>
      <p:sp>
        <p:nvSpPr>
          <p:cNvPr id="11372" name="TextBox 35"/>
          <p:cNvSpPr txBox="1">
            <a:spLocks noChangeArrowheads="1"/>
          </p:cNvSpPr>
          <p:nvPr/>
        </p:nvSpPr>
        <p:spPr bwMode="auto">
          <a:xfrm>
            <a:off x="2438400" y="44148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ionic</a:t>
            </a:r>
          </a:p>
        </p:txBody>
      </p:sp>
      <p:sp>
        <p:nvSpPr>
          <p:cNvPr id="11373" name="TextBox 36"/>
          <p:cNvSpPr txBox="1">
            <a:spLocks noChangeArrowheads="1"/>
          </p:cNvSpPr>
          <p:nvPr/>
        </p:nvSpPr>
        <p:spPr bwMode="auto">
          <a:xfrm>
            <a:off x="5867400" y="4343400"/>
            <a:ext cx="3124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simple covalent molecular</a:t>
            </a:r>
          </a:p>
        </p:txBody>
      </p:sp>
      <p:sp>
        <p:nvSpPr>
          <p:cNvPr id="11374" name="TextBox 39"/>
          <p:cNvSpPr txBox="1">
            <a:spLocks noChangeArrowheads="1"/>
          </p:cNvSpPr>
          <p:nvPr/>
        </p:nvSpPr>
        <p:spPr bwMode="auto">
          <a:xfrm>
            <a:off x="4191000" y="4267200"/>
            <a:ext cx="1905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/>
              <a:t>covalent </a:t>
            </a:r>
          </a:p>
          <a:p>
            <a:pPr algn="ctr" eaLnBrk="1" hangingPunct="1"/>
            <a:r>
              <a:rPr lang="en-US"/>
              <a:t>macro-</a:t>
            </a:r>
          </a:p>
          <a:p>
            <a:pPr algn="ctr" eaLnBrk="1" hangingPunct="1"/>
            <a:r>
              <a:rPr lang="en-US"/>
              <a:t>molecular</a:t>
            </a:r>
          </a:p>
        </p:txBody>
      </p:sp>
      <p:sp>
        <p:nvSpPr>
          <p:cNvPr id="11375" name="TextBox 40"/>
          <p:cNvSpPr txBox="1">
            <a:spLocks noChangeArrowheads="1"/>
          </p:cNvSpPr>
          <p:nvPr/>
        </p:nvSpPr>
        <p:spPr bwMode="auto">
          <a:xfrm>
            <a:off x="1371600" y="5181600"/>
            <a:ext cx="11430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400"/>
              <a:t>Forms NaOH(aq),</a:t>
            </a:r>
          </a:p>
          <a:p>
            <a:pPr algn="ctr" eaLnBrk="1" hangingPunct="1"/>
            <a:r>
              <a:rPr lang="en-US" sz="1400"/>
              <a:t>alkaline</a:t>
            </a:r>
          </a:p>
        </p:txBody>
      </p:sp>
      <p:sp>
        <p:nvSpPr>
          <p:cNvPr id="11376" name="TextBox 41"/>
          <p:cNvSpPr txBox="1">
            <a:spLocks noChangeArrowheads="1"/>
          </p:cNvSpPr>
          <p:nvPr/>
        </p:nvSpPr>
        <p:spPr bwMode="auto">
          <a:xfrm>
            <a:off x="2286000" y="5065713"/>
            <a:ext cx="12192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400"/>
              <a:t>Forms MgOH</a:t>
            </a:r>
            <a:r>
              <a:rPr lang="en-US" sz="1400" baseline="-25000"/>
              <a:t>2</a:t>
            </a:r>
            <a:r>
              <a:rPr lang="en-US" sz="1400"/>
              <a:t>(aq),</a:t>
            </a:r>
          </a:p>
          <a:p>
            <a:pPr algn="ctr" eaLnBrk="1" hangingPunct="1"/>
            <a:r>
              <a:rPr lang="en-US" sz="1400"/>
              <a:t>Weakly alkaline</a:t>
            </a:r>
          </a:p>
        </p:txBody>
      </p:sp>
      <p:sp>
        <p:nvSpPr>
          <p:cNvPr id="11377" name="TextBox 42"/>
          <p:cNvSpPr txBox="1">
            <a:spLocks noChangeArrowheads="1"/>
          </p:cNvSpPr>
          <p:nvPr/>
        </p:nvSpPr>
        <p:spPr bwMode="auto">
          <a:xfrm>
            <a:off x="3352800" y="5129213"/>
            <a:ext cx="121920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400"/>
              <a:t>does </a:t>
            </a:r>
          </a:p>
          <a:p>
            <a:pPr algn="ctr" eaLnBrk="1" hangingPunct="1"/>
            <a:r>
              <a:rPr lang="en-US" sz="1400"/>
              <a:t>not </a:t>
            </a:r>
          </a:p>
          <a:p>
            <a:pPr algn="ctr" eaLnBrk="1" hangingPunct="1"/>
            <a:r>
              <a:rPr lang="en-US" sz="1400"/>
              <a:t>react</a:t>
            </a:r>
          </a:p>
        </p:txBody>
      </p:sp>
      <p:sp>
        <p:nvSpPr>
          <p:cNvPr id="11378" name="TextBox 43"/>
          <p:cNvSpPr txBox="1">
            <a:spLocks noChangeArrowheads="1"/>
          </p:cNvSpPr>
          <p:nvPr/>
        </p:nvSpPr>
        <p:spPr bwMode="auto">
          <a:xfrm>
            <a:off x="5791200" y="5141913"/>
            <a:ext cx="121920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400"/>
              <a:t>P</a:t>
            </a:r>
            <a:r>
              <a:rPr lang="en-US" sz="1400" baseline="-25000"/>
              <a:t>4</a:t>
            </a:r>
            <a:r>
              <a:rPr lang="en-US" sz="1400"/>
              <a:t>O</a:t>
            </a:r>
            <a:r>
              <a:rPr lang="en-US" sz="1400" baseline="-25000"/>
              <a:t>10</a:t>
            </a:r>
            <a:r>
              <a:rPr lang="en-US" sz="1400"/>
              <a:t> forms H</a:t>
            </a:r>
            <a:r>
              <a:rPr lang="en-US" sz="1400" baseline="-25000"/>
              <a:t>3</a:t>
            </a:r>
            <a:r>
              <a:rPr lang="en-US" sz="1400"/>
              <a:t>PO</a:t>
            </a:r>
            <a:r>
              <a:rPr lang="en-US" sz="1400" baseline="-25000"/>
              <a:t>4</a:t>
            </a:r>
            <a:r>
              <a:rPr lang="en-US" sz="1400"/>
              <a:t>(aq),</a:t>
            </a:r>
          </a:p>
          <a:p>
            <a:pPr algn="ctr" eaLnBrk="1" hangingPunct="1"/>
            <a:r>
              <a:rPr lang="en-US" sz="1400"/>
              <a:t>a weak acid</a:t>
            </a:r>
          </a:p>
        </p:txBody>
      </p:sp>
      <p:sp>
        <p:nvSpPr>
          <p:cNvPr id="11379" name="TextBox 44"/>
          <p:cNvSpPr txBox="1">
            <a:spLocks noChangeArrowheads="1"/>
          </p:cNvSpPr>
          <p:nvPr/>
        </p:nvSpPr>
        <p:spPr bwMode="auto">
          <a:xfrm>
            <a:off x="6858000" y="5129213"/>
            <a:ext cx="121920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400"/>
              <a:t>SO</a:t>
            </a:r>
            <a:r>
              <a:rPr lang="en-US" sz="1400" baseline="-25000"/>
              <a:t>3</a:t>
            </a:r>
            <a:r>
              <a:rPr lang="en-US" sz="1400"/>
              <a:t> forms H</a:t>
            </a:r>
            <a:r>
              <a:rPr lang="en-US" sz="1400" baseline="-25000"/>
              <a:t>2</a:t>
            </a:r>
            <a:r>
              <a:rPr lang="en-US" sz="1400"/>
              <a:t>SO</a:t>
            </a:r>
            <a:r>
              <a:rPr lang="en-US" sz="1400" baseline="-25000"/>
              <a:t>4</a:t>
            </a:r>
            <a:r>
              <a:rPr lang="en-US" sz="1400"/>
              <a:t>(aq),</a:t>
            </a:r>
          </a:p>
          <a:p>
            <a:pPr algn="ctr" eaLnBrk="1" hangingPunct="1"/>
            <a:r>
              <a:rPr lang="en-US" sz="1400"/>
              <a:t>a strong acid</a:t>
            </a:r>
          </a:p>
        </p:txBody>
      </p:sp>
      <p:sp>
        <p:nvSpPr>
          <p:cNvPr id="11380" name="TextBox 45"/>
          <p:cNvSpPr txBox="1">
            <a:spLocks noChangeArrowheads="1"/>
          </p:cNvSpPr>
          <p:nvPr/>
        </p:nvSpPr>
        <p:spPr bwMode="auto">
          <a:xfrm>
            <a:off x="7924800" y="5181600"/>
            <a:ext cx="12192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400"/>
              <a:t>Cl</a:t>
            </a:r>
            <a:r>
              <a:rPr lang="en-US" sz="1400" baseline="-25000"/>
              <a:t>2</a:t>
            </a:r>
            <a:r>
              <a:rPr lang="en-US" sz="1400"/>
              <a:t>O</a:t>
            </a:r>
            <a:r>
              <a:rPr lang="en-US" sz="1400" baseline="-25000"/>
              <a:t>7</a:t>
            </a:r>
            <a:r>
              <a:rPr lang="en-US" sz="1400"/>
              <a:t> forms HClO</a:t>
            </a:r>
            <a:r>
              <a:rPr lang="en-US" sz="1400" baseline="-25000"/>
              <a:t>4</a:t>
            </a:r>
            <a:r>
              <a:rPr lang="en-US" sz="1400"/>
              <a:t>(aq),</a:t>
            </a:r>
          </a:p>
          <a:p>
            <a:pPr algn="ctr" eaLnBrk="1" hangingPunct="1"/>
            <a:r>
              <a:rPr lang="en-US" sz="1400"/>
              <a:t>a strong acid</a:t>
            </a:r>
          </a:p>
        </p:txBody>
      </p:sp>
      <p:sp>
        <p:nvSpPr>
          <p:cNvPr id="11381" name="TextBox 46"/>
          <p:cNvSpPr txBox="1">
            <a:spLocks noChangeArrowheads="1"/>
          </p:cNvSpPr>
          <p:nvPr/>
        </p:nvSpPr>
        <p:spPr bwMode="auto">
          <a:xfrm>
            <a:off x="4495800" y="5205413"/>
            <a:ext cx="121920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400"/>
              <a:t>does </a:t>
            </a:r>
          </a:p>
          <a:p>
            <a:pPr algn="ctr" eaLnBrk="1" hangingPunct="1"/>
            <a:r>
              <a:rPr lang="en-US" sz="1400"/>
              <a:t>not </a:t>
            </a:r>
          </a:p>
          <a:p>
            <a:pPr algn="ctr" eaLnBrk="1" hangingPunct="1"/>
            <a:r>
              <a:rPr lang="en-US" sz="1400"/>
              <a:t>react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" y="152400"/>
          <a:ext cx="8839202" cy="65978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43663"/>
                <a:gridCol w="1024996"/>
                <a:gridCol w="1024996"/>
                <a:gridCol w="1024996"/>
                <a:gridCol w="1295945"/>
                <a:gridCol w="1173373"/>
                <a:gridCol w="1080903"/>
                <a:gridCol w="970330"/>
              </a:tblGrid>
              <a:tr h="56080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Formula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Na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</a:rPr>
                        <a:t>MgO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Al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SiO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P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(P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SO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/>
                      </a:r>
                      <a:b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(SO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Cl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(Cl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O)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8082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State at 25°C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</a:tr>
              <a:tr h="8412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Melting pt. (°C)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</a:tr>
              <a:tr h="8412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Boiling pt. (°C)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</a:tr>
              <a:tr h="11216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Electrical conductivity in molten state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</a:tr>
              <a:tr h="8082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Structure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</a:tr>
              <a:tr h="8082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</a:rPr>
                        <a:t>Rxn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 w/ H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</a:tr>
              <a:tr h="8082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Nature of oxide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2365" name="TextBox 5"/>
          <p:cNvSpPr txBox="1">
            <a:spLocks noChangeArrowheads="1"/>
          </p:cNvSpPr>
          <p:nvPr/>
        </p:nvSpPr>
        <p:spPr bwMode="auto">
          <a:xfrm>
            <a:off x="1447800" y="8382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solid</a:t>
            </a:r>
          </a:p>
        </p:txBody>
      </p:sp>
      <p:sp>
        <p:nvSpPr>
          <p:cNvPr id="12366" name="TextBox 6"/>
          <p:cNvSpPr txBox="1">
            <a:spLocks noChangeArrowheads="1"/>
          </p:cNvSpPr>
          <p:nvPr/>
        </p:nvSpPr>
        <p:spPr bwMode="auto">
          <a:xfrm>
            <a:off x="2590800" y="8334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solid</a:t>
            </a:r>
          </a:p>
        </p:txBody>
      </p:sp>
      <p:sp>
        <p:nvSpPr>
          <p:cNvPr id="12367" name="TextBox 7"/>
          <p:cNvSpPr txBox="1">
            <a:spLocks noChangeArrowheads="1"/>
          </p:cNvSpPr>
          <p:nvPr/>
        </p:nvSpPr>
        <p:spPr bwMode="auto">
          <a:xfrm>
            <a:off x="3581400" y="8382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solid</a:t>
            </a:r>
          </a:p>
        </p:txBody>
      </p:sp>
      <p:sp>
        <p:nvSpPr>
          <p:cNvPr id="12368" name="TextBox 8"/>
          <p:cNvSpPr txBox="1">
            <a:spLocks noChangeArrowheads="1"/>
          </p:cNvSpPr>
          <p:nvPr/>
        </p:nvSpPr>
        <p:spPr bwMode="auto">
          <a:xfrm>
            <a:off x="5715000" y="985838"/>
            <a:ext cx="1143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(solid)</a:t>
            </a:r>
          </a:p>
        </p:txBody>
      </p:sp>
      <p:sp>
        <p:nvSpPr>
          <p:cNvPr id="12369" name="TextBox 9"/>
          <p:cNvSpPr txBox="1">
            <a:spLocks noChangeArrowheads="1"/>
          </p:cNvSpPr>
          <p:nvPr/>
        </p:nvSpPr>
        <p:spPr bwMode="auto">
          <a:xfrm>
            <a:off x="4724400" y="8382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solid</a:t>
            </a:r>
          </a:p>
        </p:txBody>
      </p:sp>
      <p:sp>
        <p:nvSpPr>
          <p:cNvPr id="12370" name="TextBox 11"/>
          <p:cNvSpPr txBox="1">
            <a:spLocks noChangeArrowheads="1"/>
          </p:cNvSpPr>
          <p:nvPr/>
        </p:nvSpPr>
        <p:spPr bwMode="auto">
          <a:xfrm>
            <a:off x="5791200" y="6858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solid</a:t>
            </a:r>
          </a:p>
        </p:txBody>
      </p:sp>
      <p:sp>
        <p:nvSpPr>
          <p:cNvPr id="12371" name="TextBox 13"/>
          <p:cNvSpPr txBox="1">
            <a:spLocks noChangeArrowheads="1"/>
          </p:cNvSpPr>
          <p:nvPr/>
        </p:nvSpPr>
        <p:spPr bwMode="auto">
          <a:xfrm>
            <a:off x="7010400" y="985838"/>
            <a:ext cx="990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(gas)</a:t>
            </a:r>
          </a:p>
        </p:txBody>
      </p:sp>
      <p:sp>
        <p:nvSpPr>
          <p:cNvPr id="12372" name="TextBox 14"/>
          <p:cNvSpPr txBox="1">
            <a:spLocks noChangeArrowheads="1"/>
          </p:cNvSpPr>
          <p:nvPr/>
        </p:nvSpPr>
        <p:spPr bwMode="auto">
          <a:xfrm>
            <a:off x="7010400" y="6858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liquid</a:t>
            </a:r>
          </a:p>
        </p:txBody>
      </p:sp>
      <p:sp>
        <p:nvSpPr>
          <p:cNvPr id="12373" name="TextBox 17"/>
          <p:cNvSpPr txBox="1">
            <a:spLocks noChangeArrowheads="1"/>
          </p:cNvSpPr>
          <p:nvPr/>
        </p:nvSpPr>
        <p:spPr bwMode="auto">
          <a:xfrm>
            <a:off x="1371600" y="16716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1275</a:t>
            </a:r>
          </a:p>
        </p:txBody>
      </p:sp>
      <p:sp>
        <p:nvSpPr>
          <p:cNvPr id="12374" name="TextBox 18"/>
          <p:cNvSpPr txBox="1">
            <a:spLocks noChangeArrowheads="1"/>
          </p:cNvSpPr>
          <p:nvPr/>
        </p:nvSpPr>
        <p:spPr bwMode="auto">
          <a:xfrm>
            <a:off x="2514600" y="16764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2852</a:t>
            </a:r>
          </a:p>
        </p:txBody>
      </p:sp>
      <p:sp>
        <p:nvSpPr>
          <p:cNvPr id="12375" name="TextBox 19"/>
          <p:cNvSpPr txBox="1">
            <a:spLocks noChangeArrowheads="1"/>
          </p:cNvSpPr>
          <p:nvPr/>
        </p:nvSpPr>
        <p:spPr bwMode="auto">
          <a:xfrm>
            <a:off x="3505200" y="16764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2027</a:t>
            </a:r>
          </a:p>
        </p:txBody>
      </p:sp>
      <p:sp>
        <p:nvSpPr>
          <p:cNvPr id="12376" name="TextBox 20"/>
          <p:cNvSpPr txBox="1">
            <a:spLocks noChangeArrowheads="1"/>
          </p:cNvSpPr>
          <p:nvPr/>
        </p:nvSpPr>
        <p:spPr bwMode="auto">
          <a:xfrm>
            <a:off x="4648200" y="16716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1610</a:t>
            </a:r>
          </a:p>
        </p:txBody>
      </p:sp>
      <p:sp>
        <p:nvSpPr>
          <p:cNvPr id="12377" name="TextBox 21"/>
          <p:cNvSpPr txBox="1">
            <a:spLocks noChangeArrowheads="1"/>
          </p:cNvSpPr>
          <p:nvPr/>
        </p:nvSpPr>
        <p:spPr bwMode="auto">
          <a:xfrm>
            <a:off x="5867400" y="16764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24</a:t>
            </a:r>
          </a:p>
        </p:txBody>
      </p:sp>
      <p:sp>
        <p:nvSpPr>
          <p:cNvPr id="12378" name="TextBox 22"/>
          <p:cNvSpPr txBox="1">
            <a:spLocks noChangeArrowheads="1"/>
          </p:cNvSpPr>
          <p:nvPr/>
        </p:nvSpPr>
        <p:spPr bwMode="auto">
          <a:xfrm>
            <a:off x="7010400" y="16764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17</a:t>
            </a:r>
          </a:p>
        </p:txBody>
      </p:sp>
      <p:sp>
        <p:nvSpPr>
          <p:cNvPr id="12379" name="TextBox 23"/>
          <p:cNvSpPr txBox="1">
            <a:spLocks noChangeArrowheads="1"/>
          </p:cNvSpPr>
          <p:nvPr/>
        </p:nvSpPr>
        <p:spPr bwMode="auto">
          <a:xfrm>
            <a:off x="8077200" y="16764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-92</a:t>
            </a:r>
          </a:p>
        </p:txBody>
      </p:sp>
      <p:sp>
        <p:nvSpPr>
          <p:cNvPr id="12380" name="TextBox 25"/>
          <p:cNvSpPr txBox="1">
            <a:spLocks noChangeArrowheads="1"/>
          </p:cNvSpPr>
          <p:nvPr/>
        </p:nvSpPr>
        <p:spPr bwMode="auto">
          <a:xfrm>
            <a:off x="1371600" y="25098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-</a:t>
            </a:r>
          </a:p>
        </p:txBody>
      </p:sp>
      <p:sp>
        <p:nvSpPr>
          <p:cNvPr id="12381" name="TextBox 26"/>
          <p:cNvSpPr txBox="1">
            <a:spLocks noChangeArrowheads="1"/>
          </p:cNvSpPr>
          <p:nvPr/>
        </p:nvSpPr>
        <p:spPr bwMode="auto">
          <a:xfrm>
            <a:off x="25146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3600</a:t>
            </a:r>
          </a:p>
        </p:txBody>
      </p:sp>
      <p:sp>
        <p:nvSpPr>
          <p:cNvPr id="12382" name="TextBox 27"/>
          <p:cNvSpPr txBox="1">
            <a:spLocks noChangeArrowheads="1"/>
          </p:cNvSpPr>
          <p:nvPr/>
        </p:nvSpPr>
        <p:spPr bwMode="auto">
          <a:xfrm>
            <a:off x="35052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2980</a:t>
            </a:r>
          </a:p>
        </p:txBody>
      </p:sp>
      <p:sp>
        <p:nvSpPr>
          <p:cNvPr id="12383" name="TextBox 28"/>
          <p:cNvSpPr txBox="1">
            <a:spLocks noChangeArrowheads="1"/>
          </p:cNvSpPr>
          <p:nvPr/>
        </p:nvSpPr>
        <p:spPr bwMode="auto">
          <a:xfrm>
            <a:off x="4648200" y="25098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2230</a:t>
            </a:r>
          </a:p>
        </p:txBody>
      </p:sp>
      <p:sp>
        <p:nvSpPr>
          <p:cNvPr id="12384" name="TextBox 29"/>
          <p:cNvSpPr txBox="1">
            <a:spLocks noChangeArrowheads="1"/>
          </p:cNvSpPr>
          <p:nvPr/>
        </p:nvSpPr>
        <p:spPr bwMode="auto">
          <a:xfrm>
            <a:off x="58674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175</a:t>
            </a:r>
          </a:p>
        </p:txBody>
      </p:sp>
      <p:sp>
        <p:nvSpPr>
          <p:cNvPr id="12385" name="TextBox 30"/>
          <p:cNvSpPr txBox="1">
            <a:spLocks noChangeArrowheads="1"/>
          </p:cNvSpPr>
          <p:nvPr/>
        </p:nvSpPr>
        <p:spPr bwMode="auto">
          <a:xfrm>
            <a:off x="70104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45</a:t>
            </a:r>
          </a:p>
        </p:txBody>
      </p:sp>
      <p:sp>
        <p:nvSpPr>
          <p:cNvPr id="12386" name="TextBox 31"/>
          <p:cNvSpPr txBox="1">
            <a:spLocks noChangeArrowheads="1"/>
          </p:cNvSpPr>
          <p:nvPr/>
        </p:nvSpPr>
        <p:spPr bwMode="auto">
          <a:xfrm>
            <a:off x="80772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80</a:t>
            </a:r>
          </a:p>
        </p:txBody>
      </p:sp>
      <p:sp>
        <p:nvSpPr>
          <p:cNvPr id="12387" name="TextBox 37"/>
          <p:cNvSpPr txBox="1">
            <a:spLocks noChangeArrowheads="1"/>
          </p:cNvSpPr>
          <p:nvPr/>
        </p:nvSpPr>
        <p:spPr bwMode="auto">
          <a:xfrm>
            <a:off x="8077200" y="985838"/>
            <a:ext cx="990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(gas)</a:t>
            </a:r>
          </a:p>
        </p:txBody>
      </p:sp>
      <p:sp>
        <p:nvSpPr>
          <p:cNvPr id="12388" name="TextBox 38"/>
          <p:cNvSpPr txBox="1">
            <a:spLocks noChangeArrowheads="1"/>
          </p:cNvSpPr>
          <p:nvPr/>
        </p:nvSpPr>
        <p:spPr bwMode="auto">
          <a:xfrm>
            <a:off x="8077200" y="6858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liquid</a:t>
            </a:r>
          </a:p>
        </p:txBody>
      </p:sp>
      <p:sp>
        <p:nvSpPr>
          <p:cNvPr id="12389" name="TextBox 32"/>
          <p:cNvSpPr txBox="1">
            <a:spLocks noChangeArrowheads="1"/>
          </p:cNvSpPr>
          <p:nvPr/>
        </p:nvSpPr>
        <p:spPr bwMode="auto">
          <a:xfrm>
            <a:off x="2438400" y="35004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good</a:t>
            </a:r>
          </a:p>
        </p:txBody>
      </p:sp>
      <p:sp>
        <p:nvSpPr>
          <p:cNvPr id="12390" name="TextBox 33"/>
          <p:cNvSpPr txBox="1">
            <a:spLocks noChangeArrowheads="1"/>
          </p:cNvSpPr>
          <p:nvPr/>
        </p:nvSpPr>
        <p:spPr bwMode="auto">
          <a:xfrm>
            <a:off x="6934200" y="35052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none</a:t>
            </a:r>
          </a:p>
        </p:txBody>
      </p:sp>
      <p:sp>
        <p:nvSpPr>
          <p:cNvPr id="12391" name="TextBox 34"/>
          <p:cNvSpPr txBox="1">
            <a:spLocks noChangeArrowheads="1"/>
          </p:cNvSpPr>
          <p:nvPr/>
        </p:nvSpPr>
        <p:spPr bwMode="auto">
          <a:xfrm>
            <a:off x="4724400" y="3360738"/>
            <a:ext cx="9144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very poor</a:t>
            </a:r>
          </a:p>
        </p:txBody>
      </p:sp>
      <p:sp>
        <p:nvSpPr>
          <p:cNvPr id="12392" name="TextBox 35"/>
          <p:cNvSpPr txBox="1">
            <a:spLocks noChangeArrowheads="1"/>
          </p:cNvSpPr>
          <p:nvPr/>
        </p:nvSpPr>
        <p:spPr bwMode="auto">
          <a:xfrm>
            <a:off x="2438400" y="44148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ionic</a:t>
            </a:r>
          </a:p>
        </p:txBody>
      </p:sp>
      <p:sp>
        <p:nvSpPr>
          <p:cNvPr id="12393" name="TextBox 36"/>
          <p:cNvSpPr txBox="1">
            <a:spLocks noChangeArrowheads="1"/>
          </p:cNvSpPr>
          <p:nvPr/>
        </p:nvSpPr>
        <p:spPr bwMode="auto">
          <a:xfrm>
            <a:off x="5867400" y="4343400"/>
            <a:ext cx="3124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simple covalent molecular</a:t>
            </a:r>
          </a:p>
        </p:txBody>
      </p:sp>
      <p:sp>
        <p:nvSpPr>
          <p:cNvPr id="12394" name="TextBox 39"/>
          <p:cNvSpPr txBox="1">
            <a:spLocks noChangeArrowheads="1"/>
          </p:cNvSpPr>
          <p:nvPr/>
        </p:nvSpPr>
        <p:spPr bwMode="auto">
          <a:xfrm>
            <a:off x="4191000" y="4267200"/>
            <a:ext cx="1905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/>
              <a:t>covalent </a:t>
            </a:r>
          </a:p>
          <a:p>
            <a:pPr algn="ctr" eaLnBrk="1" hangingPunct="1"/>
            <a:r>
              <a:rPr lang="en-US"/>
              <a:t>macro-</a:t>
            </a:r>
          </a:p>
          <a:p>
            <a:pPr algn="ctr" eaLnBrk="1" hangingPunct="1"/>
            <a:r>
              <a:rPr lang="en-US"/>
              <a:t>molecular</a:t>
            </a:r>
          </a:p>
        </p:txBody>
      </p:sp>
      <p:sp>
        <p:nvSpPr>
          <p:cNvPr id="12395" name="TextBox 40"/>
          <p:cNvSpPr txBox="1">
            <a:spLocks noChangeArrowheads="1"/>
          </p:cNvSpPr>
          <p:nvPr/>
        </p:nvSpPr>
        <p:spPr bwMode="auto">
          <a:xfrm>
            <a:off x="1371600" y="5181600"/>
            <a:ext cx="11430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400"/>
              <a:t>Forms NaOH(aq),</a:t>
            </a:r>
          </a:p>
          <a:p>
            <a:pPr algn="ctr" eaLnBrk="1" hangingPunct="1"/>
            <a:r>
              <a:rPr lang="en-US" sz="1400"/>
              <a:t>alkaline</a:t>
            </a:r>
          </a:p>
        </p:txBody>
      </p:sp>
      <p:sp>
        <p:nvSpPr>
          <p:cNvPr id="12396" name="TextBox 41"/>
          <p:cNvSpPr txBox="1">
            <a:spLocks noChangeArrowheads="1"/>
          </p:cNvSpPr>
          <p:nvPr/>
        </p:nvSpPr>
        <p:spPr bwMode="auto">
          <a:xfrm>
            <a:off x="2286000" y="5065713"/>
            <a:ext cx="12192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400"/>
              <a:t>Forms MgOH</a:t>
            </a:r>
            <a:r>
              <a:rPr lang="en-US" sz="1400" baseline="-25000"/>
              <a:t>2</a:t>
            </a:r>
            <a:r>
              <a:rPr lang="en-US" sz="1400"/>
              <a:t>(aq),</a:t>
            </a:r>
          </a:p>
          <a:p>
            <a:pPr algn="ctr" eaLnBrk="1" hangingPunct="1"/>
            <a:r>
              <a:rPr lang="en-US" sz="1400"/>
              <a:t>Weakly alkaline</a:t>
            </a:r>
          </a:p>
        </p:txBody>
      </p:sp>
      <p:sp>
        <p:nvSpPr>
          <p:cNvPr id="12397" name="TextBox 42"/>
          <p:cNvSpPr txBox="1">
            <a:spLocks noChangeArrowheads="1"/>
          </p:cNvSpPr>
          <p:nvPr/>
        </p:nvSpPr>
        <p:spPr bwMode="auto">
          <a:xfrm>
            <a:off x="3352800" y="5129213"/>
            <a:ext cx="121920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400"/>
              <a:t>does </a:t>
            </a:r>
          </a:p>
          <a:p>
            <a:pPr algn="ctr" eaLnBrk="1" hangingPunct="1"/>
            <a:r>
              <a:rPr lang="en-US" sz="1400"/>
              <a:t>not </a:t>
            </a:r>
          </a:p>
          <a:p>
            <a:pPr algn="ctr" eaLnBrk="1" hangingPunct="1"/>
            <a:r>
              <a:rPr lang="en-US" sz="1400"/>
              <a:t>react</a:t>
            </a:r>
          </a:p>
        </p:txBody>
      </p:sp>
      <p:sp>
        <p:nvSpPr>
          <p:cNvPr id="12398" name="TextBox 43"/>
          <p:cNvSpPr txBox="1">
            <a:spLocks noChangeArrowheads="1"/>
          </p:cNvSpPr>
          <p:nvPr/>
        </p:nvSpPr>
        <p:spPr bwMode="auto">
          <a:xfrm>
            <a:off x="5791200" y="5141913"/>
            <a:ext cx="121920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400"/>
              <a:t>P</a:t>
            </a:r>
            <a:r>
              <a:rPr lang="en-US" sz="1400" baseline="-25000"/>
              <a:t>4</a:t>
            </a:r>
            <a:r>
              <a:rPr lang="en-US" sz="1400"/>
              <a:t>O</a:t>
            </a:r>
            <a:r>
              <a:rPr lang="en-US" sz="1400" baseline="-25000"/>
              <a:t>10</a:t>
            </a:r>
            <a:r>
              <a:rPr lang="en-US" sz="1400"/>
              <a:t> forms H</a:t>
            </a:r>
            <a:r>
              <a:rPr lang="en-US" sz="1400" baseline="-25000"/>
              <a:t>3</a:t>
            </a:r>
            <a:r>
              <a:rPr lang="en-US" sz="1400"/>
              <a:t>PO</a:t>
            </a:r>
            <a:r>
              <a:rPr lang="en-US" sz="1400" baseline="-25000"/>
              <a:t>4</a:t>
            </a:r>
            <a:r>
              <a:rPr lang="en-US" sz="1400"/>
              <a:t>(aq),</a:t>
            </a:r>
          </a:p>
          <a:p>
            <a:pPr algn="ctr" eaLnBrk="1" hangingPunct="1"/>
            <a:r>
              <a:rPr lang="en-US" sz="1400"/>
              <a:t>a weak acid</a:t>
            </a:r>
          </a:p>
        </p:txBody>
      </p:sp>
      <p:sp>
        <p:nvSpPr>
          <p:cNvPr id="12399" name="TextBox 44"/>
          <p:cNvSpPr txBox="1">
            <a:spLocks noChangeArrowheads="1"/>
          </p:cNvSpPr>
          <p:nvPr/>
        </p:nvSpPr>
        <p:spPr bwMode="auto">
          <a:xfrm>
            <a:off x="6858000" y="5129213"/>
            <a:ext cx="121920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400"/>
              <a:t>SO</a:t>
            </a:r>
            <a:r>
              <a:rPr lang="en-US" sz="1400" baseline="-25000"/>
              <a:t>3</a:t>
            </a:r>
            <a:r>
              <a:rPr lang="en-US" sz="1400"/>
              <a:t> forms H</a:t>
            </a:r>
            <a:r>
              <a:rPr lang="en-US" sz="1400" baseline="-25000"/>
              <a:t>2</a:t>
            </a:r>
            <a:r>
              <a:rPr lang="en-US" sz="1400"/>
              <a:t>SO</a:t>
            </a:r>
            <a:r>
              <a:rPr lang="en-US" sz="1400" baseline="-25000"/>
              <a:t>4</a:t>
            </a:r>
            <a:r>
              <a:rPr lang="en-US" sz="1400"/>
              <a:t>(aq),</a:t>
            </a:r>
          </a:p>
          <a:p>
            <a:pPr algn="ctr" eaLnBrk="1" hangingPunct="1"/>
            <a:r>
              <a:rPr lang="en-US" sz="1400"/>
              <a:t>a strong acid</a:t>
            </a:r>
          </a:p>
        </p:txBody>
      </p:sp>
      <p:sp>
        <p:nvSpPr>
          <p:cNvPr id="12400" name="TextBox 45"/>
          <p:cNvSpPr txBox="1">
            <a:spLocks noChangeArrowheads="1"/>
          </p:cNvSpPr>
          <p:nvPr/>
        </p:nvSpPr>
        <p:spPr bwMode="auto">
          <a:xfrm>
            <a:off x="7924800" y="5181600"/>
            <a:ext cx="12192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400"/>
              <a:t>Cl</a:t>
            </a:r>
            <a:r>
              <a:rPr lang="en-US" sz="1400" baseline="-25000"/>
              <a:t>2</a:t>
            </a:r>
            <a:r>
              <a:rPr lang="en-US" sz="1400"/>
              <a:t>O</a:t>
            </a:r>
            <a:r>
              <a:rPr lang="en-US" sz="1400" baseline="-25000"/>
              <a:t>7</a:t>
            </a:r>
            <a:r>
              <a:rPr lang="en-US" sz="1400"/>
              <a:t> forms HClO</a:t>
            </a:r>
            <a:r>
              <a:rPr lang="en-US" sz="1400" baseline="-25000"/>
              <a:t>4</a:t>
            </a:r>
            <a:r>
              <a:rPr lang="en-US" sz="1400"/>
              <a:t>(aq),</a:t>
            </a:r>
          </a:p>
          <a:p>
            <a:pPr algn="ctr" eaLnBrk="1" hangingPunct="1"/>
            <a:r>
              <a:rPr lang="en-US" sz="1400"/>
              <a:t>a strong acid</a:t>
            </a:r>
          </a:p>
        </p:txBody>
      </p:sp>
      <p:sp>
        <p:nvSpPr>
          <p:cNvPr id="12401" name="TextBox 46"/>
          <p:cNvSpPr txBox="1">
            <a:spLocks noChangeArrowheads="1"/>
          </p:cNvSpPr>
          <p:nvPr/>
        </p:nvSpPr>
        <p:spPr bwMode="auto">
          <a:xfrm>
            <a:off x="4495800" y="5205413"/>
            <a:ext cx="121920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400"/>
              <a:t>does </a:t>
            </a:r>
          </a:p>
          <a:p>
            <a:pPr algn="ctr" eaLnBrk="1" hangingPunct="1"/>
            <a:r>
              <a:rPr lang="en-US" sz="1400"/>
              <a:t>not </a:t>
            </a:r>
          </a:p>
          <a:p>
            <a:pPr algn="ctr" eaLnBrk="1" hangingPunct="1"/>
            <a:r>
              <a:rPr lang="en-US" sz="1400"/>
              <a:t>react</a:t>
            </a:r>
          </a:p>
        </p:txBody>
      </p:sp>
      <p:sp>
        <p:nvSpPr>
          <p:cNvPr id="12402" name="TextBox 47"/>
          <p:cNvSpPr txBox="1">
            <a:spLocks noChangeArrowheads="1"/>
          </p:cNvSpPr>
          <p:nvPr/>
        </p:nvSpPr>
        <p:spPr bwMode="auto">
          <a:xfrm>
            <a:off x="2057400" y="60912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basic</a:t>
            </a:r>
          </a:p>
        </p:txBody>
      </p:sp>
      <p:sp>
        <p:nvSpPr>
          <p:cNvPr id="12403" name="TextBox 48"/>
          <p:cNvSpPr txBox="1">
            <a:spLocks noChangeArrowheads="1"/>
          </p:cNvSpPr>
          <p:nvPr/>
        </p:nvSpPr>
        <p:spPr bwMode="auto">
          <a:xfrm>
            <a:off x="6248400" y="6091238"/>
            <a:ext cx="990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acidic</a:t>
            </a:r>
          </a:p>
        </p:txBody>
      </p:sp>
      <p:sp>
        <p:nvSpPr>
          <p:cNvPr id="12404" name="TextBox 49"/>
          <p:cNvSpPr txBox="1">
            <a:spLocks noChangeArrowheads="1"/>
          </p:cNvSpPr>
          <p:nvPr/>
        </p:nvSpPr>
        <p:spPr bwMode="auto">
          <a:xfrm>
            <a:off x="3352800" y="6138863"/>
            <a:ext cx="12954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600"/>
              <a:t>amphoteric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sz="3200" smtClean="0"/>
              <a:t>Chemical properties - Acid-base </a:t>
            </a:r>
            <a:br>
              <a:rPr lang="en-US" sz="3200" smtClean="0"/>
            </a:br>
            <a:r>
              <a:rPr lang="en-US" sz="3200" smtClean="0"/>
              <a:t>nature of oxides: (from left </a:t>
            </a:r>
            <a:r>
              <a:rPr lang="en-US" sz="3200" smtClean="0">
                <a:sym typeface="Symbol" pitchFamily="18" charset="2"/>
              </a:rPr>
              <a:t></a:t>
            </a:r>
            <a:r>
              <a:rPr lang="en-US" sz="3200" smtClean="0"/>
              <a:t> right)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Oxides of electropositive (opposite of electronegative) elements are very basic and form alkaline solutions</a:t>
            </a:r>
            <a:r>
              <a:rPr lang="en-US" dirty="0" smtClean="0"/>
              <a:t>.</a:t>
            </a:r>
          </a:p>
          <a:p>
            <a:pPr marL="0" indent="0">
              <a:buFontTx/>
              <a:buNone/>
              <a:defRPr/>
            </a:pPr>
            <a:r>
              <a:rPr lang="en-US" dirty="0"/>
              <a:t> </a:t>
            </a:r>
          </a:p>
          <a:p>
            <a:pPr marL="457200" lvl="1" indent="0">
              <a:buFontTx/>
              <a:buNone/>
              <a:defRPr/>
            </a:pPr>
            <a:r>
              <a:rPr lang="en-US" dirty="0"/>
              <a:t>Na</a:t>
            </a:r>
            <a:r>
              <a:rPr lang="en-US" baseline="-25000" dirty="0"/>
              <a:t>2</a:t>
            </a:r>
            <a:r>
              <a:rPr lang="en-US" dirty="0"/>
              <a:t>O(s) + H</a:t>
            </a:r>
            <a:r>
              <a:rPr lang="en-US" baseline="-25000" dirty="0"/>
              <a:t>2</a:t>
            </a:r>
            <a:r>
              <a:rPr lang="en-US" dirty="0"/>
              <a:t>O(l) </a:t>
            </a:r>
            <a:r>
              <a:rPr lang="en-US" dirty="0">
                <a:sym typeface="Symbol"/>
              </a:rPr>
              <a:t>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pPr marL="457200" lvl="1" indent="0">
              <a:buFontTx/>
              <a:buNone/>
              <a:defRPr/>
            </a:pPr>
            <a:r>
              <a:rPr lang="en-US" dirty="0" err="1"/>
              <a:t>MgO</a:t>
            </a:r>
            <a:r>
              <a:rPr lang="en-US" dirty="0"/>
              <a:t>(s) + H</a:t>
            </a:r>
            <a:r>
              <a:rPr lang="en-US" baseline="-25000" dirty="0"/>
              <a:t>2</a:t>
            </a:r>
            <a:r>
              <a:rPr lang="en-US" dirty="0"/>
              <a:t>O(l) </a:t>
            </a:r>
            <a:r>
              <a:rPr lang="en-US" dirty="0">
                <a:sym typeface="Symbol"/>
              </a:rPr>
              <a:t>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572000" y="3743325"/>
            <a:ext cx="2514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dirty="0" err="1"/>
              <a:t>NaOH</a:t>
            </a:r>
            <a:r>
              <a:rPr lang="en-US" sz="2800" dirty="0"/>
              <a:t>(</a:t>
            </a:r>
            <a:r>
              <a:rPr lang="en-US" sz="2800" dirty="0" err="1"/>
              <a:t>aq</a:t>
            </a:r>
            <a:r>
              <a:rPr lang="en-US" sz="2800" dirty="0"/>
              <a:t>)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267200" y="3757613"/>
            <a:ext cx="457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/>
              <a:t>2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267200" y="4657725"/>
            <a:ext cx="2514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dirty="0" smtClean="0"/>
              <a:t>Mg(OH)</a:t>
            </a:r>
            <a:r>
              <a:rPr lang="en-US" sz="2800" baseline="-25000" dirty="0" smtClean="0"/>
              <a:t>2</a:t>
            </a:r>
            <a:r>
              <a:rPr lang="en-US" sz="2800" dirty="0"/>
              <a:t>(</a:t>
            </a:r>
            <a:r>
              <a:rPr lang="en-US" sz="2800" dirty="0" err="1"/>
              <a:t>aq</a:t>
            </a:r>
            <a:r>
              <a:rPr lang="en-US" sz="2800" dirty="0" smtClean="0"/>
              <a:t>)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sz="3200" smtClean="0"/>
              <a:t>Chemical properties - Acid-base </a:t>
            </a:r>
            <a:br>
              <a:rPr lang="en-US" sz="3200" smtClean="0"/>
            </a:br>
            <a:r>
              <a:rPr lang="en-US" sz="3200" smtClean="0"/>
              <a:t>nature of oxides: (from left </a:t>
            </a:r>
            <a:r>
              <a:rPr lang="en-US" sz="3200" smtClean="0">
                <a:sym typeface="Symbol" pitchFamily="18" charset="2"/>
              </a:rPr>
              <a:t></a:t>
            </a:r>
            <a:r>
              <a:rPr lang="en-US" sz="3200" smtClean="0"/>
              <a:t> right)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89100"/>
            <a:ext cx="8534400" cy="4525963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US" sz="2800" dirty="0"/>
              <a:t>The amphoteric nature of aluminum oxide can be seen from its </a:t>
            </a:r>
            <a:r>
              <a:rPr lang="en-US" sz="2800" dirty="0" err="1"/>
              <a:t>rxns</a:t>
            </a:r>
            <a:r>
              <a:rPr lang="en-US" sz="2800" dirty="0"/>
              <a:t> w/ hydrochloric acid (a strong acid) and sodium hydroxide (a strong base)</a:t>
            </a:r>
            <a:br>
              <a:rPr lang="en-US" sz="2800" dirty="0"/>
            </a:br>
            <a:r>
              <a:rPr lang="en-US" sz="2800" dirty="0"/>
              <a:t> </a:t>
            </a:r>
            <a:endParaRPr lang="en-US" sz="2800" dirty="0" smtClean="0"/>
          </a:p>
          <a:p>
            <a:pPr marL="0" indent="0">
              <a:buFontTx/>
              <a:buNone/>
              <a:defRPr/>
            </a:pPr>
            <a:r>
              <a:rPr lang="en-US" u="sng" dirty="0" smtClean="0"/>
              <a:t>Acting </a:t>
            </a:r>
            <a:r>
              <a:rPr lang="en-US" u="sng" dirty="0"/>
              <a:t>as a </a:t>
            </a:r>
            <a:r>
              <a:rPr lang="en-US" u="sng" dirty="0" smtClean="0"/>
              <a:t>base: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marL="0" indent="0">
              <a:buFontTx/>
              <a:buNone/>
              <a:defRPr/>
            </a:pPr>
            <a:r>
              <a:rPr lang="en-US" dirty="0"/>
              <a:t/>
            </a:r>
            <a:br>
              <a:rPr lang="en-US" dirty="0"/>
            </a:br>
            <a:r>
              <a:rPr lang="en-US" u="sng" dirty="0" smtClean="0"/>
              <a:t>Acting </a:t>
            </a:r>
            <a:r>
              <a:rPr lang="en-US" u="sng" dirty="0"/>
              <a:t>as an acid: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33400" y="4114800"/>
            <a:ext cx="7696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/>
              <a:t>Al</a:t>
            </a:r>
            <a:r>
              <a:rPr lang="en-US" sz="2800" baseline="-25000"/>
              <a:t>2</a:t>
            </a:r>
            <a:r>
              <a:rPr lang="en-US" sz="2800"/>
              <a:t>O</a:t>
            </a:r>
            <a:r>
              <a:rPr lang="en-US" sz="2800" baseline="-25000"/>
              <a:t>3</a:t>
            </a:r>
            <a:r>
              <a:rPr lang="en-US" sz="2800"/>
              <a:t>(aq) + 6</a:t>
            </a:r>
            <a:r>
              <a:rPr lang="en-US" sz="2800">
                <a:solidFill>
                  <a:srgbClr val="C00000"/>
                </a:solidFill>
              </a:rPr>
              <a:t>HCl</a:t>
            </a:r>
            <a:r>
              <a:rPr lang="en-US" sz="2800"/>
              <a:t>(aq) </a:t>
            </a:r>
            <a:r>
              <a:rPr lang="en-US" sz="2800">
                <a:sym typeface="Symbol" pitchFamily="18" charset="2"/>
              </a:rPr>
              <a:t> 2AlCl</a:t>
            </a:r>
            <a:r>
              <a:rPr lang="en-US" sz="2800" baseline="-25000">
                <a:sym typeface="Symbol" pitchFamily="18" charset="2"/>
              </a:rPr>
              <a:t>3</a:t>
            </a:r>
            <a:r>
              <a:rPr lang="en-US" sz="2800">
                <a:sym typeface="Symbol" pitchFamily="18" charset="2"/>
              </a:rPr>
              <a:t>(aq) + 3H</a:t>
            </a:r>
            <a:r>
              <a:rPr lang="en-US" sz="2800" baseline="-25000">
                <a:sym typeface="Symbol" pitchFamily="18" charset="2"/>
              </a:rPr>
              <a:t>2</a:t>
            </a:r>
            <a:r>
              <a:rPr lang="en-US" sz="2800">
                <a:sym typeface="Symbol" pitchFamily="18" charset="2"/>
              </a:rPr>
              <a:t>O(l)</a:t>
            </a:r>
            <a:endParaRPr lang="en-US" sz="2800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33400" y="5715000"/>
            <a:ext cx="8839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/>
              <a:t>Al</a:t>
            </a:r>
            <a:r>
              <a:rPr lang="en-US" sz="2800" baseline="-25000"/>
              <a:t>2</a:t>
            </a:r>
            <a:r>
              <a:rPr lang="en-US" sz="2800"/>
              <a:t>O</a:t>
            </a:r>
            <a:r>
              <a:rPr lang="en-US" sz="2800" baseline="-25000"/>
              <a:t>3</a:t>
            </a:r>
            <a:r>
              <a:rPr lang="en-US" sz="2800"/>
              <a:t>(aq) + 2</a:t>
            </a:r>
            <a:r>
              <a:rPr lang="en-US" sz="2800">
                <a:solidFill>
                  <a:srgbClr val="0070C0"/>
                </a:solidFill>
              </a:rPr>
              <a:t>NaOH</a:t>
            </a:r>
            <a:r>
              <a:rPr lang="en-US" sz="2800"/>
              <a:t>(aq) </a:t>
            </a:r>
            <a:r>
              <a:rPr lang="en-US" sz="2800">
                <a:sym typeface="Symbol" pitchFamily="18" charset="2"/>
              </a:rPr>
              <a:t>+ 3H</a:t>
            </a:r>
            <a:r>
              <a:rPr lang="en-US" sz="2800" baseline="-25000">
                <a:sym typeface="Symbol" pitchFamily="18" charset="2"/>
              </a:rPr>
              <a:t>2</a:t>
            </a:r>
            <a:r>
              <a:rPr lang="en-US" sz="2800">
                <a:sym typeface="Symbol" pitchFamily="18" charset="2"/>
              </a:rPr>
              <a:t>O(l)  2NaAl(OH)</a:t>
            </a:r>
            <a:r>
              <a:rPr lang="en-US" sz="2800" baseline="-25000">
                <a:sym typeface="Symbol" pitchFamily="18" charset="2"/>
              </a:rPr>
              <a:t>3</a:t>
            </a:r>
            <a:r>
              <a:rPr lang="en-US" sz="2800">
                <a:sym typeface="Symbol" pitchFamily="18" charset="2"/>
              </a:rPr>
              <a:t>(aq)</a:t>
            </a:r>
            <a:endParaRPr lang="en-US" sz="2800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591300" y="6172200"/>
            <a:ext cx="22479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/>
              <a:t>sodium aluminate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sz="3200" smtClean="0"/>
              <a:t>Chemical properties - Acid-base </a:t>
            </a:r>
            <a:br>
              <a:rPr lang="en-US" sz="3200" smtClean="0"/>
            </a:br>
            <a:r>
              <a:rPr lang="en-US" sz="3200" smtClean="0"/>
              <a:t>nature of oxides: (from left </a:t>
            </a:r>
            <a:r>
              <a:rPr lang="en-US" sz="3200" smtClean="0">
                <a:sym typeface="Symbol" pitchFamily="18" charset="2"/>
              </a:rPr>
              <a:t></a:t>
            </a:r>
            <a:r>
              <a:rPr lang="en-US" sz="3200" smtClean="0"/>
              <a:t> right)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600" smtClean="0"/>
              <a:t>Silicon dioxide behaves as a weak acid.  It does not react with water (that would be weird… SiO</a:t>
            </a:r>
            <a:r>
              <a:rPr lang="en-US" sz="2600" baseline="-25000" smtClean="0"/>
              <a:t>2</a:t>
            </a:r>
            <a:r>
              <a:rPr lang="en-US" sz="2600" smtClean="0"/>
              <a:t> is sand, so if sand chemically reacted with water then our beaches would be very different places). </a:t>
            </a:r>
            <a:r>
              <a:rPr lang="en-US" sz="2800" smtClean="0"/>
              <a:t/>
            </a:r>
            <a:br>
              <a:rPr lang="en-US" sz="2800" smtClean="0"/>
            </a:br>
            <a:r>
              <a:rPr lang="en-US" sz="2600" smtClean="0"/>
              <a:t/>
            </a:r>
            <a:br>
              <a:rPr lang="en-US" sz="2600" smtClean="0"/>
            </a:br>
            <a:endParaRPr lang="en-US" sz="2600" smtClean="0"/>
          </a:p>
          <a:p>
            <a:endParaRPr lang="en-US" smtClean="0"/>
          </a:p>
        </p:txBody>
      </p:sp>
      <p:pic>
        <p:nvPicPr>
          <p:cNvPr id="15364" name="Picture 2" descr="http://beautiful-island.50webs.com/beautiful-island/sunny-beach-pal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392488"/>
            <a:ext cx="3962400" cy="308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TextBox 4"/>
          <p:cNvSpPr txBox="1">
            <a:spLocks noChangeArrowheads="1"/>
          </p:cNvSpPr>
          <p:nvPr/>
        </p:nvSpPr>
        <p:spPr bwMode="auto">
          <a:xfrm>
            <a:off x="5486400" y="3962400"/>
            <a:ext cx="28956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solidFill>
                  <a:srgbClr val="C00000"/>
                </a:solidFill>
              </a:rPr>
              <a:t>Imagine beach erosion rates if water chemically reacted with sand!!!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sz="3200" smtClean="0"/>
              <a:t>Chemical properties - Acid-base </a:t>
            </a:r>
            <a:br>
              <a:rPr lang="en-US" sz="3200" smtClean="0"/>
            </a:br>
            <a:r>
              <a:rPr lang="en-US" sz="3200" smtClean="0"/>
              <a:t>nature of oxides: (from left </a:t>
            </a:r>
            <a:r>
              <a:rPr lang="en-US" sz="3200" smtClean="0">
                <a:sym typeface="Symbol" pitchFamily="18" charset="2"/>
              </a:rPr>
              <a:t></a:t>
            </a:r>
            <a:r>
              <a:rPr lang="en-US" sz="3200" smtClean="0"/>
              <a:t> right)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600" dirty="0"/>
              <a:t>Silicon dioxide behaves as a weak acid.  It does not react with water (that would be weird… SiO</a:t>
            </a:r>
            <a:r>
              <a:rPr lang="en-US" sz="2600" baseline="-25000" dirty="0"/>
              <a:t>2</a:t>
            </a:r>
            <a:r>
              <a:rPr lang="en-US" sz="2600" dirty="0"/>
              <a:t> is sand, so if sand chemically reacted with water then our beaches would be very different places). However, silicon dioxide will form sodium silicate with sodium hydroxide (meaning it reacts with a base).</a:t>
            </a:r>
            <a:br>
              <a:rPr lang="en-US" sz="2600" dirty="0"/>
            </a:br>
            <a:endParaRPr lang="en-US" sz="2600" dirty="0"/>
          </a:p>
          <a:p>
            <a:pPr marL="0" indent="0">
              <a:buFontTx/>
              <a:buNone/>
              <a:defRPr/>
            </a:pPr>
            <a:r>
              <a:rPr lang="en-US" sz="2800" dirty="0"/>
              <a:t> </a:t>
            </a:r>
            <a:r>
              <a:rPr lang="en-US" sz="2800" dirty="0" smtClean="0"/>
              <a:t>   SiO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(s</a:t>
            </a:r>
            <a:r>
              <a:rPr lang="en-US" sz="2800" dirty="0"/>
              <a:t>) + 2</a:t>
            </a:r>
            <a:r>
              <a:rPr lang="en-US" sz="2800" dirty="0">
                <a:solidFill>
                  <a:srgbClr val="0070C0"/>
                </a:solidFill>
              </a:rPr>
              <a:t>NaOH</a:t>
            </a:r>
            <a:r>
              <a:rPr lang="en-US" sz="2800" dirty="0"/>
              <a:t>(</a:t>
            </a:r>
            <a:r>
              <a:rPr lang="en-US" sz="2800" dirty="0" err="1"/>
              <a:t>aq</a:t>
            </a:r>
            <a:r>
              <a:rPr lang="en-US" sz="2800" dirty="0"/>
              <a:t>) </a:t>
            </a:r>
            <a:r>
              <a:rPr lang="en-US" sz="2800" dirty="0">
                <a:sym typeface="Symbol"/>
              </a:rPr>
              <a:t>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600" dirty="0"/>
              <a:t/>
            </a:r>
            <a:br>
              <a:rPr lang="en-US" sz="2600" dirty="0"/>
            </a:br>
            <a:endParaRPr lang="en-US" sz="2600" dirty="0"/>
          </a:p>
          <a:p>
            <a:pPr>
              <a:defRPr/>
            </a:pPr>
            <a:endParaRPr lang="en-US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800600" y="4505325"/>
            <a:ext cx="3733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>
                <a:solidFill>
                  <a:srgbClr val="000000"/>
                </a:solidFill>
              </a:rPr>
              <a:t>Na</a:t>
            </a:r>
            <a:r>
              <a:rPr lang="en-US" sz="2800" baseline="-25000">
                <a:solidFill>
                  <a:srgbClr val="000000"/>
                </a:solidFill>
              </a:rPr>
              <a:t>2</a:t>
            </a:r>
            <a:r>
              <a:rPr lang="en-US" sz="2800">
                <a:solidFill>
                  <a:srgbClr val="000000"/>
                </a:solidFill>
              </a:rPr>
              <a:t>SiO</a:t>
            </a:r>
            <a:r>
              <a:rPr lang="en-US" sz="2800" baseline="-25000">
                <a:solidFill>
                  <a:srgbClr val="000000"/>
                </a:solidFill>
              </a:rPr>
              <a:t>3</a:t>
            </a:r>
            <a:r>
              <a:rPr lang="en-US" sz="2800">
                <a:solidFill>
                  <a:srgbClr val="000000"/>
                </a:solidFill>
              </a:rPr>
              <a:t>(aq) </a:t>
            </a:r>
            <a:r>
              <a:rPr lang="en-US" sz="2800">
                <a:solidFill>
                  <a:srgbClr val="000000"/>
                </a:solidFill>
                <a:sym typeface="Symbol" pitchFamily="18" charset="2"/>
              </a:rPr>
              <a:t>+ H</a:t>
            </a:r>
            <a:r>
              <a:rPr lang="en-US" sz="2800" baseline="-25000">
                <a:solidFill>
                  <a:srgbClr val="000000"/>
                </a:solidFill>
                <a:sym typeface="Symbol" pitchFamily="18" charset="2"/>
              </a:rPr>
              <a:t>2</a:t>
            </a:r>
            <a:r>
              <a:rPr lang="en-US" sz="2800">
                <a:solidFill>
                  <a:srgbClr val="000000"/>
                </a:solidFill>
                <a:sym typeface="Symbol" pitchFamily="18" charset="2"/>
              </a:rPr>
              <a:t>O(l)</a:t>
            </a:r>
            <a:endParaRPr lang="en-US" sz="280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sz="3200" smtClean="0"/>
              <a:t>Chemical properties - Acid-base </a:t>
            </a:r>
            <a:br>
              <a:rPr lang="en-US" sz="3200" smtClean="0"/>
            </a:br>
            <a:r>
              <a:rPr lang="en-US" sz="3200" smtClean="0"/>
              <a:t>nature of oxides: (from left </a:t>
            </a:r>
            <a:r>
              <a:rPr lang="en-US" sz="3200" smtClean="0">
                <a:sym typeface="Symbol" pitchFamily="18" charset="2"/>
              </a:rPr>
              <a:t></a:t>
            </a:r>
            <a:r>
              <a:rPr lang="en-US" sz="3200" smtClean="0"/>
              <a:t> right)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76200" y="1568450"/>
            <a:ext cx="8686800" cy="4525963"/>
          </a:xfrm>
        </p:spPr>
        <p:txBody>
          <a:bodyPr/>
          <a:lstStyle/>
          <a:p>
            <a:r>
              <a:rPr lang="en-US" sz="2400" smtClean="0"/>
              <a:t>The oxides of phosphorus, sulfur and chlorine are all strongly acidic (all form strong acids when added to water).</a:t>
            </a:r>
            <a:r>
              <a:rPr lang="en-US" sz="2600" smtClean="0"/>
              <a:t/>
            </a:r>
            <a:br>
              <a:rPr lang="en-US" sz="2600" smtClean="0"/>
            </a:br>
            <a:endParaRPr lang="en-US" sz="2600" smtClean="0"/>
          </a:p>
          <a:p>
            <a:pPr marL="457200" lvl="1" indent="0">
              <a:buFontTx/>
              <a:buNone/>
            </a:pPr>
            <a:r>
              <a:rPr lang="en-US" smtClean="0"/>
              <a:t>SO</a:t>
            </a:r>
            <a:r>
              <a:rPr lang="en-US" baseline="-25000" smtClean="0"/>
              <a:t>2</a:t>
            </a:r>
            <a:r>
              <a:rPr lang="en-US" smtClean="0"/>
              <a:t>(s)   +    H</a:t>
            </a:r>
            <a:r>
              <a:rPr lang="en-US" baseline="-25000" smtClean="0"/>
              <a:t>2</a:t>
            </a:r>
            <a:r>
              <a:rPr lang="en-US" smtClean="0"/>
              <a:t>O(l) </a:t>
            </a:r>
            <a:r>
              <a:rPr lang="en-US" smtClean="0">
                <a:sym typeface="Symbol" pitchFamily="18" charset="2"/>
              </a:rPr>
              <a:t></a:t>
            </a:r>
            <a:endParaRPr lang="en-US" smtClean="0"/>
          </a:p>
          <a:p>
            <a:pPr marL="457200" lvl="1" indent="0">
              <a:buFontTx/>
              <a:buNone/>
            </a:pP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P</a:t>
            </a:r>
            <a:r>
              <a:rPr lang="en-US" baseline="-25000" smtClean="0"/>
              <a:t>4</a:t>
            </a:r>
            <a:r>
              <a:rPr lang="en-US" smtClean="0"/>
              <a:t>O</a:t>
            </a:r>
            <a:r>
              <a:rPr lang="en-US" baseline="-25000" smtClean="0"/>
              <a:t>10</a:t>
            </a:r>
            <a:r>
              <a:rPr lang="en-US" smtClean="0"/>
              <a:t>(s)  +   H</a:t>
            </a:r>
            <a:r>
              <a:rPr lang="en-US" baseline="-25000" smtClean="0"/>
              <a:t>2</a:t>
            </a:r>
            <a:r>
              <a:rPr lang="en-US" smtClean="0"/>
              <a:t>O(l) </a:t>
            </a:r>
            <a:r>
              <a:rPr lang="en-US" smtClean="0">
                <a:sym typeface="Symbol" pitchFamily="18" charset="2"/>
              </a:rPr>
              <a:t></a:t>
            </a:r>
          </a:p>
          <a:p>
            <a:pPr marL="457200" lvl="1" indent="0">
              <a:buFontTx/>
              <a:buNone/>
            </a:pP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Cl</a:t>
            </a:r>
            <a:r>
              <a:rPr lang="en-US" baseline="-25000" smtClean="0"/>
              <a:t>2</a:t>
            </a:r>
            <a:r>
              <a:rPr lang="en-US" smtClean="0"/>
              <a:t>O</a:t>
            </a:r>
            <a:r>
              <a:rPr lang="en-US" baseline="-25000" smtClean="0"/>
              <a:t>7</a:t>
            </a:r>
            <a:r>
              <a:rPr lang="en-US" smtClean="0"/>
              <a:t>(l)   +   H</a:t>
            </a:r>
            <a:r>
              <a:rPr lang="en-US" baseline="-25000" smtClean="0"/>
              <a:t>2</a:t>
            </a:r>
            <a:r>
              <a:rPr lang="en-US" smtClean="0"/>
              <a:t>O(l) </a:t>
            </a:r>
            <a:r>
              <a:rPr lang="en-US" smtClean="0">
                <a:sym typeface="Symbol" pitchFamily="18" charset="2"/>
              </a:rPr>
              <a:t></a:t>
            </a: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endParaRPr lang="en-US" smtClean="0"/>
          </a:p>
          <a:p>
            <a:endParaRPr lang="en-US" smtClean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375150" y="2846388"/>
            <a:ext cx="21018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/>
              <a:t>H</a:t>
            </a:r>
            <a:r>
              <a:rPr lang="en-US" sz="2800" baseline="-25000"/>
              <a:t>2</a:t>
            </a:r>
            <a:r>
              <a:rPr lang="en-US" sz="2800"/>
              <a:t>SO</a:t>
            </a:r>
            <a:r>
              <a:rPr lang="en-US" sz="2800" baseline="-25000"/>
              <a:t>3</a:t>
            </a:r>
            <a:r>
              <a:rPr lang="en-US" sz="2800"/>
              <a:t>(aq)</a:t>
            </a:r>
            <a:endParaRPr lang="en-US" sz="2400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410200" y="3303588"/>
            <a:ext cx="22098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200">
                <a:solidFill>
                  <a:srgbClr val="C00000"/>
                </a:solidFill>
              </a:rPr>
              <a:t>sulfurous acid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679950" y="4191000"/>
            <a:ext cx="2101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/>
              <a:t>H</a:t>
            </a:r>
            <a:r>
              <a:rPr lang="en-US" sz="2800" baseline="-25000"/>
              <a:t>3</a:t>
            </a:r>
            <a:r>
              <a:rPr lang="en-US" sz="2800"/>
              <a:t>PO</a:t>
            </a:r>
            <a:r>
              <a:rPr lang="en-US" sz="2800" baseline="-25000"/>
              <a:t>4</a:t>
            </a:r>
            <a:r>
              <a:rPr lang="en-US" sz="2800"/>
              <a:t>(aq)</a:t>
            </a:r>
            <a:endParaRPr lang="en-US" sz="2400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410200" y="4598988"/>
            <a:ext cx="22098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200">
                <a:solidFill>
                  <a:srgbClr val="C00000"/>
                </a:solidFill>
              </a:rPr>
              <a:t>phosphoric acid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679950" y="5562600"/>
            <a:ext cx="2101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/>
              <a:t>HClO</a:t>
            </a:r>
            <a:r>
              <a:rPr lang="en-US" sz="2800" baseline="-25000"/>
              <a:t>4</a:t>
            </a:r>
            <a:r>
              <a:rPr lang="en-US" sz="2800"/>
              <a:t>(aq)</a:t>
            </a:r>
            <a:endParaRPr lang="en-US" sz="2400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334000" y="6046788"/>
            <a:ext cx="22098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200">
                <a:solidFill>
                  <a:srgbClr val="C00000"/>
                </a:solidFill>
              </a:rPr>
              <a:t>perchloric acid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339975" y="4160838"/>
            <a:ext cx="50165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/>
              <a:t>6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419600" y="4191000"/>
            <a:ext cx="457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/>
              <a:t>4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419600" y="5562600"/>
            <a:ext cx="457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/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638" y="1752600"/>
            <a:ext cx="7116762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 bwMode="auto">
          <a:xfrm>
            <a:off x="480219" y="152400"/>
            <a:ext cx="8229600" cy="1143000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sz="3200" dirty="0" smtClean="0"/>
              <a:t>Chemical properties - Acid-base </a:t>
            </a:r>
            <a:br>
              <a:rPr lang="en-US" sz="3200" dirty="0" smtClean="0"/>
            </a:br>
            <a:r>
              <a:rPr lang="en-US" sz="3200" dirty="0" smtClean="0"/>
              <a:t>nature of oxides: (from left </a:t>
            </a:r>
            <a:r>
              <a:rPr lang="en-US" sz="3200" dirty="0" smtClean="0">
                <a:sym typeface="Symbol" pitchFamily="18" charset="2"/>
              </a:rPr>
              <a:t></a:t>
            </a:r>
            <a:r>
              <a:rPr lang="en-US" sz="3200" dirty="0" smtClean="0"/>
              <a:t> right)</a:t>
            </a: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ctrTitle"/>
          </p:nvPr>
        </p:nvSpPr>
        <p:spPr>
          <a:solidFill>
            <a:srgbClr val="0070C0">
              <a:alpha val="23137"/>
            </a:srgbClr>
          </a:solidFill>
        </p:spPr>
        <p:txBody>
          <a:bodyPr/>
          <a:lstStyle/>
          <a:p>
            <a:r>
              <a:rPr lang="en-US" sz="3200" smtClean="0"/>
              <a:t>Chlorides of Period 3 Elements</a:t>
            </a:r>
          </a:p>
        </p:txBody>
      </p:sp>
      <p:sp>
        <p:nvSpPr>
          <p:cNvPr id="18435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0464810"/>
              </p:ext>
            </p:extLst>
          </p:nvPr>
        </p:nvGraphicFramePr>
        <p:xfrm>
          <a:off x="152400" y="152400"/>
          <a:ext cx="8839202" cy="65978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43663"/>
                <a:gridCol w="1024996"/>
                <a:gridCol w="1024996"/>
                <a:gridCol w="1024996"/>
                <a:gridCol w="1295945"/>
                <a:gridCol w="1173373"/>
                <a:gridCol w="1080903"/>
                <a:gridCol w="970330"/>
              </a:tblGrid>
              <a:tr h="56080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Formula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effectLst/>
                        </a:rPr>
                        <a:t>Na</a:t>
                      </a:r>
                      <a:r>
                        <a:rPr lang="en-US" sz="1600" b="1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Cl</a:t>
                      </a:r>
                      <a:endParaRPr lang="en-US" sz="1600" b="1" baseline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MgCl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600" b="1" baseline="-25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Al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Cl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SiCl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PCl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PCl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S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Cl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/>
                      </a:r>
                      <a:b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</a:b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Cl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2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State at 25°C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Melting pt. (°C)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Boiling pt. (°C)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16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</a:rPr>
                        <a:t>Electrical conductivity in molten state</a:t>
                      </a:r>
                      <a:endParaRPr lang="en-US" sz="15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2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Structure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2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</a:rPr>
                        <a:t>Rxn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 w/ H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2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Nature of 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solution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sz="3200" smtClean="0"/>
              <a:t>Oxides of Period 3 Elements</a:t>
            </a:r>
          </a:p>
        </p:txBody>
      </p:sp>
      <p:sp>
        <p:nvSpPr>
          <p:cNvPr id="3075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103688"/>
            <a:ext cx="6353175" cy="1306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1081212"/>
              </p:ext>
            </p:extLst>
          </p:nvPr>
        </p:nvGraphicFramePr>
        <p:xfrm>
          <a:off x="152400" y="152400"/>
          <a:ext cx="8839202" cy="65978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43663"/>
                <a:gridCol w="1024996"/>
                <a:gridCol w="1024996"/>
                <a:gridCol w="1024996"/>
                <a:gridCol w="1295945"/>
                <a:gridCol w="1173373"/>
                <a:gridCol w="1080903"/>
                <a:gridCol w="970330"/>
              </a:tblGrid>
              <a:tr h="56080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Formula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effectLst/>
                        </a:rPr>
                        <a:t>Na</a:t>
                      </a:r>
                      <a:r>
                        <a:rPr lang="en-US" sz="1600" b="1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Cl</a:t>
                      </a:r>
                      <a:endParaRPr lang="en-US" sz="1600" b="1" baseline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MgCl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600" b="1" baseline="-25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Al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Cl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SiCl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PCl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PCl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S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Cl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/>
                      </a:r>
                      <a:b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</a:b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Cl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2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State at 25°C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Melting pt. (°C)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Boiling pt. (°C)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16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</a:rPr>
                        <a:t>Electrical conductivity in molten state</a:t>
                      </a:r>
                      <a:endParaRPr lang="en-US" sz="15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2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Structure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2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</a:rPr>
                        <a:t>Rxn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 w/ H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2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Nature of 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solution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565" name="TextBox 5"/>
          <p:cNvSpPr txBox="1">
            <a:spLocks noChangeArrowheads="1"/>
          </p:cNvSpPr>
          <p:nvPr/>
        </p:nvSpPr>
        <p:spPr bwMode="auto">
          <a:xfrm>
            <a:off x="1447800" y="8382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solid</a:t>
            </a:r>
          </a:p>
        </p:txBody>
      </p:sp>
      <p:sp>
        <p:nvSpPr>
          <p:cNvPr id="20566" name="TextBox 6"/>
          <p:cNvSpPr txBox="1">
            <a:spLocks noChangeArrowheads="1"/>
          </p:cNvSpPr>
          <p:nvPr/>
        </p:nvSpPr>
        <p:spPr bwMode="auto">
          <a:xfrm>
            <a:off x="2590800" y="8334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solid</a:t>
            </a:r>
          </a:p>
        </p:txBody>
      </p:sp>
      <p:sp>
        <p:nvSpPr>
          <p:cNvPr id="20567" name="TextBox 7"/>
          <p:cNvSpPr txBox="1">
            <a:spLocks noChangeArrowheads="1"/>
          </p:cNvSpPr>
          <p:nvPr/>
        </p:nvSpPr>
        <p:spPr bwMode="auto">
          <a:xfrm>
            <a:off x="3657600" y="8382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solid</a:t>
            </a:r>
          </a:p>
        </p:txBody>
      </p:sp>
      <p:sp>
        <p:nvSpPr>
          <p:cNvPr id="20568" name="TextBox 8"/>
          <p:cNvSpPr txBox="1">
            <a:spLocks noChangeArrowheads="1"/>
          </p:cNvSpPr>
          <p:nvPr/>
        </p:nvSpPr>
        <p:spPr bwMode="auto">
          <a:xfrm>
            <a:off x="5715000" y="985838"/>
            <a:ext cx="1143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(solid)</a:t>
            </a:r>
          </a:p>
        </p:txBody>
      </p:sp>
      <p:sp>
        <p:nvSpPr>
          <p:cNvPr id="20569" name="TextBox 9"/>
          <p:cNvSpPr txBox="1">
            <a:spLocks noChangeArrowheads="1"/>
          </p:cNvSpPr>
          <p:nvPr/>
        </p:nvSpPr>
        <p:spPr bwMode="auto">
          <a:xfrm>
            <a:off x="4800600" y="8382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liquid</a:t>
            </a:r>
          </a:p>
        </p:txBody>
      </p:sp>
      <p:sp>
        <p:nvSpPr>
          <p:cNvPr id="20570" name="TextBox 11"/>
          <p:cNvSpPr txBox="1">
            <a:spLocks noChangeArrowheads="1"/>
          </p:cNvSpPr>
          <p:nvPr/>
        </p:nvSpPr>
        <p:spPr bwMode="auto">
          <a:xfrm>
            <a:off x="5791200" y="6858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liquid</a:t>
            </a:r>
          </a:p>
        </p:txBody>
      </p:sp>
      <p:sp>
        <p:nvSpPr>
          <p:cNvPr id="20571" name="TextBox 12"/>
          <p:cNvSpPr txBox="1">
            <a:spLocks noChangeArrowheads="1"/>
          </p:cNvSpPr>
          <p:nvPr/>
        </p:nvSpPr>
        <p:spPr bwMode="auto">
          <a:xfrm>
            <a:off x="8077200" y="838200"/>
            <a:ext cx="76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gas</a:t>
            </a:r>
          </a:p>
        </p:txBody>
      </p:sp>
      <p:sp>
        <p:nvSpPr>
          <p:cNvPr id="20572" name="TextBox 14"/>
          <p:cNvSpPr txBox="1">
            <a:spLocks noChangeArrowheads="1"/>
          </p:cNvSpPr>
          <p:nvPr/>
        </p:nvSpPr>
        <p:spPr bwMode="auto">
          <a:xfrm>
            <a:off x="7010400" y="8382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liquid</a:t>
            </a:r>
          </a:p>
        </p:txBody>
      </p:sp>
      <p:sp>
        <p:nvSpPr>
          <p:cNvPr id="20573" name="TextBox 17"/>
          <p:cNvSpPr txBox="1">
            <a:spLocks noChangeArrowheads="1"/>
          </p:cNvSpPr>
          <p:nvPr/>
        </p:nvSpPr>
        <p:spPr bwMode="auto">
          <a:xfrm>
            <a:off x="1371600" y="16716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801</a:t>
            </a:r>
          </a:p>
        </p:txBody>
      </p:sp>
      <p:sp>
        <p:nvSpPr>
          <p:cNvPr id="20574" name="TextBox 18"/>
          <p:cNvSpPr txBox="1">
            <a:spLocks noChangeArrowheads="1"/>
          </p:cNvSpPr>
          <p:nvPr/>
        </p:nvSpPr>
        <p:spPr bwMode="auto">
          <a:xfrm>
            <a:off x="2514600" y="16764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714</a:t>
            </a:r>
          </a:p>
        </p:txBody>
      </p:sp>
      <p:sp>
        <p:nvSpPr>
          <p:cNvPr id="20575" name="TextBox 19"/>
          <p:cNvSpPr txBox="1">
            <a:spLocks noChangeArrowheads="1"/>
          </p:cNvSpPr>
          <p:nvPr/>
        </p:nvSpPr>
        <p:spPr bwMode="auto">
          <a:xfrm>
            <a:off x="3505200" y="16002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178</a:t>
            </a:r>
          </a:p>
        </p:txBody>
      </p:sp>
      <p:sp>
        <p:nvSpPr>
          <p:cNvPr id="20576" name="TextBox 20"/>
          <p:cNvSpPr txBox="1">
            <a:spLocks noChangeArrowheads="1"/>
          </p:cNvSpPr>
          <p:nvPr/>
        </p:nvSpPr>
        <p:spPr bwMode="auto">
          <a:xfrm>
            <a:off x="4648200" y="16716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-70</a:t>
            </a:r>
          </a:p>
        </p:txBody>
      </p:sp>
      <p:sp>
        <p:nvSpPr>
          <p:cNvPr id="20577" name="TextBox 21"/>
          <p:cNvSpPr txBox="1">
            <a:spLocks noChangeArrowheads="1"/>
          </p:cNvSpPr>
          <p:nvPr/>
        </p:nvSpPr>
        <p:spPr bwMode="auto">
          <a:xfrm>
            <a:off x="5715000" y="16764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-112</a:t>
            </a:r>
          </a:p>
        </p:txBody>
      </p:sp>
      <p:sp>
        <p:nvSpPr>
          <p:cNvPr id="20578" name="TextBox 22"/>
          <p:cNvSpPr txBox="1">
            <a:spLocks noChangeArrowheads="1"/>
          </p:cNvSpPr>
          <p:nvPr/>
        </p:nvSpPr>
        <p:spPr bwMode="auto">
          <a:xfrm>
            <a:off x="6858000" y="16764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-80</a:t>
            </a:r>
          </a:p>
        </p:txBody>
      </p:sp>
      <p:sp>
        <p:nvSpPr>
          <p:cNvPr id="20579" name="TextBox 23"/>
          <p:cNvSpPr txBox="1">
            <a:spLocks noChangeArrowheads="1"/>
          </p:cNvSpPr>
          <p:nvPr/>
        </p:nvSpPr>
        <p:spPr bwMode="auto">
          <a:xfrm>
            <a:off x="7924800" y="16764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-101</a:t>
            </a:r>
          </a:p>
        </p:txBody>
      </p:sp>
      <p:sp>
        <p:nvSpPr>
          <p:cNvPr id="20580" name="TextBox 24"/>
          <p:cNvSpPr txBox="1">
            <a:spLocks noChangeArrowheads="1"/>
          </p:cNvSpPr>
          <p:nvPr/>
        </p:nvSpPr>
        <p:spPr bwMode="auto">
          <a:xfrm>
            <a:off x="3429000" y="1978025"/>
            <a:ext cx="1143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400"/>
              <a:t>(sublimes)</a:t>
            </a:r>
          </a:p>
        </p:txBody>
      </p:sp>
      <p:sp>
        <p:nvSpPr>
          <p:cNvPr id="20581" name="TextBox 25"/>
          <p:cNvSpPr txBox="1">
            <a:spLocks noChangeArrowheads="1"/>
          </p:cNvSpPr>
          <p:nvPr/>
        </p:nvSpPr>
        <p:spPr bwMode="auto">
          <a:xfrm>
            <a:off x="1371600" y="25098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1413</a:t>
            </a:r>
          </a:p>
        </p:txBody>
      </p:sp>
      <p:sp>
        <p:nvSpPr>
          <p:cNvPr id="20582" name="TextBox 26"/>
          <p:cNvSpPr txBox="1">
            <a:spLocks noChangeArrowheads="1"/>
          </p:cNvSpPr>
          <p:nvPr/>
        </p:nvSpPr>
        <p:spPr bwMode="auto">
          <a:xfrm>
            <a:off x="25146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1412</a:t>
            </a:r>
          </a:p>
        </p:txBody>
      </p:sp>
      <p:sp>
        <p:nvSpPr>
          <p:cNvPr id="20583" name="TextBox 27"/>
          <p:cNvSpPr txBox="1">
            <a:spLocks noChangeArrowheads="1"/>
          </p:cNvSpPr>
          <p:nvPr/>
        </p:nvSpPr>
        <p:spPr bwMode="auto">
          <a:xfrm>
            <a:off x="35052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-</a:t>
            </a:r>
          </a:p>
        </p:txBody>
      </p:sp>
      <p:sp>
        <p:nvSpPr>
          <p:cNvPr id="20584" name="TextBox 28"/>
          <p:cNvSpPr txBox="1">
            <a:spLocks noChangeArrowheads="1"/>
          </p:cNvSpPr>
          <p:nvPr/>
        </p:nvSpPr>
        <p:spPr bwMode="auto">
          <a:xfrm>
            <a:off x="4648200" y="25098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58</a:t>
            </a:r>
          </a:p>
        </p:txBody>
      </p:sp>
      <p:sp>
        <p:nvSpPr>
          <p:cNvPr id="20585" name="TextBox 29"/>
          <p:cNvSpPr txBox="1">
            <a:spLocks noChangeArrowheads="1"/>
          </p:cNvSpPr>
          <p:nvPr/>
        </p:nvSpPr>
        <p:spPr bwMode="auto">
          <a:xfrm>
            <a:off x="57150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76</a:t>
            </a:r>
          </a:p>
        </p:txBody>
      </p:sp>
      <p:sp>
        <p:nvSpPr>
          <p:cNvPr id="20586" name="TextBox 30"/>
          <p:cNvSpPr txBox="1">
            <a:spLocks noChangeArrowheads="1"/>
          </p:cNvSpPr>
          <p:nvPr/>
        </p:nvSpPr>
        <p:spPr bwMode="auto">
          <a:xfrm>
            <a:off x="68580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136</a:t>
            </a:r>
          </a:p>
        </p:txBody>
      </p:sp>
      <p:sp>
        <p:nvSpPr>
          <p:cNvPr id="20587" name="TextBox 31"/>
          <p:cNvSpPr txBox="1">
            <a:spLocks noChangeArrowheads="1"/>
          </p:cNvSpPr>
          <p:nvPr/>
        </p:nvSpPr>
        <p:spPr bwMode="auto">
          <a:xfrm>
            <a:off x="79248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-35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" y="152400"/>
          <a:ext cx="8839202" cy="65978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43663"/>
                <a:gridCol w="1024996"/>
                <a:gridCol w="1024996"/>
                <a:gridCol w="1024996"/>
                <a:gridCol w="1295945"/>
                <a:gridCol w="1173373"/>
                <a:gridCol w="1080903"/>
                <a:gridCol w="970330"/>
              </a:tblGrid>
              <a:tr h="56080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Formula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effectLst/>
                        </a:rPr>
                        <a:t>Na</a:t>
                      </a:r>
                      <a:r>
                        <a:rPr lang="en-US" sz="1600" b="1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Cl</a:t>
                      </a:r>
                      <a:endParaRPr lang="en-US" sz="1600" b="1" baseline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MgCl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600" b="1" baseline="-25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Al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Cl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SiCl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PCl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PCl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S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Cl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/>
                      </a:r>
                      <a:b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</a:b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Cl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2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State at 25°C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Melting pt. (°C)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Boiling pt. (°C)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16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</a:rPr>
                        <a:t>Electrical conductivity in molten state</a:t>
                      </a:r>
                      <a:endParaRPr lang="en-US" sz="15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2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Structure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2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Rxn w/ H</a:t>
                      </a:r>
                      <a:r>
                        <a:rPr lang="en-US" sz="1600" b="1" baseline="-250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2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Nature of 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solution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1589" name="TextBox 5"/>
          <p:cNvSpPr txBox="1">
            <a:spLocks noChangeArrowheads="1"/>
          </p:cNvSpPr>
          <p:nvPr/>
        </p:nvSpPr>
        <p:spPr bwMode="auto">
          <a:xfrm>
            <a:off x="1371600" y="8382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solid</a:t>
            </a:r>
          </a:p>
        </p:txBody>
      </p:sp>
      <p:sp>
        <p:nvSpPr>
          <p:cNvPr id="21590" name="TextBox 6"/>
          <p:cNvSpPr txBox="1">
            <a:spLocks noChangeArrowheads="1"/>
          </p:cNvSpPr>
          <p:nvPr/>
        </p:nvSpPr>
        <p:spPr bwMode="auto">
          <a:xfrm>
            <a:off x="2514600" y="8334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solid</a:t>
            </a:r>
          </a:p>
        </p:txBody>
      </p:sp>
      <p:sp>
        <p:nvSpPr>
          <p:cNvPr id="21591" name="TextBox 7"/>
          <p:cNvSpPr txBox="1">
            <a:spLocks noChangeArrowheads="1"/>
          </p:cNvSpPr>
          <p:nvPr/>
        </p:nvSpPr>
        <p:spPr bwMode="auto">
          <a:xfrm>
            <a:off x="3581400" y="8382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solid</a:t>
            </a:r>
          </a:p>
        </p:txBody>
      </p:sp>
      <p:sp>
        <p:nvSpPr>
          <p:cNvPr id="21592" name="TextBox 8"/>
          <p:cNvSpPr txBox="1">
            <a:spLocks noChangeArrowheads="1"/>
          </p:cNvSpPr>
          <p:nvPr/>
        </p:nvSpPr>
        <p:spPr bwMode="auto">
          <a:xfrm>
            <a:off x="5791200" y="985838"/>
            <a:ext cx="1143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(solid)</a:t>
            </a:r>
          </a:p>
        </p:txBody>
      </p:sp>
      <p:sp>
        <p:nvSpPr>
          <p:cNvPr id="21593" name="TextBox 9"/>
          <p:cNvSpPr txBox="1">
            <a:spLocks noChangeArrowheads="1"/>
          </p:cNvSpPr>
          <p:nvPr/>
        </p:nvSpPr>
        <p:spPr bwMode="auto">
          <a:xfrm>
            <a:off x="4724400" y="8382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liquid</a:t>
            </a:r>
          </a:p>
        </p:txBody>
      </p:sp>
      <p:sp>
        <p:nvSpPr>
          <p:cNvPr id="21594" name="TextBox 11"/>
          <p:cNvSpPr txBox="1">
            <a:spLocks noChangeArrowheads="1"/>
          </p:cNvSpPr>
          <p:nvPr/>
        </p:nvSpPr>
        <p:spPr bwMode="auto">
          <a:xfrm>
            <a:off x="5867400" y="6858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liquid</a:t>
            </a:r>
          </a:p>
        </p:txBody>
      </p:sp>
      <p:sp>
        <p:nvSpPr>
          <p:cNvPr id="21595" name="TextBox 12"/>
          <p:cNvSpPr txBox="1">
            <a:spLocks noChangeArrowheads="1"/>
          </p:cNvSpPr>
          <p:nvPr/>
        </p:nvSpPr>
        <p:spPr bwMode="auto">
          <a:xfrm>
            <a:off x="8001000" y="838200"/>
            <a:ext cx="76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gas</a:t>
            </a:r>
          </a:p>
        </p:txBody>
      </p:sp>
      <p:sp>
        <p:nvSpPr>
          <p:cNvPr id="21596" name="TextBox 14"/>
          <p:cNvSpPr txBox="1">
            <a:spLocks noChangeArrowheads="1"/>
          </p:cNvSpPr>
          <p:nvPr/>
        </p:nvSpPr>
        <p:spPr bwMode="auto">
          <a:xfrm>
            <a:off x="7010400" y="8334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liquid</a:t>
            </a:r>
          </a:p>
        </p:txBody>
      </p:sp>
      <p:sp>
        <p:nvSpPr>
          <p:cNvPr id="21597" name="TextBox 17"/>
          <p:cNvSpPr txBox="1">
            <a:spLocks noChangeArrowheads="1"/>
          </p:cNvSpPr>
          <p:nvPr/>
        </p:nvSpPr>
        <p:spPr bwMode="auto">
          <a:xfrm>
            <a:off x="1295400" y="16716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801</a:t>
            </a:r>
          </a:p>
        </p:txBody>
      </p:sp>
      <p:sp>
        <p:nvSpPr>
          <p:cNvPr id="21598" name="TextBox 18"/>
          <p:cNvSpPr txBox="1">
            <a:spLocks noChangeArrowheads="1"/>
          </p:cNvSpPr>
          <p:nvPr/>
        </p:nvSpPr>
        <p:spPr bwMode="auto">
          <a:xfrm>
            <a:off x="2438400" y="16764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714</a:t>
            </a:r>
          </a:p>
        </p:txBody>
      </p:sp>
      <p:sp>
        <p:nvSpPr>
          <p:cNvPr id="21599" name="TextBox 19"/>
          <p:cNvSpPr txBox="1">
            <a:spLocks noChangeArrowheads="1"/>
          </p:cNvSpPr>
          <p:nvPr/>
        </p:nvSpPr>
        <p:spPr bwMode="auto">
          <a:xfrm>
            <a:off x="3429000" y="16002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178</a:t>
            </a:r>
          </a:p>
        </p:txBody>
      </p:sp>
      <p:sp>
        <p:nvSpPr>
          <p:cNvPr id="21600" name="TextBox 20"/>
          <p:cNvSpPr txBox="1">
            <a:spLocks noChangeArrowheads="1"/>
          </p:cNvSpPr>
          <p:nvPr/>
        </p:nvSpPr>
        <p:spPr bwMode="auto">
          <a:xfrm>
            <a:off x="4572000" y="16716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-70</a:t>
            </a:r>
          </a:p>
        </p:txBody>
      </p:sp>
      <p:sp>
        <p:nvSpPr>
          <p:cNvPr id="21601" name="TextBox 21"/>
          <p:cNvSpPr txBox="1">
            <a:spLocks noChangeArrowheads="1"/>
          </p:cNvSpPr>
          <p:nvPr/>
        </p:nvSpPr>
        <p:spPr bwMode="auto">
          <a:xfrm>
            <a:off x="5638800" y="16764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-112</a:t>
            </a:r>
          </a:p>
        </p:txBody>
      </p:sp>
      <p:sp>
        <p:nvSpPr>
          <p:cNvPr id="21602" name="TextBox 22"/>
          <p:cNvSpPr txBox="1">
            <a:spLocks noChangeArrowheads="1"/>
          </p:cNvSpPr>
          <p:nvPr/>
        </p:nvSpPr>
        <p:spPr bwMode="auto">
          <a:xfrm>
            <a:off x="6781800" y="16764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-80</a:t>
            </a:r>
          </a:p>
        </p:txBody>
      </p:sp>
      <p:sp>
        <p:nvSpPr>
          <p:cNvPr id="21603" name="TextBox 23"/>
          <p:cNvSpPr txBox="1">
            <a:spLocks noChangeArrowheads="1"/>
          </p:cNvSpPr>
          <p:nvPr/>
        </p:nvSpPr>
        <p:spPr bwMode="auto">
          <a:xfrm>
            <a:off x="7848600" y="16764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-101</a:t>
            </a:r>
          </a:p>
        </p:txBody>
      </p:sp>
      <p:sp>
        <p:nvSpPr>
          <p:cNvPr id="21604" name="TextBox 24"/>
          <p:cNvSpPr txBox="1">
            <a:spLocks noChangeArrowheads="1"/>
          </p:cNvSpPr>
          <p:nvPr/>
        </p:nvSpPr>
        <p:spPr bwMode="auto">
          <a:xfrm>
            <a:off x="3352800" y="1978025"/>
            <a:ext cx="1143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400"/>
              <a:t>(sublimes)</a:t>
            </a:r>
          </a:p>
        </p:txBody>
      </p:sp>
      <p:sp>
        <p:nvSpPr>
          <p:cNvPr id="21605" name="TextBox 25"/>
          <p:cNvSpPr txBox="1">
            <a:spLocks noChangeArrowheads="1"/>
          </p:cNvSpPr>
          <p:nvPr/>
        </p:nvSpPr>
        <p:spPr bwMode="auto">
          <a:xfrm>
            <a:off x="1295400" y="25098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1413</a:t>
            </a:r>
          </a:p>
        </p:txBody>
      </p:sp>
      <p:sp>
        <p:nvSpPr>
          <p:cNvPr id="21606" name="TextBox 26"/>
          <p:cNvSpPr txBox="1">
            <a:spLocks noChangeArrowheads="1"/>
          </p:cNvSpPr>
          <p:nvPr/>
        </p:nvSpPr>
        <p:spPr bwMode="auto">
          <a:xfrm>
            <a:off x="24384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1412</a:t>
            </a:r>
          </a:p>
        </p:txBody>
      </p:sp>
      <p:sp>
        <p:nvSpPr>
          <p:cNvPr id="21607" name="TextBox 27"/>
          <p:cNvSpPr txBox="1">
            <a:spLocks noChangeArrowheads="1"/>
          </p:cNvSpPr>
          <p:nvPr/>
        </p:nvSpPr>
        <p:spPr bwMode="auto">
          <a:xfrm>
            <a:off x="34290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-</a:t>
            </a:r>
          </a:p>
        </p:txBody>
      </p:sp>
      <p:sp>
        <p:nvSpPr>
          <p:cNvPr id="21608" name="TextBox 28"/>
          <p:cNvSpPr txBox="1">
            <a:spLocks noChangeArrowheads="1"/>
          </p:cNvSpPr>
          <p:nvPr/>
        </p:nvSpPr>
        <p:spPr bwMode="auto">
          <a:xfrm>
            <a:off x="4572000" y="25098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58</a:t>
            </a:r>
          </a:p>
        </p:txBody>
      </p:sp>
      <p:sp>
        <p:nvSpPr>
          <p:cNvPr id="21609" name="TextBox 29"/>
          <p:cNvSpPr txBox="1">
            <a:spLocks noChangeArrowheads="1"/>
          </p:cNvSpPr>
          <p:nvPr/>
        </p:nvSpPr>
        <p:spPr bwMode="auto">
          <a:xfrm>
            <a:off x="56388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76</a:t>
            </a:r>
          </a:p>
        </p:txBody>
      </p:sp>
      <p:sp>
        <p:nvSpPr>
          <p:cNvPr id="21610" name="TextBox 30"/>
          <p:cNvSpPr txBox="1">
            <a:spLocks noChangeArrowheads="1"/>
          </p:cNvSpPr>
          <p:nvPr/>
        </p:nvSpPr>
        <p:spPr bwMode="auto">
          <a:xfrm>
            <a:off x="67818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136</a:t>
            </a:r>
          </a:p>
        </p:txBody>
      </p:sp>
      <p:sp>
        <p:nvSpPr>
          <p:cNvPr id="21611" name="TextBox 31"/>
          <p:cNvSpPr txBox="1">
            <a:spLocks noChangeArrowheads="1"/>
          </p:cNvSpPr>
          <p:nvPr/>
        </p:nvSpPr>
        <p:spPr bwMode="auto">
          <a:xfrm>
            <a:off x="78486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-35</a:t>
            </a:r>
          </a:p>
        </p:txBody>
      </p:sp>
      <p:sp>
        <p:nvSpPr>
          <p:cNvPr id="21612" name="TextBox 32"/>
          <p:cNvSpPr txBox="1">
            <a:spLocks noChangeArrowheads="1"/>
          </p:cNvSpPr>
          <p:nvPr/>
        </p:nvSpPr>
        <p:spPr bwMode="auto">
          <a:xfrm>
            <a:off x="1828800" y="35004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good</a:t>
            </a:r>
          </a:p>
        </p:txBody>
      </p:sp>
      <p:sp>
        <p:nvSpPr>
          <p:cNvPr id="21613" name="TextBox 33"/>
          <p:cNvSpPr txBox="1">
            <a:spLocks noChangeArrowheads="1"/>
          </p:cNvSpPr>
          <p:nvPr/>
        </p:nvSpPr>
        <p:spPr bwMode="auto">
          <a:xfrm>
            <a:off x="3505200" y="35004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poor</a:t>
            </a:r>
          </a:p>
        </p:txBody>
      </p:sp>
      <p:sp>
        <p:nvSpPr>
          <p:cNvPr id="21614" name="TextBox 34"/>
          <p:cNvSpPr txBox="1">
            <a:spLocks noChangeArrowheads="1"/>
          </p:cNvSpPr>
          <p:nvPr/>
        </p:nvSpPr>
        <p:spPr bwMode="auto">
          <a:xfrm>
            <a:off x="6134100" y="35004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none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" y="152400"/>
          <a:ext cx="8839202" cy="65978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43663"/>
                <a:gridCol w="1024996"/>
                <a:gridCol w="1024996"/>
                <a:gridCol w="1024996"/>
                <a:gridCol w="1295945"/>
                <a:gridCol w="1173373"/>
                <a:gridCol w="1080903"/>
                <a:gridCol w="970330"/>
              </a:tblGrid>
              <a:tr h="56080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Formula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effectLst/>
                        </a:rPr>
                        <a:t>Na</a:t>
                      </a:r>
                      <a:r>
                        <a:rPr lang="en-US" sz="1600" b="1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Cl</a:t>
                      </a:r>
                      <a:endParaRPr lang="en-US" sz="1600" b="1" baseline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MgCl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600" b="1" baseline="-25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Al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Cl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SiCl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PCl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PCl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S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Cl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/>
                      </a:r>
                      <a:b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</a:b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Cl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2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State at 25°C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Melting pt. (°C)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Boiling pt. (°C)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16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</a:rPr>
                        <a:t>Electrical conductivity in molten state</a:t>
                      </a:r>
                      <a:endParaRPr lang="en-US" sz="15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2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Structure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2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Rxn w/ H</a:t>
                      </a:r>
                      <a:r>
                        <a:rPr lang="en-US" sz="1600" b="1" baseline="-250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2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Nature of 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solution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2609" name="TextBox 5"/>
          <p:cNvSpPr txBox="1">
            <a:spLocks noChangeArrowheads="1"/>
          </p:cNvSpPr>
          <p:nvPr/>
        </p:nvSpPr>
        <p:spPr bwMode="auto">
          <a:xfrm>
            <a:off x="1524000" y="8382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solid</a:t>
            </a:r>
          </a:p>
        </p:txBody>
      </p:sp>
      <p:sp>
        <p:nvSpPr>
          <p:cNvPr id="22610" name="TextBox 6"/>
          <p:cNvSpPr txBox="1">
            <a:spLocks noChangeArrowheads="1"/>
          </p:cNvSpPr>
          <p:nvPr/>
        </p:nvSpPr>
        <p:spPr bwMode="auto">
          <a:xfrm>
            <a:off x="2514600" y="8334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solid</a:t>
            </a:r>
          </a:p>
        </p:txBody>
      </p:sp>
      <p:sp>
        <p:nvSpPr>
          <p:cNvPr id="22611" name="TextBox 7"/>
          <p:cNvSpPr txBox="1">
            <a:spLocks noChangeArrowheads="1"/>
          </p:cNvSpPr>
          <p:nvPr/>
        </p:nvSpPr>
        <p:spPr bwMode="auto">
          <a:xfrm>
            <a:off x="3581400" y="8382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solid</a:t>
            </a:r>
          </a:p>
        </p:txBody>
      </p:sp>
      <p:sp>
        <p:nvSpPr>
          <p:cNvPr id="22612" name="TextBox 8"/>
          <p:cNvSpPr txBox="1">
            <a:spLocks noChangeArrowheads="1"/>
          </p:cNvSpPr>
          <p:nvPr/>
        </p:nvSpPr>
        <p:spPr bwMode="auto">
          <a:xfrm>
            <a:off x="5791200" y="985838"/>
            <a:ext cx="1143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(solid)</a:t>
            </a:r>
          </a:p>
        </p:txBody>
      </p:sp>
      <p:sp>
        <p:nvSpPr>
          <p:cNvPr id="22613" name="TextBox 9"/>
          <p:cNvSpPr txBox="1">
            <a:spLocks noChangeArrowheads="1"/>
          </p:cNvSpPr>
          <p:nvPr/>
        </p:nvSpPr>
        <p:spPr bwMode="auto">
          <a:xfrm>
            <a:off x="4724400" y="8382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liquid</a:t>
            </a:r>
          </a:p>
        </p:txBody>
      </p:sp>
      <p:sp>
        <p:nvSpPr>
          <p:cNvPr id="22614" name="TextBox 11"/>
          <p:cNvSpPr txBox="1">
            <a:spLocks noChangeArrowheads="1"/>
          </p:cNvSpPr>
          <p:nvPr/>
        </p:nvSpPr>
        <p:spPr bwMode="auto">
          <a:xfrm>
            <a:off x="5867400" y="6858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liquid</a:t>
            </a:r>
          </a:p>
        </p:txBody>
      </p:sp>
      <p:sp>
        <p:nvSpPr>
          <p:cNvPr id="22615" name="TextBox 12"/>
          <p:cNvSpPr txBox="1">
            <a:spLocks noChangeArrowheads="1"/>
          </p:cNvSpPr>
          <p:nvPr/>
        </p:nvSpPr>
        <p:spPr bwMode="auto">
          <a:xfrm>
            <a:off x="8153400" y="838200"/>
            <a:ext cx="76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gas</a:t>
            </a:r>
          </a:p>
        </p:txBody>
      </p:sp>
      <p:sp>
        <p:nvSpPr>
          <p:cNvPr id="22616" name="TextBox 14"/>
          <p:cNvSpPr txBox="1">
            <a:spLocks noChangeArrowheads="1"/>
          </p:cNvSpPr>
          <p:nvPr/>
        </p:nvSpPr>
        <p:spPr bwMode="auto">
          <a:xfrm>
            <a:off x="7086600" y="8334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liquid</a:t>
            </a:r>
          </a:p>
        </p:txBody>
      </p:sp>
      <p:sp>
        <p:nvSpPr>
          <p:cNvPr id="22617" name="TextBox 17"/>
          <p:cNvSpPr txBox="1">
            <a:spLocks noChangeArrowheads="1"/>
          </p:cNvSpPr>
          <p:nvPr/>
        </p:nvSpPr>
        <p:spPr bwMode="auto">
          <a:xfrm>
            <a:off x="1371600" y="16716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801</a:t>
            </a:r>
          </a:p>
        </p:txBody>
      </p:sp>
      <p:sp>
        <p:nvSpPr>
          <p:cNvPr id="22618" name="TextBox 18"/>
          <p:cNvSpPr txBox="1">
            <a:spLocks noChangeArrowheads="1"/>
          </p:cNvSpPr>
          <p:nvPr/>
        </p:nvSpPr>
        <p:spPr bwMode="auto">
          <a:xfrm>
            <a:off x="2514600" y="16764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714</a:t>
            </a:r>
          </a:p>
        </p:txBody>
      </p:sp>
      <p:sp>
        <p:nvSpPr>
          <p:cNvPr id="22619" name="TextBox 19"/>
          <p:cNvSpPr txBox="1">
            <a:spLocks noChangeArrowheads="1"/>
          </p:cNvSpPr>
          <p:nvPr/>
        </p:nvSpPr>
        <p:spPr bwMode="auto">
          <a:xfrm>
            <a:off x="3505200" y="16002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178</a:t>
            </a:r>
          </a:p>
        </p:txBody>
      </p:sp>
      <p:sp>
        <p:nvSpPr>
          <p:cNvPr id="22620" name="TextBox 20"/>
          <p:cNvSpPr txBox="1">
            <a:spLocks noChangeArrowheads="1"/>
          </p:cNvSpPr>
          <p:nvPr/>
        </p:nvSpPr>
        <p:spPr bwMode="auto">
          <a:xfrm>
            <a:off x="4648200" y="16716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-70</a:t>
            </a:r>
          </a:p>
        </p:txBody>
      </p:sp>
      <p:sp>
        <p:nvSpPr>
          <p:cNvPr id="22621" name="TextBox 21"/>
          <p:cNvSpPr txBox="1">
            <a:spLocks noChangeArrowheads="1"/>
          </p:cNvSpPr>
          <p:nvPr/>
        </p:nvSpPr>
        <p:spPr bwMode="auto">
          <a:xfrm>
            <a:off x="5715000" y="16764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-112</a:t>
            </a:r>
          </a:p>
        </p:txBody>
      </p:sp>
      <p:sp>
        <p:nvSpPr>
          <p:cNvPr id="22622" name="TextBox 22"/>
          <p:cNvSpPr txBox="1">
            <a:spLocks noChangeArrowheads="1"/>
          </p:cNvSpPr>
          <p:nvPr/>
        </p:nvSpPr>
        <p:spPr bwMode="auto">
          <a:xfrm>
            <a:off x="6858000" y="16764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-80</a:t>
            </a:r>
          </a:p>
        </p:txBody>
      </p:sp>
      <p:sp>
        <p:nvSpPr>
          <p:cNvPr id="22623" name="TextBox 23"/>
          <p:cNvSpPr txBox="1">
            <a:spLocks noChangeArrowheads="1"/>
          </p:cNvSpPr>
          <p:nvPr/>
        </p:nvSpPr>
        <p:spPr bwMode="auto">
          <a:xfrm>
            <a:off x="7924800" y="16764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-101</a:t>
            </a:r>
          </a:p>
        </p:txBody>
      </p:sp>
      <p:sp>
        <p:nvSpPr>
          <p:cNvPr id="22624" name="TextBox 24"/>
          <p:cNvSpPr txBox="1">
            <a:spLocks noChangeArrowheads="1"/>
          </p:cNvSpPr>
          <p:nvPr/>
        </p:nvSpPr>
        <p:spPr bwMode="auto">
          <a:xfrm>
            <a:off x="3429000" y="1978025"/>
            <a:ext cx="1143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400"/>
              <a:t>(sublimes)</a:t>
            </a:r>
          </a:p>
        </p:txBody>
      </p:sp>
      <p:sp>
        <p:nvSpPr>
          <p:cNvPr id="22625" name="TextBox 25"/>
          <p:cNvSpPr txBox="1">
            <a:spLocks noChangeArrowheads="1"/>
          </p:cNvSpPr>
          <p:nvPr/>
        </p:nvSpPr>
        <p:spPr bwMode="auto">
          <a:xfrm>
            <a:off x="1371600" y="25098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1413</a:t>
            </a:r>
          </a:p>
        </p:txBody>
      </p:sp>
      <p:sp>
        <p:nvSpPr>
          <p:cNvPr id="22626" name="TextBox 26"/>
          <p:cNvSpPr txBox="1">
            <a:spLocks noChangeArrowheads="1"/>
          </p:cNvSpPr>
          <p:nvPr/>
        </p:nvSpPr>
        <p:spPr bwMode="auto">
          <a:xfrm>
            <a:off x="25146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1412</a:t>
            </a:r>
          </a:p>
        </p:txBody>
      </p:sp>
      <p:sp>
        <p:nvSpPr>
          <p:cNvPr id="22627" name="TextBox 27"/>
          <p:cNvSpPr txBox="1">
            <a:spLocks noChangeArrowheads="1"/>
          </p:cNvSpPr>
          <p:nvPr/>
        </p:nvSpPr>
        <p:spPr bwMode="auto">
          <a:xfrm>
            <a:off x="35052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-</a:t>
            </a:r>
          </a:p>
        </p:txBody>
      </p:sp>
      <p:sp>
        <p:nvSpPr>
          <p:cNvPr id="22628" name="TextBox 28"/>
          <p:cNvSpPr txBox="1">
            <a:spLocks noChangeArrowheads="1"/>
          </p:cNvSpPr>
          <p:nvPr/>
        </p:nvSpPr>
        <p:spPr bwMode="auto">
          <a:xfrm>
            <a:off x="4648200" y="25098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58</a:t>
            </a:r>
          </a:p>
        </p:txBody>
      </p:sp>
      <p:sp>
        <p:nvSpPr>
          <p:cNvPr id="22629" name="TextBox 29"/>
          <p:cNvSpPr txBox="1">
            <a:spLocks noChangeArrowheads="1"/>
          </p:cNvSpPr>
          <p:nvPr/>
        </p:nvSpPr>
        <p:spPr bwMode="auto">
          <a:xfrm>
            <a:off x="57150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76</a:t>
            </a:r>
          </a:p>
        </p:txBody>
      </p:sp>
      <p:sp>
        <p:nvSpPr>
          <p:cNvPr id="22630" name="TextBox 30"/>
          <p:cNvSpPr txBox="1">
            <a:spLocks noChangeArrowheads="1"/>
          </p:cNvSpPr>
          <p:nvPr/>
        </p:nvSpPr>
        <p:spPr bwMode="auto">
          <a:xfrm>
            <a:off x="68580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136</a:t>
            </a:r>
          </a:p>
        </p:txBody>
      </p:sp>
      <p:sp>
        <p:nvSpPr>
          <p:cNvPr id="22631" name="TextBox 31"/>
          <p:cNvSpPr txBox="1">
            <a:spLocks noChangeArrowheads="1"/>
          </p:cNvSpPr>
          <p:nvPr/>
        </p:nvSpPr>
        <p:spPr bwMode="auto">
          <a:xfrm>
            <a:off x="79248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-35</a:t>
            </a:r>
          </a:p>
        </p:txBody>
      </p:sp>
      <p:sp>
        <p:nvSpPr>
          <p:cNvPr id="22632" name="TextBox 32"/>
          <p:cNvSpPr txBox="1">
            <a:spLocks noChangeArrowheads="1"/>
          </p:cNvSpPr>
          <p:nvPr/>
        </p:nvSpPr>
        <p:spPr bwMode="auto">
          <a:xfrm>
            <a:off x="1828800" y="35004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good</a:t>
            </a:r>
          </a:p>
        </p:txBody>
      </p:sp>
      <p:sp>
        <p:nvSpPr>
          <p:cNvPr id="22633" name="TextBox 33"/>
          <p:cNvSpPr txBox="1">
            <a:spLocks noChangeArrowheads="1"/>
          </p:cNvSpPr>
          <p:nvPr/>
        </p:nvSpPr>
        <p:spPr bwMode="auto">
          <a:xfrm>
            <a:off x="3505200" y="35004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poor</a:t>
            </a:r>
          </a:p>
        </p:txBody>
      </p:sp>
      <p:sp>
        <p:nvSpPr>
          <p:cNvPr id="22634" name="TextBox 34"/>
          <p:cNvSpPr txBox="1">
            <a:spLocks noChangeArrowheads="1"/>
          </p:cNvSpPr>
          <p:nvPr/>
        </p:nvSpPr>
        <p:spPr bwMode="auto">
          <a:xfrm>
            <a:off x="6134100" y="35004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none</a:t>
            </a:r>
          </a:p>
        </p:txBody>
      </p:sp>
      <p:sp>
        <p:nvSpPr>
          <p:cNvPr id="22635" name="TextBox 35"/>
          <p:cNvSpPr txBox="1">
            <a:spLocks noChangeArrowheads="1"/>
          </p:cNvSpPr>
          <p:nvPr/>
        </p:nvSpPr>
        <p:spPr bwMode="auto">
          <a:xfrm>
            <a:off x="2057400" y="44910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ionic</a:t>
            </a:r>
          </a:p>
        </p:txBody>
      </p:sp>
      <p:sp>
        <p:nvSpPr>
          <p:cNvPr id="22636" name="TextBox 36"/>
          <p:cNvSpPr txBox="1">
            <a:spLocks noChangeArrowheads="1"/>
          </p:cNvSpPr>
          <p:nvPr/>
        </p:nvSpPr>
        <p:spPr bwMode="auto">
          <a:xfrm>
            <a:off x="4038600" y="4494213"/>
            <a:ext cx="4419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simple covalent molecule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solidFill>
            <a:srgbClr val="0070C0">
              <a:alpha val="23137"/>
            </a:srgbClr>
          </a:solidFill>
        </p:spPr>
        <p:txBody>
          <a:bodyPr/>
          <a:lstStyle/>
          <a:p>
            <a:r>
              <a:rPr lang="en-US" sz="3200" smtClean="0"/>
              <a:t>Physical properties - melting points, boiling points &amp; conductivity: (from left </a:t>
            </a:r>
            <a:r>
              <a:rPr lang="en-US" sz="3200" smtClean="0">
                <a:sym typeface="Symbol" pitchFamily="18" charset="2"/>
              </a:rPr>
              <a:t></a:t>
            </a:r>
            <a:r>
              <a:rPr lang="en-US" sz="3200" smtClean="0"/>
              <a:t> right)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89100"/>
            <a:ext cx="8229600" cy="4525963"/>
          </a:xfrm>
        </p:spPr>
        <p:txBody>
          <a:bodyPr/>
          <a:lstStyle/>
          <a:p>
            <a:pPr>
              <a:defRPr/>
            </a:pPr>
            <a:r>
              <a:rPr lang="en-US" sz="2800" dirty="0"/>
              <a:t>Structure affects physical properties of chlorides in the same way it did for oxides</a:t>
            </a:r>
            <a:r>
              <a:rPr lang="en-US" sz="2800" dirty="0" smtClean="0"/>
              <a:t>.</a:t>
            </a:r>
            <a:br>
              <a:rPr lang="en-US" sz="2800" dirty="0" smtClean="0"/>
            </a:br>
            <a:endParaRPr lang="en-US" sz="2800" dirty="0"/>
          </a:p>
          <a:p>
            <a:pPr>
              <a:defRPr/>
            </a:pPr>
            <a:r>
              <a:rPr lang="en-US" sz="2800" dirty="0" err="1"/>
              <a:t>NaCl</a:t>
            </a:r>
            <a:r>
              <a:rPr lang="en-US" sz="2800" dirty="0"/>
              <a:t> and MgCl</a:t>
            </a:r>
            <a:r>
              <a:rPr lang="en-US" sz="2800" baseline="-25000" dirty="0"/>
              <a:t>2</a:t>
            </a:r>
            <a:r>
              <a:rPr lang="en-US" sz="2800" dirty="0"/>
              <a:t> are ionic – conduct electricity in molten state – high melting points</a:t>
            </a:r>
          </a:p>
          <a:p>
            <a:pPr marL="0" indent="0">
              <a:buFontTx/>
              <a:buNone/>
              <a:defRPr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pPr>
              <a:defRPr/>
            </a:pPr>
            <a:endParaRPr lang="en-US" dirty="0"/>
          </a:p>
        </p:txBody>
      </p:sp>
      <p:pic>
        <p:nvPicPr>
          <p:cNvPr id="23556" name="Picture 2" descr="http://www.bbc.co.uk/schools/gcsebitesize/science/images/gcsechem_5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150" y="4191000"/>
            <a:ext cx="2152650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4" descr="http://www.personal.kent.edu/~cearley/ChemWrld/compounds/sa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4114800"/>
            <a:ext cx="1836738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solidFill>
            <a:srgbClr val="0070C0">
              <a:alpha val="23137"/>
            </a:srgbClr>
          </a:solidFill>
        </p:spPr>
        <p:txBody>
          <a:bodyPr/>
          <a:lstStyle/>
          <a:p>
            <a:r>
              <a:rPr lang="en-US" sz="3200" smtClean="0"/>
              <a:t>Physical properties - melting points, boiling points &amp; conductivity: (from left </a:t>
            </a:r>
            <a:r>
              <a:rPr lang="en-US" sz="3200" smtClean="0">
                <a:sym typeface="Symbol" pitchFamily="18" charset="2"/>
              </a:rPr>
              <a:t></a:t>
            </a:r>
            <a:r>
              <a:rPr lang="en-US" sz="3200" smtClean="0"/>
              <a:t> right)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89100"/>
            <a:ext cx="8229600" cy="4525963"/>
          </a:xfrm>
        </p:spPr>
        <p:txBody>
          <a:bodyPr/>
          <a:lstStyle/>
          <a:p>
            <a:pPr>
              <a:defRPr/>
            </a:pPr>
            <a:r>
              <a:rPr lang="en-US" sz="2800" dirty="0"/>
              <a:t>AlCl</a:t>
            </a:r>
            <a:r>
              <a:rPr lang="en-US" sz="2800" baseline="-25000" dirty="0"/>
              <a:t>3</a:t>
            </a:r>
            <a:r>
              <a:rPr lang="en-US" sz="2800" dirty="0"/>
              <a:t> is covalent – poor conductor</a:t>
            </a:r>
          </a:p>
          <a:p>
            <a:pPr marL="0" indent="0">
              <a:buFontTx/>
              <a:buNone/>
              <a:defRPr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pPr>
              <a:defRPr/>
            </a:pPr>
            <a:endParaRPr lang="en-US" dirty="0"/>
          </a:p>
        </p:txBody>
      </p:sp>
      <p:pic>
        <p:nvPicPr>
          <p:cNvPr id="24580" name="Picture 2" descr="http://www.chem4kids.com/files/elements/compounds/alcl3_bal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389313"/>
            <a:ext cx="1828800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solidFill>
            <a:srgbClr val="0070C0">
              <a:alpha val="23137"/>
            </a:srgbClr>
          </a:solidFill>
        </p:spPr>
        <p:txBody>
          <a:bodyPr/>
          <a:lstStyle/>
          <a:p>
            <a:r>
              <a:rPr lang="en-US" sz="3200" smtClean="0"/>
              <a:t>Physical properties - melting points, boiling points &amp; conductivity: (from left </a:t>
            </a:r>
            <a:r>
              <a:rPr lang="en-US" sz="3200" smtClean="0">
                <a:sym typeface="Symbol" pitchFamily="18" charset="2"/>
              </a:rPr>
              <a:t></a:t>
            </a:r>
            <a:r>
              <a:rPr lang="en-US" sz="3200" smtClean="0"/>
              <a:t> right)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89100"/>
            <a:ext cx="8229600" cy="4525963"/>
          </a:xfrm>
        </p:spPr>
        <p:txBody>
          <a:bodyPr/>
          <a:lstStyle/>
          <a:p>
            <a:pPr>
              <a:defRPr/>
            </a:pPr>
            <a:r>
              <a:rPr lang="en-US" sz="2800" dirty="0"/>
              <a:t>Unlike SiO</a:t>
            </a:r>
            <a:r>
              <a:rPr lang="en-US" sz="2800" baseline="-25000" dirty="0"/>
              <a:t>2</a:t>
            </a:r>
            <a:r>
              <a:rPr lang="en-US" sz="2800" dirty="0"/>
              <a:t>, SiCl</a:t>
            </a:r>
            <a:r>
              <a:rPr lang="en-US" sz="2800" baseline="-25000" dirty="0"/>
              <a:t>4</a:t>
            </a:r>
            <a:r>
              <a:rPr lang="en-US" sz="2800" dirty="0"/>
              <a:t> has a simple molecular structure (not a macromolecular network)</a:t>
            </a:r>
          </a:p>
          <a:p>
            <a:pPr marL="0" indent="0">
              <a:buFontTx/>
              <a:buNone/>
              <a:defRPr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pPr>
              <a:defRPr/>
            </a:pPr>
            <a:endParaRPr lang="en-US" dirty="0"/>
          </a:p>
        </p:txBody>
      </p:sp>
      <p:pic>
        <p:nvPicPr>
          <p:cNvPr id="25604" name="Picture 2" descr="http://upload.wikimedia.org/wikipedia/commons/1/19/SiO2_-_Glas_-_2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024188"/>
            <a:ext cx="22860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4" descr="http://www.3dchem.com/inorganics/SiCl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352800"/>
            <a:ext cx="2438400" cy="236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TextBox 3"/>
          <p:cNvSpPr txBox="1">
            <a:spLocks noChangeArrowheads="1"/>
          </p:cNvSpPr>
          <p:nvPr/>
        </p:nvSpPr>
        <p:spPr bwMode="auto">
          <a:xfrm>
            <a:off x="2057400" y="6096000"/>
            <a:ext cx="1676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/>
              <a:t>SiO</a:t>
            </a:r>
            <a:r>
              <a:rPr lang="en-US" baseline="-25000"/>
              <a:t>2</a:t>
            </a:r>
            <a:r>
              <a:rPr lang="en-US"/>
              <a:t> network</a:t>
            </a:r>
          </a:p>
        </p:txBody>
      </p:sp>
      <p:sp>
        <p:nvSpPr>
          <p:cNvPr id="25607" name="TextBox 6"/>
          <p:cNvSpPr txBox="1">
            <a:spLocks noChangeArrowheads="1"/>
          </p:cNvSpPr>
          <p:nvPr/>
        </p:nvSpPr>
        <p:spPr bwMode="auto">
          <a:xfrm>
            <a:off x="5715000" y="6096000"/>
            <a:ext cx="2590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/>
              <a:t>SiCl</a:t>
            </a:r>
            <a:r>
              <a:rPr lang="en-US" baseline="-25000"/>
              <a:t>4</a:t>
            </a:r>
            <a:r>
              <a:rPr lang="en-US"/>
              <a:t> molecules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solidFill>
            <a:srgbClr val="0070C0">
              <a:alpha val="23137"/>
            </a:srgbClr>
          </a:solidFill>
        </p:spPr>
        <p:txBody>
          <a:bodyPr/>
          <a:lstStyle/>
          <a:p>
            <a:r>
              <a:rPr lang="en-US" sz="3200" smtClean="0"/>
              <a:t>Physical properties - melting points, boiling points &amp; conductivity: (from left </a:t>
            </a:r>
            <a:r>
              <a:rPr lang="en-US" sz="3200" smtClean="0">
                <a:sym typeface="Symbol" pitchFamily="18" charset="2"/>
              </a:rPr>
              <a:t></a:t>
            </a:r>
            <a:r>
              <a:rPr lang="en-US" sz="3200" smtClean="0"/>
              <a:t> right)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25963"/>
          </a:xfrm>
        </p:spPr>
        <p:txBody>
          <a:bodyPr/>
          <a:lstStyle/>
          <a:p>
            <a:r>
              <a:rPr lang="en-US" sz="2800" smtClean="0"/>
              <a:t>PCl</a:t>
            </a:r>
            <a:r>
              <a:rPr lang="en-US" sz="2800" baseline="-25000" smtClean="0"/>
              <a:t>3</a:t>
            </a:r>
            <a:r>
              <a:rPr lang="en-US" sz="2800" smtClean="0"/>
              <a:t>, PCl</a:t>
            </a:r>
            <a:r>
              <a:rPr lang="en-US" sz="2800" baseline="-25000" smtClean="0"/>
              <a:t>5</a:t>
            </a:r>
            <a:r>
              <a:rPr lang="en-US" sz="2800" smtClean="0"/>
              <a:t>, S</a:t>
            </a:r>
            <a:r>
              <a:rPr lang="en-US" sz="2800" baseline="-25000" smtClean="0"/>
              <a:t>2</a:t>
            </a:r>
            <a:r>
              <a:rPr lang="en-US" sz="2800" smtClean="0"/>
              <a:t>Cl</a:t>
            </a:r>
            <a:r>
              <a:rPr lang="en-US" sz="2800" baseline="-25000" smtClean="0"/>
              <a:t>2</a:t>
            </a:r>
            <a:r>
              <a:rPr lang="en-US" sz="2800" smtClean="0"/>
              <a:t>, Cl</a:t>
            </a:r>
            <a:r>
              <a:rPr lang="en-US" sz="2800" baseline="-25000" smtClean="0"/>
              <a:t>2</a:t>
            </a:r>
            <a:r>
              <a:rPr lang="en-US" sz="2800" smtClean="0"/>
              <a:t> – all have simple molecular structures (covalently bonded molecules) </a:t>
            </a:r>
          </a:p>
          <a:p>
            <a:pPr lvl="1"/>
            <a:r>
              <a:rPr lang="en-US" sz="2400" smtClean="0"/>
              <a:t>held together by weak van der Waals’ forces, resulting in low melting and boiling points. </a:t>
            </a:r>
            <a:br>
              <a:rPr lang="en-US" sz="2400" smtClean="0"/>
            </a:br>
            <a:r>
              <a:rPr lang="en-US" smtClean="0"/>
              <a:t/>
            </a:r>
            <a:br>
              <a:rPr lang="en-US" smtClean="0"/>
            </a:br>
            <a:endParaRPr lang="en-US" smtClean="0"/>
          </a:p>
          <a:p>
            <a:endParaRPr lang="en-US" smtClean="0"/>
          </a:p>
        </p:txBody>
      </p:sp>
      <p:pic>
        <p:nvPicPr>
          <p:cNvPr id="26628" name="Picture 2" descr="http://www.bestsamplequestions.com/mcat-sample-questions/mcat-sample-questions-physical-sciences/images/mcat-sample-questions-physical-science-passageIV-ques21-pcl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191000"/>
            <a:ext cx="280987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4" descr="http://www.3dchem.com/inorganics/S2Cl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3733800"/>
            <a:ext cx="2143125" cy="208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0" name="TextBox 3"/>
          <p:cNvSpPr txBox="1">
            <a:spLocks noChangeArrowheads="1"/>
          </p:cNvSpPr>
          <p:nvPr/>
        </p:nvSpPr>
        <p:spPr bwMode="auto">
          <a:xfrm>
            <a:off x="4562475" y="5205413"/>
            <a:ext cx="10080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/>
              <a:t>S</a:t>
            </a:r>
            <a:r>
              <a:rPr lang="en-US" baseline="-25000"/>
              <a:t>2</a:t>
            </a:r>
            <a:r>
              <a:rPr lang="en-US"/>
              <a:t>Cl</a:t>
            </a:r>
            <a:r>
              <a:rPr lang="en-US" baseline="-25000"/>
              <a:t>2</a:t>
            </a:r>
            <a:endParaRPr lang="en-US"/>
          </a:p>
        </p:txBody>
      </p:sp>
      <p:pic>
        <p:nvPicPr>
          <p:cNvPr id="26631" name="Picture 8" descr="http://www.rkm.com.au/imagelibrary/thumbnails/CHLORINE-Cl2-2-15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90525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2" name="TextBox 8"/>
          <p:cNvSpPr txBox="1">
            <a:spLocks noChangeArrowheads="1"/>
          </p:cNvSpPr>
          <p:nvPr/>
        </p:nvSpPr>
        <p:spPr bwMode="auto">
          <a:xfrm>
            <a:off x="6858000" y="5486400"/>
            <a:ext cx="16954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/>
              <a:t>Cl</a:t>
            </a:r>
            <a:r>
              <a:rPr lang="en-US" baseline="-25000"/>
              <a:t>2</a:t>
            </a:r>
            <a:r>
              <a:rPr lang="en-US"/>
              <a:t> molecules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" y="152400"/>
          <a:ext cx="8839202" cy="65978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43663"/>
                <a:gridCol w="1024996"/>
                <a:gridCol w="1024996"/>
                <a:gridCol w="1024996"/>
                <a:gridCol w="1295945"/>
                <a:gridCol w="1173373"/>
                <a:gridCol w="1080903"/>
                <a:gridCol w="970330"/>
              </a:tblGrid>
              <a:tr h="56080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Formula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effectLst/>
                        </a:rPr>
                        <a:t>Na</a:t>
                      </a:r>
                      <a:r>
                        <a:rPr lang="en-US" sz="1600" b="1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Cl</a:t>
                      </a:r>
                      <a:endParaRPr lang="en-US" sz="1600" b="1" baseline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MgCl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600" b="1" baseline="-25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Al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Cl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SiCl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PCl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PCl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S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Cl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/>
                      </a:r>
                      <a:b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</a:b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Cl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2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State at 25°C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Melting pt. (°C)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Boiling pt. (°C)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16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</a:rPr>
                        <a:t>Electrical conductivity in molten state</a:t>
                      </a:r>
                      <a:endParaRPr lang="en-US" sz="15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2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Structure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2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Rxn w/ H</a:t>
                      </a:r>
                      <a:r>
                        <a:rPr lang="en-US" sz="1600" b="1" baseline="-250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2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Nature of 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solution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7725" name="TextBox 5"/>
          <p:cNvSpPr txBox="1">
            <a:spLocks noChangeArrowheads="1"/>
          </p:cNvSpPr>
          <p:nvPr/>
        </p:nvSpPr>
        <p:spPr bwMode="auto">
          <a:xfrm>
            <a:off x="1524000" y="8382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solid</a:t>
            </a:r>
          </a:p>
        </p:txBody>
      </p:sp>
      <p:sp>
        <p:nvSpPr>
          <p:cNvPr id="27726" name="TextBox 6"/>
          <p:cNvSpPr txBox="1">
            <a:spLocks noChangeArrowheads="1"/>
          </p:cNvSpPr>
          <p:nvPr/>
        </p:nvSpPr>
        <p:spPr bwMode="auto">
          <a:xfrm>
            <a:off x="2514600" y="8334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solid</a:t>
            </a:r>
          </a:p>
        </p:txBody>
      </p:sp>
      <p:sp>
        <p:nvSpPr>
          <p:cNvPr id="27727" name="TextBox 7"/>
          <p:cNvSpPr txBox="1">
            <a:spLocks noChangeArrowheads="1"/>
          </p:cNvSpPr>
          <p:nvPr/>
        </p:nvSpPr>
        <p:spPr bwMode="auto">
          <a:xfrm>
            <a:off x="3581400" y="8382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solid</a:t>
            </a:r>
          </a:p>
        </p:txBody>
      </p:sp>
      <p:sp>
        <p:nvSpPr>
          <p:cNvPr id="27728" name="TextBox 8"/>
          <p:cNvSpPr txBox="1">
            <a:spLocks noChangeArrowheads="1"/>
          </p:cNvSpPr>
          <p:nvPr/>
        </p:nvSpPr>
        <p:spPr bwMode="auto">
          <a:xfrm>
            <a:off x="5791200" y="985838"/>
            <a:ext cx="1143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(solid)</a:t>
            </a:r>
          </a:p>
        </p:txBody>
      </p:sp>
      <p:sp>
        <p:nvSpPr>
          <p:cNvPr id="27729" name="TextBox 9"/>
          <p:cNvSpPr txBox="1">
            <a:spLocks noChangeArrowheads="1"/>
          </p:cNvSpPr>
          <p:nvPr/>
        </p:nvSpPr>
        <p:spPr bwMode="auto">
          <a:xfrm>
            <a:off x="4724400" y="8382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liquid</a:t>
            </a:r>
          </a:p>
        </p:txBody>
      </p:sp>
      <p:sp>
        <p:nvSpPr>
          <p:cNvPr id="27730" name="TextBox 11"/>
          <p:cNvSpPr txBox="1">
            <a:spLocks noChangeArrowheads="1"/>
          </p:cNvSpPr>
          <p:nvPr/>
        </p:nvSpPr>
        <p:spPr bwMode="auto">
          <a:xfrm>
            <a:off x="5867400" y="6858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liquid</a:t>
            </a:r>
          </a:p>
        </p:txBody>
      </p:sp>
      <p:sp>
        <p:nvSpPr>
          <p:cNvPr id="27731" name="TextBox 12"/>
          <p:cNvSpPr txBox="1">
            <a:spLocks noChangeArrowheads="1"/>
          </p:cNvSpPr>
          <p:nvPr/>
        </p:nvSpPr>
        <p:spPr bwMode="auto">
          <a:xfrm>
            <a:off x="8153400" y="838200"/>
            <a:ext cx="76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gas</a:t>
            </a:r>
          </a:p>
        </p:txBody>
      </p:sp>
      <p:sp>
        <p:nvSpPr>
          <p:cNvPr id="27732" name="TextBox 14"/>
          <p:cNvSpPr txBox="1">
            <a:spLocks noChangeArrowheads="1"/>
          </p:cNvSpPr>
          <p:nvPr/>
        </p:nvSpPr>
        <p:spPr bwMode="auto">
          <a:xfrm>
            <a:off x="7086600" y="8382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liquid</a:t>
            </a:r>
          </a:p>
        </p:txBody>
      </p:sp>
      <p:sp>
        <p:nvSpPr>
          <p:cNvPr id="27733" name="TextBox 17"/>
          <p:cNvSpPr txBox="1">
            <a:spLocks noChangeArrowheads="1"/>
          </p:cNvSpPr>
          <p:nvPr/>
        </p:nvSpPr>
        <p:spPr bwMode="auto">
          <a:xfrm>
            <a:off x="1371600" y="16716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801</a:t>
            </a:r>
          </a:p>
        </p:txBody>
      </p:sp>
      <p:sp>
        <p:nvSpPr>
          <p:cNvPr id="27734" name="TextBox 18"/>
          <p:cNvSpPr txBox="1">
            <a:spLocks noChangeArrowheads="1"/>
          </p:cNvSpPr>
          <p:nvPr/>
        </p:nvSpPr>
        <p:spPr bwMode="auto">
          <a:xfrm>
            <a:off x="2514600" y="16764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714</a:t>
            </a:r>
          </a:p>
        </p:txBody>
      </p:sp>
      <p:sp>
        <p:nvSpPr>
          <p:cNvPr id="27735" name="TextBox 19"/>
          <p:cNvSpPr txBox="1">
            <a:spLocks noChangeArrowheads="1"/>
          </p:cNvSpPr>
          <p:nvPr/>
        </p:nvSpPr>
        <p:spPr bwMode="auto">
          <a:xfrm>
            <a:off x="3505200" y="16002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178</a:t>
            </a:r>
          </a:p>
        </p:txBody>
      </p:sp>
      <p:sp>
        <p:nvSpPr>
          <p:cNvPr id="27736" name="TextBox 20"/>
          <p:cNvSpPr txBox="1">
            <a:spLocks noChangeArrowheads="1"/>
          </p:cNvSpPr>
          <p:nvPr/>
        </p:nvSpPr>
        <p:spPr bwMode="auto">
          <a:xfrm>
            <a:off x="4648200" y="16716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-70</a:t>
            </a:r>
          </a:p>
        </p:txBody>
      </p:sp>
      <p:sp>
        <p:nvSpPr>
          <p:cNvPr id="27737" name="TextBox 21"/>
          <p:cNvSpPr txBox="1">
            <a:spLocks noChangeArrowheads="1"/>
          </p:cNvSpPr>
          <p:nvPr/>
        </p:nvSpPr>
        <p:spPr bwMode="auto">
          <a:xfrm>
            <a:off x="5715000" y="16764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-112</a:t>
            </a:r>
          </a:p>
        </p:txBody>
      </p:sp>
      <p:sp>
        <p:nvSpPr>
          <p:cNvPr id="27738" name="TextBox 22"/>
          <p:cNvSpPr txBox="1">
            <a:spLocks noChangeArrowheads="1"/>
          </p:cNvSpPr>
          <p:nvPr/>
        </p:nvSpPr>
        <p:spPr bwMode="auto">
          <a:xfrm>
            <a:off x="6858000" y="16764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-80</a:t>
            </a:r>
          </a:p>
        </p:txBody>
      </p:sp>
      <p:sp>
        <p:nvSpPr>
          <p:cNvPr id="27739" name="TextBox 23"/>
          <p:cNvSpPr txBox="1">
            <a:spLocks noChangeArrowheads="1"/>
          </p:cNvSpPr>
          <p:nvPr/>
        </p:nvSpPr>
        <p:spPr bwMode="auto">
          <a:xfrm>
            <a:off x="7924800" y="16764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-101</a:t>
            </a:r>
          </a:p>
        </p:txBody>
      </p:sp>
      <p:sp>
        <p:nvSpPr>
          <p:cNvPr id="27740" name="TextBox 24"/>
          <p:cNvSpPr txBox="1">
            <a:spLocks noChangeArrowheads="1"/>
          </p:cNvSpPr>
          <p:nvPr/>
        </p:nvSpPr>
        <p:spPr bwMode="auto">
          <a:xfrm>
            <a:off x="3429000" y="1978025"/>
            <a:ext cx="1143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400"/>
              <a:t>(sublimes)</a:t>
            </a:r>
          </a:p>
        </p:txBody>
      </p:sp>
      <p:sp>
        <p:nvSpPr>
          <p:cNvPr id="27741" name="TextBox 25"/>
          <p:cNvSpPr txBox="1">
            <a:spLocks noChangeArrowheads="1"/>
          </p:cNvSpPr>
          <p:nvPr/>
        </p:nvSpPr>
        <p:spPr bwMode="auto">
          <a:xfrm>
            <a:off x="1371600" y="25098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1413</a:t>
            </a:r>
          </a:p>
        </p:txBody>
      </p:sp>
      <p:sp>
        <p:nvSpPr>
          <p:cNvPr id="27742" name="TextBox 26"/>
          <p:cNvSpPr txBox="1">
            <a:spLocks noChangeArrowheads="1"/>
          </p:cNvSpPr>
          <p:nvPr/>
        </p:nvSpPr>
        <p:spPr bwMode="auto">
          <a:xfrm>
            <a:off x="25146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1412</a:t>
            </a:r>
          </a:p>
        </p:txBody>
      </p:sp>
      <p:sp>
        <p:nvSpPr>
          <p:cNvPr id="27743" name="TextBox 27"/>
          <p:cNvSpPr txBox="1">
            <a:spLocks noChangeArrowheads="1"/>
          </p:cNvSpPr>
          <p:nvPr/>
        </p:nvSpPr>
        <p:spPr bwMode="auto">
          <a:xfrm>
            <a:off x="35052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-</a:t>
            </a:r>
          </a:p>
        </p:txBody>
      </p:sp>
      <p:sp>
        <p:nvSpPr>
          <p:cNvPr id="27744" name="TextBox 28"/>
          <p:cNvSpPr txBox="1">
            <a:spLocks noChangeArrowheads="1"/>
          </p:cNvSpPr>
          <p:nvPr/>
        </p:nvSpPr>
        <p:spPr bwMode="auto">
          <a:xfrm>
            <a:off x="4648200" y="25098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58</a:t>
            </a:r>
          </a:p>
        </p:txBody>
      </p:sp>
      <p:sp>
        <p:nvSpPr>
          <p:cNvPr id="27745" name="TextBox 29"/>
          <p:cNvSpPr txBox="1">
            <a:spLocks noChangeArrowheads="1"/>
          </p:cNvSpPr>
          <p:nvPr/>
        </p:nvSpPr>
        <p:spPr bwMode="auto">
          <a:xfrm>
            <a:off x="57150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76</a:t>
            </a:r>
          </a:p>
        </p:txBody>
      </p:sp>
      <p:sp>
        <p:nvSpPr>
          <p:cNvPr id="27746" name="TextBox 30"/>
          <p:cNvSpPr txBox="1">
            <a:spLocks noChangeArrowheads="1"/>
          </p:cNvSpPr>
          <p:nvPr/>
        </p:nvSpPr>
        <p:spPr bwMode="auto">
          <a:xfrm>
            <a:off x="68580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136</a:t>
            </a:r>
          </a:p>
        </p:txBody>
      </p:sp>
      <p:sp>
        <p:nvSpPr>
          <p:cNvPr id="27747" name="TextBox 31"/>
          <p:cNvSpPr txBox="1">
            <a:spLocks noChangeArrowheads="1"/>
          </p:cNvSpPr>
          <p:nvPr/>
        </p:nvSpPr>
        <p:spPr bwMode="auto">
          <a:xfrm>
            <a:off x="79248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-35</a:t>
            </a:r>
          </a:p>
        </p:txBody>
      </p:sp>
      <p:sp>
        <p:nvSpPr>
          <p:cNvPr id="27748" name="TextBox 32"/>
          <p:cNvSpPr txBox="1">
            <a:spLocks noChangeArrowheads="1"/>
          </p:cNvSpPr>
          <p:nvPr/>
        </p:nvSpPr>
        <p:spPr bwMode="auto">
          <a:xfrm>
            <a:off x="1828800" y="35004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good</a:t>
            </a:r>
          </a:p>
        </p:txBody>
      </p:sp>
      <p:sp>
        <p:nvSpPr>
          <p:cNvPr id="27749" name="TextBox 33"/>
          <p:cNvSpPr txBox="1">
            <a:spLocks noChangeArrowheads="1"/>
          </p:cNvSpPr>
          <p:nvPr/>
        </p:nvSpPr>
        <p:spPr bwMode="auto">
          <a:xfrm>
            <a:off x="3505200" y="35004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poor</a:t>
            </a:r>
          </a:p>
        </p:txBody>
      </p:sp>
      <p:sp>
        <p:nvSpPr>
          <p:cNvPr id="27750" name="TextBox 34"/>
          <p:cNvSpPr txBox="1">
            <a:spLocks noChangeArrowheads="1"/>
          </p:cNvSpPr>
          <p:nvPr/>
        </p:nvSpPr>
        <p:spPr bwMode="auto">
          <a:xfrm>
            <a:off x="6134100" y="35004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none</a:t>
            </a:r>
          </a:p>
        </p:txBody>
      </p:sp>
      <p:sp>
        <p:nvSpPr>
          <p:cNvPr id="27751" name="TextBox 35"/>
          <p:cNvSpPr txBox="1">
            <a:spLocks noChangeArrowheads="1"/>
          </p:cNvSpPr>
          <p:nvPr/>
        </p:nvSpPr>
        <p:spPr bwMode="auto">
          <a:xfrm>
            <a:off x="2057400" y="44910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ionic</a:t>
            </a:r>
          </a:p>
        </p:txBody>
      </p:sp>
      <p:sp>
        <p:nvSpPr>
          <p:cNvPr id="27752" name="TextBox 36"/>
          <p:cNvSpPr txBox="1">
            <a:spLocks noChangeArrowheads="1"/>
          </p:cNvSpPr>
          <p:nvPr/>
        </p:nvSpPr>
        <p:spPr bwMode="auto">
          <a:xfrm>
            <a:off x="4038600" y="4494213"/>
            <a:ext cx="4419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simple covalent molecule</a:t>
            </a:r>
          </a:p>
        </p:txBody>
      </p:sp>
      <p:sp>
        <p:nvSpPr>
          <p:cNvPr id="27753" name="TextBox 37"/>
          <p:cNvSpPr txBox="1">
            <a:spLocks noChangeArrowheads="1"/>
          </p:cNvSpPr>
          <p:nvPr/>
        </p:nvSpPr>
        <p:spPr bwMode="auto">
          <a:xfrm>
            <a:off x="3657600" y="5329238"/>
            <a:ext cx="4419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Fumes of HCl produced</a:t>
            </a:r>
          </a:p>
        </p:txBody>
      </p:sp>
      <p:sp>
        <p:nvSpPr>
          <p:cNvPr id="27754" name="TextBox 38"/>
          <p:cNvSpPr txBox="1">
            <a:spLocks noChangeArrowheads="1"/>
          </p:cNvSpPr>
          <p:nvPr/>
        </p:nvSpPr>
        <p:spPr bwMode="auto">
          <a:xfrm>
            <a:off x="1676400" y="5105400"/>
            <a:ext cx="1905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dissolves easily</a:t>
            </a:r>
          </a:p>
        </p:txBody>
      </p:sp>
      <p:sp>
        <p:nvSpPr>
          <p:cNvPr id="27755" name="TextBox 39"/>
          <p:cNvSpPr txBox="1">
            <a:spLocks noChangeArrowheads="1"/>
          </p:cNvSpPr>
          <p:nvPr/>
        </p:nvSpPr>
        <p:spPr bwMode="auto">
          <a:xfrm>
            <a:off x="7848600" y="5297488"/>
            <a:ext cx="12192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/>
              <a:t>Some rxn w/ H</a:t>
            </a:r>
            <a:r>
              <a:rPr lang="en-US" baseline="-25000"/>
              <a:t>2</a:t>
            </a:r>
            <a:r>
              <a:rPr lang="en-US"/>
              <a:t>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7088706"/>
              </p:ext>
            </p:extLst>
          </p:nvPr>
        </p:nvGraphicFramePr>
        <p:xfrm>
          <a:off x="152400" y="152400"/>
          <a:ext cx="8858252" cy="66421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17159"/>
                <a:gridCol w="1085570"/>
                <a:gridCol w="1085570"/>
                <a:gridCol w="1085570"/>
                <a:gridCol w="1085570"/>
                <a:gridCol w="1085570"/>
                <a:gridCol w="1085570"/>
                <a:gridCol w="1027673"/>
              </a:tblGrid>
              <a:tr h="5608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Formula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effectLst/>
                        </a:rPr>
                        <a:t>Na</a:t>
                      </a:r>
                      <a:r>
                        <a:rPr lang="en-US" sz="1600" b="1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Cl</a:t>
                      </a:r>
                      <a:endParaRPr lang="en-US" sz="1600" b="1" baseline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MgCl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600" b="1" baseline="-25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Al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Cl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SiCl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PCl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PCl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S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Cl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/>
                      </a:r>
                      <a:b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</a:b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Cl</a:t>
                      </a:r>
                      <a:r>
                        <a:rPr lang="en-US" sz="1600" b="1" baseline="-25000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921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State at 25°C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3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Melting pt. (°C)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3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Boiling pt. (°C)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17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</a:rPr>
                        <a:t>Electrical conductivity in molten state</a:t>
                      </a:r>
                      <a:endParaRPr lang="en-US" sz="15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921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Structure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1921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Rxn w/ H</a:t>
                      </a:r>
                      <a:r>
                        <a:rPr lang="en-US" sz="1600" b="1" baseline="-250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921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Nature of 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solution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8742" name="TextBox 5"/>
          <p:cNvSpPr txBox="1">
            <a:spLocks noChangeArrowheads="1"/>
          </p:cNvSpPr>
          <p:nvPr/>
        </p:nvSpPr>
        <p:spPr bwMode="auto">
          <a:xfrm>
            <a:off x="1524000" y="8382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solid</a:t>
            </a:r>
          </a:p>
        </p:txBody>
      </p:sp>
      <p:sp>
        <p:nvSpPr>
          <p:cNvPr id="28743" name="TextBox 6"/>
          <p:cNvSpPr txBox="1">
            <a:spLocks noChangeArrowheads="1"/>
          </p:cNvSpPr>
          <p:nvPr/>
        </p:nvSpPr>
        <p:spPr bwMode="auto">
          <a:xfrm>
            <a:off x="2667000" y="8334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solid</a:t>
            </a:r>
          </a:p>
        </p:txBody>
      </p:sp>
      <p:sp>
        <p:nvSpPr>
          <p:cNvPr id="28744" name="TextBox 7"/>
          <p:cNvSpPr txBox="1">
            <a:spLocks noChangeArrowheads="1"/>
          </p:cNvSpPr>
          <p:nvPr/>
        </p:nvSpPr>
        <p:spPr bwMode="auto">
          <a:xfrm>
            <a:off x="3733800" y="8382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solid</a:t>
            </a:r>
          </a:p>
        </p:txBody>
      </p:sp>
      <p:sp>
        <p:nvSpPr>
          <p:cNvPr id="28745" name="TextBox 8"/>
          <p:cNvSpPr txBox="1">
            <a:spLocks noChangeArrowheads="1"/>
          </p:cNvSpPr>
          <p:nvPr/>
        </p:nvSpPr>
        <p:spPr bwMode="auto">
          <a:xfrm>
            <a:off x="5791200" y="985838"/>
            <a:ext cx="1143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(solid)</a:t>
            </a:r>
          </a:p>
        </p:txBody>
      </p:sp>
      <p:sp>
        <p:nvSpPr>
          <p:cNvPr id="28746" name="TextBox 9"/>
          <p:cNvSpPr txBox="1">
            <a:spLocks noChangeArrowheads="1"/>
          </p:cNvSpPr>
          <p:nvPr/>
        </p:nvSpPr>
        <p:spPr bwMode="auto">
          <a:xfrm>
            <a:off x="4876800" y="8382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liquid</a:t>
            </a:r>
          </a:p>
        </p:txBody>
      </p:sp>
      <p:sp>
        <p:nvSpPr>
          <p:cNvPr id="28747" name="TextBox 11"/>
          <p:cNvSpPr txBox="1">
            <a:spLocks noChangeArrowheads="1"/>
          </p:cNvSpPr>
          <p:nvPr/>
        </p:nvSpPr>
        <p:spPr bwMode="auto">
          <a:xfrm>
            <a:off x="5867400" y="6858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liquid</a:t>
            </a:r>
          </a:p>
        </p:txBody>
      </p:sp>
      <p:sp>
        <p:nvSpPr>
          <p:cNvPr id="28748" name="TextBox 12"/>
          <p:cNvSpPr txBox="1">
            <a:spLocks noChangeArrowheads="1"/>
          </p:cNvSpPr>
          <p:nvPr/>
        </p:nvSpPr>
        <p:spPr bwMode="auto">
          <a:xfrm>
            <a:off x="8153400" y="838200"/>
            <a:ext cx="76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gas</a:t>
            </a:r>
          </a:p>
        </p:txBody>
      </p:sp>
      <p:sp>
        <p:nvSpPr>
          <p:cNvPr id="28749" name="TextBox 14"/>
          <p:cNvSpPr txBox="1">
            <a:spLocks noChangeArrowheads="1"/>
          </p:cNvSpPr>
          <p:nvPr/>
        </p:nvSpPr>
        <p:spPr bwMode="auto">
          <a:xfrm>
            <a:off x="7010400" y="887413"/>
            <a:ext cx="9144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liquid</a:t>
            </a:r>
          </a:p>
        </p:txBody>
      </p:sp>
      <p:sp>
        <p:nvSpPr>
          <p:cNvPr id="28750" name="TextBox 17"/>
          <p:cNvSpPr txBox="1">
            <a:spLocks noChangeArrowheads="1"/>
          </p:cNvSpPr>
          <p:nvPr/>
        </p:nvSpPr>
        <p:spPr bwMode="auto">
          <a:xfrm>
            <a:off x="1524000" y="16716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801</a:t>
            </a:r>
          </a:p>
        </p:txBody>
      </p:sp>
      <p:sp>
        <p:nvSpPr>
          <p:cNvPr id="28751" name="TextBox 18"/>
          <p:cNvSpPr txBox="1">
            <a:spLocks noChangeArrowheads="1"/>
          </p:cNvSpPr>
          <p:nvPr/>
        </p:nvSpPr>
        <p:spPr bwMode="auto">
          <a:xfrm>
            <a:off x="2667000" y="16764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714</a:t>
            </a:r>
          </a:p>
        </p:txBody>
      </p:sp>
      <p:sp>
        <p:nvSpPr>
          <p:cNvPr id="28752" name="TextBox 19"/>
          <p:cNvSpPr txBox="1">
            <a:spLocks noChangeArrowheads="1"/>
          </p:cNvSpPr>
          <p:nvPr/>
        </p:nvSpPr>
        <p:spPr bwMode="auto">
          <a:xfrm>
            <a:off x="3657600" y="16002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178</a:t>
            </a:r>
          </a:p>
        </p:txBody>
      </p:sp>
      <p:sp>
        <p:nvSpPr>
          <p:cNvPr id="28753" name="TextBox 20"/>
          <p:cNvSpPr txBox="1">
            <a:spLocks noChangeArrowheads="1"/>
          </p:cNvSpPr>
          <p:nvPr/>
        </p:nvSpPr>
        <p:spPr bwMode="auto">
          <a:xfrm>
            <a:off x="4800600" y="16716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-70</a:t>
            </a:r>
          </a:p>
        </p:txBody>
      </p:sp>
      <p:sp>
        <p:nvSpPr>
          <p:cNvPr id="28754" name="TextBox 21"/>
          <p:cNvSpPr txBox="1">
            <a:spLocks noChangeArrowheads="1"/>
          </p:cNvSpPr>
          <p:nvPr/>
        </p:nvSpPr>
        <p:spPr bwMode="auto">
          <a:xfrm>
            <a:off x="5867400" y="16764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-112</a:t>
            </a:r>
          </a:p>
        </p:txBody>
      </p:sp>
      <p:sp>
        <p:nvSpPr>
          <p:cNvPr id="28755" name="TextBox 22"/>
          <p:cNvSpPr txBox="1">
            <a:spLocks noChangeArrowheads="1"/>
          </p:cNvSpPr>
          <p:nvPr/>
        </p:nvSpPr>
        <p:spPr bwMode="auto">
          <a:xfrm>
            <a:off x="7010400" y="16764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-80</a:t>
            </a:r>
          </a:p>
        </p:txBody>
      </p:sp>
      <p:sp>
        <p:nvSpPr>
          <p:cNvPr id="28756" name="TextBox 23"/>
          <p:cNvSpPr txBox="1">
            <a:spLocks noChangeArrowheads="1"/>
          </p:cNvSpPr>
          <p:nvPr/>
        </p:nvSpPr>
        <p:spPr bwMode="auto">
          <a:xfrm>
            <a:off x="8077200" y="16764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-101</a:t>
            </a:r>
          </a:p>
        </p:txBody>
      </p:sp>
      <p:sp>
        <p:nvSpPr>
          <p:cNvPr id="28757" name="TextBox 24"/>
          <p:cNvSpPr txBox="1">
            <a:spLocks noChangeArrowheads="1"/>
          </p:cNvSpPr>
          <p:nvPr/>
        </p:nvSpPr>
        <p:spPr bwMode="auto">
          <a:xfrm>
            <a:off x="3581400" y="1978025"/>
            <a:ext cx="1143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400"/>
              <a:t>(sublimes)</a:t>
            </a:r>
          </a:p>
        </p:txBody>
      </p:sp>
      <p:sp>
        <p:nvSpPr>
          <p:cNvPr id="28758" name="TextBox 25"/>
          <p:cNvSpPr txBox="1">
            <a:spLocks noChangeArrowheads="1"/>
          </p:cNvSpPr>
          <p:nvPr/>
        </p:nvSpPr>
        <p:spPr bwMode="auto">
          <a:xfrm>
            <a:off x="1524000" y="25098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1413</a:t>
            </a:r>
          </a:p>
        </p:txBody>
      </p:sp>
      <p:sp>
        <p:nvSpPr>
          <p:cNvPr id="28759" name="TextBox 26"/>
          <p:cNvSpPr txBox="1">
            <a:spLocks noChangeArrowheads="1"/>
          </p:cNvSpPr>
          <p:nvPr/>
        </p:nvSpPr>
        <p:spPr bwMode="auto">
          <a:xfrm>
            <a:off x="26670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1412</a:t>
            </a:r>
          </a:p>
        </p:txBody>
      </p:sp>
      <p:sp>
        <p:nvSpPr>
          <p:cNvPr id="28760" name="TextBox 27"/>
          <p:cNvSpPr txBox="1">
            <a:spLocks noChangeArrowheads="1"/>
          </p:cNvSpPr>
          <p:nvPr/>
        </p:nvSpPr>
        <p:spPr bwMode="auto">
          <a:xfrm>
            <a:off x="36576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-</a:t>
            </a:r>
          </a:p>
        </p:txBody>
      </p:sp>
      <p:sp>
        <p:nvSpPr>
          <p:cNvPr id="28761" name="TextBox 28"/>
          <p:cNvSpPr txBox="1">
            <a:spLocks noChangeArrowheads="1"/>
          </p:cNvSpPr>
          <p:nvPr/>
        </p:nvSpPr>
        <p:spPr bwMode="auto">
          <a:xfrm>
            <a:off x="4800600" y="25098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58</a:t>
            </a:r>
          </a:p>
        </p:txBody>
      </p:sp>
      <p:sp>
        <p:nvSpPr>
          <p:cNvPr id="28762" name="TextBox 29"/>
          <p:cNvSpPr txBox="1">
            <a:spLocks noChangeArrowheads="1"/>
          </p:cNvSpPr>
          <p:nvPr/>
        </p:nvSpPr>
        <p:spPr bwMode="auto">
          <a:xfrm>
            <a:off x="58674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76</a:t>
            </a:r>
          </a:p>
        </p:txBody>
      </p:sp>
      <p:sp>
        <p:nvSpPr>
          <p:cNvPr id="28763" name="TextBox 30"/>
          <p:cNvSpPr txBox="1">
            <a:spLocks noChangeArrowheads="1"/>
          </p:cNvSpPr>
          <p:nvPr/>
        </p:nvSpPr>
        <p:spPr bwMode="auto">
          <a:xfrm>
            <a:off x="70104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136</a:t>
            </a:r>
          </a:p>
        </p:txBody>
      </p:sp>
      <p:sp>
        <p:nvSpPr>
          <p:cNvPr id="28764" name="TextBox 31"/>
          <p:cNvSpPr txBox="1">
            <a:spLocks noChangeArrowheads="1"/>
          </p:cNvSpPr>
          <p:nvPr/>
        </p:nvSpPr>
        <p:spPr bwMode="auto">
          <a:xfrm>
            <a:off x="80772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-35</a:t>
            </a:r>
          </a:p>
        </p:txBody>
      </p:sp>
      <p:sp>
        <p:nvSpPr>
          <p:cNvPr id="28765" name="TextBox 33"/>
          <p:cNvSpPr txBox="1">
            <a:spLocks noChangeArrowheads="1"/>
          </p:cNvSpPr>
          <p:nvPr/>
        </p:nvSpPr>
        <p:spPr bwMode="auto">
          <a:xfrm>
            <a:off x="2057400" y="35004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good</a:t>
            </a:r>
          </a:p>
        </p:txBody>
      </p:sp>
      <p:sp>
        <p:nvSpPr>
          <p:cNvPr id="28766" name="TextBox 35"/>
          <p:cNvSpPr txBox="1">
            <a:spLocks noChangeArrowheads="1"/>
          </p:cNvSpPr>
          <p:nvPr/>
        </p:nvSpPr>
        <p:spPr bwMode="auto">
          <a:xfrm>
            <a:off x="3733800" y="35004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poor</a:t>
            </a:r>
          </a:p>
        </p:txBody>
      </p:sp>
      <p:sp>
        <p:nvSpPr>
          <p:cNvPr id="28767" name="TextBox 36"/>
          <p:cNvSpPr txBox="1">
            <a:spLocks noChangeArrowheads="1"/>
          </p:cNvSpPr>
          <p:nvPr/>
        </p:nvSpPr>
        <p:spPr bwMode="auto">
          <a:xfrm>
            <a:off x="6362700" y="35004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none</a:t>
            </a:r>
          </a:p>
        </p:txBody>
      </p:sp>
      <p:sp>
        <p:nvSpPr>
          <p:cNvPr id="28768" name="TextBox 41"/>
          <p:cNvSpPr txBox="1">
            <a:spLocks noChangeArrowheads="1"/>
          </p:cNvSpPr>
          <p:nvPr/>
        </p:nvSpPr>
        <p:spPr bwMode="auto">
          <a:xfrm>
            <a:off x="2057400" y="44910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ionic</a:t>
            </a:r>
          </a:p>
        </p:txBody>
      </p:sp>
      <p:sp>
        <p:nvSpPr>
          <p:cNvPr id="28769" name="TextBox 42"/>
          <p:cNvSpPr txBox="1">
            <a:spLocks noChangeArrowheads="1"/>
          </p:cNvSpPr>
          <p:nvPr/>
        </p:nvSpPr>
        <p:spPr bwMode="auto">
          <a:xfrm>
            <a:off x="4038600" y="4494213"/>
            <a:ext cx="4419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simple covalent molecule</a:t>
            </a:r>
          </a:p>
        </p:txBody>
      </p:sp>
      <p:sp>
        <p:nvSpPr>
          <p:cNvPr id="28770" name="TextBox 43"/>
          <p:cNvSpPr txBox="1">
            <a:spLocks noChangeArrowheads="1"/>
          </p:cNvSpPr>
          <p:nvPr/>
        </p:nvSpPr>
        <p:spPr bwMode="auto">
          <a:xfrm>
            <a:off x="3657600" y="5329238"/>
            <a:ext cx="4419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Fumes of HCl produced</a:t>
            </a:r>
          </a:p>
        </p:txBody>
      </p:sp>
      <p:sp>
        <p:nvSpPr>
          <p:cNvPr id="28771" name="TextBox 44"/>
          <p:cNvSpPr txBox="1">
            <a:spLocks noChangeArrowheads="1"/>
          </p:cNvSpPr>
          <p:nvPr/>
        </p:nvSpPr>
        <p:spPr bwMode="auto">
          <a:xfrm>
            <a:off x="1676400" y="5105400"/>
            <a:ext cx="1905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dissolves easily</a:t>
            </a:r>
          </a:p>
        </p:txBody>
      </p:sp>
      <p:sp>
        <p:nvSpPr>
          <p:cNvPr id="28772" name="TextBox 45"/>
          <p:cNvSpPr txBox="1">
            <a:spLocks noChangeArrowheads="1"/>
          </p:cNvSpPr>
          <p:nvPr/>
        </p:nvSpPr>
        <p:spPr bwMode="auto">
          <a:xfrm>
            <a:off x="7848600" y="5297488"/>
            <a:ext cx="12192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/>
              <a:t>Some rxn w/ H</a:t>
            </a:r>
            <a:r>
              <a:rPr lang="en-US" baseline="-25000"/>
              <a:t>2</a:t>
            </a:r>
            <a:r>
              <a:rPr lang="en-US"/>
              <a:t>O</a:t>
            </a:r>
          </a:p>
        </p:txBody>
      </p:sp>
      <p:sp>
        <p:nvSpPr>
          <p:cNvPr id="28773" name="TextBox 46"/>
          <p:cNvSpPr txBox="1">
            <a:spLocks noChangeArrowheads="1"/>
          </p:cNvSpPr>
          <p:nvPr/>
        </p:nvSpPr>
        <p:spPr bwMode="auto">
          <a:xfrm>
            <a:off x="2438400" y="5951538"/>
            <a:ext cx="13716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weakly</a:t>
            </a:r>
          </a:p>
          <a:p>
            <a:pPr algn="ctr" eaLnBrk="1" hangingPunct="1"/>
            <a:r>
              <a:rPr lang="en-US" sz="2400"/>
              <a:t>acidic</a:t>
            </a:r>
          </a:p>
        </p:txBody>
      </p:sp>
      <p:sp>
        <p:nvSpPr>
          <p:cNvPr id="28774" name="TextBox 47"/>
          <p:cNvSpPr txBox="1">
            <a:spLocks noChangeArrowheads="1"/>
          </p:cNvSpPr>
          <p:nvPr/>
        </p:nvSpPr>
        <p:spPr bwMode="auto">
          <a:xfrm>
            <a:off x="4540250" y="6167438"/>
            <a:ext cx="3613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acidic</a:t>
            </a:r>
          </a:p>
        </p:txBody>
      </p:sp>
      <p:sp>
        <p:nvSpPr>
          <p:cNvPr id="28775" name="TextBox 48"/>
          <p:cNvSpPr txBox="1">
            <a:spLocks noChangeArrowheads="1"/>
          </p:cNvSpPr>
          <p:nvPr/>
        </p:nvSpPr>
        <p:spPr bwMode="auto">
          <a:xfrm>
            <a:off x="1371600" y="6096000"/>
            <a:ext cx="1295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neutral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solidFill>
            <a:srgbClr val="0070C0">
              <a:alpha val="23137"/>
            </a:srgbClr>
          </a:solidFill>
        </p:spPr>
        <p:txBody>
          <a:bodyPr/>
          <a:lstStyle/>
          <a:p>
            <a:r>
              <a:rPr lang="en-US" sz="3200" smtClean="0"/>
              <a:t>Chemical properties - Acid-base nature </a:t>
            </a:r>
            <a:br>
              <a:rPr lang="en-US" sz="3200" smtClean="0"/>
            </a:br>
            <a:r>
              <a:rPr lang="en-US" sz="3200" smtClean="0"/>
              <a:t>of chlorides: (from left </a:t>
            </a:r>
            <a:r>
              <a:rPr lang="en-US" sz="3200" smtClean="0">
                <a:sym typeface="Symbol" pitchFamily="18" charset="2"/>
              </a:rPr>
              <a:t></a:t>
            </a:r>
            <a:r>
              <a:rPr lang="en-US" sz="3200" smtClean="0"/>
              <a:t> right)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89100"/>
            <a:ext cx="8229600" cy="4525963"/>
          </a:xfrm>
        </p:spPr>
        <p:txBody>
          <a:bodyPr/>
          <a:lstStyle/>
          <a:p>
            <a:pPr>
              <a:defRPr/>
            </a:pPr>
            <a:r>
              <a:rPr lang="en-US" sz="2800" dirty="0" err="1"/>
              <a:t>NaCl</a:t>
            </a:r>
            <a:r>
              <a:rPr lang="en-US" sz="2800" dirty="0"/>
              <a:t> dissolves in H</a:t>
            </a:r>
            <a:r>
              <a:rPr lang="en-US" sz="2800" baseline="-25000" dirty="0"/>
              <a:t>2</a:t>
            </a:r>
            <a:r>
              <a:rPr lang="en-US" sz="2800" dirty="0"/>
              <a:t>O to give a neutral </a:t>
            </a:r>
            <a:r>
              <a:rPr lang="en-US" sz="2800" dirty="0" smtClean="0"/>
              <a:t>solution</a:t>
            </a:r>
          </a:p>
          <a:p>
            <a:pPr lvl="1">
              <a:defRPr/>
            </a:pPr>
            <a:r>
              <a:rPr lang="en-US" sz="2400" dirty="0" smtClean="0"/>
              <a:t>(more </a:t>
            </a:r>
            <a:r>
              <a:rPr lang="en-US" sz="2400" dirty="0"/>
              <a:t>on why when we get to the acid/base unit).</a:t>
            </a:r>
          </a:p>
          <a:p>
            <a:pPr>
              <a:defRPr/>
            </a:pPr>
            <a:endParaRPr lang="en-US" sz="2800" dirty="0" smtClean="0"/>
          </a:p>
          <a:p>
            <a:pPr>
              <a:defRPr/>
            </a:pPr>
            <a:r>
              <a:rPr lang="en-US" sz="2800" dirty="0" smtClean="0"/>
              <a:t>MgCl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</a:t>
            </a:r>
            <a:r>
              <a:rPr lang="en-US" sz="2800" dirty="0"/>
              <a:t>gives a slightly acidic solution with </a:t>
            </a:r>
            <a:r>
              <a:rPr lang="en-US" sz="2800" dirty="0" smtClean="0"/>
              <a:t>water</a:t>
            </a:r>
          </a:p>
          <a:p>
            <a:pPr lvl="1">
              <a:defRPr/>
            </a:pPr>
            <a:r>
              <a:rPr lang="en-US" sz="2400" dirty="0" smtClean="0"/>
              <a:t>(again, </a:t>
            </a:r>
            <a:r>
              <a:rPr lang="en-US" sz="2400" dirty="0"/>
              <a:t>more on this later).</a:t>
            </a:r>
          </a:p>
          <a:p>
            <a:pPr marL="457200" lvl="1" indent="0">
              <a:buFontTx/>
              <a:buNone/>
              <a:defRPr/>
            </a:pPr>
            <a:r>
              <a:rPr lang="en-US" sz="2400" dirty="0"/>
              <a:t/>
            </a:r>
            <a:br>
              <a:rPr lang="en-US" sz="2400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" y="152400"/>
          <a:ext cx="8839202" cy="65978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43663"/>
                <a:gridCol w="1024996"/>
                <a:gridCol w="1024996"/>
                <a:gridCol w="1024996"/>
                <a:gridCol w="1295945"/>
                <a:gridCol w="1173373"/>
                <a:gridCol w="1080903"/>
                <a:gridCol w="970330"/>
              </a:tblGrid>
              <a:tr h="56080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Formula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Na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</a:rPr>
                        <a:t>MgO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Al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SiO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P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(P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SO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/>
                      </a:r>
                      <a:b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(SO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Cl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(Cl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O)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8082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State at 25°C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</a:tr>
              <a:tr h="8412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Melting pt. (°C)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</a:tr>
              <a:tr h="8412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Boiling pt. (°C)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</a:tr>
              <a:tr h="11216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Electrical conductivity in molten state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</a:tr>
              <a:tr h="8082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Structure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</a:tr>
              <a:tr h="8082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</a:rPr>
                        <a:t>Rxn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 w/ H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</a:tr>
              <a:tr h="8082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Nature of oxide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solidFill>
            <a:srgbClr val="0070C0">
              <a:alpha val="23137"/>
            </a:srgbClr>
          </a:solidFill>
        </p:spPr>
        <p:txBody>
          <a:bodyPr/>
          <a:lstStyle/>
          <a:p>
            <a:r>
              <a:rPr lang="en-US" sz="3200" smtClean="0"/>
              <a:t>Chemical properties - Acid-base nature </a:t>
            </a:r>
            <a:br>
              <a:rPr lang="en-US" sz="3200" smtClean="0"/>
            </a:br>
            <a:r>
              <a:rPr lang="en-US" sz="3200" smtClean="0"/>
              <a:t>of chlorides: (from left </a:t>
            </a:r>
            <a:r>
              <a:rPr lang="en-US" sz="3200" smtClean="0">
                <a:sym typeface="Symbol" pitchFamily="18" charset="2"/>
              </a:rPr>
              <a:t></a:t>
            </a:r>
            <a:r>
              <a:rPr lang="en-US" sz="3200" smtClean="0"/>
              <a:t> right)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304800" y="1689100"/>
            <a:ext cx="8382000" cy="4525963"/>
          </a:xfrm>
        </p:spPr>
        <p:txBody>
          <a:bodyPr/>
          <a:lstStyle/>
          <a:p>
            <a:r>
              <a:rPr lang="en-US" sz="2500" smtClean="0"/>
              <a:t>All other chlorides including AlCl</a:t>
            </a:r>
            <a:r>
              <a:rPr lang="en-US" sz="2500" baseline="-25000" smtClean="0"/>
              <a:t>3 </a:t>
            </a:r>
            <a:r>
              <a:rPr lang="en-US" sz="2500" smtClean="0"/>
              <a:t>react vigorously with water to produce acidic solutions of hydrochloric acid together with fumes of hydrogen chloride.</a:t>
            </a:r>
          </a:p>
          <a:p>
            <a:pPr marL="457200" lvl="1" indent="0">
              <a:buFontTx/>
              <a:buNone/>
            </a:pPr>
            <a:endParaRPr lang="en-US" smtClean="0"/>
          </a:p>
          <a:p>
            <a:pPr marL="457200" lvl="1" indent="0">
              <a:buFontTx/>
              <a:buNone/>
            </a:pPr>
            <a:r>
              <a:rPr lang="en-US" smtClean="0"/>
              <a:t>AlCl</a:t>
            </a:r>
            <a:r>
              <a:rPr lang="en-US" baseline="-25000" smtClean="0"/>
              <a:t>3</a:t>
            </a:r>
            <a:r>
              <a:rPr lang="en-US" smtClean="0"/>
              <a:t>(s)    +     H</a:t>
            </a:r>
            <a:r>
              <a:rPr lang="en-US" baseline="-25000" smtClean="0"/>
              <a:t>2</a:t>
            </a:r>
            <a:r>
              <a:rPr lang="en-US" smtClean="0"/>
              <a:t>O(l)   </a:t>
            </a:r>
            <a:r>
              <a:rPr lang="en-US" smtClean="0">
                <a:sym typeface="Symbol" pitchFamily="18" charset="2"/>
              </a:rPr>
              <a:t></a:t>
            </a:r>
          </a:p>
          <a:p>
            <a:pPr marL="457200" lvl="1" indent="0">
              <a:buFontTx/>
              <a:buNone/>
            </a:pPr>
            <a:r>
              <a:rPr lang="en-US" smtClean="0">
                <a:sym typeface="Symbol" pitchFamily="18" charset="2"/>
              </a:rPr>
              <a:t/>
            </a:r>
            <a:br>
              <a:rPr lang="en-US" smtClean="0">
                <a:sym typeface="Symbol" pitchFamily="18" charset="2"/>
              </a:rPr>
            </a:br>
            <a:r>
              <a:rPr lang="en-US" smtClean="0"/>
              <a:t>SiCl</a:t>
            </a:r>
            <a:r>
              <a:rPr lang="en-US" baseline="-25000" smtClean="0"/>
              <a:t>4</a:t>
            </a:r>
            <a:r>
              <a:rPr lang="en-US" smtClean="0"/>
              <a:t>(l)    +    H</a:t>
            </a:r>
            <a:r>
              <a:rPr lang="en-US" baseline="-25000" smtClean="0"/>
              <a:t>2</a:t>
            </a:r>
            <a:r>
              <a:rPr lang="en-US" smtClean="0"/>
              <a:t>O(l)   </a:t>
            </a:r>
            <a:r>
              <a:rPr lang="en-US" smtClean="0">
                <a:sym typeface="Symbol" pitchFamily="18" charset="2"/>
              </a:rPr>
              <a:t></a:t>
            </a:r>
          </a:p>
          <a:p>
            <a:pPr marL="457200" lvl="1" indent="0">
              <a:buFontTx/>
              <a:buNone/>
            </a:pP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PCl</a:t>
            </a:r>
            <a:r>
              <a:rPr lang="en-US" baseline="-25000" smtClean="0"/>
              <a:t>3</a:t>
            </a:r>
            <a:r>
              <a:rPr lang="en-US" smtClean="0"/>
              <a:t>(l)   +    H</a:t>
            </a:r>
            <a:r>
              <a:rPr lang="en-US" baseline="-25000" smtClean="0"/>
              <a:t>2</a:t>
            </a:r>
            <a:r>
              <a:rPr lang="en-US" smtClean="0"/>
              <a:t>O(l)   </a:t>
            </a:r>
            <a:r>
              <a:rPr lang="en-US" smtClean="0">
                <a:sym typeface="Symbol" pitchFamily="18" charset="2"/>
              </a:rPr>
              <a:t></a:t>
            </a:r>
            <a:r>
              <a:rPr lang="en-US" sz="6000" smtClean="0"/>
              <a:t/>
            </a:r>
            <a:br>
              <a:rPr lang="en-US" sz="6000" smtClean="0"/>
            </a:br>
            <a:r>
              <a:rPr lang="en-US" smtClean="0"/>
              <a:t/>
            </a:r>
            <a:br>
              <a:rPr lang="en-US" smtClean="0"/>
            </a:br>
            <a:endParaRPr lang="en-US" smtClean="0"/>
          </a:p>
          <a:p>
            <a:endParaRPr lang="en-US" smtClean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029200" y="3452813"/>
            <a:ext cx="3581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/>
              <a:t>Al</a:t>
            </a:r>
            <a:r>
              <a:rPr lang="en-US" sz="2800" baseline="-25000"/>
              <a:t>2</a:t>
            </a:r>
            <a:r>
              <a:rPr lang="en-US" sz="2800"/>
              <a:t>O</a:t>
            </a:r>
            <a:r>
              <a:rPr lang="en-US" sz="2800" baseline="-25000"/>
              <a:t>3</a:t>
            </a:r>
            <a:r>
              <a:rPr lang="en-US" sz="2800"/>
              <a:t>(s)  +    HCl(aq)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800600" y="4429125"/>
            <a:ext cx="4114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/>
              <a:t>Si(OH)</a:t>
            </a:r>
            <a:r>
              <a:rPr lang="en-US" sz="2800" baseline="-25000"/>
              <a:t>4</a:t>
            </a:r>
            <a:r>
              <a:rPr lang="en-US" sz="2800"/>
              <a:t>(aq)  +    HCl(aq)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495800" y="5343525"/>
            <a:ext cx="4114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/>
              <a:t>H</a:t>
            </a:r>
            <a:r>
              <a:rPr lang="en-US" sz="2800" baseline="-25000"/>
              <a:t>3</a:t>
            </a:r>
            <a:r>
              <a:rPr lang="en-US" sz="2800"/>
              <a:t>PO</a:t>
            </a:r>
            <a:r>
              <a:rPr lang="en-US" sz="2800" baseline="-25000"/>
              <a:t>3</a:t>
            </a:r>
            <a:r>
              <a:rPr lang="en-US" sz="2800"/>
              <a:t>(aq)  +    HCl(aq)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33400" y="3413125"/>
            <a:ext cx="609600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/>
              <a:t>2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819400" y="3429000"/>
            <a:ext cx="609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/>
              <a:t>3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858000" y="3462338"/>
            <a:ext cx="609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/>
              <a:t>6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590800" y="4376738"/>
            <a:ext cx="609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/>
              <a:t>4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178675" y="4427538"/>
            <a:ext cx="6699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/>
              <a:t>4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438400" y="5291138"/>
            <a:ext cx="609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/>
              <a:t>3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6705600" y="5367338"/>
            <a:ext cx="609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solidFill>
            <a:srgbClr val="0070C0">
              <a:alpha val="23137"/>
            </a:srgbClr>
          </a:solidFill>
        </p:spPr>
        <p:txBody>
          <a:bodyPr/>
          <a:lstStyle/>
          <a:p>
            <a:r>
              <a:rPr lang="en-US" sz="3200" smtClean="0"/>
              <a:t>Chemical properties - Acid-base nature </a:t>
            </a:r>
            <a:br>
              <a:rPr lang="en-US" sz="3200" smtClean="0"/>
            </a:br>
            <a:r>
              <a:rPr lang="en-US" sz="3200" smtClean="0"/>
              <a:t>of chlorides: (from left </a:t>
            </a:r>
            <a:r>
              <a:rPr lang="en-US" sz="3200" smtClean="0">
                <a:sym typeface="Symbol" pitchFamily="18" charset="2"/>
              </a:rPr>
              <a:t></a:t>
            </a:r>
            <a:r>
              <a:rPr lang="en-US" sz="3200" smtClean="0"/>
              <a:t> right)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457200" y="1689100"/>
            <a:ext cx="8229600" cy="4525963"/>
          </a:xfrm>
        </p:spPr>
        <p:txBody>
          <a:bodyPr/>
          <a:lstStyle/>
          <a:p>
            <a:r>
              <a:rPr lang="en-US" smtClean="0"/>
              <a:t>Chlorine itself reacts with water to some extent to form acidic solution.</a:t>
            </a:r>
          </a:p>
          <a:p>
            <a:pPr marL="457200" lvl="1" indent="0">
              <a:buFontTx/>
              <a:buNone/>
            </a:pPr>
            <a:endParaRPr lang="en-US" smtClean="0"/>
          </a:p>
          <a:p>
            <a:pPr marL="457200" lvl="1" indent="0">
              <a:buFontTx/>
              <a:buNone/>
            </a:pP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Cl</a:t>
            </a:r>
            <a:r>
              <a:rPr lang="en-US" baseline="-25000" smtClean="0"/>
              <a:t>2</a:t>
            </a:r>
            <a:r>
              <a:rPr lang="en-US" smtClean="0"/>
              <a:t>(g) + H</a:t>
            </a:r>
            <a:r>
              <a:rPr lang="en-US" baseline="-25000" smtClean="0"/>
              <a:t>2</a:t>
            </a:r>
            <a:r>
              <a:rPr lang="en-US" smtClean="0"/>
              <a:t>O(l) </a:t>
            </a:r>
            <a:r>
              <a:rPr lang="en-US" smtClean="0">
                <a:sym typeface="Symbol" pitchFamily="18" charset="2"/>
              </a:rPr>
              <a:t></a:t>
            </a:r>
            <a:endParaRPr lang="en-US" smtClean="0"/>
          </a:p>
          <a:p>
            <a:pPr marL="457200" lvl="1" indent="0">
              <a:buFontTx/>
              <a:buNone/>
            </a:pPr>
            <a:r>
              <a:rPr lang="en-US" sz="2400" smtClean="0"/>
              <a:t/>
            </a:r>
            <a:br>
              <a:rPr lang="en-US" sz="2400" smtClean="0"/>
            </a:br>
            <a:r>
              <a:rPr lang="en-US" smtClean="0"/>
              <a:t/>
            </a:r>
            <a:br>
              <a:rPr lang="en-US" smtClean="0"/>
            </a:br>
            <a:endParaRPr lang="en-US" smtClean="0"/>
          </a:p>
          <a:p>
            <a:endParaRPr lang="en-US" smtClean="0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886200" y="3717925"/>
            <a:ext cx="3810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/>
              <a:t>HCl(aq) +  HClO(aq)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" y="152400"/>
          <a:ext cx="8839202" cy="65978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43663"/>
                <a:gridCol w="1024996"/>
                <a:gridCol w="1024996"/>
                <a:gridCol w="1024996"/>
                <a:gridCol w="1295945"/>
                <a:gridCol w="1173373"/>
                <a:gridCol w="1080903"/>
                <a:gridCol w="970330"/>
              </a:tblGrid>
              <a:tr h="56080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Formula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Na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</a:rPr>
                        <a:t>MgO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Al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SiO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P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(P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SO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/>
                      </a:r>
                      <a:b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(SO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Cl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(Cl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O)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8082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State at 25°C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</a:tr>
              <a:tr h="8412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Melting pt. (°C)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</a:tr>
              <a:tr h="8412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Boiling pt. (°C)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</a:tr>
              <a:tr h="11216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Electrical conductivity in molten state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</a:tr>
              <a:tr h="8082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Structure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</a:tr>
              <a:tr h="8082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</a:rPr>
                        <a:t>Rxn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 w/ H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</a:tr>
              <a:tr h="8082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Nature of oxide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5205" name="TextBox 5"/>
          <p:cNvSpPr txBox="1">
            <a:spLocks noChangeArrowheads="1"/>
          </p:cNvSpPr>
          <p:nvPr/>
        </p:nvSpPr>
        <p:spPr bwMode="auto">
          <a:xfrm>
            <a:off x="1447800" y="8382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solid</a:t>
            </a:r>
          </a:p>
        </p:txBody>
      </p:sp>
      <p:sp>
        <p:nvSpPr>
          <p:cNvPr id="5206" name="TextBox 6"/>
          <p:cNvSpPr txBox="1">
            <a:spLocks noChangeArrowheads="1"/>
          </p:cNvSpPr>
          <p:nvPr/>
        </p:nvSpPr>
        <p:spPr bwMode="auto">
          <a:xfrm>
            <a:off x="2590800" y="8334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solid</a:t>
            </a:r>
          </a:p>
        </p:txBody>
      </p:sp>
      <p:sp>
        <p:nvSpPr>
          <p:cNvPr id="5207" name="TextBox 7"/>
          <p:cNvSpPr txBox="1">
            <a:spLocks noChangeArrowheads="1"/>
          </p:cNvSpPr>
          <p:nvPr/>
        </p:nvSpPr>
        <p:spPr bwMode="auto">
          <a:xfrm>
            <a:off x="3581400" y="8382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solid</a:t>
            </a:r>
          </a:p>
        </p:txBody>
      </p:sp>
      <p:sp>
        <p:nvSpPr>
          <p:cNvPr id="5208" name="TextBox 8"/>
          <p:cNvSpPr txBox="1">
            <a:spLocks noChangeArrowheads="1"/>
          </p:cNvSpPr>
          <p:nvPr/>
        </p:nvSpPr>
        <p:spPr bwMode="auto">
          <a:xfrm>
            <a:off x="5715000" y="985838"/>
            <a:ext cx="1143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(solid)</a:t>
            </a:r>
          </a:p>
        </p:txBody>
      </p:sp>
      <p:sp>
        <p:nvSpPr>
          <p:cNvPr id="5209" name="TextBox 9"/>
          <p:cNvSpPr txBox="1">
            <a:spLocks noChangeArrowheads="1"/>
          </p:cNvSpPr>
          <p:nvPr/>
        </p:nvSpPr>
        <p:spPr bwMode="auto">
          <a:xfrm>
            <a:off x="4724400" y="8382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solid</a:t>
            </a:r>
          </a:p>
        </p:txBody>
      </p:sp>
      <p:sp>
        <p:nvSpPr>
          <p:cNvPr id="5210" name="TextBox 11"/>
          <p:cNvSpPr txBox="1">
            <a:spLocks noChangeArrowheads="1"/>
          </p:cNvSpPr>
          <p:nvPr/>
        </p:nvSpPr>
        <p:spPr bwMode="auto">
          <a:xfrm>
            <a:off x="5791200" y="6858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solid</a:t>
            </a:r>
          </a:p>
        </p:txBody>
      </p:sp>
      <p:sp>
        <p:nvSpPr>
          <p:cNvPr id="5211" name="TextBox 13"/>
          <p:cNvSpPr txBox="1">
            <a:spLocks noChangeArrowheads="1"/>
          </p:cNvSpPr>
          <p:nvPr/>
        </p:nvSpPr>
        <p:spPr bwMode="auto">
          <a:xfrm>
            <a:off x="7010400" y="985838"/>
            <a:ext cx="990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(gas)</a:t>
            </a:r>
          </a:p>
        </p:txBody>
      </p:sp>
      <p:sp>
        <p:nvSpPr>
          <p:cNvPr id="5212" name="TextBox 14"/>
          <p:cNvSpPr txBox="1">
            <a:spLocks noChangeArrowheads="1"/>
          </p:cNvSpPr>
          <p:nvPr/>
        </p:nvSpPr>
        <p:spPr bwMode="auto">
          <a:xfrm>
            <a:off x="7010400" y="6858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liquid</a:t>
            </a:r>
          </a:p>
        </p:txBody>
      </p:sp>
      <p:sp>
        <p:nvSpPr>
          <p:cNvPr id="5213" name="TextBox 17"/>
          <p:cNvSpPr txBox="1">
            <a:spLocks noChangeArrowheads="1"/>
          </p:cNvSpPr>
          <p:nvPr/>
        </p:nvSpPr>
        <p:spPr bwMode="auto">
          <a:xfrm>
            <a:off x="1371600" y="16716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1275</a:t>
            </a:r>
          </a:p>
        </p:txBody>
      </p:sp>
      <p:sp>
        <p:nvSpPr>
          <p:cNvPr id="5214" name="TextBox 18"/>
          <p:cNvSpPr txBox="1">
            <a:spLocks noChangeArrowheads="1"/>
          </p:cNvSpPr>
          <p:nvPr/>
        </p:nvSpPr>
        <p:spPr bwMode="auto">
          <a:xfrm>
            <a:off x="2514600" y="16764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2852</a:t>
            </a:r>
          </a:p>
        </p:txBody>
      </p:sp>
      <p:sp>
        <p:nvSpPr>
          <p:cNvPr id="5215" name="TextBox 19"/>
          <p:cNvSpPr txBox="1">
            <a:spLocks noChangeArrowheads="1"/>
          </p:cNvSpPr>
          <p:nvPr/>
        </p:nvSpPr>
        <p:spPr bwMode="auto">
          <a:xfrm>
            <a:off x="3505200" y="16764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2027</a:t>
            </a:r>
          </a:p>
        </p:txBody>
      </p:sp>
      <p:sp>
        <p:nvSpPr>
          <p:cNvPr id="5216" name="TextBox 20"/>
          <p:cNvSpPr txBox="1">
            <a:spLocks noChangeArrowheads="1"/>
          </p:cNvSpPr>
          <p:nvPr/>
        </p:nvSpPr>
        <p:spPr bwMode="auto">
          <a:xfrm>
            <a:off x="4648200" y="16716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1610</a:t>
            </a:r>
          </a:p>
        </p:txBody>
      </p:sp>
      <p:sp>
        <p:nvSpPr>
          <p:cNvPr id="5217" name="TextBox 21"/>
          <p:cNvSpPr txBox="1">
            <a:spLocks noChangeArrowheads="1"/>
          </p:cNvSpPr>
          <p:nvPr/>
        </p:nvSpPr>
        <p:spPr bwMode="auto">
          <a:xfrm>
            <a:off x="5867400" y="16764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24</a:t>
            </a:r>
          </a:p>
        </p:txBody>
      </p:sp>
      <p:sp>
        <p:nvSpPr>
          <p:cNvPr id="5218" name="TextBox 22"/>
          <p:cNvSpPr txBox="1">
            <a:spLocks noChangeArrowheads="1"/>
          </p:cNvSpPr>
          <p:nvPr/>
        </p:nvSpPr>
        <p:spPr bwMode="auto">
          <a:xfrm>
            <a:off x="7010400" y="16764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17</a:t>
            </a:r>
          </a:p>
        </p:txBody>
      </p:sp>
      <p:sp>
        <p:nvSpPr>
          <p:cNvPr id="5219" name="TextBox 23"/>
          <p:cNvSpPr txBox="1">
            <a:spLocks noChangeArrowheads="1"/>
          </p:cNvSpPr>
          <p:nvPr/>
        </p:nvSpPr>
        <p:spPr bwMode="auto">
          <a:xfrm>
            <a:off x="8077200" y="16764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-92</a:t>
            </a:r>
          </a:p>
        </p:txBody>
      </p:sp>
      <p:sp>
        <p:nvSpPr>
          <p:cNvPr id="5220" name="TextBox 25"/>
          <p:cNvSpPr txBox="1">
            <a:spLocks noChangeArrowheads="1"/>
          </p:cNvSpPr>
          <p:nvPr/>
        </p:nvSpPr>
        <p:spPr bwMode="auto">
          <a:xfrm>
            <a:off x="1371600" y="25098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-</a:t>
            </a:r>
          </a:p>
        </p:txBody>
      </p:sp>
      <p:sp>
        <p:nvSpPr>
          <p:cNvPr id="5221" name="TextBox 26"/>
          <p:cNvSpPr txBox="1">
            <a:spLocks noChangeArrowheads="1"/>
          </p:cNvSpPr>
          <p:nvPr/>
        </p:nvSpPr>
        <p:spPr bwMode="auto">
          <a:xfrm>
            <a:off x="25146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3600</a:t>
            </a:r>
          </a:p>
        </p:txBody>
      </p:sp>
      <p:sp>
        <p:nvSpPr>
          <p:cNvPr id="5222" name="TextBox 27"/>
          <p:cNvSpPr txBox="1">
            <a:spLocks noChangeArrowheads="1"/>
          </p:cNvSpPr>
          <p:nvPr/>
        </p:nvSpPr>
        <p:spPr bwMode="auto">
          <a:xfrm>
            <a:off x="35052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2980</a:t>
            </a:r>
          </a:p>
        </p:txBody>
      </p:sp>
      <p:sp>
        <p:nvSpPr>
          <p:cNvPr id="5223" name="TextBox 28"/>
          <p:cNvSpPr txBox="1">
            <a:spLocks noChangeArrowheads="1"/>
          </p:cNvSpPr>
          <p:nvPr/>
        </p:nvSpPr>
        <p:spPr bwMode="auto">
          <a:xfrm>
            <a:off x="4648200" y="25098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2230</a:t>
            </a:r>
          </a:p>
        </p:txBody>
      </p:sp>
      <p:sp>
        <p:nvSpPr>
          <p:cNvPr id="5224" name="TextBox 29"/>
          <p:cNvSpPr txBox="1">
            <a:spLocks noChangeArrowheads="1"/>
          </p:cNvSpPr>
          <p:nvPr/>
        </p:nvSpPr>
        <p:spPr bwMode="auto">
          <a:xfrm>
            <a:off x="58674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175</a:t>
            </a:r>
          </a:p>
        </p:txBody>
      </p:sp>
      <p:sp>
        <p:nvSpPr>
          <p:cNvPr id="5225" name="TextBox 30"/>
          <p:cNvSpPr txBox="1">
            <a:spLocks noChangeArrowheads="1"/>
          </p:cNvSpPr>
          <p:nvPr/>
        </p:nvSpPr>
        <p:spPr bwMode="auto">
          <a:xfrm>
            <a:off x="70104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45</a:t>
            </a:r>
          </a:p>
        </p:txBody>
      </p:sp>
      <p:sp>
        <p:nvSpPr>
          <p:cNvPr id="5226" name="TextBox 31"/>
          <p:cNvSpPr txBox="1">
            <a:spLocks noChangeArrowheads="1"/>
          </p:cNvSpPr>
          <p:nvPr/>
        </p:nvSpPr>
        <p:spPr bwMode="auto">
          <a:xfrm>
            <a:off x="80772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80</a:t>
            </a:r>
          </a:p>
        </p:txBody>
      </p:sp>
      <p:sp>
        <p:nvSpPr>
          <p:cNvPr id="5227" name="TextBox 37"/>
          <p:cNvSpPr txBox="1">
            <a:spLocks noChangeArrowheads="1"/>
          </p:cNvSpPr>
          <p:nvPr/>
        </p:nvSpPr>
        <p:spPr bwMode="auto">
          <a:xfrm>
            <a:off x="8077200" y="985838"/>
            <a:ext cx="990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(gas)</a:t>
            </a:r>
          </a:p>
        </p:txBody>
      </p:sp>
      <p:sp>
        <p:nvSpPr>
          <p:cNvPr id="5228" name="TextBox 38"/>
          <p:cNvSpPr txBox="1">
            <a:spLocks noChangeArrowheads="1"/>
          </p:cNvSpPr>
          <p:nvPr/>
        </p:nvSpPr>
        <p:spPr bwMode="auto">
          <a:xfrm>
            <a:off x="8077200" y="6858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liquid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" y="152400"/>
          <a:ext cx="8839202" cy="65978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43663"/>
                <a:gridCol w="1024996"/>
                <a:gridCol w="1024996"/>
                <a:gridCol w="1024996"/>
                <a:gridCol w="1295945"/>
                <a:gridCol w="1173373"/>
                <a:gridCol w="1080903"/>
                <a:gridCol w="970330"/>
              </a:tblGrid>
              <a:tr h="56080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Formula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Na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</a:rPr>
                        <a:t>MgO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Al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SiO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P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(P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SO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/>
                      </a:r>
                      <a:b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(SO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Cl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(Cl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O)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8082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State at 25°C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</a:tr>
              <a:tr h="8412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Melting pt. (°C)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</a:tr>
              <a:tr h="8412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Boiling pt. (°C)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</a:tr>
              <a:tr h="11216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Electrical conductivity in molten state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</a:tr>
              <a:tr h="8082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Structure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</a:tr>
              <a:tr h="8082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</a:rPr>
                        <a:t>Rxn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 w/ H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</a:tr>
              <a:tr h="8082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Nature of oxide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6229" name="TextBox 5"/>
          <p:cNvSpPr txBox="1">
            <a:spLocks noChangeArrowheads="1"/>
          </p:cNvSpPr>
          <p:nvPr/>
        </p:nvSpPr>
        <p:spPr bwMode="auto">
          <a:xfrm>
            <a:off x="1447800" y="8382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solid</a:t>
            </a:r>
          </a:p>
        </p:txBody>
      </p:sp>
      <p:sp>
        <p:nvSpPr>
          <p:cNvPr id="6230" name="TextBox 6"/>
          <p:cNvSpPr txBox="1">
            <a:spLocks noChangeArrowheads="1"/>
          </p:cNvSpPr>
          <p:nvPr/>
        </p:nvSpPr>
        <p:spPr bwMode="auto">
          <a:xfrm>
            <a:off x="2590800" y="8334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solid</a:t>
            </a:r>
          </a:p>
        </p:txBody>
      </p:sp>
      <p:sp>
        <p:nvSpPr>
          <p:cNvPr id="6231" name="TextBox 7"/>
          <p:cNvSpPr txBox="1">
            <a:spLocks noChangeArrowheads="1"/>
          </p:cNvSpPr>
          <p:nvPr/>
        </p:nvSpPr>
        <p:spPr bwMode="auto">
          <a:xfrm>
            <a:off x="3581400" y="8382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solid</a:t>
            </a:r>
          </a:p>
        </p:txBody>
      </p:sp>
      <p:sp>
        <p:nvSpPr>
          <p:cNvPr id="6232" name="TextBox 8"/>
          <p:cNvSpPr txBox="1">
            <a:spLocks noChangeArrowheads="1"/>
          </p:cNvSpPr>
          <p:nvPr/>
        </p:nvSpPr>
        <p:spPr bwMode="auto">
          <a:xfrm>
            <a:off x="5715000" y="985838"/>
            <a:ext cx="1143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(solid)</a:t>
            </a:r>
          </a:p>
        </p:txBody>
      </p:sp>
      <p:sp>
        <p:nvSpPr>
          <p:cNvPr id="6233" name="TextBox 9"/>
          <p:cNvSpPr txBox="1">
            <a:spLocks noChangeArrowheads="1"/>
          </p:cNvSpPr>
          <p:nvPr/>
        </p:nvSpPr>
        <p:spPr bwMode="auto">
          <a:xfrm>
            <a:off x="4724400" y="8382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solid</a:t>
            </a:r>
          </a:p>
        </p:txBody>
      </p:sp>
      <p:sp>
        <p:nvSpPr>
          <p:cNvPr id="6234" name="TextBox 11"/>
          <p:cNvSpPr txBox="1">
            <a:spLocks noChangeArrowheads="1"/>
          </p:cNvSpPr>
          <p:nvPr/>
        </p:nvSpPr>
        <p:spPr bwMode="auto">
          <a:xfrm>
            <a:off x="5791200" y="6858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solid</a:t>
            </a:r>
          </a:p>
        </p:txBody>
      </p:sp>
      <p:sp>
        <p:nvSpPr>
          <p:cNvPr id="6235" name="TextBox 13"/>
          <p:cNvSpPr txBox="1">
            <a:spLocks noChangeArrowheads="1"/>
          </p:cNvSpPr>
          <p:nvPr/>
        </p:nvSpPr>
        <p:spPr bwMode="auto">
          <a:xfrm>
            <a:off x="7010400" y="985838"/>
            <a:ext cx="990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(gas)</a:t>
            </a:r>
          </a:p>
        </p:txBody>
      </p:sp>
      <p:sp>
        <p:nvSpPr>
          <p:cNvPr id="6236" name="TextBox 14"/>
          <p:cNvSpPr txBox="1">
            <a:spLocks noChangeArrowheads="1"/>
          </p:cNvSpPr>
          <p:nvPr/>
        </p:nvSpPr>
        <p:spPr bwMode="auto">
          <a:xfrm>
            <a:off x="7010400" y="6858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liquid</a:t>
            </a:r>
          </a:p>
        </p:txBody>
      </p:sp>
      <p:sp>
        <p:nvSpPr>
          <p:cNvPr id="6237" name="TextBox 17"/>
          <p:cNvSpPr txBox="1">
            <a:spLocks noChangeArrowheads="1"/>
          </p:cNvSpPr>
          <p:nvPr/>
        </p:nvSpPr>
        <p:spPr bwMode="auto">
          <a:xfrm>
            <a:off x="1371600" y="16716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1275</a:t>
            </a:r>
          </a:p>
        </p:txBody>
      </p:sp>
      <p:sp>
        <p:nvSpPr>
          <p:cNvPr id="6238" name="TextBox 18"/>
          <p:cNvSpPr txBox="1">
            <a:spLocks noChangeArrowheads="1"/>
          </p:cNvSpPr>
          <p:nvPr/>
        </p:nvSpPr>
        <p:spPr bwMode="auto">
          <a:xfrm>
            <a:off x="2514600" y="16764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2852</a:t>
            </a:r>
          </a:p>
        </p:txBody>
      </p:sp>
      <p:sp>
        <p:nvSpPr>
          <p:cNvPr id="6239" name="TextBox 19"/>
          <p:cNvSpPr txBox="1">
            <a:spLocks noChangeArrowheads="1"/>
          </p:cNvSpPr>
          <p:nvPr/>
        </p:nvSpPr>
        <p:spPr bwMode="auto">
          <a:xfrm>
            <a:off x="3505200" y="16764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2027</a:t>
            </a:r>
          </a:p>
        </p:txBody>
      </p:sp>
      <p:sp>
        <p:nvSpPr>
          <p:cNvPr id="6240" name="TextBox 20"/>
          <p:cNvSpPr txBox="1">
            <a:spLocks noChangeArrowheads="1"/>
          </p:cNvSpPr>
          <p:nvPr/>
        </p:nvSpPr>
        <p:spPr bwMode="auto">
          <a:xfrm>
            <a:off x="4648200" y="16716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1610</a:t>
            </a:r>
          </a:p>
        </p:txBody>
      </p:sp>
      <p:sp>
        <p:nvSpPr>
          <p:cNvPr id="6241" name="TextBox 21"/>
          <p:cNvSpPr txBox="1">
            <a:spLocks noChangeArrowheads="1"/>
          </p:cNvSpPr>
          <p:nvPr/>
        </p:nvSpPr>
        <p:spPr bwMode="auto">
          <a:xfrm>
            <a:off x="5867400" y="16764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24</a:t>
            </a:r>
          </a:p>
        </p:txBody>
      </p:sp>
      <p:sp>
        <p:nvSpPr>
          <p:cNvPr id="6242" name="TextBox 22"/>
          <p:cNvSpPr txBox="1">
            <a:spLocks noChangeArrowheads="1"/>
          </p:cNvSpPr>
          <p:nvPr/>
        </p:nvSpPr>
        <p:spPr bwMode="auto">
          <a:xfrm>
            <a:off x="7010400" y="16764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17</a:t>
            </a:r>
          </a:p>
        </p:txBody>
      </p:sp>
      <p:sp>
        <p:nvSpPr>
          <p:cNvPr id="6243" name="TextBox 23"/>
          <p:cNvSpPr txBox="1">
            <a:spLocks noChangeArrowheads="1"/>
          </p:cNvSpPr>
          <p:nvPr/>
        </p:nvSpPr>
        <p:spPr bwMode="auto">
          <a:xfrm>
            <a:off x="8077200" y="16764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-92</a:t>
            </a:r>
          </a:p>
        </p:txBody>
      </p:sp>
      <p:sp>
        <p:nvSpPr>
          <p:cNvPr id="6244" name="TextBox 25"/>
          <p:cNvSpPr txBox="1">
            <a:spLocks noChangeArrowheads="1"/>
          </p:cNvSpPr>
          <p:nvPr/>
        </p:nvSpPr>
        <p:spPr bwMode="auto">
          <a:xfrm>
            <a:off x="1371600" y="25098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-</a:t>
            </a:r>
          </a:p>
        </p:txBody>
      </p:sp>
      <p:sp>
        <p:nvSpPr>
          <p:cNvPr id="6245" name="TextBox 26"/>
          <p:cNvSpPr txBox="1">
            <a:spLocks noChangeArrowheads="1"/>
          </p:cNvSpPr>
          <p:nvPr/>
        </p:nvSpPr>
        <p:spPr bwMode="auto">
          <a:xfrm>
            <a:off x="25146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3600</a:t>
            </a:r>
          </a:p>
        </p:txBody>
      </p:sp>
      <p:sp>
        <p:nvSpPr>
          <p:cNvPr id="6246" name="TextBox 27"/>
          <p:cNvSpPr txBox="1">
            <a:spLocks noChangeArrowheads="1"/>
          </p:cNvSpPr>
          <p:nvPr/>
        </p:nvSpPr>
        <p:spPr bwMode="auto">
          <a:xfrm>
            <a:off x="35052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2980</a:t>
            </a:r>
          </a:p>
        </p:txBody>
      </p:sp>
      <p:sp>
        <p:nvSpPr>
          <p:cNvPr id="6247" name="TextBox 28"/>
          <p:cNvSpPr txBox="1">
            <a:spLocks noChangeArrowheads="1"/>
          </p:cNvSpPr>
          <p:nvPr/>
        </p:nvSpPr>
        <p:spPr bwMode="auto">
          <a:xfrm>
            <a:off x="4648200" y="25098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2230</a:t>
            </a:r>
          </a:p>
        </p:txBody>
      </p:sp>
      <p:sp>
        <p:nvSpPr>
          <p:cNvPr id="6248" name="TextBox 29"/>
          <p:cNvSpPr txBox="1">
            <a:spLocks noChangeArrowheads="1"/>
          </p:cNvSpPr>
          <p:nvPr/>
        </p:nvSpPr>
        <p:spPr bwMode="auto">
          <a:xfrm>
            <a:off x="58674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175</a:t>
            </a:r>
          </a:p>
        </p:txBody>
      </p:sp>
      <p:sp>
        <p:nvSpPr>
          <p:cNvPr id="6249" name="TextBox 30"/>
          <p:cNvSpPr txBox="1">
            <a:spLocks noChangeArrowheads="1"/>
          </p:cNvSpPr>
          <p:nvPr/>
        </p:nvSpPr>
        <p:spPr bwMode="auto">
          <a:xfrm>
            <a:off x="70104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45</a:t>
            </a:r>
          </a:p>
        </p:txBody>
      </p:sp>
      <p:sp>
        <p:nvSpPr>
          <p:cNvPr id="6250" name="TextBox 31"/>
          <p:cNvSpPr txBox="1">
            <a:spLocks noChangeArrowheads="1"/>
          </p:cNvSpPr>
          <p:nvPr/>
        </p:nvSpPr>
        <p:spPr bwMode="auto">
          <a:xfrm>
            <a:off x="80772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80</a:t>
            </a:r>
          </a:p>
        </p:txBody>
      </p:sp>
      <p:sp>
        <p:nvSpPr>
          <p:cNvPr id="6251" name="TextBox 37"/>
          <p:cNvSpPr txBox="1">
            <a:spLocks noChangeArrowheads="1"/>
          </p:cNvSpPr>
          <p:nvPr/>
        </p:nvSpPr>
        <p:spPr bwMode="auto">
          <a:xfrm>
            <a:off x="8077200" y="985838"/>
            <a:ext cx="990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(gas)</a:t>
            </a:r>
          </a:p>
        </p:txBody>
      </p:sp>
      <p:sp>
        <p:nvSpPr>
          <p:cNvPr id="6252" name="TextBox 38"/>
          <p:cNvSpPr txBox="1">
            <a:spLocks noChangeArrowheads="1"/>
          </p:cNvSpPr>
          <p:nvPr/>
        </p:nvSpPr>
        <p:spPr bwMode="auto">
          <a:xfrm>
            <a:off x="8077200" y="6858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liquid</a:t>
            </a:r>
          </a:p>
        </p:txBody>
      </p:sp>
      <p:sp>
        <p:nvSpPr>
          <p:cNvPr id="6253" name="TextBox 32"/>
          <p:cNvSpPr txBox="1">
            <a:spLocks noChangeArrowheads="1"/>
          </p:cNvSpPr>
          <p:nvPr/>
        </p:nvSpPr>
        <p:spPr bwMode="auto">
          <a:xfrm>
            <a:off x="2438400" y="35004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good</a:t>
            </a:r>
          </a:p>
        </p:txBody>
      </p:sp>
      <p:sp>
        <p:nvSpPr>
          <p:cNvPr id="6254" name="TextBox 33"/>
          <p:cNvSpPr txBox="1">
            <a:spLocks noChangeArrowheads="1"/>
          </p:cNvSpPr>
          <p:nvPr/>
        </p:nvSpPr>
        <p:spPr bwMode="auto">
          <a:xfrm>
            <a:off x="6934200" y="35052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none</a:t>
            </a:r>
          </a:p>
        </p:txBody>
      </p:sp>
      <p:sp>
        <p:nvSpPr>
          <p:cNvPr id="6255" name="TextBox 34"/>
          <p:cNvSpPr txBox="1">
            <a:spLocks noChangeArrowheads="1"/>
          </p:cNvSpPr>
          <p:nvPr/>
        </p:nvSpPr>
        <p:spPr bwMode="auto">
          <a:xfrm>
            <a:off x="4724400" y="3360738"/>
            <a:ext cx="9144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very poor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" y="152400"/>
          <a:ext cx="8839202" cy="65978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43663"/>
                <a:gridCol w="1024996"/>
                <a:gridCol w="1024996"/>
                <a:gridCol w="1024996"/>
                <a:gridCol w="1295945"/>
                <a:gridCol w="1173373"/>
                <a:gridCol w="1080903"/>
                <a:gridCol w="970330"/>
              </a:tblGrid>
              <a:tr h="56080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Formula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Na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</a:rPr>
                        <a:t>MgO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Al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SiO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P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(P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SO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/>
                      </a:r>
                      <a:b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(SO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Cl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(Cl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O)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8082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State at 25°C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</a:tr>
              <a:tr h="8412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Melting pt. (°C)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</a:tr>
              <a:tr h="8412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Boiling pt. (°C)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</a:tr>
              <a:tr h="11216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Electrical conductivity in molten state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</a:tr>
              <a:tr h="8082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Structure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</a:tr>
              <a:tr h="8082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</a:rPr>
                        <a:t>Rxn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 w/ H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</a:tr>
              <a:tr h="8082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Nature of oxide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35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7249" name="TextBox 5"/>
          <p:cNvSpPr txBox="1">
            <a:spLocks noChangeArrowheads="1"/>
          </p:cNvSpPr>
          <p:nvPr/>
        </p:nvSpPr>
        <p:spPr bwMode="auto">
          <a:xfrm>
            <a:off x="1447800" y="8382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solid</a:t>
            </a:r>
          </a:p>
        </p:txBody>
      </p:sp>
      <p:sp>
        <p:nvSpPr>
          <p:cNvPr id="7250" name="TextBox 6"/>
          <p:cNvSpPr txBox="1">
            <a:spLocks noChangeArrowheads="1"/>
          </p:cNvSpPr>
          <p:nvPr/>
        </p:nvSpPr>
        <p:spPr bwMode="auto">
          <a:xfrm>
            <a:off x="2590800" y="8334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solid</a:t>
            </a:r>
          </a:p>
        </p:txBody>
      </p:sp>
      <p:sp>
        <p:nvSpPr>
          <p:cNvPr id="7251" name="TextBox 7"/>
          <p:cNvSpPr txBox="1">
            <a:spLocks noChangeArrowheads="1"/>
          </p:cNvSpPr>
          <p:nvPr/>
        </p:nvSpPr>
        <p:spPr bwMode="auto">
          <a:xfrm>
            <a:off x="3581400" y="8382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solid</a:t>
            </a:r>
          </a:p>
        </p:txBody>
      </p:sp>
      <p:sp>
        <p:nvSpPr>
          <p:cNvPr id="7252" name="TextBox 8"/>
          <p:cNvSpPr txBox="1">
            <a:spLocks noChangeArrowheads="1"/>
          </p:cNvSpPr>
          <p:nvPr/>
        </p:nvSpPr>
        <p:spPr bwMode="auto">
          <a:xfrm>
            <a:off x="5715000" y="985838"/>
            <a:ext cx="1143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(solid)</a:t>
            </a:r>
          </a:p>
        </p:txBody>
      </p:sp>
      <p:sp>
        <p:nvSpPr>
          <p:cNvPr id="7253" name="TextBox 9"/>
          <p:cNvSpPr txBox="1">
            <a:spLocks noChangeArrowheads="1"/>
          </p:cNvSpPr>
          <p:nvPr/>
        </p:nvSpPr>
        <p:spPr bwMode="auto">
          <a:xfrm>
            <a:off x="4724400" y="8382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solid</a:t>
            </a:r>
          </a:p>
        </p:txBody>
      </p:sp>
      <p:sp>
        <p:nvSpPr>
          <p:cNvPr id="7254" name="TextBox 11"/>
          <p:cNvSpPr txBox="1">
            <a:spLocks noChangeArrowheads="1"/>
          </p:cNvSpPr>
          <p:nvPr/>
        </p:nvSpPr>
        <p:spPr bwMode="auto">
          <a:xfrm>
            <a:off x="5791200" y="6858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solid</a:t>
            </a:r>
          </a:p>
        </p:txBody>
      </p:sp>
      <p:sp>
        <p:nvSpPr>
          <p:cNvPr id="7255" name="TextBox 13"/>
          <p:cNvSpPr txBox="1">
            <a:spLocks noChangeArrowheads="1"/>
          </p:cNvSpPr>
          <p:nvPr/>
        </p:nvSpPr>
        <p:spPr bwMode="auto">
          <a:xfrm>
            <a:off x="7010400" y="985838"/>
            <a:ext cx="990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(gas)</a:t>
            </a:r>
          </a:p>
        </p:txBody>
      </p:sp>
      <p:sp>
        <p:nvSpPr>
          <p:cNvPr id="7256" name="TextBox 14"/>
          <p:cNvSpPr txBox="1">
            <a:spLocks noChangeArrowheads="1"/>
          </p:cNvSpPr>
          <p:nvPr/>
        </p:nvSpPr>
        <p:spPr bwMode="auto">
          <a:xfrm>
            <a:off x="7010400" y="6858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liquid</a:t>
            </a:r>
          </a:p>
        </p:txBody>
      </p:sp>
      <p:sp>
        <p:nvSpPr>
          <p:cNvPr id="7257" name="TextBox 17"/>
          <p:cNvSpPr txBox="1">
            <a:spLocks noChangeArrowheads="1"/>
          </p:cNvSpPr>
          <p:nvPr/>
        </p:nvSpPr>
        <p:spPr bwMode="auto">
          <a:xfrm>
            <a:off x="1371600" y="16716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1275</a:t>
            </a:r>
          </a:p>
        </p:txBody>
      </p:sp>
      <p:sp>
        <p:nvSpPr>
          <p:cNvPr id="7258" name="TextBox 18"/>
          <p:cNvSpPr txBox="1">
            <a:spLocks noChangeArrowheads="1"/>
          </p:cNvSpPr>
          <p:nvPr/>
        </p:nvSpPr>
        <p:spPr bwMode="auto">
          <a:xfrm>
            <a:off x="2514600" y="16764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2852</a:t>
            </a:r>
          </a:p>
        </p:txBody>
      </p:sp>
      <p:sp>
        <p:nvSpPr>
          <p:cNvPr id="7259" name="TextBox 19"/>
          <p:cNvSpPr txBox="1">
            <a:spLocks noChangeArrowheads="1"/>
          </p:cNvSpPr>
          <p:nvPr/>
        </p:nvSpPr>
        <p:spPr bwMode="auto">
          <a:xfrm>
            <a:off x="3505200" y="16764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2027</a:t>
            </a:r>
          </a:p>
        </p:txBody>
      </p:sp>
      <p:sp>
        <p:nvSpPr>
          <p:cNvPr id="7260" name="TextBox 20"/>
          <p:cNvSpPr txBox="1">
            <a:spLocks noChangeArrowheads="1"/>
          </p:cNvSpPr>
          <p:nvPr/>
        </p:nvSpPr>
        <p:spPr bwMode="auto">
          <a:xfrm>
            <a:off x="4648200" y="16716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1610</a:t>
            </a:r>
          </a:p>
        </p:txBody>
      </p:sp>
      <p:sp>
        <p:nvSpPr>
          <p:cNvPr id="7261" name="TextBox 21"/>
          <p:cNvSpPr txBox="1">
            <a:spLocks noChangeArrowheads="1"/>
          </p:cNvSpPr>
          <p:nvPr/>
        </p:nvSpPr>
        <p:spPr bwMode="auto">
          <a:xfrm>
            <a:off x="5867400" y="16764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24</a:t>
            </a:r>
          </a:p>
        </p:txBody>
      </p:sp>
      <p:sp>
        <p:nvSpPr>
          <p:cNvPr id="7262" name="TextBox 22"/>
          <p:cNvSpPr txBox="1">
            <a:spLocks noChangeArrowheads="1"/>
          </p:cNvSpPr>
          <p:nvPr/>
        </p:nvSpPr>
        <p:spPr bwMode="auto">
          <a:xfrm>
            <a:off x="7010400" y="16764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17</a:t>
            </a:r>
          </a:p>
        </p:txBody>
      </p:sp>
      <p:sp>
        <p:nvSpPr>
          <p:cNvPr id="7263" name="TextBox 23"/>
          <p:cNvSpPr txBox="1">
            <a:spLocks noChangeArrowheads="1"/>
          </p:cNvSpPr>
          <p:nvPr/>
        </p:nvSpPr>
        <p:spPr bwMode="auto">
          <a:xfrm>
            <a:off x="8077200" y="16764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-92</a:t>
            </a:r>
          </a:p>
        </p:txBody>
      </p:sp>
      <p:sp>
        <p:nvSpPr>
          <p:cNvPr id="7264" name="TextBox 25"/>
          <p:cNvSpPr txBox="1">
            <a:spLocks noChangeArrowheads="1"/>
          </p:cNvSpPr>
          <p:nvPr/>
        </p:nvSpPr>
        <p:spPr bwMode="auto">
          <a:xfrm>
            <a:off x="1371600" y="25098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-</a:t>
            </a:r>
          </a:p>
        </p:txBody>
      </p:sp>
      <p:sp>
        <p:nvSpPr>
          <p:cNvPr id="7265" name="TextBox 26"/>
          <p:cNvSpPr txBox="1">
            <a:spLocks noChangeArrowheads="1"/>
          </p:cNvSpPr>
          <p:nvPr/>
        </p:nvSpPr>
        <p:spPr bwMode="auto">
          <a:xfrm>
            <a:off x="25146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3600</a:t>
            </a:r>
          </a:p>
        </p:txBody>
      </p:sp>
      <p:sp>
        <p:nvSpPr>
          <p:cNvPr id="7266" name="TextBox 27"/>
          <p:cNvSpPr txBox="1">
            <a:spLocks noChangeArrowheads="1"/>
          </p:cNvSpPr>
          <p:nvPr/>
        </p:nvSpPr>
        <p:spPr bwMode="auto">
          <a:xfrm>
            <a:off x="35052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2980</a:t>
            </a:r>
          </a:p>
        </p:txBody>
      </p:sp>
      <p:sp>
        <p:nvSpPr>
          <p:cNvPr id="7267" name="TextBox 28"/>
          <p:cNvSpPr txBox="1">
            <a:spLocks noChangeArrowheads="1"/>
          </p:cNvSpPr>
          <p:nvPr/>
        </p:nvSpPr>
        <p:spPr bwMode="auto">
          <a:xfrm>
            <a:off x="4648200" y="25098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2230</a:t>
            </a:r>
          </a:p>
        </p:txBody>
      </p:sp>
      <p:sp>
        <p:nvSpPr>
          <p:cNvPr id="7268" name="TextBox 29"/>
          <p:cNvSpPr txBox="1">
            <a:spLocks noChangeArrowheads="1"/>
          </p:cNvSpPr>
          <p:nvPr/>
        </p:nvSpPr>
        <p:spPr bwMode="auto">
          <a:xfrm>
            <a:off x="58674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175</a:t>
            </a:r>
          </a:p>
        </p:txBody>
      </p:sp>
      <p:sp>
        <p:nvSpPr>
          <p:cNvPr id="7269" name="TextBox 30"/>
          <p:cNvSpPr txBox="1">
            <a:spLocks noChangeArrowheads="1"/>
          </p:cNvSpPr>
          <p:nvPr/>
        </p:nvSpPr>
        <p:spPr bwMode="auto">
          <a:xfrm>
            <a:off x="70104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45</a:t>
            </a:r>
          </a:p>
        </p:txBody>
      </p:sp>
      <p:sp>
        <p:nvSpPr>
          <p:cNvPr id="7270" name="TextBox 31"/>
          <p:cNvSpPr txBox="1">
            <a:spLocks noChangeArrowheads="1"/>
          </p:cNvSpPr>
          <p:nvPr/>
        </p:nvSpPr>
        <p:spPr bwMode="auto">
          <a:xfrm>
            <a:off x="8077200" y="2514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80</a:t>
            </a:r>
          </a:p>
        </p:txBody>
      </p:sp>
      <p:sp>
        <p:nvSpPr>
          <p:cNvPr id="7271" name="TextBox 37"/>
          <p:cNvSpPr txBox="1">
            <a:spLocks noChangeArrowheads="1"/>
          </p:cNvSpPr>
          <p:nvPr/>
        </p:nvSpPr>
        <p:spPr bwMode="auto">
          <a:xfrm>
            <a:off x="8077200" y="985838"/>
            <a:ext cx="990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(gas)</a:t>
            </a:r>
          </a:p>
        </p:txBody>
      </p:sp>
      <p:sp>
        <p:nvSpPr>
          <p:cNvPr id="7272" name="TextBox 38"/>
          <p:cNvSpPr txBox="1">
            <a:spLocks noChangeArrowheads="1"/>
          </p:cNvSpPr>
          <p:nvPr/>
        </p:nvSpPr>
        <p:spPr bwMode="auto">
          <a:xfrm>
            <a:off x="8077200" y="6858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liquid</a:t>
            </a:r>
          </a:p>
        </p:txBody>
      </p:sp>
      <p:sp>
        <p:nvSpPr>
          <p:cNvPr id="7273" name="TextBox 32"/>
          <p:cNvSpPr txBox="1">
            <a:spLocks noChangeArrowheads="1"/>
          </p:cNvSpPr>
          <p:nvPr/>
        </p:nvSpPr>
        <p:spPr bwMode="auto">
          <a:xfrm>
            <a:off x="2438400" y="35004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good</a:t>
            </a:r>
          </a:p>
        </p:txBody>
      </p:sp>
      <p:sp>
        <p:nvSpPr>
          <p:cNvPr id="7274" name="TextBox 33"/>
          <p:cNvSpPr txBox="1">
            <a:spLocks noChangeArrowheads="1"/>
          </p:cNvSpPr>
          <p:nvPr/>
        </p:nvSpPr>
        <p:spPr bwMode="auto">
          <a:xfrm>
            <a:off x="6934200" y="35052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none</a:t>
            </a:r>
          </a:p>
        </p:txBody>
      </p:sp>
      <p:sp>
        <p:nvSpPr>
          <p:cNvPr id="7275" name="TextBox 34"/>
          <p:cNvSpPr txBox="1">
            <a:spLocks noChangeArrowheads="1"/>
          </p:cNvSpPr>
          <p:nvPr/>
        </p:nvSpPr>
        <p:spPr bwMode="auto">
          <a:xfrm>
            <a:off x="4724400" y="3360738"/>
            <a:ext cx="9144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very poor</a:t>
            </a:r>
          </a:p>
        </p:txBody>
      </p:sp>
      <p:sp>
        <p:nvSpPr>
          <p:cNvPr id="7276" name="TextBox 35"/>
          <p:cNvSpPr txBox="1">
            <a:spLocks noChangeArrowheads="1"/>
          </p:cNvSpPr>
          <p:nvPr/>
        </p:nvSpPr>
        <p:spPr bwMode="auto">
          <a:xfrm>
            <a:off x="2438400" y="44148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ionic</a:t>
            </a:r>
          </a:p>
        </p:txBody>
      </p:sp>
      <p:sp>
        <p:nvSpPr>
          <p:cNvPr id="7277" name="TextBox 36"/>
          <p:cNvSpPr txBox="1">
            <a:spLocks noChangeArrowheads="1"/>
          </p:cNvSpPr>
          <p:nvPr/>
        </p:nvSpPr>
        <p:spPr bwMode="auto">
          <a:xfrm>
            <a:off x="5867400" y="4343400"/>
            <a:ext cx="3124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/>
              <a:t>simple covalent molecular</a:t>
            </a:r>
          </a:p>
        </p:txBody>
      </p:sp>
      <p:sp>
        <p:nvSpPr>
          <p:cNvPr id="7278" name="TextBox 39"/>
          <p:cNvSpPr txBox="1">
            <a:spLocks noChangeArrowheads="1"/>
          </p:cNvSpPr>
          <p:nvPr/>
        </p:nvSpPr>
        <p:spPr bwMode="auto">
          <a:xfrm>
            <a:off x="4191000" y="4267200"/>
            <a:ext cx="1905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/>
              <a:t>covalent </a:t>
            </a:r>
          </a:p>
          <a:p>
            <a:pPr algn="ctr" eaLnBrk="1" hangingPunct="1"/>
            <a:r>
              <a:rPr lang="en-US"/>
              <a:t>macro-</a:t>
            </a:r>
          </a:p>
          <a:p>
            <a:pPr algn="ctr" eaLnBrk="1" hangingPunct="1"/>
            <a:r>
              <a:rPr lang="en-US"/>
              <a:t>molecular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sz="3200" smtClean="0"/>
              <a:t>Physical properties - melting points, boiling points &amp; conductivity: (from left </a:t>
            </a:r>
            <a:r>
              <a:rPr lang="en-US" sz="3200" smtClean="0">
                <a:sym typeface="Symbol" pitchFamily="18" charset="2"/>
              </a:rPr>
              <a:t></a:t>
            </a:r>
            <a:r>
              <a:rPr lang="en-US" sz="3200" smtClean="0"/>
              <a:t> right)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Left side of PT: oxides of Na, Mg and Al</a:t>
            </a:r>
          </a:p>
          <a:p>
            <a:pPr lvl="1"/>
            <a:r>
              <a:rPr lang="en-US" smtClean="0"/>
              <a:t>ionic (metal + nonmetal… large difference in electronegativity) </a:t>
            </a:r>
          </a:p>
          <a:p>
            <a:pPr lvl="2"/>
            <a:r>
              <a:rPr lang="en-US" smtClean="0"/>
              <a:t>Ionic solids have high melting points</a:t>
            </a:r>
          </a:p>
          <a:p>
            <a:pPr lvl="2"/>
            <a:r>
              <a:rPr lang="en-US" smtClean="0"/>
              <a:t>Ionic solids are capable of conducting electricity in molten state (moving charge = electricity)</a:t>
            </a:r>
          </a:p>
          <a:p>
            <a:endParaRPr lang="en-US" smtClean="0"/>
          </a:p>
        </p:txBody>
      </p:sp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9825" y="4572000"/>
            <a:ext cx="1782763" cy="169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sz="3200" smtClean="0"/>
              <a:t>Physical properties - melting points, boiling points &amp; conductivity: (from left </a:t>
            </a:r>
            <a:r>
              <a:rPr lang="en-US" sz="3200" smtClean="0">
                <a:sym typeface="Symbol" pitchFamily="18" charset="2"/>
              </a:rPr>
              <a:t></a:t>
            </a:r>
            <a:r>
              <a:rPr lang="en-US" sz="3200" smtClean="0"/>
              <a:t> right)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Middle of PT: oxide of Si (silicon dioxide)</a:t>
            </a:r>
          </a:p>
          <a:p>
            <a:pPr lvl="1"/>
            <a:r>
              <a:rPr lang="en-US" smtClean="0"/>
              <a:t>macromolecular structure </a:t>
            </a:r>
          </a:p>
          <a:p>
            <a:pPr lvl="2"/>
            <a:r>
              <a:rPr lang="en-US" smtClean="0"/>
              <a:t>Strong diamond-like structure (covalently bonded network) accounts for high boiling point</a:t>
            </a:r>
          </a:p>
          <a:p>
            <a:endParaRPr lang="en-US" smtClean="0"/>
          </a:p>
        </p:txBody>
      </p:sp>
      <p:pic>
        <p:nvPicPr>
          <p:cNvPr id="92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675063"/>
            <a:ext cx="3810000" cy="295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4" descr="http://www.chemguide.co.uk/atoms/structures/diamond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219575"/>
            <a:ext cx="2238375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TextBox 3"/>
          <p:cNvSpPr txBox="1">
            <a:spLocks noChangeArrowheads="1"/>
          </p:cNvSpPr>
          <p:nvPr/>
        </p:nvSpPr>
        <p:spPr bwMode="auto">
          <a:xfrm>
            <a:off x="685800" y="4308475"/>
            <a:ext cx="16002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600"/>
              <a:t>diamond</a:t>
            </a:r>
          </a:p>
        </p:txBody>
      </p:sp>
      <p:sp>
        <p:nvSpPr>
          <p:cNvPr id="9223" name="TextBox 6"/>
          <p:cNvSpPr txBox="1">
            <a:spLocks noChangeArrowheads="1"/>
          </p:cNvSpPr>
          <p:nvPr/>
        </p:nvSpPr>
        <p:spPr bwMode="auto">
          <a:xfrm>
            <a:off x="4724400" y="4419600"/>
            <a:ext cx="9906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600"/>
              <a:t>SiO</a:t>
            </a:r>
            <a:r>
              <a:rPr lang="en-US" sz="2600" baseline="-25000"/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sz="3200" smtClean="0"/>
              <a:t>Physical properties - melting points, boiling points &amp; conductivity: (from left </a:t>
            </a:r>
            <a:r>
              <a:rPr lang="en-US" sz="3200" smtClean="0">
                <a:sym typeface="Symbol" pitchFamily="18" charset="2"/>
              </a:rPr>
              <a:t></a:t>
            </a:r>
            <a:r>
              <a:rPr lang="en-US" sz="3200" smtClean="0"/>
              <a:t> right)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Right side of PT: oxides of P, S and Cl</a:t>
            </a:r>
          </a:p>
          <a:p>
            <a:pPr lvl="1"/>
            <a:r>
              <a:rPr lang="en-US" smtClean="0"/>
              <a:t>simple covalent molecules</a:t>
            </a:r>
          </a:p>
          <a:p>
            <a:pPr lvl="2"/>
            <a:r>
              <a:rPr lang="en-US" smtClean="0"/>
              <a:t>difference in electronegativities between element and oxygen is small </a:t>
            </a:r>
          </a:p>
          <a:p>
            <a:pPr lvl="2"/>
            <a:r>
              <a:rPr lang="en-US" smtClean="0"/>
              <a:t>low melting and boiling points</a:t>
            </a:r>
          </a:p>
          <a:p>
            <a:endParaRPr lang="en-US" smtClean="0"/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4022725"/>
            <a:ext cx="4252913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version>
  <revision id="1.0.37047.0"/>
</version>
</file>

<file path=customXml/itemProps1.xml><?xml version="1.0" encoding="utf-8"?>
<ds:datastoreItem xmlns:ds="http://schemas.openxmlformats.org/officeDocument/2006/customXml" ds:itemID="{E25CC440-038F-44E5-B75B-6BA2602029D1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2777</TotalTime>
  <Words>1667</Words>
  <Application>Microsoft Office PowerPoint</Application>
  <PresentationFormat>On-screen Show (4:3)</PresentationFormat>
  <Paragraphs>1112</Paragraphs>
  <Slides>31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Default Design</vt:lpstr>
      <vt:lpstr>PART 3: Oxides and chorides of the third period (sodium  argon)</vt:lpstr>
      <vt:lpstr>Oxides of Period 3 Elements</vt:lpstr>
      <vt:lpstr>PowerPoint Presentation</vt:lpstr>
      <vt:lpstr>PowerPoint Presentation</vt:lpstr>
      <vt:lpstr>PowerPoint Presentation</vt:lpstr>
      <vt:lpstr>PowerPoint Presentation</vt:lpstr>
      <vt:lpstr>Physical properties - melting points, boiling points &amp; conductivity: (from left  right)</vt:lpstr>
      <vt:lpstr>Physical properties - melting points, boiling points &amp; conductivity: (from left  right)</vt:lpstr>
      <vt:lpstr>Physical properties - melting points, boiling points &amp; conductivity: (from left  right)</vt:lpstr>
      <vt:lpstr>PowerPoint Presentation</vt:lpstr>
      <vt:lpstr>PowerPoint Presentation</vt:lpstr>
      <vt:lpstr>Chemical properties - Acid-base  nature of oxides: (from left  right)</vt:lpstr>
      <vt:lpstr>Chemical properties - Acid-base  nature of oxides: (from left  right)</vt:lpstr>
      <vt:lpstr>Chemical properties - Acid-base  nature of oxides: (from left  right)</vt:lpstr>
      <vt:lpstr>Chemical properties - Acid-base  nature of oxides: (from left  right)</vt:lpstr>
      <vt:lpstr>Chemical properties - Acid-base  nature of oxides: (from left  right)</vt:lpstr>
      <vt:lpstr>PowerPoint Presentation</vt:lpstr>
      <vt:lpstr>Chlorides of Period 3 Elements</vt:lpstr>
      <vt:lpstr>PowerPoint Presentation</vt:lpstr>
      <vt:lpstr>PowerPoint Presentation</vt:lpstr>
      <vt:lpstr>PowerPoint Presentation</vt:lpstr>
      <vt:lpstr>PowerPoint Presentation</vt:lpstr>
      <vt:lpstr>Physical properties - melting points, boiling points &amp; conductivity: (from left  right)</vt:lpstr>
      <vt:lpstr>Physical properties - melting points, boiling points &amp; conductivity: (from left  right)</vt:lpstr>
      <vt:lpstr>Physical properties - melting points, boiling points &amp; conductivity: (from left  right)</vt:lpstr>
      <vt:lpstr>Physical properties - melting points, boiling points &amp; conductivity: (from left  right)</vt:lpstr>
      <vt:lpstr>PowerPoint Presentation</vt:lpstr>
      <vt:lpstr>PowerPoint Presentation</vt:lpstr>
      <vt:lpstr>Chemical properties - Acid-base nature  of chlorides: (from left  right)</vt:lpstr>
      <vt:lpstr>Chemical properties - Acid-base nature  of chlorides: (from left  right)</vt:lpstr>
      <vt:lpstr>Chemical properties - Acid-base nature  of chlorides: (from left  right)</vt:lpstr>
    </vt:vector>
  </TitlesOfParts>
  <Company>Newbury Park High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Periodic Groups and Trends</dc:title>
  <dc:creator>Deborah Y. Dogancay</dc:creator>
  <cp:lastModifiedBy>Dogancay, Deborah</cp:lastModifiedBy>
  <cp:revision>79</cp:revision>
  <cp:lastPrinted>2011-10-07T15:06:42Z</cp:lastPrinted>
  <dcterms:created xsi:type="dcterms:W3CDTF">2004-09-01T01:15:55Z</dcterms:created>
  <dcterms:modified xsi:type="dcterms:W3CDTF">2011-10-07T19:55:45Z</dcterms:modified>
</cp:coreProperties>
</file>