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2"/>
  </p:sldMasterIdLst>
  <p:sldIdLst>
    <p:sldId id="272" r:id="rId3"/>
    <p:sldId id="257" r:id="rId4"/>
    <p:sldId id="258" r:id="rId5"/>
    <p:sldId id="259" r:id="rId6"/>
    <p:sldId id="274" r:id="rId7"/>
    <p:sldId id="313" r:id="rId8"/>
    <p:sldId id="265" r:id="rId9"/>
    <p:sldId id="264" r:id="rId10"/>
    <p:sldId id="266" r:id="rId11"/>
    <p:sldId id="277" r:id="rId12"/>
    <p:sldId id="267" r:id="rId13"/>
    <p:sldId id="278" r:id="rId14"/>
    <p:sldId id="281" r:id="rId15"/>
    <p:sldId id="268" r:id="rId16"/>
    <p:sldId id="279" r:id="rId17"/>
    <p:sldId id="280" r:id="rId18"/>
    <p:sldId id="273" r:id="rId19"/>
    <p:sldId id="275" r:id="rId20"/>
    <p:sldId id="282" r:id="rId21"/>
    <p:sldId id="285" r:id="rId22"/>
    <p:sldId id="286" r:id="rId23"/>
    <p:sldId id="287" r:id="rId24"/>
    <p:sldId id="288" r:id="rId25"/>
    <p:sldId id="289" r:id="rId26"/>
    <p:sldId id="290" r:id="rId27"/>
    <p:sldId id="291" r:id="rId28"/>
    <p:sldId id="292" r:id="rId29"/>
    <p:sldId id="293" r:id="rId30"/>
    <p:sldId id="260" r:id="rId31"/>
    <p:sldId id="261" r:id="rId32"/>
    <p:sldId id="262" r:id="rId33"/>
    <p:sldId id="294" r:id="rId34"/>
    <p:sldId id="263" r:id="rId35"/>
    <p:sldId id="295" r:id="rId36"/>
    <p:sldId id="296" r:id="rId37"/>
    <p:sldId id="270" r:id="rId38"/>
    <p:sldId id="297" r:id="rId39"/>
    <p:sldId id="298" r:id="rId40"/>
    <p:sldId id="299" r:id="rId41"/>
    <p:sldId id="320" r:id="rId42"/>
    <p:sldId id="321" r:id="rId43"/>
    <p:sldId id="300" r:id="rId44"/>
    <p:sldId id="314" r:id="rId45"/>
    <p:sldId id="310" r:id="rId46"/>
    <p:sldId id="315" r:id="rId47"/>
    <p:sldId id="316" r:id="rId48"/>
    <p:sldId id="317" r:id="rId49"/>
    <p:sldId id="318" r:id="rId50"/>
    <p:sldId id="319" r:id="rId51"/>
    <p:sldId id="303" r:id="rId52"/>
    <p:sldId id="327" r:id="rId53"/>
    <p:sldId id="306" r:id="rId54"/>
    <p:sldId id="271" r:id="rId55"/>
    <p:sldId id="307" r:id="rId56"/>
    <p:sldId id="322" r:id="rId57"/>
    <p:sldId id="323" r:id="rId58"/>
    <p:sldId id="324" r:id="rId59"/>
    <p:sldId id="325" r:id="rId60"/>
    <p:sldId id="326" r:id="rId61"/>
  </p:sldIdLst>
  <p:sldSz cx="9144000" cy="6858000" type="screen4x3"/>
  <p:notesSz cx="6858000" cy="9144000"/>
  <p:custDataLst>
    <p:custData r:id="rId1"/>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FF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70525B-1F5E-497C-BAB7-7862DD5E48F3}" type="slidenum">
              <a:rPr lang="en-US"/>
              <a:pPr>
                <a:defRPr/>
              </a:pPr>
              <a:t>‹#›</a:t>
            </a:fld>
            <a:endParaRPr lang="en-US"/>
          </a:p>
        </p:txBody>
      </p:sp>
    </p:spTree>
    <p:extLst>
      <p:ext uri="{BB962C8B-B14F-4D97-AF65-F5344CB8AC3E}">
        <p14:creationId xmlns:p14="http://schemas.microsoft.com/office/powerpoint/2010/main" val="345211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89B0AC-25BA-45CD-85E5-E53E80F4DA40}" type="slidenum">
              <a:rPr lang="en-US"/>
              <a:pPr>
                <a:defRPr/>
              </a:pPr>
              <a:t>‹#›</a:t>
            </a:fld>
            <a:endParaRPr lang="en-US"/>
          </a:p>
        </p:txBody>
      </p:sp>
    </p:spTree>
    <p:extLst>
      <p:ext uri="{BB962C8B-B14F-4D97-AF65-F5344CB8AC3E}">
        <p14:creationId xmlns:p14="http://schemas.microsoft.com/office/powerpoint/2010/main" val="3728444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C9DC759-D1E2-4EB0-A48C-4FE8C975DC7F}" type="slidenum">
              <a:rPr lang="en-US"/>
              <a:pPr>
                <a:defRPr/>
              </a:pPr>
              <a:t>‹#›</a:t>
            </a:fld>
            <a:endParaRPr lang="en-US"/>
          </a:p>
        </p:txBody>
      </p:sp>
    </p:spTree>
    <p:extLst>
      <p:ext uri="{BB962C8B-B14F-4D97-AF65-F5344CB8AC3E}">
        <p14:creationId xmlns:p14="http://schemas.microsoft.com/office/powerpoint/2010/main" val="2273562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F08130-D264-4D81-86AA-96B7CEAA1E5B}" type="slidenum">
              <a:rPr lang="en-US"/>
              <a:pPr>
                <a:defRPr/>
              </a:pPr>
              <a:t>‹#›</a:t>
            </a:fld>
            <a:endParaRPr lang="en-US"/>
          </a:p>
        </p:txBody>
      </p:sp>
    </p:spTree>
    <p:extLst>
      <p:ext uri="{BB962C8B-B14F-4D97-AF65-F5344CB8AC3E}">
        <p14:creationId xmlns:p14="http://schemas.microsoft.com/office/powerpoint/2010/main" val="21683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FBA4CB-0B5B-445F-9BBA-ECA7D59D8C51}" type="slidenum">
              <a:rPr lang="en-US"/>
              <a:pPr>
                <a:defRPr/>
              </a:pPr>
              <a:t>‹#›</a:t>
            </a:fld>
            <a:endParaRPr lang="en-US"/>
          </a:p>
        </p:txBody>
      </p:sp>
    </p:spTree>
    <p:extLst>
      <p:ext uri="{BB962C8B-B14F-4D97-AF65-F5344CB8AC3E}">
        <p14:creationId xmlns:p14="http://schemas.microsoft.com/office/powerpoint/2010/main" val="3005981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5C688B-68EF-45AD-99CE-C34216953413}" type="slidenum">
              <a:rPr lang="en-US"/>
              <a:pPr>
                <a:defRPr/>
              </a:pPr>
              <a:t>‹#›</a:t>
            </a:fld>
            <a:endParaRPr lang="en-US"/>
          </a:p>
        </p:txBody>
      </p:sp>
    </p:spTree>
    <p:extLst>
      <p:ext uri="{BB962C8B-B14F-4D97-AF65-F5344CB8AC3E}">
        <p14:creationId xmlns:p14="http://schemas.microsoft.com/office/powerpoint/2010/main" val="3837579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276D23F-0C53-43A9-AF4E-690FE84B6FED}" type="slidenum">
              <a:rPr lang="en-US"/>
              <a:pPr>
                <a:defRPr/>
              </a:pPr>
              <a:t>‹#›</a:t>
            </a:fld>
            <a:endParaRPr lang="en-US"/>
          </a:p>
        </p:txBody>
      </p:sp>
    </p:spTree>
    <p:extLst>
      <p:ext uri="{BB962C8B-B14F-4D97-AF65-F5344CB8AC3E}">
        <p14:creationId xmlns:p14="http://schemas.microsoft.com/office/powerpoint/2010/main" val="154328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A2DE4B7-EF20-48D5-A53D-74EA976958D0}" type="slidenum">
              <a:rPr lang="en-US"/>
              <a:pPr>
                <a:defRPr/>
              </a:pPr>
              <a:t>‹#›</a:t>
            </a:fld>
            <a:endParaRPr lang="en-US"/>
          </a:p>
        </p:txBody>
      </p:sp>
    </p:spTree>
    <p:extLst>
      <p:ext uri="{BB962C8B-B14F-4D97-AF65-F5344CB8AC3E}">
        <p14:creationId xmlns:p14="http://schemas.microsoft.com/office/powerpoint/2010/main" val="451376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3910447-166A-4289-B939-FEE4A0E2A312}" type="slidenum">
              <a:rPr lang="en-US"/>
              <a:pPr>
                <a:defRPr/>
              </a:pPr>
              <a:t>‹#›</a:t>
            </a:fld>
            <a:endParaRPr lang="en-US"/>
          </a:p>
        </p:txBody>
      </p:sp>
    </p:spTree>
    <p:extLst>
      <p:ext uri="{BB962C8B-B14F-4D97-AF65-F5344CB8AC3E}">
        <p14:creationId xmlns:p14="http://schemas.microsoft.com/office/powerpoint/2010/main" val="1743641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4EB8E0-FE7D-4476-9616-13722C932595}" type="slidenum">
              <a:rPr lang="en-US"/>
              <a:pPr>
                <a:defRPr/>
              </a:pPr>
              <a:t>‹#›</a:t>
            </a:fld>
            <a:endParaRPr lang="en-US"/>
          </a:p>
        </p:txBody>
      </p:sp>
    </p:spTree>
    <p:extLst>
      <p:ext uri="{BB962C8B-B14F-4D97-AF65-F5344CB8AC3E}">
        <p14:creationId xmlns:p14="http://schemas.microsoft.com/office/powerpoint/2010/main" val="2761330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FA3AA5-731F-45EA-8DAE-C12D66740B4E}" type="slidenum">
              <a:rPr lang="en-US"/>
              <a:pPr>
                <a:defRPr/>
              </a:pPr>
              <a:t>‹#›</a:t>
            </a:fld>
            <a:endParaRPr lang="en-US"/>
          </a:p>
        </p:txBody>
      </p:sp>
    </p:spTree>
    <p:extLst>
      <p:ext uri="{BB962C8B-B14F-4D97-AF65-F5344CB8AC3E}">
        <p14:creationId xmlns:p14="http://schemas.microsoft.com/office/powerpoint/2010/main" val="366189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8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378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378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11BCD43B-F848-447F-A11A-D28C5ABEC7D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sz="4000" smtClean="0">
                <a:latin typeface="Calibri" pitchFamily="34" charset="0"/>
                <a:cs typeface="Calibri" pitchFamily="34" charset="0"/>
              </a:rPr>
              <a:t>Uncertainty and Error </a:t>
            </a:r>
            <a:br>
              <a:rPr lang="en-US" sz="4000" smtClean="0">
                <a:latin typeface="Calibri" pitchFamily="34" charset="0"/>
                <a:cs typeface="Calibri" pitchFamily="34" charset="0"/>
              </a:rPr>
            </a:br>
            <a:r>
              <a:rPr lang="en-US" sz="4000" smtClean="0">
                <a:latin typeface="Calibri" pitchFamily="34" charset="0"/>
                <a:cs typeface="Calibri" pitchFamily="34" charset="0"/>
              </a:rPr>
              <a:t>in Measurement</a:t>
            </a:r>
            <a:r>
              <a:rPr lang="en-US" sz="4000" smtClean="0"/>
              <a:t/>
            </a:r>
            <a:br>
              <a:rPr lang="en-US" sz="4000" smtClean="0"/>
            </a:br>
            <a:r>
              <a:rPr lang="en-US" sz="2000" b="1" smtClean="0">
                <a:solidFill>
                  <a:schemeClr val="hlink"/>
                </a:solidFill>
              </a:rPr>
              <a:t>(IB text - Ch 11; AP text - section 1.4 pgs. 10-13 and A10-A13)</a:t>
            </a:r>
          </a:p>
        </p:txBody>
      </p:sp>
      <p:sp>
        <p:nvSpPr>
          <p:cNvPr id="2051" name="Rectangle 3"/>
          <p:cNvSpPr>
            <a:spLocks noGrp="1" noChangeArrowheads="1"/>
          </p:cNvSpPr>
          <p:nvPr>
            <p:ph type="body" idx="1"/>
          </p:nvPr>
        </p:nvSpPr>
        <p:spPr>
          <a:xfrm>
            <a:off x="457200" y="2286000"/>
            <a:ext cx="8229600" cy="3840163"/>
          </a:xfrm>
        </p:spPr>
        <p:txBody>
          <a:bodyPr/>
          <a:lstStyle/>
          <a:p>
            <a:pPr marL="0" indent="0" eaLnBrk="1" hangingPunct="1">
              <a:buFontTx/>
              <a:buNone/>
            </a:pPr>
            <a:r>
              <a:rPr lang="en-US" smtClean="0">
                <a:latin typeface="Calibri" pitchFamily="34" charset="0"/>
                <a:cs typeface="Calibri" pitchFamily="34" charset="0"/>
              </a:rPr>
              <a:t>All measurements have some degree of </a:t>
            </a:r>
            <a:r>
              <a:rPr lang="en-US" u="sng" smtClean="0">
                <a:latin typeface="Calibri" pitchFamily="34" charset="0"/>
                <a:cs typeface="Calibri" pitchFamily="34" charset="0"/>
              </a:rPr>
              <a:t>uncertainty</a:t>
            </a:r>
            <a:r>
              <a:rPr lang="en-US" smtClean="0">
                <a:latin typeface="Calibri" pitchFamily="34" charset="0"/>
                <a:cs typeface="Calibri" pitchFamily="34" charset="0"/>
              </a:rPr>
              <a:t>. Therefore, we need to give some indication of the reliability of measurements and the uncertainties in the results calculated from these measurements. </a:t>
            </a:r>
          </a:p>
        </p:txBody>
      </p:sp>
      <p:pic>
        <p:nvPicPr>
          <p:cNvPr id="2052" name="Picture 5" descr="http://t0.gstatic.com/images?q=tbn:ANd9GcTmQGbK_AmJN2hwOO9qg5NVAjwafZ5CGvx5WRUd0yBOIneN31PO&amp;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4732338"/>
            <a:ext cx="216217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val 2"/>
          <p:cNvSpPr>
            <a:spLocks noChangeArrowheads="1"/>
          </p:cNvSpPr>
          <p:nvPr/>
        </p:nvSpPr>
        <p:spPr bwMode="auto">
          <a:xfrm>
            <a:off x="1143000" y="18573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 name="Oval 3"/>
          <p:cNvSpPr>
            <a:spLocks noChangeArrowheads="1"/>
          </p:cNvSpPr>
          <p:nvPr/>
        </p:nvSpPr>
        <p:spPr bwMode="auto">
          <a:xfrm>
            <a:off x="5486400" y="44577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 name="Oval 4"/>
          <p:cNvSpPr>
            <a:spLocks noChangeArrowheads="1"/>
          </p:cNvSpPr>
          <p:nvPr/>
        </p:nvSpPr>
        <p:spPr bwMode="auto">
          <a:xfrm>
            <a:off x="1143000" y="44481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 name="Oval 5"/>
          <p:cNvSpPr>
            <a:spLocks noChangeArrowheads="1"/>
          </p:cNvSpPr>
          <p:nvPr/>
        </p:nvSpPr>
        <p:spPr bwMode="auto">
          <a:xfrm>
            <a:off x="5486400" y="18669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0" name="Oval 6"/>
          <p:cNvSpPr>
            <a:spLocks noChangeArrowheads="1"/>
          </p:cNvSpPr>
          <p:nvPr/>
        </p:nvSpPr>
        <p:spPr bwMode="auto">
          <a:xfrm>
            <a:off x="132397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1" name="Oval 7"/>
          <p:cNvSpPr>
            <a:spLocks noChangeArrowheads="1"/>
          </p:cNvSpPr>
          <p:nvPr/>
        </p:nvSpPr>
        <p:spPr bwMode="auto">
          <a:xfrm>
            <a:off x="5676900"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2" name="Oval 8"/>
          <p:cNvSpPr>
            <a:spLocks noChangeArrowheads="1"/>
          </p:cNvSpPr>
          <p:nvPr/>
        </p:nvSpPr>
        <p:spPr bwMode="auto">
          <a:xfrm>
            <a:off x="568642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3" name="Oval 9"/>
          <p:cNvSpPr>
            <a:spLocks noChangeArrowheads="1"/>
          </p:cNvSpPr>
          <p:nvPr/>
        </p:nvSpPr>
        <p:spPr bwMode="auto">
          <a:xfrm>
            <a:off x="1323975"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4" name="Oval 10"/>
          <p:cNvSpPr>
            <a:spLocks noChangeArrowheads="1"/>
          </p:cNvSpPr>
          <p:nvPr/>
        </p:nvSpPr>
        <p:spPr bwMode="auto">
          <a:xfrm>
            <a:off x="1495425"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5" name="Oval 11"/>
          <p:cNvSpPr>
            <a:spLocks noChangeArrowheads="1"/>
          </p:cNvSpPr>
          <p:nvPr/>
        </p:nvSpPr>
        <p:spPr bwMode="auto">
          <a:xfrm>
            <a:off x="1495425" y="4810125"/>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6" name="Oval 12"/>
          <p:cNvSpPr>
            <a:spLocks noChangeArrowheads="1"/>
          </p:cNvSpPr>
          <p:nvPr/>
        </p:nvSpPr>
        <p:spPr bwMode="auto">
          <a:xfrm>
            <a:off x="5848350"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7" name="Oval 13"/>
          <p:cNvSpPr>
            <a:spLocks noChangeArrowheads="1"/>
          </p:cNvSpPr>
          <p:nvPr/>
        </p:nvSpPr>
        <p:spPr bwMode="auto">
          <a:xfrm>
            <a:off x="5838825" y="48006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8" name="Oval 14"/>
          <p:cNvSpPr>
            <a:spLocks noChangeArrowheads="1"/>
          </p:cNvSpPr>
          <p:nvPr/>
        </p:nvSpPr>
        <p:spPr bwMode="auto">
          <a:xfrm>
            <a:off x="1685925" y="23907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9" name="Oval 15"/>
          <p:cNvSpPr>
            <a:spLocks noChangeArrowheads="1"/>
          </p:cNvSpPr>
          <p:nvPr/>
        </p:nvSpPr>
        <p:spPr bwMode="auto">
          <a:xfrm>
            <a:off x="1676400" y="49815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0" name="Oval 16"/>
          <p:cNvSpPr>
            <a:spLocks noChangeArrowheads="1"/>
          </p:cNvSpPr>
          <p:nvPr/>
        </p:nvSpPr>
        <p:spPr bwMode="auto">
          <a:xfrm>
            <a:off x="6038850" y="495300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1" name="Oval 17"/>
          <p:cNvSpPr>
            <a:spLocks noChangeArrowheads="1"/>
          </p:cNvSpPr>
          <p:nvPr/>
        </p:nvSpPr>
        <p:spPr bwMode="auto">
          <a:xfrm>
            <a:off x="6019800" y="23907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2" name="Oval 18"/>
          <p:cNvSpPr>
            <a:spLocks noChangeArrowheads="1"/>
          </p:cNvSpPr>
          <p:nvPr/>
        </p:nvSpPr>
        <p:spPr bwMode="auto">
          <a:xfrm>
            <a:off x="1857375"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3" name="Oval 19"/>
          <p:cNvSpPr>
            <a:spLocks noChangeArrowheads="1"/>
          </p:cNvSpPr>
          <p:nvPr/>
        </p:nvSpPr>
        <p:spPr bwMode="auto">
          <a:xfrm>
            <a:off x="6210300"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4" name="Oval 20"/>
          <p:cNvSpPr>
            <a:spLocks noChangeArrowheads="1"/>
          </p:cNvSpPr>
          <p:nvPr/>
        </p:nvSpPr>
        <p:spPr bwMode="auto">
          <a:xfrm>
            <a:off x="1866900" y="51435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5" name="Oval 21"/>
          <p:cNvSpPr>
            <a:spLocks noChangeArrowheads="1"/>
          </p:cNvSpPr>
          <p:nvPr/>
        </p:nvSpPr>
        <p:spPr bwMode="auto">
          <a:xfrm>
            <a:off x="6210300" y="5133975"/>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6" name="Oval 22"/>
          <p:cNvSpPr>
            <a:spLocks noChangeArrowheads="1"/>
          </p:cNvSpPr>
          <p:nvPr/>
        </p:nvSpPr>
        <p:spPr bwMode="auto">
          <a:xfrm>
            <a:off x="2971800" y="228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7" name="Oval 23"/>
          <p:cNvSpPr>
            <a:spLocks noChangeArrowheads="1"/>
          </p:cNvSpPr>
          <p:nvPr/>
        </p:nvSpPr>
        <p:spPr bwMode="auto">
          <a:xfrm>
            <a:off x="1295400" y="2590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8" name="Oval 24"/>
          <p:cNvSpPr>
            <a:spLocks noChangeArrowheads="1"/>
          </p:cNvSpPr>
          <p:nvPr/>
        </p:nvSpPr>
        <p:spPr bwMode="auto">
          <a:xfrm>
            <a:off x="25146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9" name="Oval 25"/>
          <p:cNvSpPr>
            <a:spLocks noChangeArrowheads="1"/>
          </p:cNvSpPr>
          <p:nvPr/>
        </p:nvSpPr>
        <p:spPr bwMode="auto">
          <a:xfrm>
            <a:off x="12192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0" name="Oval 26"/>
          <p:cNvSpPr>
            <a:spLocks noChangeArrowheads="1"/>
          </p:cNvSpPr>
          <p:nvPr/>
        </p:nvSpPr>
        <p:spPr bwMode="auto">
          <a:xfrm>
            <a:off x="2209800" y="2057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1" name="Oval 27"/>
          <p:cNvSpPr>
            <a:spLocks noChangeArrowheads="1"/>
          </p:cNvSpPr>
          <p:nvPr/>
        </p:nvSpPr>
        <p:spPr bwMode="auto">
          <a:xfrm>
            <a:off x="1676400" y="2438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2" name="Oval 28"/>
          <p:cNvSpPr>
            <a:spLocks noChangeArrowheads="1"/>
          </p:cNvSpPr>
          <p:nvPr/>
        </p:nvSpPr>
        <p:spPr bwMode="auto">
          <a:xfrm>
            <a:off x="1447800" y="1981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3" name="Oval 29"/>
          <p:cNvSpPr>
            <a:spLocks noChangeArrowheads="1"/>
          </p:cNvSpPr>
          <p:nvPr/>
        </p:nvSpPr>
        <p:spPr bwMode="auto">
          <a:xfrm>
            <a:off x="2286000" y="4419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4" name="Oval 30"/>
          <p:cNvSpPr>
            <a:spLocks noChangeArrowheads="1"/>
          </p:cNvSpPr>
          <p:nvPr/>
        </p:nvSpPr>
        <p:spPr bwMode="auto">
          <a:xfrm>
            <a:off x="1524000" y="609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5" name="Oval 31"/>
          <p:cNvSpPr>
            <a:spLocks noChangeArrowheads="1"/>
          </p:cNvSpPr>
          <p:nvPr/>
        </p:nvSpPr>
        <p:spPr bwMode="auto">
          <a:xfrm>
            <a:off x="19050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6" name="Oval 32"/>
          <p:cNvSpPr>
            <a:spLocks noChangeArrowheads="1"/>
          </p:cNvSpPr>
          <p:nvPr/>
        </p:nvSpPr>
        <p:spPr bwMode="auto">
          <a:xfrm>
            <a:off x="2209800" y="571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7" name="Oval 33"/>
          <p:cNvSpPr>
            <a:spLocks noChangeArrowheads="1"/>
          </p:cNvSpPr>
          <p:nvPr/>
        </p:nvSpPr>
        <p:spPr bwMode="auto">
          <a:xfrm>
            <a:off x="28956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8" name="Oval 34"/>
          <p:cNvSpPr>
            <a:spLocks noChangeArrowheads="1"/>
          </p:cNvSpPr>
          <p:nvPr/>
        </p:nvSpPr>
        <p:spPr bwMode="auto">
          <a:xfrm>
            <a:off x="12192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9" name="Oval 35"/>
          <p:cNvSpPr>
            <a:spLocks noChangeArrowheads="1"/>
          </p:cNvSpPr>
          <p:nvPr/>
        </p:nvSpPr>
        <p:spPr bwMode="auto">
          <a:xfrm>
            <a:off x="1600200" y="556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0" name="Oval 36"/>
          <p:cNvSpPr>
            <a:spLocks noChangeArrowheads="1"/>
          </p:cNvSpPr>
          <p:nvPr/>
        </p:nvSpPr>
        <p:spPr bwMode="auto">
          <a:xfrm>
            <a:off x="72390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1" name="Oval 37"/>
          <p:cNvSpPr>
            <a:spLocks noChangeArrowheads="1"/>
          </p:cNvSpPr>
          <p:nvPr/>
        </p:nvSpPr>
        <p:spPr bwMode="auto">
          <a:xfrm>
            <a:off x="7391400" y="1676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2" name="Oval 38"/>
          <p:cNvSpPr>
            <a:spLocks noChangeArrowheads="1"/>
          </p:cNvSpPr>
          <p:nvPr/>
        </p:nvSpPr>
        <p:spPr bwMode="auto">
          <a:xfrm>
            <a:off x="74676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3" name="Oval 39"/>
          <p:cNvSpPr>
            <a:spLocks noChangeArrowheads="1"/>
          </p:cNvSpPr>
          <p:nvPr/>
        </p:nvSpPr>
        <p:spPr bwMode="auto">
          <a:xfrm>
            <a:off x="72390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4" name="Oval 40"/>
          <p:cNvSpPr>
            <a:spLocks noChangeArrowheads="1"/>
          </p:cNvSpPr>
          <p:nvPr/>
        </p:nvSpPr>
        <p:spPr bwMode="auto">
          <a:xfrm>
            <a:off x="73914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5" name="Oval 41"/>
          <p:cNvSpPr>
            <a:spLocks noChangeArrowheads="1"/>
          </p:cNvSpPr>
          <p:nvPr/>
        </p:nvSpPr>
        <p:spPr bwMode="auto">
          <a:xfrm>
            <a:off x="733425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6" name="Oval 42"/>
          <p:cNvSpPr>
            <a:spLocks noChangeArrowheads="1"/>
          </p:cNvSpPr>
          <p:nvPr/>
        </p:nvSpPr>
        <p:spPr bwMode="auto">
          <a:xfrm>
            <a:off x="74676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7" name="Oval 43"/>
          <p:cNvSpPr>
            <a:spLocks noChangeArrowheads="1"/>
          </p:cNvSpPr>
          <p:nvPr/>
        </p:nvSpPr>
        <p:spPr bwMode="auto">
          <a:xfrm>
            <a:off x="64008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8" name="Oval 44"/>
          <p:cNvSpPr>
            <a:spLocks noChangeArrowheads="1"/>
          </p:cNvSpPr>
          <p:nvPr/>
        </p:nvSpPr>
        <p:spPr bwMode="auto">
          <a:xfrm>
            <a:off x="64770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9" name="Oval 45"/>
          <p:cNvSpPr>
            <a:spLocks noChangeArrowheads="1"/>
          </p:cNvSpPr>
          <p:nvPr/>
        </p:nvSpPr>
        <p:spPr bwMode="auto">
          <a:xfrm>
            <a:off x="6400800" y="5410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0" name="Oval 46"/>
          <p:cNvSpPr>
            <a:spLocks noChangeArrowheads="1"/>
          </p:cNvSpPr>
          <p:nvPr/>
        </p:nvSpPr>
        <p:spPr bwMode="auto">
          <a:xfrm>
            <a:off x="6324600" y="5181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1" name="Oval 47"/>
          <p:cNvSpPr>
            <a:spLocks noChangeArrowheads="1"/>
          </p:cNvSpPr>
          <p:nvPr/>
        </p:nvSpPr>
        <p:spPr bwMode="auto">
          <a:xfrm>
            <a:off x="6448425"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2" name="Oval 48"/>
          <p:cNvSpPr>
            <a:spLocks noChangeArrowheads="1"/>
          </p:cNvSpPr>
          <p:nvPr/>
        </p:nvSpPr>
        <p:spPr bwMode="auto">
          <a:xfrm>
            <a:off x="6248400"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3" name="Text Box 49"/>
          <p:cNvSpPr txBox="1">
            <a:spLocks noChangeArrowheads="1"/>
          </p:cNvSpPr>
          <p:nvPr/>
        </p:nvSpPr>
        <p:spPr bwMode="auto">
          <a:xfrm>
            <a:off x="533400" y="35814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Neither accurate nor precise</a:t>
            </a:r>
          </a:p>
        </p:txBody>
      </p:sp>
      <p:sp>
        <p:nvSpPr>
          <p:cNvPr id="11314" name="Text Box 50"/>
          <p:cNvSpPr txBox="1">
            <a:spLocks noChangeArrowheads="1"/>
          </p:cNvSpPr>
          <p:nvPr/>
        </p:nvSpPr>
        <p:spPr bwMode="auto">
          <a:xfrm>
            <a:off x="762000" y="63246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not precise</a:t>
            </a:r>
          </a:p>
        </p:txBody>
      </p:sp>
      <p:sp>
        <p:nvSpPr>
          <p:cNvPr id="11315" name="Text Box 51"/>
          <p:cNvSpPr txBox="1">
            <a:spLocks noChangeArrowheads="1"/>
          </p:cNvSpPr>
          <p:nvPr/>
        </p:nvSpPr>
        <p:spPr bwMode="auto">
          <a:xfrm>
            <a:off x="5334000" y="3581400"/>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Precise, not accurate</a:t>
            </a:r>
          </a:p>
        </p:txBody>
      </p:sp>
      <p:sp>
        <p:nvSpPr>
          <p:cNvPr id="11316" name="Text Box 52"/>
          <p:cNvSpPr txBox="1">
            <a:spLocks noChangeArrowheads="1"/>
          </p:cNvSpPr>
          <p:nvPr/>
        </p:nvSpPr>
        <p:spPr bwMode="auto">
          <a:xfrm>
            <a:off x="5334000" y="61722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and precise</a:t>
            </a:r>
          </a:p>
        </p:txBody>
      </p:sp>
      <p:sp>
        <p:nvSpPr>
          <p:cNvPr id="11317" name="Text Box 53"/>
          <p:cNvSpPr txBox="1">
            <a:spLocks noChangeArrowheads="1"/>
          </p:cNvSpPr>
          <p:nvPr/>
        </p:nvSpPr>
        <p:spPr bwMode="auto">
          <a:xfrm>
            <a:off x="381000" y="0"/>
            <a:ext cx="8534400" cy="163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4000">
                <a:latin typeface="Calibri" pitchFamily="34" charset="0"/>
                <a:cs typeface="Calibri" pitchFamily="34" charset="0"/>
              </a:rPr>
              <a:t>Errors in Measurement </a:t>
            </a:r>
            <a:br>
              <a:rPr lang="en-US" sz="4000">
                <a:latin typeface="Calibri" pitchFamily="34" charset="0"/>
                <a:cs typeface="Calibri" pitchFamily="34" charset="0"/>
              </a:rPr>
            </a:br>
            <a:r>
              <a:rPr lang="en-US" sz="2400">
                <a:latin typeface="Calibri" pitchFamily="34" charset="0"/>
                <a:cs typeface="Calibri" pitchFamily="34" charset="0"/>
              </a:rPr>
              <a:t>There are 2 different types of errors illustrated in the figures below: </a:t>
            </a:r>
          </a:p>
          <a:p>
            <a:pPr>
              <a:spcBef>
                <a:spcPct val="50000"/>
              </a:spcBef>
            </a:pPr>
            <a:r>
              <a:rPr lang="en-US" sz="2400" b="1">
                <a:solidFill>
                  <a:srgbClr val="008000"/>
                </a:solidFill>
                <a:latin typeface="Calibri" pitchFamily="34" charset="0"/>
                <a:cs typeface="Calibri" pitchFamily="34" charset="0"/>
              </a:rPr>
              <a:t>         Random errors            and                systematic errors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609600"/>
            <a:ext cx="8229600" cy="1143000"/>
          </a:xfrm>
        </p:spPr>
        <p:txBody>
          <a:bodyPr/>
          <a:lstStyle/>
          <a:p>
            <a:pPr eaLnBrk="1" hangingPunct="1"/>
            <a:r>
              <a:rPr lang="en-US" sz="4000" smtClean="0">
                <a:solidFill>
                  <a:schemeClr val="accent2"/>
                </a:solidFill>
                <a:latin typeface="Calibri" pitchFamily="34" charset="0"/>
                <a:cs typeface="Calibri" pitchFamily="34" charset="0"/>
              </a:rPr>
              <a:t>Random Errors </a:t>
            </a:r>
            <a:br>
              <a:rPr lang="en-US" sz="4000" smtClean="0">
                <a:solidFill>
                  <a:schemeClr val="accent2"/>
                </a:solidFill>
                <a:latin typeface="Calibri" pitchFamily="34" charset="0"/>
                <a:cs typeface="Calibri" pitchFamily="34" charset="0"/>
              </a:rPr>
            </a:br>
            <a:r>
              <a:rPr lang="en-US" sz="2600" smtClean="0">
                <a:solidFill>
                  <a:schemeClr val="accent2"/>
                </a:solidFill>
                <a:latin typeface="Calibri" pitchFamily="34" charset="0"/>
                <a:cs typeface="Calibri" pitchFamily="34" charset="0"/>
              </a:rPr>
              <a:t>(also called indeterminate errors pg. 12 of Zumdahl)</a:t>
            </a:r>
          </a:p>
        </p:txBody>
      </p:sp>
      <p:sp>
        <p:nvSpPr>
          <p:cNvPr id="21507" name="Rectangle 3"/>
          <p:cNvSpPr>
            <a:spLocks noGrp="1" noChangeArrowheads="1"/>
          </p:cNvSpPr>
          <p:nvPr>
            <p:ph type="body" idx="1"/>
          </p:nvPr>
        </p:nvSpPr>
        <p:spPr>
          <a:xfrm>
            <a:off x="609600" y="2209800"/>
            <a:ext cx="7772400" cy="4114800"/>
          </a:xfrm>
        </p:spPr>
        <p:txBody>
          <a:bodyPr/>
          <a:lstStyle/>
          <a:p>
            <a:pPr eaLnBrk="1" hangingPunct="1">
              <a:lnSpc>
                <a:spcPct val="80000"/>
              </a:lnSpc>
            </a:pPr>
            <a:r>
              <a:rPr lang="en-US" sz="2800" smtClean="0">
                <a:latin typeface="Calibri" pitchFamily="34" charset="0"/>
                <a:cs typeface="Calibri" pitchFamily="34" charset="0"/>
              </a:rPr>
              <a:t>Every time you make a measurement you measure a slightly different quantity each time, as a result of making measurement on imperfect tools.  The tendency of a measured value to “jump around” from measurement to measurement is the statistical error</a:t>
            </a:r>
            <a:r>
              <a:rPr lang="en-US" sz="2800" smtClean="0">
                <a:solidFill>
                  <a:srgbClr val="FF0000"/>
                </a:solidFill>
                <a:latin typeface="Calibri" pitchFamily="34" charset="0"/>
                <a:cs typeface="Calibri" pitchFamily="34" charset="0"/>
              </a:rPr>
              <a:t>.  </a:t>
            </a:r>
          </a:p>
          <a:p>
            <a:pPr eaLnBrk="1" hangingPunct="1">
              <a:lnSpc>
                <a:spcPct val="80000"/>
              </a:lnSpc>
            </a:pPr>
            <a:r>
              <a:rPr lang="en-US" sz="2800" b="1" smtClean="0">
                <a:solidFill>
                  <a:srgbClr val="FF0000"/>
                </a:solidFill>
                <a:latin typeface="Calibri" pitchFamily="34" charset="0"/>
                <a:cs typeface="Calibri" pitchFamily="34" charset="0"/>
              </a:rPr>
              <a:t>Random errors have an equal probability of being high or low as compared to the true value. It occurs in estimating the value of the last digit of a measurement.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box(in)">
                                      <p:cBhvr>
                                        <p:cTn id="7" dur="500"/>
                                        <p:tgtEl>
                                          <p:spTgt spid="215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val 2"/>
          <p:cNvSpPr>
            <a:spLocks noChangeArrowheads="1"/>
          </p:cNvSpPr>
          <p:nvPr/>
        </p:nvSpPr>
        <p:spPr bwMode="auto">
          <a:xfrm>
            <a:off x="1143000" y="18573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5" name="Oval 3"/>
          <p:cNvSpPr>
            <a:spLocks noChangeArrowheads="1"/>
          </p:cNvSpPr>
          <p:nvPr/>
        </p:nvSpPr>
        <p:spPr bwMode="auto">
          <a:xfrm>
            <a:off x="5486400" y="44577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6" name="Oval 4"/>
          <p:cNvSpPr>
            <a:spLocks noChangeArrowheads="1"/>
          </p:cNvSpPr>
          <p:nvPr/>
        </p:nvSpPr>
        <p:spPr bwMode="auto">
          <a:xfrm>
            <a:off x="1143000" y="44481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7" name="Oval 5"/>
          <p:cNvSpPr>
            <a:spLocks noChangeArrowheads="1"/>
          </p:cNvSpPr>
          <p:nvPr/>
        </p:nvSpPr>
        <p:spPr bwMode="auto">
          <a:xfrm>
            <a:off x="5486400" y="18669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8" name="Oval 6"/>
          <p:cNvSpPr>
            <a:spLocks noChangeArrowheads="1"/>
          </p:cNvSpPr>
          <p:nvPr/>
        </p:nvSpPr>
        <p:spPr bwMode="auto">
          <a:xfrm>
            <a:off x="132397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9" name="Oval 7"/>
          <p:cNvSpPr>
            <a:spLocks noChangeArrowheads="1"/>
          </p:cNvSpPr>
          <p:nvPr/>
        </p:nvSpPr>
        <p:spPr bwMode="auto">
          <a:xfrm>
            <a:off x="5676900"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0" name="Oval 8"/>
          <p:cNvSpPr>
            <a:spLocks noChangeArrowheads="1"/>
          </p:cNvSpPr>
          <p:nvPr/>
        </p:nvSpPr>
        <p:spPr bwMode="auto">
          <a:xfrm>
            <a:off x="568642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1" name="Oval 9"/>
          <p:cNvSpPr>
            <a:spLocks noChangeArrowheads="1"/>
          </p:cNvSpPr>
          <p:nvPr/>
        </p:nvSpPr>
        <p:spPr bwMode="auto">
          <a:xfrm>
            <a:off x="1323975"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2" name="Oval 10"/>
          <p:cNvSpPr>
            <a:spLocks noChangeArrowheads="1"/>
          </p:cNvSpPr>
          <p:nvPr/>
        </p:nvSpPr>
        <p:spPr bwMode="auto">
          <a:xfrm>
            <a:off x="1495425"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3" name="Oval 11"/>
          <p:cNvSpPr>
            <a:spLocks noChangeArrowheads="1"/>
          </p:cNvSpPr>
          <p:nvPr/>
        </p:nvSpPr>
        <p:spPr bwMode="auto">
          <a:xfrm>
            <a:off x="1495425" y="4810125"/>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4" name="Oval 12"/>
          <p:cNvSpPr>
            <a:spLocks noChangeArrowheads="1"/>
          </p:cNvSpPr>
          <p:nvPr/>
        </p:nvSpPr>
        <p:spPr bwMode="auto">
          <a:xfrm>
            <a:off x="5848350"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5" name="Oval 13"/>
          <p:cNvSpPr>
            <a:spLocks noChangeArrowheads="1"/>
          </p:cNvSpPr>
          <p:nvPr/>
        </p:nvSpPr>
        <p:spPr bwMode="auto">
          <a:xfrm>
            <a:off x="5838825" y="48006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6" name="Oval 14"/>
          <p:cNvSpPr>
            <a:spLocks noChangeArrowheads="1"/>
          </p:cNvSpPr>
          <p:nvPr/>
        </p:nvSpPr>
        <p:spPr bwMode="auto">
          <a:xfrm>
            <a:off x="1685925" y="23907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7" name="Oval 15"/>
          <p:cNvSpPr>
            <a:spLocks noChangeArrowheads="1"/>
          </p:cNvSpPr>
          <p:nvPr/>
        </p:nvSpPr>
        <p:spPr bwMode="auto">
          <a:xfrm>
            <a:off x="1676400" y="49815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8" name="Oval 16"/>
          <p:cNvSpPr>
            <a:spLocks noChangeArrowheads="1"/>
          </p:cNvSpPr>
          <p:nvPr/>
        </p:nvSpPr>
        <p:spPr bwMode="auto">
          <a:xfrm>
            <a:off x="6038850" y="495300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9" name="Oval 17"/>
          <p:cNvSpPr>
            <a:spLocks noChangeArrowheads="1"/>
          </p:cNvSpPr>
          <p:nvPr/>
        </p:nvSpPr>
        <p:spPr bwMode="auto">
          <a:xfrm>
            <a:off x="6038850" y="238125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0" name="Oval 18"/>
          <p:cNvSpPr>
            <a:spLocks noChangeArrowheads="1"/>
          </p:cNvSpPr>
          <p:nvPr/>
        </p:nvSpPr>
        <p:spPr bwMode="auto">
          <a:xfrm>
            <a:off x="1857375"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1" name="Oval 19"/>
          <p:cNvSpPr>
            <a:spLocks noChangeArrowheads="1"/>
          </p:cNvSpPr>
          <p:nvPr/>
        </p:nvSpPr>
        <p:spPr bwMode="auto">
          <a:xfrm>
            <a:off x="6210300"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2" name="Oval 20"/>
          <p:cNvSpPr>
            <a:spLocks noChangeArrowheads="1"/>
          </p:cNvSpPr>
          <p:nvPr/>
        </p:nvSpPr>
        <p:spPr bwMode="auto">
          <a:xfrm>
            <a:off x="1866900" y="51435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3" name="Oval 21"/>
          <p:cNvSpPr>
            <a:spLocks noChangeArrowheads="1"/>
          </p:cNvSpPr>
          <p:nvPr/>
        </p:nvSpPr>
        <p:spPr bwMode="auto">
          <a:xfrm>
            <a:off x="6210300" y="5133975"/>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4" name="Oval 22"/>
          <p:cNvSpPr>
            <a:spLocks noChangeArrowheads="1"/>
          </p:cNvSpPr>
          <p:nvPr/>
        </p:nvSpPr>
        <p:spPr bwMode="auto">
          <a:xfrm>
            <a:off x="2971800" y="228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5" name="Oval 23"/>
          <p:cNvSpPr>
            <a:spLocks noChangeArrowheads="1"/>
          </p:cNvSpPr>
          <p:nvPr/>
        </p:nvSpPr>
        <p:spPr bwMode="auto">
          <a:xfrm>
            <a:off x="1295400" y="2590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6" name="Oval 24"/>
          <p:cNvSpPr>
            <a:spLocks noChangeArrowheads="1"/>
          </p:cNvSpPr>
          <p:nvPr/>
        </p:nvSpPr>
        <p:spPr bwMode="auto">
          <a:xfrm>
            <a:off x="25146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7" name="Oval 25"/>
          <p:cNvSpPr>
            <a:spLocks noChangeArrowheads="1"/>
          </p:cNvSpPr>
          <p:nvPr/>
        </p:nvSpPr>
        <p:spPr bwMode="auto">
          <a:xfrm>
            <a:off x="12192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8" name="Oval 26"/>
          <p:cNvSpPr>
            <a:spLocks noChangeArrowheads="1"/>
          </p:cNvSpPr>
          <p:nvPr/>
        </p:nvSpPr>
        <p:spPr bwMode="auto">
          <a:xfrm>
            <a:off x="2209800" y="2057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9" name="Oval 27"/>
          <p:cNvSpPr>
            <a:spLocks noChangeArrowheads="1"/>
          </p:cNvSpPr>
          <p:nvPr/>
        </p:nvSpPr>
        <p:spPr bwMode="auto">
          <a:xfrm>
            <a:off x="1676400" y="2438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0" name="Oval 28"/>
          <p:cNvSpPr>
            <a:spLocks noChangeArrowheads="1"/>
          </p:cNvSpPr>
          <p:nvPr/>
        </p:nvSpPr>
        <p:spPr bwMode="auto">
          <a:xfrm>
            <a:off x="1447800" y="1981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1" name="Oval 29"/>
          <p:cNvSpPr>
            <a:spLocks noChangeArrowheads="1"/>
          </p:cNvSpPr>
          <p:nvPr/>
        </p:nvSpPr>
        <p:spPr bwMode="auto">
          <a:xfrm>
            <a:off x="2286000" y="4419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2" name="Oval 30"/>
          <p:cNvSpPr>
            <a:spLocks noChangeArrowheads="1"/>
          </p:cNvSpPr>
          <p:nvPr/>
        </p:nvSpPr>
        <p:spPr bwMode="auto">
          <a:xfrm>
            <a:off x="1524000" y="609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3" name="Oval 31"/>
          <p:cNvSpPr>
            <a:spLocks noChangeArrowheads="1"/>
          </p:cNvSpPr>
          <p:nvPr/>
        </p:nvSpPr>
        <p:spPr bwMode="auto">
          <a:xfrm>
            <a:off x="19050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4" name="Oval 32"/>
          <p:cNvSpPr>
            <a:spLocks noChangeArrowheads="1"/>
          </p:cNvSpPr>
          <p:nvPr/>
        </p:nvSpPr>
        <p:spPr bwMode="auto">
          <a:xfrm>
            <a:off x="2209800" y="571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5" name="Oval 33"/>
          <p:cNvSpPr>
            <a:spLocks noChangeArrowheads="1"/>
          </p:cNvSpPr>
          <p:nvPr/>
        </p:nvSpPr>
        <p:spPr bwMode="auto">
          <a:xfrm>
            <a:off x="28956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6" name="Oval 34"/>
          <p:cNvSpPr>
            <a:spLocks noChangeArrowheads="1"/>
          </p:cNvSpPr>
          <p:nvPr/>
        </p:nvSpPr>
        <p:spPr bwMode="auto">
          <a:xfrm>
            <a:off x="12192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7" name="Oval 35"/>
          <p:cNvSpPr>
            <a:spLocks noChangeArrowheads="1"/>
          </p:cNvSpPr>
          <p:nvPr/>
        </p:nvSpPr>
        <p:spPr bwMode="auto">
          <a:xfrm>
            <a:off x="1600200" y="556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8" name="Oval 36"/>
          <p:cNvSpPr>
            <a:spLocks noChangeArrowheads="1"/>
          </p:cNvSpPr>
          <p:nvPr/>
        </p:nvSpPr>
        <p:spPr bwMode="auto">
          <a:xfrm>
            <a:off x="72390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49" name="Oval 37"/>
          <p:cNvSpPr>
            <a:spLocks noChangeArrowheads="1"/>
          </p:cNvSpPr>
          <p:nvPr/>
        </p:nvSpPr>
        <p:spPr bwMode="auto">
          <a:xfrm>
            <a:off x="7391400" y="1676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0" name="Oval 38"/>
          <p:cNvSpPr>
            <a:spLocks noChangeArrowheads="1"/>
          </p:cNvSpPr>
          <p:nvPr/>
        </p:nvSpPr>
        <p:spPr bwMode="auto">
          <a:xfrm>
            <a:off x="74676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1" name="Oval 39"/>
          <p:cNvSpPr>
            <a:spLocks noChangeArrowheads="1"/>
          </p:cNvSpPr>
          <p:nvPr/>
        </p:nvSpPr>
        <p:spPr bwMode="auto">
          <a:xfrm>
            <a:off x="72390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2" name="Oval 40"/>
          <p:cNvSpPr>
            <a:spLocks noChangeArrowheads="1"/>
          </p:cNvSpPr>
          <p:nvPr/>
        </p:nvSpPr>
        <p:spPr bwMode="auto">
          <a:xfrm>
            <a:off x="73914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3" name="Oval 41"/>
          <p:cNvSpPr>
            <a:spLocks noChangeArrowheads="1"/>
          </p:cNvSpPr>
          <p:nvPr/>
        </p:nvSpPr>
        <p:spPr bwMode="auto">
          <a:xfrm>
            <a:off x="733425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4" name="Oval 42"/>
          <p:cNvSpPr>
            <a:spLocks noChangeArrowheads="1"/>
          </p:cNvSpPr>
          <p:nvPr/>
        </p:nvSpPr>
        <p:spPr bwMode="auto">
          <a:xfrm>
            <a:off x="74676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5" name="Oval 43"/>
          <p:cNvSpPr>
            <a:spLocks noChangeArrowheads="1"/>
          </p:cNvSpPr>
          <p:nvPr/>
        </p:nvSpPr>
        <p:spPr bwMode="auto">
          <a:xfrm>
            <a:off x="64008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6" name="Oval 44"/>
          <p:cNvSpPr>
            <a:spLocks noChangeArrowheads="1"/>
          </p:cNvSpPr>
          <p:nvPr/>
        </p:nvSpPr>
        <p:spPr bwMode="auto">
          <a:xfrm>
            <a:off x="64770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7" name="Oval 45"/>
          <p:cNvSpPr>
            <a:spLocks noChangeArrowheads="1"/>
          </p:cNvSpPr>
          <p:nvPr/>
        </p:nvSpPr>
        <p:spPr bwMode="auto">
          <a:xfrm>
            <a:off x="6400800" y="5410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8" name="Oval 46"/>
          <p:cNvSpPr>
            <a:spLocks noChangeArrowheads="1"/>
          </p:cNvSpPr>
          <p:nvPr/>
        </p:nvSpPr>
        <p:spPr bwMode="auto">
          <a:xfrm>
            <a:off x="6324600" y="5181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59" name="Oval 47"/>
          <p:cNvSpPr>
            <a:spLocks noChangeArrowheads="1"/>
          </p:cNvSpPr>
          <p:nvPr/>
        </p:nvSpPr>
        <p:spPr bwMode="auto">
          <a:xfrm>
            <a:off x="6448425"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60" name="Oval 48"/>
          <p:cNvSpPr>
            <a:spLocks noChangeArrowheads="1"/>
          </p:cNvSpPr>
          <p:nvPr/>
        </p:nvSpPr>
        <p:spPr bwMode="auto">
          <a:xfrm>
            <a:off x="6248400"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61" name="Text Box 49"/>
          <p:cNvSpPr txBox="1">
            <a:spLocks noChangeArrowheads="1"/>
          </p:cNvSpPr>
          <p:nvPr/>
        </p:nvSpPr>
        <p:spPr bwMode="auto">
          <a:xfrm>
            <a:off x="533400" y="35814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Neither accurate nor precise</a:t>
            </a:r>
          </a:p>
        </p:txBody>
      </p:sp>
      <p:sp>
        <p:nvSpPr>
          <p:cNvPr id="13362" name="Text Box 50"/>
          <p:cNvSpPr txBox="1">
            <a:spLocks noChangeArrowheads="1"/>
          </p:cNvSpPr>
          <p:nvPr/>
        </p:nvSpPr>
        <p:spPr bwMode="auto">
          <a:xfrm>
            <a:off x="762000" y="63246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not precise</a:t>
            </a:r>
          </a:p>
        </p:txBody>
      </p:sp>
      <p:sp>
        <p:nvSpPr>
          <p:cNvPr id="13363" name="Text Box 51"/>
          <p:cNvSpPr txBox="1">
            <a:spLocks noChangeArrowheads="1"/>
          </p:cNvSpPr>
          <p:nvPr/>
        </p:nvSpPr>
        <p:spPr bwMode="auto">
          <a:xfrm>
            <a:off x="5334000" y="3581400"/>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Precise, not accurate</a:t>
            </a:r>
          </a:p>
        </p:txBody>
      </p:sp>
      <p:sp>
        <p:nvSpPr>
          <p:cNvPr id="13364" name="Text Box 52"/>
          <p:cNvSpPr txBox="1">
            <a:spLocks noChangeArrowheads="1"/>
          </p:cNvSpPr>
          <p:nvPr/>
        </p:nvSpPr>
        <p:spPr bwMode="auto">
          <a:xfrm>
            <a:off x="5334000" y="61722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and precise</a:t>
            </a:r>
          </a:p>
        </p:txBody>
      </p:sp>
      <p:sp>
        <p:nvSpPr>
          <p:cNvPr id="35894" name="Text Box 54"/>
          <p:cNvSpPr txBox="1">
            <a:spLocks noChangeArrowheads="1"/>
          </p:cNvSpPr>
          <p:nvPr/>
        </p:nvSpPr>
        <p:spPr bwMode="auto">
          <a:xfrm>
            <a:off x="1905000" y="533400"/>
            <a:ext cx="4724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a:solidFill>
                  <a:srgbClr val="008000"/>
                </a:solidFill>
                <a:latin typeface="Calibri" pitchFamily="34" charset="0"/>
                <a:cs typeface="Calibri" pitchFamily="34" charset="0"/>
              </a:rPr>
              <a:t>Large random errors</a:t>
            </a:r>
            <a:br>
              <a:rPr lang="en-US" sz="3200" b="1">
                <a:solidFill>
                  <a:srgbClr val="008000"/>
                </a:solidFill>
                <a:latin typeface="Calibri" pitchFamily="34" charset="0"/>
                <a:cs typeface="Calibri" pitchFamily="34" charset="0"/>
              </a:rPr>
            </a:br>
            <a:r>
              <a:rPr lang="en-US" sz="3200" b="1">
                <a:solidFill>
                  <a:srgbClr val="008000"/>
                </a:solidFill>
                <a:latin typeface="Calibri" pitchFamily="34" charset="0"/>
                <a:cs typeface="Calibri" pitchFamily="34" charset="0"/>
              </a:rPr>
              <a:t>(#s jump around)</a:t>
            </a:r>
          </a:p>
        </p:txBody>
      </p:sp>
      <p:sp>
        <p:nvSpPr>
          <p:cNvPr id="35895" name="Line 55"/>
          <p:cNvSpPr>
            <a:spLocks noChangeShapeType="1"/>
          </p:cNvSpPr>
          <p:nvPr/>
        </p:nvSpPr>
        <p:spPr bwMode="auto">
          <a:xfrm flipH="1">
            <a:off x="2895600" y="1524000"/>
            <a:ext cx="6858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898" name="Rectangle 58"/>
          <p:cNvSpPr>
            <a:spLocks noChangeArrowheads="1"/>
          </p:cNvSpPr>
          <p:nvPr/>
        </p:nvSpPr>
        <p:spPr bwMode="auto">
          <a:xfrm>
            <a:off x="6400800" y="4038600"/>
            <a:ext cx="21812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solidFill>
                  <a:srgbClr val="008000"/>
                </a:solidFill>
                <a:latin typeface="Calibri" pitchFamily="34" charset="0"/>
                <a:cs typeface="Calibri" pitchFamily="34" charset="0"/>
              </a:rPr>
              <a:t>Small Random Errors</a:t>
            </a:r>
          </a:p>
        </p:txBody>
      </p:sp>
      <p:sp>
        <p:nvSpPr>
          <p:cNvPr id="35899" name="Line 59"/>
          <p:cNvSpPr>
            <a:spLocks noChangeShapeType="1"/>
          </p:cNvSpPr>
          <p:nvPr/>
        </p:nvSpPr>
        <p:spPr bwMode="auto">
          <a:xfrm flipH="1" flipV="1">
            <a:off x="7491413" y="2079625"/>
            <a:ext cx="433387" cy="19589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00" name="Line 60"/>
          <p:cNvSpPr>
            <a:spLocks noChangeShapeType="1"/>
          </p:cNvSpPr>
          <p:nvPr/>
        </p:nvSpPr>
        <p:spPr bwMode="auto">
          <a:xfrm flipH="1">
            <a:off x="6743700" y="4419600"/>
            <a:ext cx="1181100" cy="733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 name="Line 55"/>
          <p:cNvSpPr>
            <a:spLocks noChangeShapeType="1"/>
          </p:cNvSpPr>
          <p:nvPr/>
        </p:nvSpPr>
        <p:spPr bwMode="auto">
          <a:xfrm flipH="1">
            <a:off x="2771775" y="1524000"/>
            <a:ext cx="809625" cy="29432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4000" b="1" dirty="0" smtClean="0">
                <a:solidFill>
                  <a:srgbClr val="008000"/>
                </a:solidFill>
                <a:latin typeface="Calibri" pitchFamily="34" charset="0"/>
                <a:cs typeface="Calibri" pitchFamily="34" charset="0"/>
              </a:rPr>
              <a:t>How to calculate random errors</a:t>
            </a:r>
          </a:p>
        </p:txBody>
      </p:sp>
      <p:sp>
        <p:nvSpPr>
          <p:cNvPr id="14339" name="Rectangle 3"/>
          <p:cNvSpPr>
            <a:spLocks noGrp="1" noChangeArrowheads="1"/>
          </p:cNvSpPr>
          <p:nvPr>
            <p:ph type="body" idx="1"/>
          </p:nvPr>
        </p:nvSpPr>
        <p:spPr/>
        <p:txBody>
          <a:bodyPr/>
          <a:lstStyle/>
          <a:p>
            <a:pPr eaLnBrk="1" hangingPunct="1"/>
            <a:r>
              <a:rPr lang="en-US" sz="2800" dirty="0" smtClean="0">
                <a:latin typeface="Calibri" pitchFamily="34" charset="0"/>
                <a:cs typeface="Calibri" pitchFamily="34" charset="0"/>
              </a:rPr>
              <a:t>For analog measurements, random errors can be estimated to be half of the smallest division on the scale</a:t>
            </a:r>
          </a:p>
          <a:p>
            <a:pPr eaLnBrk="1" hangingPunct="1"/>
            <a:endParaRPr lang="en-US" sz="2800" dirty="0" smtClean="0">
              <a:latin typeface="Calibri" pitchFamily="34" charset="0"/>
              <a:cs typeface="Calibri" pitchFamily="34" charset="0"/>
            </a:endParaRPr>
          </a:p>
          <a:p>
            <a:pPr eaLnBrk="1" hangingPunct="1"/>
            <a:r>
              <a:rPr lang="en-US" sz="2800" dirty="0" smtClean="0">
                <a:latin typeface="Calibri" pitchFamily="34" charset="0"/>
                <a:cs typeface="Calibri" pitchFamily="34" charset="0"/>
              </a:rPr>
              <a:t>For a digital reading such as an electronic balance, random error of ± smallest division </a:t>
            </a:r>
          </a:p>
          <a:p>
            <a:pPr lvl="1" eaLnBrk="1" hangingPunct="1"/>
            <a:r>
              <a:rPr lang="en-US" sz="2400" b="1" dirty="0" smtClean="0">
                <a:solidFill>
                  <a:srgbClr val="FF0000"/>
                </a:solidFill>
                <a:latin typeface="Calibri" pitchFamily="34" charset="0"/>
                <a:cs typeface="Calibri" pitchFamily="34" charset="0"/>
              </a:rPr>
              <a:t>i.e. electronic balance that reads to the hundredths place could lead to a value of 3.01 </a:t>
            </a:r>
            <a:r>
              <a:rPr lang="en-US" sz="2400" b="1" dirty="0" smtClean="0">
                <a:solidFill>
                  <a:srgbClr val="FF0000"/>
                </a:solidFill>
                <a:latin typeface="Calibri" pitchFamily="34" charset="0"/>
                <a:cs typeface="Calibri" pitchFamily="34" charset="0"/>
              </a:rPr>
              <a:t>g (± 0.01 g)</a:t>
            </a:r>
            <a:endParaRPr lang="en-US" sz="2400" b="1" dirty="0" smtClean="0">
              <a:solidFill>
                <a:srgbClr val="FF0000"/>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4000" smtClean="0">
                <a:solidFill>
                  <a:schemeClr val="accent2"/>
                </a:solidFill>
                <a:latin typeface="Calibri" pitchFamily="34" charset="0"/>
                <a:cs typeface="Calibri" pitchFamily="34" charset="0"/>
              </a:rPr>
              <a:t>Systematic Errors </a:t>
            </a:r>
            <a:br>
              <a:rPr lang="en-US" sz="4000" smtClean="0">
                <a:solidFill>
                  <a:schemeClr val="accent2"/>
                </a:solidFill>
                <a:latin typeface="Calibri" pitchFamily="34" charset="0"/>
                <a:cs typeface="Calibri" pitchFamily="34" charset="0"/>
              </a:rPr>
            </a:br>
            <a:r>
              <a:rPr lang="en-US" sz="2500" smtClean="0">
                <a:solidFill>
                  <a:schemeClr val="accent2"/>
                </a:solidFill>
                <a:latin typeface="Calibri" pitchFamily="34" charset="0"/>
                <a:cs typeface="Calibri" pitchFamily="34" charset="0"/>
              </a:rPr>
              <a:t>(determinate errors pg. 12, Zumdahl)</a:t>
            </a:r>
          </a:p>
        </p:txBody>
      </p:sp>
      <p:sp>
        <p:nvSpPr>
          <p:cNvPr id="15363" name="Rectangle 3"/>
          <p:cNvSpPr>
            <a:spLocks noGrp="1" noChangeArrowheads="1"/>
          </p:cNvSpPr>
          <p:nvPr>
            <p:ph type="body" idx="1"/>
          </p:nvPr>
        </p:nvSpPr>
        <p:spPr/>
        <p:txBody>
          <a:bodyPr/>
          <a:lstStyle/>
          <a:p>
            <a:pPr eaLnBrk="1" hangingPunct="1">
              <a:buFontTx/>
              <a:buNone/>
            </a:pPr>
            <a:r>
              <a:rPr lang="en-US" sz="2800" dirty="0" smtClean="0">
                <a:latin typeface="Comic Sans MS" pitchFamily="66" charset="0"/>
              </a:rPr>
              <a:t>	</a:t>
            </a:r>
            <a:r>
              <a:rPr lang="en-US" sz="2800" dirty="0" smtClean="0">
                <a:latin typeface="Calibri" pitchFamily="34" charset="0"/>
                <a:cs typeface="Calibri" pitchFamily="34" charset="0"/>
              </a:rPr>
              <a:t>This is the uncertainty and error in measurement caused by anything that is </a:t>
            </a:r>
            <a:r>
              <a:rPr lang="en-US" sz="2800" b="1" dirty="0" smtClean="0">
                <a:latin typeface="Calibri" pitchFamily="34" charset="0"/>
                <a:cs typeface="Calibri" pitchFamily="34" charset="0"/>
              </a:rPr>
              <a:t>not</a:t>
            </a:r>
            <a:r>
              <a:rPr lang="en-US" sz="2800" dirty="0" smtClean="0">
                <a:latin typeface="Calibri" pitchFamily="34" charset="0"/>
                <a:cs typeface="Calibri" pitchFamily="34" charset="0"/>
              </a:rPr>
              <a:t> statistical error.  </a:t>
            </a:r>
          </a:p>
          <a:p>
            <a:pPr eaLnBrk="1" hangingPunct="1">
              <a:buFontTx/>
              <a:buNone/>
            </a:pPr>
            <a:endParaRPr lang="en-US" sz="2800" dirty="0">
              <a:latin typeface="Calibri" pitchFamily="34" charset="0"/>
              <a:cs typeface="Calibri" pitchFamily="34" charset="0"/>
            </a:endParaRPr>
          </a:p>
          <a:p>
            <a:pPr eaLnBrk="1" hangingPunct="1">
              <a:buFontTx/>
              <a:buNone/>
            </a:pPr>
            <a:r>
              <a:rPr lang="en-US" sz="2800" dirty="0" smtClean="0">
                <a:latin typeface="Calibri" pitchFamily="34" charset="0"/>
                <a:cs typeface="Calibri" pitchFamily="34" charset="0"/>
              </a:rPr>
              <a:t>	This generally has to do with </a:t>
            </a:r>
            <a:r>
              <a:rPr lang="en-US" sz="2800" u="sng" dirty="0" smtClean="0">
                <a:latin typeface="Calibri" pitchFamily="34" charset="0"/>
                <a:cs typeface="Calibri" pitchFamily="34" charset="0"/>
              </a:rPr>
              <a:t>instrumental effects</a:t>
            </a:r>
            <a:r>
              <a:rPr lang="en-US" sz="2800" dirty="0" smtClean="0">
                <a:latin typeface="Calibri" pitchFamily="34" charset="0"/>
                <a:cs typeface="Calibri" pitchFamily="34" charset="0"/>
              </a:rPr>
              <a:t>, </a:t>
            </a:r>
            <a:r>
              <a:rPr lang="en-US" sz="2800" u="sng" dirty="0" smtClean="0">
                <a:latin typeface="Calibri" pitchFamily="34" charset="0"/>
                <a:cs typeface="Calibri" pitchFamily="34" charset="0"/>
              </a:rPr>
              <a:t>not taking things into account</a:t>
            </a:r>
            <a:r>
              <a:rPr lang="en-US" sz="2800" dirty="0" smtClean="0">
                <a:latin typeface="Calibri" pitchFamily="34" charset="0"/>
                <a:cs typeface="Calibri" pitchFamily="34" charset="0"/>
              </a:rPr>
              <a:t>, and just doing </a:t>
            </a:r>
            <a:r>
              <a:rPr lang="en-US" sz="2800" u="sng" dirty="0" smtClean="0">
                <a:latin typeface="Calibri" pitchFamily="34" charset="0"/>
                <a:cs typeface="Calibri" pitchFamily="34" charset="0"/>
              </a:rPr>
              <a:t>stupid things</a:t>
            </a:r>
            <a:r>
              <a:rPr lang="en-US" sz="2800" dirty="0" smtClean="0">
                <a:latin typeface="Calibri" pitchFamily="34" charset="0"/>
                <a:cs typeface="Calibri" pitchFamily="34" charset="0"/>
              </a:rPr>
              <a:t>.  </a:t>
            </a:r>
          </a:p>
          <a:p>
            <a:pPr eaLnBrk="1" hangingPunct="1">
              <a:buFontTx/>
              <a:buNone/>
            </a:pPr>
            <a:r>
              <a:rPr lang="en-US" sz="2800" b="1" dirty="0">
                <a:solidFill>
                  <a:srgbClr val="FF0000"/>
                </a:solidFill>
                <a:latin typeface="Calibri" pitchFamily="34" charset="0"/>
                <a:cs typeface="Calibri" pitchFamily="34" charset="0"/>
              </a:rPr>
              <a:t>	</a:t>
            </a:r>
            <a:endParaRPr lang="en-US" sz="2800" b="1" dirty="0" smtClean="0">
              <a:solidFill>
                <a:srgbClr val="FF0000"/>
              </a:solidFill>
              <a:latin typeface="Calibri" pitchFamily="34" charset="0"/>
              <a:cs typeface="Calibri" pitchFamily="34" charset="0"/>
            </a:endParaRPr>
          </a:p>
          <a:p>
            <a:pPr eaLnBrk="1" hangingPunct="1">
              <a:buFontTx/>
              <a:buNone/>
            </a:pPr>
            <a:r>
              <a:rPr lang="en-US" sz="2800" b="1" dirty="0">
                <a:solidFill>
                  <a:srgbClr val="FF0000"/>
                </a:solidFill>
                <a:latin typeface="Calibri" pitchFamily="34" charset="0"/>
                <a:cs typeface="Calibri" pitchFamily="34" charset="0"/>
              </a:rPr>
              <a:t>	</a:t>
            </a:r>
            <a:r>
              <a:rPr lang="en-US" sz="2800" b="1" dirty="0" smtClean="0">
                <a:solidFill>
                  <a:srgbClr val="FF0000"/>
                </a:solidFill>
                <a:latin typeface="Calibri" pitchFamily="34" charset="0"/>
                <a:cs typeface="Calibri" pitchFamily="34" charset="0"/>
              </a:rPr>
              <a:t>Systematic errors are always either high or low, not both (occur in the same direction each time).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Oval 2"/>
          <p:cNvSpPr>
            <a:spLocks noChangeArrowheads="1"/>
          </p:cNvSpPr>
          <p:nvPr/>
        </p:nvSpPr>
        <p:spPr bwMode="auto">
          <a:xfrm>
            <a:off x="1143000" y="18573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7" name="Oval 3"/>
          <p:cNvSpPr>
            <a:spLocks noChangeArrowheads="1"/>
          </p:cNvSpPr>
          <p:nvPr/>
        </p:nvSpPr>
        <p:spPr bwMode="auto">
          <a:xfrm>
            <a:off x="5486400" y="44577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8" name="Oval 4"/>
          <p:cNvSpPr>
            <a:spLocks noChangeArrowheads="1"/>
          </p:cNvSpPr>
          <p:nvPr/>
        </p:nvSpPr>
        <p:spPr bwMode="auto">
          <a:xfrm>
            <a:off x="1143000" y="44481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9" name="Oval 5"/>
          <p:cNvSpPr>
            <a:spLocks noChangeArrowheads="1"/>
          </p:cNvSpPr>
          <p:nvPr/>
        </p:nvSpPr>
        <p:spPr bwMode="auto">
          <a:xfrm>
            <a:off x="5486400" y="18669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0" name="Oval 6"/>
          <p:cNvSpPr>
            <a:spLocks noChangeArrowheads="1"/>
          </p:cNvSpPr>
          <p:nvPr/>
        </p:nvSpPr>
        <p:spPr bwMode="auto">
          <a:xfrm>
            <a:off x="132397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1" name="Oval 7"/>
          <p:cNvSpPr>
            <a:spLocks noChangeArrowheads="1"/>
          </p:cNvSpPr>
          <p:nvPr/>
        </p:nvSpPr>
        <p:spPr bwMode="auto">
          <a:xfrm>
            <a:off x="5676900"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2" name="Oval 8"/>
          <p:cNvSpPr>
            <a:spLocks noChangeArrowheads="1"/>
          </p:cNvSpPr>
          <p:nvPr/>
        </p:nvSpPr>
        <p:spPr bwMode="auto">
          <a:xfrm>
            <a:off x="568642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Oval 9"/>
          <p:cNvSpPr>
            <a:spLocks noChangeArrowheads="1"/>
          </p:cNvSpPr>
          <p:nvPr/>
        </p:nvSpPr>
        <p:spPr bwMode="auto">
          <a:xfrm>
            <a:off x="1323975"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Oval 10"/>
          <p:cNvSpPr>
            <a:spLocks noChangeArrowheads="1"/>
          </p:cNvSpPr>
          <p:nvPr/>
        </p:nvSpPr>
        <p:spPr bwMode="auto">
          <a:xfrm>
            <a:off x="1495425"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5" name="Oval 11"/>
          <p:cNvSpPr>
            <a:spLocks noChangeArrowheads="1"/>
          </p:cNvSpPr>
          <p:nvPr/>
        </p:nvSpPr>
        <p:spPr bwMode="auto">
          <a:xfrm>
            <a:off x="1495425" y="4810125"/>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6" name="Oval 12"/>
          <p:cNvSpPr>
            <a:spLocks noChangeArrowheads="1"/>
          </p:cNvSpPr>
          <p:nvPr/>
        </p:nvSpPr>
        <p:spPr bwMode="auto">
          <a:xfrm>
            <a:off x="5848350"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7" name="Oval 13"/>
          <p:cNvSpPr>
            <a:spLocks noChangeArrowheads="1"/>
          </p:cNvSpPr>
          <p:nvPr/>
        </p:nvSpPr>
        <p:spPr bwMode="auto">
          <a:xfrm>
            <a:off x="5838825" y="48006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8" name="Oval 14"/>
          <p:cNvSpPr>
            <a:spLocks noChangeArrowheads="1"/>
          </p:cNvSpPr>
          <p:nvPr/>
        </p:nvSpPr>
        <p:spPr bwMode="auto">
          <a:xfrm>
            <a:off x="1685925" y="23907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9" name="Oval 15"/>
          <p:cNvSpPr>
            <a:spLocks noChangeArrowheads="1"/>
          </p:cNvSpPr>
          <p:nvPr/>
        </p:nvSpPr>
        <p:spPr bwMode="auto">
          <a:xfrm>
            <a:off x="1676400" y="49815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0" name="Oval 16"/>
          <p:cNvSpPr>
            <a:spLocks noChangeArrowheads="1"/>
          </p:cNvSpPr>
          <p:nvPr/>
        </p:nvSpPr>
        <p:spPr bwMode="auto">
          <a:xfrm>
            <a:off x="6038850" y="495300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1" name="Oval 17"/>
          <p:cNvSpPr>
            <a:spLocks noChangeArrowheads="1"/>
          </p:cNvSpPr>
          <p:nvPr/>
        </p:nvSpPr>
        <p:spPr bwMode="auto">
          <a:xfrm>
            <a:off x="6038850" y="238125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2" name="Oval 18"/>
          <p:cNvSpPr>
            <a:spLocks noChangeArrowheads="1"/>
          </p:cNvSpPr>
          <p:nvPr/>
        </p:nvSpPr>
        <p:spPr bwMode="auto">
          <a:xfrm>
            <a:off x="1857375"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3" name="Oval 19"/>
          <p:cNvSpPr>
            <a:spLocks noChangeArrowheads="1"/>
          </p:cNvSpPr>
          <p:nvPr/>
        </p:nvSpPr>
        <p:spPr bwMode="auto">
          <a:xfrm>
            <a:off x="6210300"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4" name="Oval 20"/>
          <p:cNvSpPr>
            <a:spLocks noChangeArrowheads="1"/>
          </p:cNvSpPr>
          <p:nvPr/>
        </p:nvSpPr>
        <p:spPr bwMode="auto">
          <a:xfrm>
            <a:off x="1866900" y="51435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5" name="Oval 21"/>
          <p:cNvSpPr>
            <a:spLocks noChangeArrowheads="1"/>
          </p:cNvSpPr>
          <p:nvPr/>
        </p:nvSpPr>
        <p:spPr bwMode="auto">
          <a:xfrm>
            <a:off x="6210300" y="5133975"/>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6" name="Oval 22"/>
          <p:cNvSpPr>
            <a:spLocks noChangeArrowheads="1"/>
          </p:cNvSpPr>
          <p:nvPr/>
        </p:nvSpPr>
        <p:spPr bwMode="auto">
          <a:xfrm>
            <a:off x="2971800" y="228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7" name="Oval 23"/>
          <p:cNvSpPr>
            <a:spLocks noChangeArrowheads="1"/>
          </p:cNvSpPr>
          <p:nvPr/>
        </p:nvSpPr>
        <p:spPr bwMode="auto">
          <a:xfrm>
            <a:off x="1295400" y="2590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8" name="Oval 24"/>
          <p:cNvSpPr>
            <a:spLocks noChangeArrowheads="1"/>
          </p:cNvSpPr>
          <p:nvPr/>
        </p:nvSpPr>
        <p:spPr bwMode="auto">
          <a:xfrm>
            <a:off x="25146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9" name="Oval 25"/>
          <p:cNvSpPr>
            <a:spLocks noChangeArrowheads="1"/>
          </p:cNvSpPr>
          <p:nvPr/>
        </p:nvSpPr>
        <p:spPr bwMode="auto">
          <a:xfrm>
            <a:off x="12192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0" name="Oval 26"/>
          <p:cNvSpPr>
            <a:spLocks noChangeArrowheads="1"/>
          </p:cNvSpPr>
          <p:nvPr/>
        </p:nvSpPr>
        <p:spPr bwMode="auto">
          <a:xfrm>
            <a:off x="2209800" y="2057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1" name="Oval 27"/>
          <p:cNvSpPr>
            <a:spLocks noChangeArrowheads="1"/>
          </p:cNvSpPr>
          <p:nvPr/>
        </p:nvSpPr>
        <p:spPr bwMode="auto">
          <a:xfrm>
            <a:off x="1676400" y="2438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2" name="Oval 28"/>
          <p:cNvSpPr>
            <a:spLocks noChangeArrowheads="1"/>
          </p:cNvSpPr>
          <p:nvPr/>
        </p:nvSpPr>
        <p:spPr bwMode="auto">
          <a:xfrm>
            <a:off x="1447800" y="1981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3" name="Oval 29"/>
          <p:cNvSpPr>
            <a:spLocks noChangeArrowheads="1"/>
          </p:cNvSpPr>
          <p:nvPr/>
        </p:nvSpPr>
        <p:spPr bwMode="auto">
          <a:xfrm>
            <a:off x="2286000" y="4419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4" name="Oval 30"/>
          <p:cNvSpPr>
            <a:spLocks noChangeArrowheads="1"/>
          </p:cNvSpPr>
          <p:nvPr/>
        </p:nvSpPr>
        <p:spPr bwMode="auto">
          <a:xfrm>
            <a:off x="1524000" y="609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5" name="Oval 31"/>
          <p:cNvSpPr>
            <a:spLocks noChangeArrowheads="1"/>
          </p:cNvSpPr>
          <p:nvPr/>
        </p:nvSpPr>
        <p:spPr bwMode="auto">
          <a:xfrm>
            <a:off x="19050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6" name="Oval 32"/>
          <p:cNvSpPr>
            <a:spLocks noChangeArrowheads="1"/>
          </p:cNvSpPr>
          <p:nvPr/>
        </p:nvSpPr>
        <p:spPr bwMode="auto">
          <a:xfrm>
            <a:off x="2209800" y="571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7" name="Oval 33"/>
          <p:cNvSpPr>
            <a:spLocks noChangeArrowheads="1"/>
          </p:cNvSpPr>
          <p:nvPr/>
        </p:nvSpPr>
        <p:spPr bwMode="auto">
          <a:xfrm>
            <a:off x="28956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8" name="Oval 34"/>
          <p:cNvSpPr>
            <a:spLocks noChangeArrowheads="1"/>
          </p:cNvSpPr>
          <p:nvPr/>
        </p:nvSpPr>
        <p:spPr bwMode="auto">
          <a:xfrm>
            <a:off x="12192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9" name="Oval 35"/>
          <p:cNvSpPr>
            <a:spLocks noChangeArrowheads="1"/>
          </p:cNvSpPr>
          <p:nvPr/>
        </p:nvSpPr>
        <p:spPr bwMode="auto">
          <a:xfrm>
            <a:off x="1600200" y="556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0" name="Oval 36"/>
          <p:cNvSpPr>
            <a:spLocks noChangeArrowheads="1"/>
          </p:cNvSpPr>
          <p:nvPr/>
        </p:nvSpPr>
        <p:spPr bwMode="auto">
          <a:xfrm>
            <a:off x="72390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1" name="Oval 37"/>
          <p:cNvSpPr>
            <a:spLocks noChangeArrowheads="1"/>
          </p:cNvSpPr>
          <p:nvPr/>
        </p:nvSpPr>
        <p:spPr bwMode="auto">
          <a:xfrm>
            <a:off x="7391400" y="1676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2" name="Oval 38"/>
          <p:cNvSpPr>
            <a:spLocks noChangeArrowheads="1"/>
          </p:cNvSpPr>
          <p:nvPr/>
        </p:nvSpPr>
        <p:spPr bwMode="auto">
          <a:xfrm>
            <a:off x="74676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3" name="Oval 39"/>
          <p:cNvSpPr>
            <a:spLocks noChangeArrowheads="1"/>
          </p:cNvSpPr>
          <p:nvPr/>
        </p:nvSpPr>
        <p:spPr bwMode="auto">
          <a:xfrm>
            <a:off x="72390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4" name="Oval 40"/>
          <p:cNvSpPr>
            <a:spLocks noChangeArrowheads="1"/>
          </p:cNvSpPr>
          <p:nvPr/>
        </p:nvSpPr>
        <p:spPr bwMode="auto">
          <a:xfrm>
            <a:off x="73914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5" name="Oval 41"/>
          <p:cNvSpPr>
            <a:spLocks noChangeArrowheads="1"/>
          </p:cNvSpPr>
          <p:nvPr/>
        </p:nvSpPr>
        <p:spPr bwMode="auto">
          <a:xfrm>
            <a:off x="733425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6" name="Oval 42"/>
          <p:cNvSpPr>
            <a:spLocks noChangeArrowheads="1"/>
          </p:cNvSpPr>
          <p:nvPr/>
        </p:nvSpPr>
        <p:spPr bwMode="auto">
          <a:xfrm>
            <a:off x="74676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7" name="Oval 43"/>
          <p:cNvSpPr>
            <a:spLocks noChangeArrowheads="1"/>
          </p:cNvSpPr>
          <p:nvPr/>
        </p:nvSpPr>
        <p:spPr bwMode="auto">
          <a:xfrm>
            <a:off x="64008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8" name="Oval 44"/>
          <p:cNvSpPr>
            <a:spLocks noChangeArrowheads="1"/>
          </p:cNvSpPr>
          <p:nvPr/>
        </p:nvSpPr>
        <p:spPr bwMode="auto">
          <a:xfrm>
            <a:off x="64770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29" name="Oval 45"/>
          <p:cNvSpPr>
            <a:spLocks noChangeArrowheads="1"/>
          </p:cNvSpPr>
          <p:nvPr/>
        </p:nvSpPr>
        <p:spPr bwMode="auto">
          <a:xfrm>
            <a:off x="6400800" y="5410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30" name="Oval 46"/>
          <p:cNvSpPr>
            <a:spLocks noChangeArrowheads="1"/>
          </p:cNvSpPr>
          <p:nvPr/>
        </p:nvSpPr>
        <p:spPr bwMode="auto">
          <a:xfrm>
            <a:off x="6324600" y="5181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31" name="Oval 47"/>
          <p:cNvSpPr>
            <a:spLocks noChangeArrowheads="1"/>
          </p:cNvSpPr>
          <p:nvPr/>
        </p:nvSpPr>
        <p:spPr bwMode="auto">
          <a:xfrm>
            <a:off x="6448425"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32" name="Oval 48"/>
          <p:cNvSpPr>
            <a:spLocks noChangeArrowheads="1"/>
          </p:cNvSpPr>
          <p:nvPr/>
        </p:nvSpPr>
        <p:spPr bwMode="auto">
          <a:xfrm>
            <a:off x="6248400"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33" name="Text Box 49"/>
          <p:cNvSpPr txBox="1">
            <a:spLocks noChangeArrowheads="1"/>
          </p:cNvSpPr>
          <p:nvPr/>
        </p:nvSpPr>
        <p:spPr bwMode="auto">
          <a:xfrm>
            <a:off x="533400" y="35814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Neither accurate nor precise</a:t>
            </a:r>
          </a:p>
        </p:txBody>
      </p:sp>
      <p:sp>
        <p:nvSpPr>
          <p:cNvPr id="16434" name="Text Box 50"/>
          <p:cNvSpPr txBox="1">
            <a:spLocks noChangeArrowheads="1"/>
          </p:cNvSpPr>
          <p:nvPr/>
        </p:nvSpPr>
        <p:spPr bwMode="auto">
          <a:xfrm>
            <a:off x="762000" y="63246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not precise</a:t>
            </a:r>
          </a:p>
        </p:txBody>
      </p:sp>
      <p:sp>
        <p:nvSpPr>
          <p:cNvPr id="16435" name="Text Box 51"/>
          <p:cNvSpPr txBox="1">
            <a:spLocks noChangeArrowheads="1"/>
          </p:cNvSpPr>
          <p:nvPr/>
        </p:nvSpPr>
        <p:spPr bwMode="auto">
          <a:xfrm>
            <a:off x="5334000" y="3581400"/>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Precise, not accurate</a:t>
            </a:r>
          </a:p>
        </p:txBody>
      </p:sp>
      <p:sp>
        <p:nvSpPr>
          <p:cNvPr id="16436" name="Text Box 52"/>
          <p:cNvSpPr txBox="1">
            <a:spLocks noChangeArrowheads="1"/>
          </p:cNvSpPr>
          <p:nvPr/>
        </p:nvSpPr>
        <p:spPr bwMode="auto">
          <a:xfrm>
            <a:off x="5334000" y="61722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and precise</a:t>
            </a:r>
          </a:p>
        </p:txBody>
      </p:sp>
      <p:sp>
        <p:nvSpPr>
          <p:cNvPr id="39991" name="Rectangle 55"/>
          <p:cNvSpPr>
            <a:spLocks noChangeArrowheads="1"/>
          </p:cNvSpPr>
          <p:nvPr/>
        </p:nvSpPr>
        <p:spPr bwMode="auto">
          <a:xfrm>
            <a:off x="5257800" y="838200"/>
            <a:ext cx="3482975"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008000"/>
                </a:solidFill>
                <a:latin typeface="Calibri" pitchFamily="34" charset="0"/>
                <a:cs typeface="Calibri" pitchFamily="34" charset="0"/>
              </a:rPr>
              <a:t>Large Systematic Errors </a:t>
            </a:r>
          </a:p>
          <a:p>
            <a:r>
              <a:rPr lang="en-US" sz="2400" b="1">
                <a:solidFill>
                  <a:srgbClr val="008000"/>
                </a:solidFill>
                <a:latin typeface="Calibri" pitchFamily="34" charset="0"/>
                <a:cs typeface="Calibri" pitchFamily="34" charset="0"/>
              </a:rPr>
              <a:t>(too high from true value)</a:t>
            </a:r>
          </a:p>
        </p:txBody>
      </p:sp>
      <p:sp>
        <p:nvSpPr>
          <p:cNvPr id="39995" name="Text Box 59"/>
          <p:cNvSpPr txBox="1">
            <a:spLocks noChangeArrowheads="1"/>
          </p:cNvSpPr>
          <p:nvPr/>
        </p:nvSpPr>
        <p:spPr bwMode="auto">
          <a:xfrm>
            <a:off x="7010400" y="4114800"/>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008000"/>
                </a:solidFill>
                <a:latin typeface="Calibri" pitchFamily="34" charset="0"/>
                <a:cs typeface="Calibri" pitchFamily="34" charset="0"/>
              </a:rPr>
              <a:t>No Systematic Errors</a:t>
            </a:r>
          </a:p>
        </p:txBody>
      </p:sp>
      <p:sp>
        <p:nvSpPr>
          <p:cNvPr id="39996" name="Line 60"/>
          <p:cNvSpPr>
            <a:spLocks noChangeShapeType="1"/>
          </p:cNvSpPr>
          <p:nvPr/>
        </p:nvSpPr>
        <p:spPr bwMode="auto">
          <a:xfrm flipH="1">
            <a:off x="7391400" y="4876800"/>
            <a:ext cx="1143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97" name="Line 61"/>
          <p:cNvSpPr>
            <a:spLocks noChangeShapeType="1"/>
          </p:cNvSpPr>
          <p:nvPr/>
        </p:nvSpPr>
        <p:spPr bwMode="auto">
          <a:xfrm flipH="1">
            <a:off x="7696200" y="1295400"/>
            <a:ext cx="762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9991">
                                            <p:txEl>
                                              <p:pRg st="0" end="0"/>
                                            </p:txEl>
                                          </p:spTgt>
                                        </p:tgtEl>
                                        <p:attrNameLst>
                                          <p:attrName>style.visibility</p:attrName>
                                        </p:attrNameLst>
                                      </p:cBhvr>
                                      <p:to>
                                        <p:strVal val="visible"/>
                                      </p:to>
                                    </p:set>
                                    <p:animEffect transition="in" filter="box(in)">
                                      <p:cBhvr>
                                        <p:cTn id="7" dur="500"/>
                                        <p:tgtEl>
                                          <p:spTgt spid="399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9991">
                                            <p:txEl>
                                              <p:pRg st="1" end="1"/>
                                            </p:txEl>
                                          </p:spTgt>
                                        </p:tgtEl>
                                        <p:attrNameLst>
                                          <p:attrName>style.visibility</p:attrName>
                                        </p:attrNameLst>
                                      </p:cBhvr>
                                      <p:to>
                                        <p:strVal val="visible"/>
                                      </p:to>
                                    </p:set>
                                    <p:animEffect transition="in" filter="box(in)">
                                      <p:cBhvr>
                                        <p:cTn id="12" dur="500"/>
                                        <p:tgtEl>
                                          <p:spTgt spid="399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9997"/>
                                        </p:tgtEl>
                                        <p:attrNameLst>
                                          <p:attrName>style.visibility</p:attrName>
                                        </p:attrNameLst>
                                      </p:cBhvr>
                                      <p:to>
                                        <p:strVal val="visible"/>
                                      </p:to>
                                    </p:set>
                                    <p:anim calcmode="lin" valueType="num">
                                      <p:cBhvr additive="base">
                                        <p:cTn id="17" dur="500" fill="hold"/>
                                        <p:tgtEl>
                                          <p:spTgt spid="39997"/>
                                        </p:tgtEl>
                                        <p:attrNameLst>
                                          <p:attrName>ppt_x</p:attrName>
                                        </p:attrNameLst>
                                      </p:cBhvr>
                                      <p:tavLst>
                                        <p:tav tm="0">
                                          <p:val>
                                            <p:strVal val="#ppt_x"/>
                                          </p:val>
                                        </p:tav>
                                        <p:tav tm="100000">
                                          <p:val>
                                            <p:strVal val="#ppt_x"/>
                                          </p:val>
                                        </p:tav>
                                      </p:tavLst>
                                    </p:anim>
                                    <p:anim calcmode="lin" valueType="num">
                                      <p:cBhvr additive="base">
                                        <p:cTn id="18" dur="500" fill="hold"/>
                                        <p:tgtEl>
                                          <p:spTgt spid="39997"/>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39995">
                                            <p:txEl>
                                              <p:pRg st="0" end="0"/>
                                            </p:txEl>
                                          </p:spTgt>
                                        </p:tgtEl>
                                        <p:attrNameLst>
                                          <p:attrName>style.visibility</p:attrName>
                                        </p:attrNameLst>
                                      </p:cBhvr>
                                      <p:to>
                                        <p:strVal val="visible"/>
                                      </p:to>
                                    </p:set>
                                    <p:animEffect transition="in" filter="box(in)">
                                      <p:cBhvr>
                                        <p:cTn id="23" dur="500"/>
                                        <p:tgtEl>
                                          <p:spTgt spid="39995">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9996"/>
                                        </p:tgtEl>
                                        <p:attrNameLst>
                                          <p:attrName>style.visibility</p:attrName>
                                        </p:attrNameLst>
                                      </p:cBhvr>
                                      <p:to>
                                        <p:strVal val="visible"/>
                                      </p:to>
                                    </p:set>
                                    <p:anim calcmode="lin" valueType="num">
                                      <p:cBhvr additive="base">
                                        <p:cTn id="28" dur="500" fill="hold"/>
                                        <p:tgtEl>
                                          <p:spTgt spid="39996"/>
                                        </p:tgtEl>
                                        <p:attrNameLst>
                                          <p:attrName>ppt_x</p:attrName>
                                        </p:attrNameLst>
                                      </p:cBhvr>
                                      <p:tavLst>
                                        <p:tav tm="0">
                                          <p:val>
                                            <p:strVal val="#ppt_x"/>
                                          </p:val>
                                        </p:tav>
                                        <p:tav tm="100000">
                                          <p:val>
                                            <p:strVal val="#ppt_x"/>
                                          </p:val>
                                        </p:tav>
                                      </p:tavLst>
                                    </p:anim>
                                    <p:anim calcmode="lin" valueType="num">
                                      <p:cBhvr additive="base">
                                        <p:cTn id="29" dur="500" fill="hold"/>
                                        <p:tgtEl>
                                          <p:spTgt spid="399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96" grpId="0" animBg="1"/>
      <p:bldP spid="3999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4000" b="1" smtClean="0">
                <a:solidFill>
                  <a:srgbClr val="008000"/>
                </a:solidFill>
                <a:latin typeface="Calibri" pitchFamily="34" charset="0"/>
                <a:cs typeface="Calibri" pitchFamily="34" charset="0"/>
              </a:rPr>
              <a:t>Examples of Systematic Errors</a:t>
            </a:r>
          </a:p>
        </p:txBody>
      </p:sp>
      <p:sp>
        <p:nvSpPr>
          <p:cNvPr id="17411" name="Rectangle 3"/>
          <p:cNvSpPr>
            <a:spLocks noGrp="1" noChangeArrowheads="1"/>
          </p:cNvSpPr>
          <p:nvPr>
            <p:ph type="body" idx="1"/>
          </p:nvPr>
        </p:nvSpPr>
        <p:spPr/>
        <p:txBody>
          <a:bodyPr/>
          <a:lstStyle/>
          <a:p>
            <a:pPr eaLnBrk="1" hangingPunct="1">
              <a:lnSpc>
                <a:spcPct val="90000"/>
              </a:lnSpc>
            </a:pPr>
            <a:r>
              <a:rPr lang="en-US" dirty="0" smtClean="0">
                <a:latin typeface="Calibri" pitchFamily="34" charset="0"/>
                <a:cs typeface="Calibri" pitchFamily="34" charset="0"/>
              </a:rPr>
              <a:t>Leaking gas syringes</a:t>
            </a:r>
          </a:p>
          <a:p>
            <a:pPr eaLnBrk="1" hangingPunct="1">
              <a:lnSpc>
                <a:spcPct val="90000"/>
              </a:lnSpc>
            </a:pPr>
            <a:r>
              <a:rPr lang="en-US" dirty="0" smtClean="0">
                <a:latin typeface="Calibri" pitchFamily="34" charset="0"/>
                <a:cs typeface="Calibri" pitchFamily="34" charset="0"/>
              </a:rPr>
              <a:t>Calibration errors in pH meters</a:t>
            </a:r>
          </a:p>
          <a:p>
            <a:pPr eaLnBrk="1" hangingPunct="1">
              <a:lnSpc>
                <a:spcPct val="90000"/>
              </a:lnSpc>
            </a:pPr>
            <a:r>
              <a:rPr lang="en-US" dirty="0" smtClean="0">
                <a:latin typeface="Calibri" pitchFamily="34" charset="0"/>
                <a:cs typeface="Calibri" pitchFamily="34" charset="0"/>
              </a:rPr>
              <a:t>Calibration of a balance</a:t>
            </a:r>
          </a:p>
          <a:p>
            <a:pPr eaLnBrk="1" hangingPunct="1">
              <a:lnSpc>
                <a:spcPct val="90000"/>
              </a:lnSpc>
            </a:pPr>
            <a:r>
              <a:rPr lang="en-US" dirty="0" smtClean="0">
                <a:latin typeface="Calibri" pitchFamily="34" charset="0"/>
                <a:cs typeface="Calibri" pitchFamily="34" charset="0"/>
              </a:rPr>
              <a:t>Liquids evaporating</a:t>
            </a:r>
          </a:p>
          <a:p>
            <a:pPr eaLnBrk="1" hangingPunct="1">
              <a:lnSpc>
                <a:spcPct val="90000"/>
              </a:lnSpc>
            </a:pPr>
            <a:r>
              <a:rPr lang="en-US" dirty="0" smtClean="0">
                <a:latin typeface="Calibri" pitchFamily="34" charset="0"/>
                <a:cs typeface="Calibri" pitchFamily="34" charset="0"/>
              </a:rPr>
              <a:t>Changes in external influences such as temperature and atmospheric pressure affect the measurement of gas volume, etc.</a:t>
            </a:r>
          </a:p>
          <a:p>
            <a:pPr eaLnBrk="1" hangingPunct="1">
              <a:lnSpc>
                <a:spcPct val="90000"/>
              </a:lnSpc>
            </a:pPr>
            <a:r>
              <a:rPr lang="en-US" dirty="0">
                <a:latin typeface="Calibri" pitchFamily="34" charset="0"/>
                <a:cs typeface="Calibri" pitchFamily="34" charset="0"/>
              </a:rPr>
              <a:t>e</a:t>
            </a:r>
            <a:r>
              <a:rPr lang="en-US" dirty="0" smtClean="0">
                <a:latin typeface="Calibri" pitchFamily="34" charset="0"/>
                <a:cs typeface="Calibri" pitchFamily="34" charset="0"/>
              </a:rPr>
              <a:t>tc…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solidFill>
                  <a:srgbClr val="008000"/>
                </a:solidFill>
                <a:latin typeface="Calibri" pitchFamily="34" charset="0"/>
                <a:cs typeface="Calibri" pitchFamily="34" charset="0"/>
              </a:rPr>
              <a:t>Reporting Measurements</a:t>
            </a:r>
          </a:p>
        </p:txBody>
      </p:sp>
      <p:sp>
        <p:nvSpPr>
          <p:cNvPr id="30723" name="Rectangle 3"/>
          <p:cNvSpPr>
            <a:spLocks noGrp="1" noChangeArrowheads="1"/>
          </p:cNvSpPr>
          <p:nvPr>
            <p:ph type="body" idx="1"/>
          </p:nvPr>
        </p:nvSpPr>
        <p:spPr>
          <a:xfrm>
            <a:off x="457200" y="1646238"/>
            <a:ext cx="8534400" cy="4525962"/>
          </a:xfrm>
        </p:spPr>
        <p:txBody>
          <a:bodyPr/>
          <a:lstStyle/>
          <a:p>
            <a:pPr eaLnBrk="1" hangingPunct="1"/>
            <a:r>
              <a:rPr lang="en-US" smtClean="0">
                <a:latin typeface="Calibri" pitchFamily="34" charset="0"/>
                <a:cs typeface="Calibri" pitchFamily="34" charset="0"/>
              </a:rPr>
              <a:t>There are 3 parts to a measurement:</a:t>
            </a:r>
          </a:p>
          <a:p>
            <a:pPr lvl="1" eaLnBrk="1" hangingPunct="1"/>
            <a:r>
              <a:rPr lang="en-US" smtClean="0">
                <a:latin typeface="Calibri" pitchFamily="34" charset="0"/>
                <a:cs typeface="Calibri" pitchFamily="34" charset="0"/>
              </a:rPr>
              <a:t>The measurement</a:t>
            </a:r>
          </a:p>
          <a:p>
            <a:pPr lvl="1" eaLnBrk="1" hangingPunct="1"/>
            <a:r>
              <a:rPr lang="en-US" smtClean="0">
                <a:latin typeface="Calibri" pitchFamily="34" charset="0"/>
                <a:cs typeface="Calibri" pitchFamily="34" charset="0"/>
              </a:rPr>
              <a:t>The uncertainty</a:t>
            </a:r>
            <a:r>
              <a:rPr lang="en-US" sz="2200" smtClean="0">
                <a:latin typeface="Calibri" pitchFamily="34" charset="0"/>
                <a:cs typeface="Calibri" pitchFamily="34" charset="0"/>
              </a:rPr>
              <a:t> (estimated magnitude of random error)</a:t>
            </a:r>
          </a:p>
          <a:p>
            <a:pPr lvl="1" eaLnBrk="1" hangingPunct="1"/>
            <a:r>
              <a:rPr lang="en-US" smtClean="0">
                <a:latin typeface="Calibri" pitchFamily="34" charset="0"/>
                <a:cs typeface="Calibri" pitchFamily="34" charset="0"/>
              </a:rPr>
              <a:t>The unit</a:t>
            </a:r>
          </a:p>
          <a:p>
            <a:pPr lvl="1" eaLnBrk="1" hangingPunct="1"/>
            <a:endParaRPr lang="en-US" smtClean="0">
              <a:latin typeface="Calibri" pitchFamily="34" charset="0"/>
              <a:cs typeface="Calibri" pitchFamily="34" charset="0"/>
            </a:endParaRPr>
          </a:p>
          <a:p>
            <a:pPr lvl="1" eaLnBrk="1" hangingPunct="1"/>
            <a:r>
              <a:rPr lang="en-US" smtClean="0">
                <a:latin typeface="Calibri" pitchFamily="34" charset="0"/>
                <a:cs typeface="Calibri" pitchFamily="34" charset="0"/>
              </a:rPr>
              <a:t>The </a:t>
            </a:r>
            <a:r>
              <a:rPr lang="en-US" smtClean="0">
                <a:solidFill>
                  <a:srgbClr val="FF0000"/>
                </a:solidFill>
                <a:latin typeface="Calibri" pitchFamily="34" charset="0"/>
                <a:cs typeface="Calibri" pitchFamily="34" charset="0"/>
              </a:rPr>
              <a:t>absolute uncertainty</a:t>
            </a:r>
            <a:r>
              <a:rPr lang="en-US" smtClean="0">
                <a:latin typeface="Calibri" pitchFamily="34" charset="0"/>
                <a:cs typeface="Calibri" pitchFamily="34" charset="0"/>
              </a:rPr>
              <a:t> is the size of the range of values in which the "true value" of the measurement probably lies.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animEffect transition="in" filter="box(in)">
                                      <p:cBhvr>
                                        <p:cTn id="7" dur="500"/>
                                        <p:tgtEl>
                                          <p:spTgt spid="3072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0723">
                                            <p:txEl>
                                              <p:pRg st="3" end="3"/>
                                            </p:txEl>
                                          </p:spTgt>
                                        </p:tgtEl>
                                        <p:attrNameLst>
                                          <p:attrName>style.visibility</p:attrName>
                                        </p:attrNameLst>
                                      </p:cBhvr>
                                      <p:to>
                                        <p:strVal val="visible"/>
                                      </p:to>
                                    </p:set>
                                    <p:animEffect transition="in" filter="box(in)">
                                      <p:cBhvr>
                                        <p:cTn id="12" dur="500"/>
                                        <p:tgtEl>
                                          <p:spTgt spid="3072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box(in)">
                                      <p:cBhvr>
                                        <p:cTn id="17" dur="500"/>
                                        <p:tgtEl>
                                          <p:spTgt spid="307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0723">
                                            <p:txEl>
                                              <p:pRg st="5" end="5"/>
                                            </p:txEl>
                                          </p:spTgt>
                                        </p:tgtEl>
                                        <p:attrNameLst>
                                          <p:attrName>style.visibility</p:attrName>
                                        </p:attrNameLst>
                                      </p:cBhvr>
                                      <p:to>
                                        <p:strVal val="visible"/>
                                      </p:to>
                                    </p:set>
                                    <p:animEffect transition="in" filter="box(in)">
                                      <p:cBhvr>
                                        <p:cTn id="22" dur="500"/>
                                        <p:tgtEl>
                                          <p:spTgt spid="307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Example:</a:t>
            </a:r>
          </a:p>
        </p:txBody>
      </p:sp>
      <p:sp>
        <p:nvSpPr>
          <p:cNvPr id="32771" name="Rectangle 3"/>
          <p:cNvSpPr>
            <a:spLocks noGrp="1" noChangeArrowheads="1"/>
          </p:cNvSpPr>
          <p:nvPr>
            <p:ph type="body" idx="1"/>
          </p:nvPr>
        </p:nvSpPr>
        <p:spPr/>
        <p:txBody>
          <a:bodyPr/>
          <a:lstStyle/>
          <a:p>
            <a:pPr eaLnBrk="1" hangingPunct="1">
              <a:buFontTx/>
              <a:buNone/>
            </a:pPr>
            <a:r>
              <a:rPr lang="en-US" b="1" dirty="0" smtClean="0">
                <a:solidFill>
                  <a:srgbClr val="008000"/>
                </a:solidFill>
              </a:rPr>
              <a:t>	</a:t>
            </a:r>
            <a:r>
              <a:rPr lang="en-US" b="1" dirty="0" smtClean="0">
                <a:solidFill>
                  <a:srgbClr val="008000"/>
                </a:solidFill>
                <a:latin typeface="Calibri" pitchFamily="34" charset="0"/>
                <a:cs typeface="Calibri" pitchFamily="34" charset="0"/>
              </a:rPr>
              <a:t>5.2</a:t>
            </a:r>
          </a:p>
          <a:p>
            <a:pPr eaLnBrk="1" hangingPunct="1"/>
            <a:endParaRPr lang="en-US" dirty="0" smtClean="0">
              <a:cs typeface="Times New Roman" pitchFamily="18" charset="0"/>
            </a:endParaRPr>
          </a:p>
          <a:p>
            <a:pPr eaLnBrk="1" hangingPunct="1">
              <a:buFontTx/>
              <a:buNone/>
            </a:pPr>
            <a:endParaRPr lang="en-US" dirty="0" smtClean="0">
              <a:cs typeface="Times New Roman" pitchFamily="18" charset="0"/>
            </a:endParaRPr>
          </a:p>
          <a:p>
            <a:pPr eaLnBrk="1" hangingPunct="1"/>
            <a:endParaRPr lang="en-US" dirty="0" smtClean="0">
              <a:cs typeface="Times New Roman" pitchFamily="18" charset="0"/>
            </a:endParaRPr>
          </a:p>
          <a:p>
            <a:pPr marL="0" indent="0" eaLnBrk="1" hangingPunct="1">
              <a:buNone/>
            </a:pPr>
            <a:r>
              <a:rPr lang="en-US" dirty="0" smtClean="0">
                <a:latin typeface="Calibri" pitchFamily="34" charset="0"/>
                <a:cs typeface="Calibri" pitchFamily="34" charset="0"/>
              </a:rPr>
              <a:t>An uncertainty of 0.5 cm for this measurement means you are reasonably sure the actual length is somewhere between 4.7 and 5.7.</a:t>
            </a:r>
          </a:p>
        </p:txBody>
      </p:sp>
      <p:sp>
        <p:nvSpPr>
          <p:cNvPr id="32772" name="Text Box 4"/>
          <p:cNvSpPr txBox="1">
            <a:spLocks noChangeArrowheads="1"/>
          </p:cNvSpPr>
          <p:nvPr/>
        </p:nvSpPr>
        <p:spPr bwMode="auto">
          <a:xfrm>
            <a:off x="533400" y="2563030"/>
            <a:ext cx="20574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dirty="0" smtClean="0">
                <a:solidFill>
                  <a:srgbClr val="FF0000"/>
                </a:solidFill>
                <a:latin typeface="Calibri" pitchFamily="34" charset="0"/>
                <a:cs typeface="Calibri" pitchFamily="34" charset="0"/>
              </a:rPr>
              <a:t>The measurement</a:t>
            </a:r>
            <a:endParaRPr lang="en-US" dirty="0">
              <a:solidFill>
                <a:srgbClr val="FF0000"/>
              </a:solidFill>
              <a:latin typeface="Calibri" pitchFamily="34" charset="0"/>
              <a:cs typeface="Calibri" pitchFamily="34" charset="0"/>
            </a:endParaRPr>
          </a:p>
        </p:txBody>
      </p:sp>
      <p:sp>
        <p:nvSpPr>
          <p:cNvPr id="32773" name="Text Box 5"/>
          <p:cNvSpPr txBox="1">
            <a:spLocks noChangeArrowheads="1"/>
          </p:cNvSpPr>
          <p:nvPr/>
        </p:nvSpPr>
        <p:spPr bwMode="auto">
          <a:xfrm>
            <a:off x="1676400" y="2286000"/>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dirty="0">
                <a:solidFill>
                  <a:srgbClr val="FF0000"/>
                </a:solidFill>
                <a:latin typeface="Calibri" pitchFamily="34" charset="0"/>
                <a:cs typeface="Calibri" pitchFamily="34" charset="0"/>
              </a:rPr>
              <a:t>The uncertainty</a:t>
            </a:r>
          </a:p>
        </p:txBody>
      </p:sp>
      <p:sp>
        <p:nvSpPr>
          <p:cNvPr id="32774" name="Text Box 6"/>
          <p:cNvSpPr txBox="1">
            <a:spLocks noChangeArrowheads="1"/>
          </p:cNvSpPr>
          <p:nvPr/>
        </p:nvSpPr>
        <p:spPr bwMode="auto">
          <a:xfrm>
            <a:off x="3387436" y="1752600"/>
            <a:ext cx="213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dirty="0">
                <a:solidFill>
                  <a:srgbClr val="FF0000"/>
                </a:solidFill>
                <a:latin typeface="Calibri" pitchFamily="34" charset="0"/>
                <a:cs typeface="Calibri" pitchFamily="34" charset="0"/>
              </a:rPr>
              <a:t>The unit</a:t>
            </a:r>
          </a:p>
        </p:txBody>
      </p:sp>
      <p:sp>
        <p:nvSpPr>
          <p:cNvPr id="19463" name="Line 7"/>
          <p:cNvSpPr>
            <a:spLocks noChangeShapeType="1"/>
          </p:cNvSpPr>
          <p:nvPr/>
        </p:nvSpPr>
        <p:spPr bwMode="auto">
          <a:xfrm flipV="1">
            <a:off x="1295400" y="21336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4" name="Line 8"/>
          <p:cNvSpPr>
            <a:spLocks noChangeShapeType="1"/>
          </p:cNvSpPr>
          <p:nvPr/>
        </p:nvSpPr>
        <p:spPr bwMode="auto">
          <a:xfrm flipV="1">
            <a:off x="2133600" y="2057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5" name="Line 9"/>
          <p:cNvSpPr>
            <a:spLocks noChangeShapeType="1"/>
          </p:cNvSpPr>
          <p:nvPr/>
        </p:nvSpPr>
        <p:spPr bwMode="auto">
          <a:xfrm flipH="1">
            <a:off x="3200400" y="19812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8" name="Text Box 10"/>
          <p:cNvSpPr txBox="1">
            <a:spLocks noChangeArrowheads="1"/>
          </p:cNvSpPr>
          <p:nvPr/>
        </p:nvSpPr>
        <p:spPr bwMode="auto">
          <a:xfrm>
            <a:off x="2438400" y="1630362"/>
            <a:ext cx="914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srgbClr val="008000"/>
                </a:solidFill>
                <a:latin typeface="Calibri" pitchFamily="34" charset="0"/>
                <a:cs typeface="Calibri" pitchFamily="34" charset="0"/>
              </a:rPr>
              <a:t>cm</a:t>
            </a:r>
          </a:p>
        </p:txBody>
      </p:sp>
      <p:sp>
        <p:nvSpPr>
          <p:cNvPr id="32780" name="Text Box 12"/>
          <p:cNvSpPr txBox="1">
            <a:spLocks noChangeArrowheads="1"/>
          </p:cNvSpPr>
          <p:nvPr/>
        </p:nvSpPr>
        <p:spPr bwMode="auto">
          <a:xfrm>
            <a:off x="1447800" y="1630362"/>
            <a:ext cx="114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srgbClr val="008000"/>
                </a:solidFill>
                <a:latin typeface="Calibri" pitchFamily="34" charset="0"/>
                <a:cs typeface="Calibri" pitchFamily="34" charset="0"/>
              </a:rPr>
              <a:t>± 0.5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diamond(in)">
                                      <p:cBhvr>
                                        <p:cTn id="7" dur="2000"/>
                                        <p:tgtEl>
                                          <p:spTgt spid="3277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Effect transition="in" filter="box(in)">
                                      <p:cBhvr>
                                        <p:cTn id="12" dur="500"/>
                                        <p:tgtEl>
                                          <p:spTgt spid="327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2774"/>
                                        </p:tgtEl>
                                        <p:attrNameLst>
                                          <p:attrName>style.visibility</p:attrName>
                                        </p:attrNameLst>
                                      </p:cBhvr>
                                      <p:to>
                                        <p:strVal val="visible"/>
                                      </p:to>
                                    </p:set>
                                    <p:animEffect transition="in" filter="blinds(horizontal)">
                                      <p:cBhvr>
                                        <p:cTn id="17" dur="500"/>
                                        <p:tgtEl>
                                          <p:spTgt spid="327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2778"/>
                                        </p:tgtEl>
                                        <p:attrNameLst>
                                          <p:attrName>style.visibility</p:attrName>
                                        </p:attrNameLst>
                                      </p:cBhvr>
                                      <p:to>
                                        <p:strVal val="visible"/>
                                      </p:to>
                                    </p:set>
                                    <p:animEffect transition="in" filter="checkerboard(across)">
                                      <p:cBhvr>
                                        <p:cTn id="22" dur="500"/>
                                        <p:tgtEl>
                                          <p:spTgt spid="3277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2773"/>
                                        </p:tgtEl>
                                        <p:attrNameLst>
                                          <p:attrName>style.visibility</p:attrName>
                                        </p:attrNameLst>
                                      </p:cBhvr>
                                      <p:to>
                                        <p:strVal val="visible"/>
                                      </p:to>
                                    </p:set>
                                    <p:animEffect transition="in" filter="checkerboard(across)">
                                      <p:cBhvr>
                                        <p:cTn id="27" dur="500"/>
                                        <p:tgtEl>
                                          <p:spTgt spid="3277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2780"/>
                                        </p:tgtEl>
                                        <p:attrNameLst>
                                          <p:attrName>style.visibility</p:attrName>
                                        </p:attrNameLst>
                                      </p:cBhvr>
                                      <p:to>
                                        <p:strVal val="visible"/>
                                      </p:to>
                                    </p:set>
                                    <p:animEffect transition="in" filter="box(in)">
                                      <p:cBhvr>
                                        <p:cTn id="32" dur="500"/>
                                        <p:tgtEl>
                                          <p:spTgt spid="3278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32771">
                                            <p:txEl>
                                              <p:pRg st="4" end="4"/>
                                            </p:txEl>
                                          </p:spTgt>
                                        </p:tgtEl>
                                        <p:attrNameLst>
                                          <p:attrName>style.visibility</p:attrName>
                                        </p:attrNameLst>
                                      </p:cBhvr>
                                      <p:to>
                                        <p:strVal val="visible"/>
                                      </p:to>
                                    </p:set>
                                    <p:animEffect transition="in" filter="box(in)">
                                      <p:cBhvr>
                                        <p:cTn id="37" dur="5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p:bldP spid="32774" grpId="0"/>
      <p:bldP spid="32778" grpId="0"/>
      <p:bldP spid="3278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Practice</a:t>
            </a:r>
          </a:p>
        </p:txBody>
      </p:sp>
      <p:grpSp>
        <p:nvGrpSpPr>
          <p:cNvPr id="20483" name="Group 4"/>
          <p:cNvGrpSpPr>
            <a:grpSpLocks noChangeAspect="1"/>
          </p:cNvGrpSpPr>
          <p:nvPr/>
        </p:nvGrpSpPr>
        <p:grpSpPr bwMode="auto">
          <a:xfrm>
            <a:off x="533400" y="1600200"/>
            <a:ext cx="7696200" cy="2368550"/>
            <a:chOff x="10800" y="3337"/>
            <a:chExt cx="4680" cy="1440"/>
          </a:xfrm>
        </p:grpSpPr>
        <p:sp>
          <p:nvSpPr>
            <p:cNvPr id="20485" name="AutoShape 5"/>
            <p:cNvSpPr>
              <a:spLocks noChangeAspect="1" noChangeArrowheads="1"/>
            </p:cNvSpPr>
            <p:nvPr/>
          </p:nvSpPr>
          <p:spPr bwMode="auto">
            <a:xfrm>
              <a:off x="10800" y="3337"/>
              <a:ext cx="4680"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0486" name="Line 6"/>
            <p:cNvSpPr>
              <a:spLocks noChangeShapeType="1"/>
            </p:cNvSpPr>
            <p:nvPr/>
          </p:nvSpPr>
          <p:spPr bwMode="auto">
            <a:xfrm>
              <a:off x="10920" y="4237"/>
              <a:ext cx="42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87" name="Line 7"/>
            <p:cNvSpPr>
              <a:spLocks noChangeShapeType="1"/>
            </p:cNvSpPr>
            <p:nvPr/>
          </p:nvSpPr>
          <p:spPr bwMode="auto">
            <a:xfrm>
              <a:off x="10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88" name="Line 8"/>
            <p:cNvSpPr>
              <a:spLocks noChangeShapeType="1"/>
            </p:cNvSpPr>
            <p:nvPr/>
          </p:nvSpPr>
          <p:spPr bwMode="auto">
            <a:xfrm>
              <a:off x="11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89" name="Line 9"/>
            <p:cNvSpPr>
              <a:spLocks noChangeShapeType="1"/>
            </p:cNvSpPr>
            <p:nvPr/>
          </p:nvSpPr>
          <p:spPr bwMode="auto">
            <a:xfrm>
              <a:off x="12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0" name="Line 10"/>
            <p:cNvSpPr>
              <a:spLocks noChangeShapeType="1"/>
            </p:cNvSpPr>
            <p:nvPr/>
          </p:nvSpPr>
          <p:spPr bwMode="auto">
            <a:xfrm>
              <a:off x="127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1" name="Line 11"/>
            <p:cNvSpPr>
              <a:spLocks noChangeShapeType="1"/>
            </p:cNvSpPr>
            <p:nvPr/>
          </p:nvSpPr>
          <p:spPr bwMode="auto">
            <a:xfrm>
              <a:off x="133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2" name="Line 12"/>
            <p:cNvSpPr>
              <a:spLocks noChangeShapeType="1"/>
            </p:cNvSpPr>
            <p:nvPr/>
          </p:nvSpPr>
          <p:spPr bwMode="auto">
            <a:xfrm>
              <a:off x="13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3" name="Line 13"/>
            <p:cNvSpPr>
              <a:spLocks noChangeShapeType="1"/>
            </p:cNvSpPr>
            <p:nvPr/>
          </p:nvSpPr>
          <p:spPr bwMode="auto">
            <a:xfrm>
              <a:off x="14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4" name="Line 14"/>
            <p:cNvSpPr>
              <a:spLocks noChangeShapeType="1"/>
            </p:cNvSpPr>
            <p:nvPr/>
          </p:nvSpPr>
          <p:spPr bwMode="auto">
            <a:xfrm>
              <a:off x="15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5" name="Line 15"/>
            <p:cNvSpPr>
              <a:spLocks noChangeShapeType="1"/>
            </p:cNvSpPr>
            <p:nvPr/>
          </p:nvSpPr>
          <p:spPr bwMode="auto">
            <a:xfrm>
              <a:off x="11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6" name="Line 16"/>
            <p:cNvSpPr>
              <a:spLocks noChangeShapeType="1"/>
            </p:cNvSpPr>
            <p:nvPr/>
          </p:nvSpPr>
          <p:spPr bwMode="auto">
            <a:xfrm>
              <a:off x="111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7" name="Line 17"/>
            <p:cNvSpPr>
              <a:spLocks noChangeShapeType="1"/>
            </p:cNvSpPr>
            <p:nvPr/>
          </p:nvSpPr>
          <p:spPr bwMode="auto">
            <a:xfrm>
              <a:off x="1128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8" name="Line 18"/>
            <p:cNvSpPr>
              <a:spLocks noChangeShapeType="1"/>
            </p:cNvSpPr>
            <p:nvPr/>
          </p:nvSpPr>
          <p:spPr bwMode="auto">
            <a:xfrm>
              <a:off x="1140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99" name="Line 19"/>
            <p:cNvSpPr>
              <a:spLocks noChangeShapeType="1"/>
            </p:cNvSpPr>
            <p:nvPr/>
          </p:nvSpPr>
          <p:spPr bwMode="auto">
            <a:xfrm>
              <a:off x="11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0" name="Line 20"/>
            <p:cNvSpPr>
              <a:spLocks noChangeShapeType="1"/>
            </p:cNvSpPr>
            <p:nvPr/>
          </p:nvSpPr>
          <p:spPr bwMode="auto">
            <a:xfrm>
              <a:off x="117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1" name="Line 21"/>
            <p:cNvSpPr>
              <a:spLocks noChangeShapeType="1"/>
            </p:cNvSpPr>
            <p:nvPr/>
          </p:nvSpPr>
          <p:spPr bwMode="auto">
            <a:xfrm>
              <a:off x="11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2" name="Line 22"/>
            <p:cNvSpPr>
              <a:spLocks noChangeShapeType="1"/>
            </p:cNvSpPr>
            <p:nvPr/>
          </p:nvSpPr>
          <p:spPr bwMode="auto">
            <a:xfrm>
              <a:off x="12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3" name="Line 23"/>
            <p:cNvSpPr>
              <a:spLocks noChangeShapeType="1"/>
            </p:cNvSpPr>
            <p:nvPr/>
          </p:nvSpPr>
          <p:spPr bwMode="auto">
            <a:xfrm>
              <a:off x="122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4" name="Line 24"/>
            <p:cNvSpPr>
              <a:spLocks noChangeShapeType="1"/>
            </p:cNvSpPr>
            <p:nvPr/>
          </p:nvSpPr>
          <p:spPr bwMode="auto">
            <a:xfrm>
              <a:off x="123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5" name="Line 25"/>
            <p:cNvSpPr>
              <a:spLocks noChangeShapeType="1"/>
            </p:cNvSpPr>
            <p:nvPr/>
          </p:nvSpPr>
          <p:spPr bwMode="auto">
            <a:xfrm>
              <a:off x="124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6" name="Line 26"/>
            <p:cNvSpPr>
              <a:spLocks noChangeShapeType="1"/>
            </p:cNvSpPr>
            <p:nvPr/>
          </p:nvSpPr>
          <p:spPr bwMode="auto">
            <a:xfrm>
              <a:off x="126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7" name="Line 27"/>
            <p:cNvSpPr>
              <a:spLocks noChangeShapeType="1"/>
            </p:cNvSpPr>
            <p:nvPr/>
          </p:nvSpPr>
          <p:spPr bwMode="auto">
            <a:xfrm>
              <a:off x="128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8" name="Line 28"/>
            <p:cNvSpPr>
              <a:spLocks noChangeShapeType="1"/>
            </p:cNvSpPr>
            <p:nvPr/>
          </p:nvSpPr>
          <p:spPr bwMode="auto">
            <a:xfrm>
              <a:off x="129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09" name="Line 29"/>
            <p:cNvSpPr>
              <a:spLocks noChangeShapeType="1"/>
            </p:cNvSpPr>
            <p:nvPr/>
          </p:nvSpPr>
          <p:spPr bwMode="auto">
            <a:xfrm>
              <a:off x="130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0" name="Line 30"/>
            <p:cNvSpPr>
              <a:spLocks noChangeShapeType="1"/>
            </p:cNvSpPr>
            <p:nvPr/>
          </p:nvSpPr>
          <p:spPr bwMode="auto">
            <a:xfrm>
              <a:off x="132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1" name="Line 31"/>
            <p:cNvSpPr>
              <a:spLocks noChangeShapeType="1"/>
            </p:cNvSpPr>
            <p:nvPr/>
          </p:nvSpPr>
          <p:spPr bwMode="auto">
            <a:xfrm>
              <a:off x="134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2" name="Line 32"/>
            <p:cNvSpPr>
              <a:spLocks noChangeShapeType="1"/>
            </p:cNvSpPr>
            <p:nvPr/>
          </p:nvSpPr>
          <p:spPr bwMode="auto">
            <a:xfrm>
              <a:off x="135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3" name="Line 33"/>
            <p:cNvSpPr>
              <a:spLocks noChangeShapeType="1"/>
            </p:cNvSpPr>
            <p:nvPr/>
          </p:nvSpPr>
          <p:spPr bwMode="auto">
            <a:xfrm>
              <a:off x="136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4" name="Line 34"/>
            <p:cNvSpPr>
              <a:spLocks noChangeShapeType="1"/>
            </p:cNvSpPr>
            <p:nvPr/>
          </p:nvSpPr>
          <p:spPr bwMode="auto">
            <a:xfrm>
              <a:off x="138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5" name="Line 35"/>
            <p:cNvSpPr>
              <a:spLocks noChangeShapeType="1"/>
            </p:cNvSpPr>
            <p:nvPr/>
          </p:nvSpPr>
          <p:spPr bwMode="auto">
            <a:xfrm>
              <a:off x="14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6" name="Line 36"/>
            <p:cNvSpPr>
              <a:spLocks noChangeShapeType="1"/>
            </p:cNvSpPr>
            <p:nvPr/>
          </p:nvSpPr>
          <p:spPr bwMode="auto">
            <a:xfrm>
              <a:off x="141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7" name="Line 37"/>
            <p:cNvSpPr>
              <a:spLocks noChangeShapeType="1"/>
            </p:cNvSpPr>
            <p:nvPr/>
          </p:nvSpPr>
          <p:spPr bwMode="auto">
            <a:xfrm>
              <a:off x="142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8" name="Line 38"/>
            <p:cNvSpPr>
              <a:spLocks noChangeShapeType="1"/>
            </p:cNvSpPr>
            <p:nvPr/>
          </p:nvSpPr>
          <p:spPr bwMode="auto">
            <a:xfrm>
              <a:off x="144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19" name="Line 39"/>
            <p:cNvSpPr>
              <a:spLocks noChangeShapeType="1"/>
            </p:cNvSpPr>
            <p:nvPr/>
          </p:nvSpPr>
          <p:spPr bwMode="auto">
            <a:xfrm>
              <a:off x="14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20" name="Line 40"/>
            <p:cNvSpPr>
              <a:spLocks noChangeShapeType="1"/>
            </p:cNvSpPr>
            <p:nvPr/>
          </p:nvSpPr>
          <p:spPr bwMode="auto">
            <a:xfrm>
              <a:off x="147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21" name="Line 41"/>
            <p:cNvSpPr>
              <a:spLocks noChangeShapeType="1"/>
            </p:cNvSpPr>
            <p:nvPr/>
          </p:nvSpPr>
          <p:spPr bwMode="auto">
            <a:xfrm>
              <a:off x="14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22" name="Line 42"/>
            <p:cNvSpPr>
              <a:spLocks noChangeShapeType="1"/>
            </p:cNvSpPr>
            <p:nvPr/>
          </p:nvSpPr>
          <p:spPr bwMode="auto">
            <a:xfrm>
              <a:off x="15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23" name="Text Box 43"/>
            <p:cNvSpPr txBox="1">
              <a:spLocks noChangeArrowheads="1"/>
            </p:cNvSpPr>
            <p:nvPr/>
          </p:nvSpPr>
          <p:spPr bwMode="auto">
            <a:xfrm>
              <a:off x="10800" y="3337"/>
              <a:ext cx="468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900" b="1">
                  <a:latin typeface="Times New Roman" pitchFamily="18" charset="0"/>
                </a:rPr>
                <a:t>0         5        10       15       20      25      30       35 </a:t>
              </a:r>
              <a:r>
                <a:rPr lang="en-US" sz="1400" b="1">
                  <a:latin typeface="Times New Roman" pitchFamily="18" charset="0"/>
                </a:rPr>
                <a:t>cm</a:t>
              </a:r>
              <a:endParaRPr lang="en-US" sz="1400"/>
            </a:p>
          </p:txBody>
        </p:sp>
        <p:sp>
          <p:nvSpPr>
            <p:cNvPr id="20524" name="Rectangle 44"/>
            <p:cNvSpPr>
              <a:spLocks noChangeArrowheads="1"/>
            </p:cNvSpPr>
            <p:nvPr/>
          </p:nvSpPr>
          <p:spPr bwMode="auto">
            <a:xfrm>
              <a:off x="10920" y="4417"/>
              <a:ext cx="3720" cy="180"/>
            </a:xfrm>
            <a:prstGeom prst="rect">
              <a:avLst/>
            </a:prstGeom>
            <a:solidFill>
              <a:srgbClr val="3366FF"/>
            </a:solidFill>
            <a:ln w="9525">
              <a:solidFill>
                <a:srgbClr val="000000"/>
              </a:solidFill>
              <a:miter lim="800000"/>
              <a:headEnd/>
              <a:tailEnd/>
            </a:ln>
          </p:spPr>
          <p:txBody>
            <a:bodyPr/>
            <a:lstStyle/>
            <a:p>
              <a:endParaRPr lang="en-US"/>
            </a:p>
          </p:txBody>
        </p:sp>
      </p:grpSp>
      <p:sp>
        <p:nvSpPr>
          <p:cNvPr id="20484" name="Text Box 45"/>
          <p:cNvSpPr txBox="1">
            <a:spLocks noChangeArrowheads="1"/>
          </p:cNvSpPr>
          <p:nvPr/>
        </p:nvSpPr>
        <p:spPr bwMode="auto">
          <a:xfrm>
            <a:off x="762000" y="4335463"/>
            <a:ext cx="66294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a:solidFill>
                  <a:srgbClr val="008000"/>
                </a:solidFill>
                <a:latin typeface="Calibri" pitchFamily="34" charset="0"/>
                <a:cs typeface="Calibri" pitchFamily="34" charset="0"/>
              </a:rPr>
              <a:t>What is the length of the blue bar?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Uncertainty in Measurement</a:t>
            </a:r>
          </a:p>
        </p:txBody>
      </p:sp>
      <p:sp>
        <p:nvSpPr>
          <p:cNvPr id="3075" name="Rectangle 3"/>
          <p:cNvSpPr>
            <a:spLocks noGrp="1" noChangeArrowheads="1"/>
          </p:cNvSpPr>
          <p:nvPr>
            <p:ph type="body" idx="1"/>
          </p:nvPr>
        </p:nvSpPr>
        <p:spPr>
          <a:xfrm>
            <a:off x="457200" y="1600200"/>
            <a:ext cx="8534400" cy="4525963"/>
          </a:xfrm>
        </p:spPr>
        <p:txBody>
          <a:bodyPr/>
          <a:lstStyle/>
          <a:p>
            <a:pPr marL="0" indent="0" eaLnBrk="1" hangingPunct="1">
              <a:buFontTx/>
              <a:buNone/>
            </a:pPr>
            <a:r>
              <a:rPr lang="en-US" smtClean="0">
                <a:latin typeface="Calibri" pitchFamily="34" charset="0"/>
                <a:cs typeface="Calibri" pitchFamily="34" charset="0"/>
              </a:rPr>
              <a:t>We customarily report a measurement by recording all the certain digits plus the first uncertain digit. </a:t>
            </a:r>
          </a:p>
          <a:p>
            <a:pPr marL="0" indent="0" eaLnBrk="1" hangingPunct="1">
              <a:buFontTx/>
              <a:buNone/>
            </a:pPr>
            <a:r>
              <a:rPr lang="en-US" smtClean="0">
                <a:latin typeface="Calibri" pitchFamily="34" charset="0"/>
                <a:cs typeface="Calibri" pitchFamily="34" charset="0"/>
              </a:rPr>
              <a:t>	</a:t>
            </a:r>
          </a:p>
          <a:p>
            <a:pPr marL="0" indent="0" eaLnBrk="1" hangingPunct="1">
              <a:buFontTx/>
              <a:buNone/>
            </a:pPr>
            <a:r>
              <a:rPr lang="en-US" sz="2600" smtClean="0">
                <a:latin typeface="Calibri" pitchFamily="34" charset="0"/>
                <a:cs typeface="Calibri" pitchFamily="34" charset="0"/>
              </a:rPr>
              <a:t>	Collectively, these are known as “significant figures”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b="1" smtClean="0">
                <a:solidFill>
                  <a:srgbClr val="FF0000"/>
                </a:solidFill>
                <a:latin typeface="Calibri" pitchFamily="34" charset="0"/>
                <a:cs typeface="Calibri" pitchFamily="34" charset="0"/>
              </a:rPr>
              <a:t>31.0 cm</a:t>
            </a:r>
          </a:p>
        </p:txBody>
      </p:sp>
      <p:grpSp>
        <p:nvGrpSpPr>
          <p:cNvPr id="21507" name="Group 4"/>
          <p:cNvGrpSpPr>
            <a:grpSpLocks noChangeAspect="1"/>
          </p:cNvGrpSpPr>
          <p:nvPr/>
        </p:nvGrpSpPr>
        <p:grpSpPr bwMode="auto">
          <a:xfrm>
            <a:off x="533400" y="1600200"/>
            <a:ext cx="7696200" cy="2368550"/>
            <a:chOff x="10800" y="3337"/>
            <a:chExt cx="4680" cy="1440"/>
          </a:xfrm>
        </p:grpSpPr>
        <p:sp>
          <p:nvSpPr>
            <p:cNvPr id="21509" name="AutoShape 5"/>
            <p:cNvSpPr>
              <a:spLocks noChangeAspect="1" noChangeArrowheads="1"/>
            </p:cNvSpPr>
            <p:nvPr/>
          </p:nvSpPr>
          <p:spPr bwMode="auto">
            <a:xfrm>
              <a:off x="10800" y="3337"/>
              <a:ext cx="4680"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1510" name="Line 6"/>
            <p:cNvSpPr>
              <a:spLocks noChangeShapeType="1"/>
            </p:cNvSpPr>
            <p:nvPr/>
          </p:nvSpPr>
          <p:spPr bwMode="auto">
            <a:xfrm>
              <a:off x="10920" y="4237"/>
              <a:ext cx="42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1" name="Line 7"/>
            <p:cNvSpPr>
              <a:spLocks noChangeShapeType="1"/>
            </p:cNvSpPr>
            <p:nvPr/>
          </p:nvSpPr>
          <p:spPr bwMode="auto">
            <a:xfrm>
              <a:off x="10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Line 8"/>
            <p:cNvSpPr>
              <a:spLocks noChangeShapeType="1"/>
            </p:cNvSpPr>
            <p:nvPr/>
          </p:nvSpPr>
          <p:spPr bwMode="auto">
            <a:xfrm>
              <a:off x="11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3" name="Line 9"/>
            <p:cNvSpPr>
              <a:spLocks noChangeShapeType="1"/>
            </p:cNvSpPr>
            <p:nvPr/>
          </p:nvSpPr>
          <p:spPr bwMode="auto">
            <a:xfrm>
              <a:off x="12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4" name="Line 10"/>
            <p:cNvSpPr>
              <a:spLocks noChangeShapeType="1"/>
            </p:cNvSpPr>
            <p:nvPr/>
          </p:nvSpPr>
          <p:spPr bwMode="auto">
            <a:xfrm>
              <a:off x="127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5" name="Line 11"/>
            <p:cNvSpPr>
              <a:spLocks noChangeShapeType="1"/>
            </p:cNvSpPr>
            <p:nvPr/>
          </p:nvSpPr>
          <p:spPr bwMode="auto">
            <a:xfrm>
              <a:off x="133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6" name="Line 12"/>
            <p:cNvSpPr>
              <a:spLocks noChangeShapeType="1"/>
            </p:cNvSpPr>
            <p:nvPr/>
          </p:nvSpPr>
          <p:spPr bwMode="auto">
            <a:xfrm>
              <a:off x="13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7" name="Line 13"/>
            <p:cNvSpPr>
              <a:spLocks noChangeShapeType="1"/>
            </p:cNvSpPr>
            <p:nvPr/>
          </p:nvSpPr>
          <p:spPr bwMode="auto">
            <a:xfrm>
              <a:off x="14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8" name="Line 14"/>
            <p:cNvSpPr>
              <a:spLocks noChangeShapeType="1"/>
            </p:cNvSpPr>
            <p:nvPr/>
          </p:nvSpPr>
          <p:spPr bwMode="auto">
            <a:xfrm>
              <a:off x="15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9" name="Line 15"/>
            <p:cNvSpPr>
              <a:spLocks noChangeShapeType="1"/>
            </p:cNvSpPr>
            <p:nvPr/>
          </p:nvSpPr>
          <p:spPr bwMode="auto">
            <a:xfrm>
              <a:off x="11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0" name="Line 16"/>
            <p:cNvSpPr>
              <a:spLocks noChangeShapeType="1"/>
            </p:cNvSpPr>
            <p:nvPr/>
          </p:nvSpPr>
          <p:spPr bwMode="auto">
            <a:xfrm>
              <a:off x="111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1" name="Line 17"/>
            <p:cNvSpPr>
              <a:spLocks noChangeShapeType="1"/>
            </p:cNvSpPr>
            <p:nvPr/>
          </p:nvSpPr>
          <p:spPr bwMode="auto">
            <a:xfrm>
              <a:off x="1128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2" name="Line 18"/>
            <p:cNvSpPr>
              <a:spLocks noChangeShapeType="1"/>
            </p:cNvSpPr>
            <p:nvPr/>
          </p:nvSpPr>
          <p:spPr bwMode="auto">
            <a:xfrm>
              <a:off x="1140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3" name="Line 19"/>
            <p:cNvSpPr>
              <a:spLocks noChangeShapeType="1"/>
            </p:cNvSpPr>
            <p:nvPr/>
          </p:nvSpPr>
          <p:spPr bwMode="auto">
            <a:xfrm>
              <a:off x="11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4" name="Line 20"/>
            <p:cNvSpPr>
              <a:spLocks noChangeShapeType="1"/>
            </p:cNvSpPr>
            <p:nvPr/>
          </p:nvSpPr>
          <p:spPr bwMode="auto">
            <a:xfrm>
              <a:off x="117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5" name="Line 21"/>
            <p:cNvSpPr>
              <a:spLocks noChangeShapeType="1"/>
            </p:cNvSpPr>
            <p:nvPr/>
          </p:nvSpPr>
          <p:spPr bwMode="auto">
            <a:xfrm>
              <a:off x="11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6" name="Line 22"/>
            <p:cNvSpPr>
              <a:spLocks noChangeShapeType="1"/>
            </p:cNvSpPr>
            <p:nvPr/>
          </p:nvSpPr>
          <p:spPr bwMode="auto">
            <a:xfrm>
              <a:off x="12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7" name="Line 23"/>
            <p:cNvSpPr>
              <a:spLocks noChangeShapeType="1"/>
            </p:cNvSpPr>
            <p:nvPr/>
          </p:nvSpPr>
          <p:spPr bwMode="auto">
            <a:xfrm>
              <a:off x="122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8" name="Line 24"/>
            <p:cNvSpPr>
              <a:spLocks noChangeShapeType="1"/>
            </p:cNvSpPr>
            <p:nvPr/>
          </p:nvSpPr>
          <p:spPr bwMode="auto">
            <a:xfrm>
              <a:off x="123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29" name="Line 25"/>
            <p:cNvSpPr>
              <a:spLocks noChangeShapeType="1"/>
            </p:cNvSpPr>
            <p:nvPr/>
          </p:nvSpPr>
          <p:spPr bwMode="auto">
            <a:xfrm>
              <a:off x="124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0" name="Line 26"/>
            <p:cNvSpPr>
              <a:spLocks noChangeShapeType="1"/>
            </p:cNvSpPr>
            <p:nvPr/>
          </p:nvSpPr>
          <p:spPr bwMode="auto">
            <a:xfrm>
              <a:off x="126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1" name="Line 27"/>
            <p:cNvSpPr>
              <a:spLocks noChangeShapeType="1"/>
            </p:cNvSpPr>
            <p:nvPr/>
          </p:nvSpPr>
          <p:spPr bwMode="auto">
            <a:xfrm>
              <a:off x="128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2" name="Line 28"/>
            <p:cNvSpPr>
              <a:spLocks noChangeShapeType="1"/>
            </p:cNvSpPr>
            <p:nvPr/>
          </p:nvSpPr>
          <p:spPr bwMode="auto">
            <a:xfrm>
              <a:off x="129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3" name="Line 29"/>
            <p:cNvSpPr>
              <a:spLocks noChangeShapeType="1"/>
            </p:cNvSpPr>
            <p:nvPr/>
          </p:nvSpPr>
          <p:spPr bwMode="auto">
            <a:xfrm>
              <a:off x="130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4" name="Line 30"/>
            <p:cNvSpPr>
              <a:spLocks noChangeShapeType="1"/>
            </p:cNvSpPr>
            <p:nvPr/>
          </p:nvSpPr>
          <p:spPr bwMode="auto">
            <a:xfrm>
              <a:off x="132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5" name="Line 31"/>
            <p:cNvSpPr>
              <a:spLocks noChangeShapeType="1"/>
            </p:cNvSpPr>
            <p:nvPr/>
          </p:nvSpPr>
          <p:spPr bwMode="auto">
            <a:xfrm>
              <a:off x="134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6" name="Line 32"/>
            <p:cNvSpPr>
              <a:spLocks noChangeShapeType="1"/>
            </p:cNvSpPr>
            <p:nvPr/>
          </p:nvSpPr>
          <p:spPr bwMode="auto">
            <a:xfrm>
              <a:off x="135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7" name="Line 33"/>
            <p:cNvSpPr>
              <a:spLocks noChangeShapeType="1"/>
            </p:cNvSpPr>
            <p:nvPr/>
          </p:nvSpPr>
          <p:spPr bwMode="auto">
            <a:xfrm>
              <a:off x="136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8" name="Line 34"/>
            <p:cNvSpPr>
              <a:spLocks noChangeShapeType="1"/>
            </p:cNvSpPr>
            <p:nvPr/>
          </p:nvSpPr>
          <p:spPr bwMode="auto">
            <a:xfrm>
              <a:off x="138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39" name="Line 35"/>
            <p:cNvSpPr>
              <a:spLocks noChangeShapeType="1"/>
            </p:cNvSpPr>
            <p:nvPr/>
          </p:nvSpPr>
          <p:spPr bwMode="auto">
            <a:xfrm>
              <a:off x="14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0" name="Line 36"/>
            <p:cNvSpPr>
              <a:spLocks noChangeShapeType="1"/>
            </p:cNvSpPr>
            <p:nvPr/>
          </p:nvSpPr>
          <p:spPr bwMode="auto">
            <a:xfrm>
              <a:off x="141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1" name="Line 37"/>
            <p:cNvSpPr>
              <a:spLocks noChangeShapeType="1"/>
            </p:cNvSpPr>
            <p:nvPr/>
          </p:nvSpPr>
          <p:spPr bwMode="auto">
            <a:xfrm>
              <a:off x="142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2" name="Line 38"/>
            <p:cNvSpPr>
              <a:spLocks noChangeShapeType="1"/>
            </p:cNvSpPr>
            <p:nvPr/>
          </p:nvSpPr>
          <p:spPr bwMode="auto">
            <a:xfrm>
              <a:off x="144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3" name="Line 39"/>
            <p:cNvSpPr>
              <a:spLocks noChangeShapeType="1"/>
            </p:cNvSpPr>
            <p:nvPr/>
          </p:nvSpPr>
          <p:spPr bwMode="auto">
            <a:xfrm>
              <a:off x="14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4" name="Line 40"/>
            <p:cNvSpPr>
              <a:spLocks noChangeShapeType="1"/>
            </p:cNvSpPr>
            <p:nvPr/>
          </p:nvSpPr>
          <p:spPr bwMode="auto">
            <a:xfrm>
              <a:off x="147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5" name="Line 41"/>
            <p:cNvSpPr>
              <a:spLocks noChangeShapeType="1"/>
            </p:cNvSpPr>
            <p:nvPr/>
          </p:nvSpPr>
          <p:spPr bwMode="auto">
            <a:xfrm>
              <a:off x="14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6" name="Line 42"/>
            <p:cNvSpPr>
              <a:spLocks noChangeShapeType="1"/>
            </p:cNvSpPr>
            <p:nvPr/>
          </p:nvSpPr>
          <p:spPr bwMode="auto">
            <a:xfrm>
              <a:off x="15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47" name="Text Box 43"/>
            <p:cNvSpPr txBox="1">
              <a:spLocks noChangeArrowheads="1"/>
            </p:cNvSpPr>
            <p:nvPr/>
          </p:nvSpPr>
          <p:spPr bwMode="auto">
            <a:xfrm>
              <a:off x="10800" y="3337"/>
              <a:ext cx="468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900" b="1">
                  <a:latin typeface="Times New Roman" pitchFamily="18" charset="0"/>
                </a:rPr>
                <a:t>0         5        10       15       20      25      30       35 </a:t>
              </a:r>
              <a:r>
                <a:rPr lang="en-US" sz="1400" b="1">
                  <a:latin typeface="Times New Roman" pitchFamily="18" charset="0"/>
                </a:rPr>
                <a:t>cm</a:t>
              </a:r>
              <a:endParaRPr lang="en-US" sz="1400"/>
            </a:p>
          </p:txBody>
        </p:sp>
        <p:sp>
          <p:nvSpPr>
            <p:cNvPr id="21548" name="Rectangle 44"/>
            <p:cNvSpPr>
              <a:spLocks noChangeArrowheads="1"/>
            </p:cNvSpPr>
            <p:nvPr/>
          </p:nvSpPr>
          <p:spPr bwMode="auto">
            <a:xfrm>
              <a:off x="10920" y="4417"/>
              <a:ext cx="3720" cy="180"/>
            </a:xfrm>
            <a:prstGeom prst="rect">
              <a:avLst/>
            </a:prstGeom>
            <a:solidFill>
              <a:srgbClr val="3366FF"/>
            </a:solidFill>
            <a:ln w="9525">
              <a:solidFill>
                <a:srgbClr val="000000"/>
              </a:solidFill>
              <a:miter lim="800000"/>
              <a:headEnd/>
              <a:tailEnd/>
            </a:ln>
          </p:spPr>
          <p:txBody>
            <a:bodyPr/>
            <a:lstStyle/>
            <a:p>
              <a:endParaRPr lang="en-US"/>
            </a:p>
          </p:txBody>
        </p:sp>
      </p:grpSp>
      <p:sp>
        <p:nvSpPr>
          <p:cNvPr id="21508" name="Text Box 45"/>
          <p:cNvSpPr txBox="1">
            <a:spLocks noChangeArrowheads="1"/>
          </p:cNvSpPr>
          <p:nvPr/>
        </p:nvSpPr>
        <p:spPr bwMode="auto">
          <a:xfrm>
            <a:off x="762000" y="3810000"/>
            <a:ext cx="7848600" cy="209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600">
                <a:latin typeface="Calibri" pitchFamily="34" charset="0"/>
                <a:cs typeface="Calibri" pitchFamily="34" charset="0"/>
              </a:rPr>
              <a:t>We know for sure that the measurement is 31 cm, and therefore we estimate the last digit to be .0</a:t>
            </a:r>
          </a:p>
          <a:p>
            <a:pPr eaLnBrk="1" hangingPunct="1"/>
            <a:endParaRPr lang="en-US" sz="2600">
              <a:latin typeface="Calibri" pitchFamily="34" charset="0"/>
              <a:cs typeface="Calibri" pitchFamily="34" charset="0"/>
            </a:endParaRPr>
          </a:p>
          <a:p>
            <a:pPr eaLnBrk="1" hangingPunct="1"/>
            <a:r>
              <a:rPr lang="en-US" sz="2600">
                <a:latin typeface="Calibri" pitchFamily="34" charset="0"/>
                <a:cs typeface="Calibri" pitchFamily="34" charset="0"/>
              </a:rPr>
              <a:t>The measurement of 31.0 cm has the measurement and the unit, but it’s missing the 3rd part (THE UNCERTAINTY)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4000" dirty="0" smtClean="0">
                <a:latin typeface="Calibri" pitchFamily="34" charset="0"/>
                <a:cs typeface="Calibri" pitchFamily="34" charset="0"/>
              </a:rPr>
              <a:t>The Uncertainty…</a:t>
            </a:r>
            <a:br>
              <a:rPr lang="en-US" sz="4000" dirty="0" smtClean="0">
                <a:latin typeface="Calibri" pitchFamily="34" charset="0"/>
                <a:cs typeface="Calibri" pitchFamily="34" charset="0"/>
              </a:rPr>
            </a:br>
            <a:r>
              <a:rPr lang="en-US" sz="4000" dirty="0" smtClean="0">
                <a:solidFill>
                  <a:srgbClr val="FF0000"/>
                </a:solidFill>
                <a:latin typeface="Calibri" pitchFamily="34" charset="0"/>
                <a:cs typeface="Calibri" pitchFamily="34" charset="0"/>
              </a:rPr>
              <a:t>31.0 cm (± 0.5 cm)</a:t>
            </a:r>
            <a:endParaRPr lang="en-US" sz="4000" dirty="0" smtClean="0">
              <a:solidFill>
                <a:srgbClr val="FF0000"/>
              </a:solidFill>
              <a:latin typeface="Calibri" pitchFamily="34" charset="0"/>
              <a:cs typeface="Calibri" pitchFamily="34" charset="0"/>
            </a:endParaRPr>
          </a:p>
        </p:txBody>
      </p:sp>
      <p:grpSp>
        <p:nvGrpSpPr>
          <p:cNvPr id="22531" name="Group 4"/>
          <p:cNvGrpSpPr>
            <a:grpSpLocks noChangeAspect="1"/>
          </p:cNvGrpSpPr>
          <p:nvPr/>
        </p:nvGrpSpPr>
        <p:grpSpPr bwMode="auto">
          <a:xfrm>
            <a:off x="533400" y="1600200"/>
            <a:ext cx="7696200" cy="2368550"/>
            <a:chOff x="10800" y="3337"/>
            <a:chExt cx="4680" cy="1440"/>
          </a:xfrm>
        </p:grpSpPr>
        <p:sp>
          <p:nvSpPr>
            <p:cNvPr id="22534" name="AutoShape 5"/>
            <p:cNvSpPr>
              <a:spLocks noChangeAspect="1" noChangeArrowheads="1"/>
            </p:cNvSpPr>
            <p:nvPr/>
          </p:nvSpPr>
          <p:spPr bwMode="auto">
            <a:xfrm>
              <a:off x="10800" y="3337"/>
              <a:ext cx="4680"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535" name="Line 6"/>
            <p:cNvSpPr>
              <a:spLocks noChangeShapeType="1"/>
            </p:cNvSpPr>
            <p:nvPr/>
          </p:nvSpPr>
          <p:spPr bwMode="auto">
            <a:xfrm>
              <a:off x="10920" y="4237"/>
              <a:ext cx="420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6" name="Line 7"/>
            <p:cNvSpPr>
              <a:spLocks noChangeShapeType="1"/>
            </p:cNvSpPr>
            <p:nvPr/>
          </p:nvSpPr>
          <p:spPr bwMode="auto">
            <a:xfrm>
              <a:off x="10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7" name="Line 8"/>
            <p:cNvSpPr>
              <a:spLocks noChangeShapeType="1"/>
            </p:cNvSpPr>
            <p:nvPr/>
          </p:nvSpPr>
          <p:spPr bwMode="auto">
            <a:xfrm>
              <a:off x="11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8" name="Line 9"/>
            <p:cNvSpPr>
              <a:spLocks noChangeShapeType="1"/>
            </p:cNvSpPr>
            <p:nvPr/>
          </p:nvSpPr>
          <p:spPr bwMode="auto">
            <a:xfrm>
              <a:off x="12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9" name="Line 10"/>
            <p:cNvSpPr>
              <a:spLocks noChangeShapeType="1"/>
            </p:cNvSpPr>
            <p:nvPr/>
          </p:nvSpPr>
          <p:spPr bwMode="auto">
            <a:xfrm>
              <a:off x="127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0" name="Line 11"/>
            <p:cNvSpPr>
              <a:spLocks noChangeShapeType="1"/>
            </p:cNvSpPr>
            <p:nvPr/>
          </p:nvSpPr>
          <p:spPr bwMode="auto">
            <a:xfrm>
              <a:off x="133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1" name="Line 12"/>
            <p:cNvSpPr>
              <a:spLocks noChangeShapeType="1"/>
            </p:cNvSpPr>
            <p:nvPr/>
          </p:nvSpPr>
          <p:spPr bwMode="auto">
            <a:xfrm>
              <a:off x="139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2" name="Line 13"/>
            <p:cNvSpPr>
              <a:spLocks noChangeShapeType="1"/>
            </p:cNvSpPr>
            <p:nvPr/>
          </p:nvSpPr>
          <p:spPr bwMode="auto">
            <a:xfrm>
              <a:off x="145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3" name="Line 14"/>
            <p:cNvSpPr>
              <a:spLocks noChangeShapeType="1"/>
            </p:cNvSpPr>
            <p:nvPr/>
          </p:nvSpPr>
          <p:spPr bwMode="auto">
            <a:xfrm>
              <a:off x="15120" y="3697"/>
              <a:ext cx="1" cy="54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4" name="Line 15"/>
            <p:cNvSpPr>
              <a:spLocks noChangeShapeType="1"/>
            </p:cNvSpPr>
            <p:nvPr/>
          </p:nvSpPr>
          <p:spPr bwMode="auto">
            <a:xfrm>
              <a:off x="11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5" name="Line 16"/>
            <p:cNvSpPr>
              <a:spLocks noChangeShapeType="1"/>
            </p:cNvSpPr>
            <p:nvPr/>
          </p:nvSpPr>
          <p:spPr bwMode="auto">
            <a:xfrm>
              <a:off x="111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6" name="Line 17"/>
            <p:cNvSpPr>
              <a:spLocks noChangeShapeType="1"/>
            </p:cNvSpPr>
            <p:nvPr/>
          </p:nvSpPr>
          <p:spPr bwMode="auto">
            <a:xfrm>
              <a:off x="1128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7" name="Line 18"/>
            <p:cNvSpPr>
              <a:spLocks noChangeShapeType="1"/>
            </p:cNvSpPr>
            <p:nvPr/>
          </p:nvSpPr>
          <p:spPr bwMode="auto">
            <a:xfrm>
              <a:off x="1140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8" name="Line 19"/>
            <p:cNvSpPr>
              <a:spLocks noChangeShapeType="1"/>
            </p:cNvSpPr>
            <p:nvPr/>
          </p:nvSpPr>
          <p:spPr bwMode="auto">
            <a:xfrm>
              <a:off x="11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9" name="Line 20"/>
            <p:cNvSpPr>
              <a:spLocks noChangeShapeType="1"/>
            </p:cNvSpPr>
            <p:nvPr/>
          </p:nvSpPr>
          <p:spPr bwMode="auto">
            <a:xfrm>
              <a:off x="1176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0" name="Line 21"/>
            <p:cNvSpPr>
              <a:spLocks noChangeShapeType="1"/>
            </p:cNvSpPr>
            <p:nvPr/>
          </p:nvSpPr>
          <p:spPr bwMode="auto">
            <a:xfrm>
              <a:off x="11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1" name="Line 22"/>
            <p:cNvSpPr>
              <a:spLocks noChangeShapeType="1"/>
            </p:cNvSpPr>
            <p:nvPr/>
          </p:nvSpPr>
          <p:spPr bwMode="auto">
            <a:xfrm>
              <a:off x="12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2" name="Line 23"/>
            <p:cNvSpPr>
              <a:spLocks noChangeShapeType="1"/>
            </p:cNvSpPr>
            <p:nvPr/>
          </p:nvSpPr>
          <p:spPr bwMode="auto">
            <a:xfrm>
              <a:off x="122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3" name="Line 24"/>
            <p:cNvSpPr>
              <a:spLocks noChangeShapeType="1"/>
            </p:cNvSpPr>
            <p:nvPr/>
          </p:nvSpPr>
          <p:spPr bwMode="auto">
            <a:xfrm>
              <a:off x="123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4" name="Line 25"/>
            <p:cNvSpPr>
              <a:spLocks noChangeShapeType="1"/>
            </p:cNvSpPr>
            <p:nvPr/>
          </p:nvSpPr>
          <p:spPr bwMode="auto">
            <a:xfrm>
              <a:off x="124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5" name="Line 26"/>
            <p:cNvSpPr>
              <a:spLocks noChangeShapeType="1"/>
            </p:cNvSpPr>
            <p:nvPr/>
          </p:nvSpPr>
          <p:spPr bwMode="auto">
            <a:xfrm>
              <a:off x="126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6" name="Line 27"/>
            <p:cNvSpPr>
              <a:spLocks noChangeShapeType="1"/>
            </p:cNvSpPr>
            <p:nvPr/>
          </p:nvSpPr>
          <p:spPr bwMode="auto">
            <a:xfrm>
              <a:off x="128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7" name="Line 28"/>
            <p:cNvSpPr>
              <a:spLocks noChangeShapeType="1"/>
            </p:cNvSpPr>
            <p:nvPr/>
          </p:nvSpPr>
          <p:spPr bwMode="auto">
            <a:xfrm>
              <a:off x="129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8" name="Line 29"/>
            <p:cNvSpPr>
              <a:spLocks noChangeShapeType="1"/>
            </p:cNvSpPr>
            <p:nvPr/>
          </p:nvSpPr>
          <p:spPr bwMode="auto">
            <a:xfrm>
              <a:off x="130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9" name="Line 30"/>
            <p:cNvSpPr>
              <a:spLocks noChangeShapeType="1"/>
            </p:cNvSpPr>
            <p:nvPr/>
          </p:nvSpPr>
          <p:spPr bwMode="auto">
            <a:xfrm>
              <a:off x="132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0" name="Line 31"/>
            <p:cNvSpPr>
              <a:spLocks noChangeShapeType="1"/>
            </p:cNvSpPr>
            <p:nvPr/>
          </p:nvSpPr>
          <p:spPr bwMode="auto">
            <a:xfrm>
              <a:off x="134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1" name="Line 32"/>
            <p:cNvSpPr>
              <a:spLocks noChangeShapeType="1"/>
            </p:cNvSpPr>
            <p:nvPr/>
          </p:nvSpPr>
          <p:spPr bwMode="auto">
            <a:xfrm>
              <a:off x="135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2" name="Line 33"/>
            <p:cNvSpPr>
              <a:spLocks noChangeShapeType="1"/>
            </p:cNvSpPr>
            <p:nvPr/>
          </p:nvSpPr>
          <p:spPr bwMode="auto">
            <a:xfrm>
              <a:off x="136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3" name="Line 34"/>
            <p:cNvSpPr>
              <a:spLocks noChangeShapeType="1"/>
            </p:cNvSpPr>
            <p:nvPr/>
          </p:nvSpPr>
          <p:spPr bwMode="auto">
            <a:xfrm>
              <a:off x="138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4" name="Line 35"/>
            <p:cNvSpPr>
              <a:spLocks noChangeShapeType="1"/>
            </p:cNvSpPr>
            <p:nvPr/>
          </p:nvSpPr>
          <p:spPr bwMode="auto">
            <a:xfrm>
              <a:off x="140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5" name="Line 36"/>
            <p:cNvSpPr>
              <a:spLocks noChangeShapeType="1"/>
            </p:cNvSpPr>
            <p:nvPr/>
          </p:nvSpPr>
          <p:spPr bwMode="auto">
            <a:xfrm>
              <a:off x="141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6" name="Line 37"/>
            <p:cNvSpPr>
              <a:spLocks noChangeShapeType="1"/>
            </p:cNvSpPr>
            <p:nvPr/>
          </p:nvSpPr>
          <p:spPr bwMode="auto">
            <a:xfrm>
              <a:off x="142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7" name="Line 38"/>
            <p:cNvSpPr>
              <a:spLocks noChangeShapeType="1"/>
            </p:cNvSpPr>
            <p:nvPr/>
          </p:nvSpPr>
          <p:spPr bwMode="auto">
            <a:xfrm>
              <a:off x="144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8" name="Line 39"/>
            <p:cNvSpPr>
              <a:spLocks noChangeShapeType="1"/>
            </p:cNvSpPr>
            <p:nvPr/>
          </p:nvSpPr>
          <p:spPr bwMode="auto">
            <a:xfrm>
              <a:off x="14640" y="3877"/>
              <a:ext cx="1" cy="36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9" name="Line 40"/>
            <p:cNvSpPr>
              <a:spLocks noChangeShapeType="1"/>
            </p:cNvSpPr>
            <p:nvPr/>
          </p:nvSpPr>
          <p:spPr bwMode="auto">
            <a:xfrm>
              <a:off x="1476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70" name="Line 41"/>
            <p:cNvSpPr>
              <a:spLocks noChangeShapeType="1"/>
            </p:cNvSpPr>
            <p:nvPr/>
          </p:nvSpPr>
          <p:spPr bwMode="auto">
            <a:xfrm>
              <a:off x="1488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71" name="Line 42"/>
            <p:cNvSpPr>
              <a:spLocks noChangeShapeType="1"/>
            </p:cNvSpPr>
            <p:nvPr/>
          </p:nvSpPr>
          <p:spPr bwMode="auto">
            <a:xfrm>
              <a:off x="15000" y="3877"/>
              <a:ext cx="1"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72" name="Text Box 43"/>
            <p:cNvSpPr txBox="1">
              <a:spLocks noChangeArrowheads="1"/>
            </p:cNvSpPr>
            <p:nvPr/>
          </p:nvSpPr>
          <p:spPr bwMode="auto">
            <a:xfrm>
              <a:off x="10800" y="3337"/>
              <a:ext cx="468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900" b="1">
                  <a:latin typeface="Times New Roman" pitchFamily="18" charset="0"/>
                </a:rPr>
                <a:t>0         5        10       15       20      25      30       35 </a:t>
              </a:r>
              <a:r>
                <a:rPr lang="en-US" sz="1400" b="1">
                  <a:latin typeface="Times New Roman" pitchFamily="18" charset="0"/>
                </a:rPr>
                <a:t>cm</a:t>
              </a:r>
              <a:endParaRPr lang="en-US" sz="1400"/>
            </a:p>
          </p:txBody>
        </p:sp>
        <p:sp>
          <p:nvSpPr>
            <p:cNvPr id="22573" name="Rectangle 44"/>
            <p:cNvSpPr>
              <a:spLocks noChangeArrowheads="1"/>
            </p:cNvSpPr>
            <p:nvPr/>
          </p:nvSpPr>
          <p:spPr bwMode="auto">
            <a:xfrm>
              <a:off x="10920" y="4417"/>
              <a:ext cx="3720" cy="180"/>
            </a:xfrm>
            <a:prstGeom prst="rect">
              <a:avLst/>
            </a:prstGeom>
            <a:solidFill>
              <a:srgbClr val="3366FF"/>
            </a:solidFill>
            <a:ln w="9525">
              <a:solidFill>
                <a:srgbClr val="000000"/>
              </a:solidFill>
              <a:miter lim="800000"/>
              <a:headEnd/>
              <a:tailEnd/>
            </a:ln>
          </p:spPr>
          <p:txBody>
            <a:bodyPr/>
            <a:lstStyle/>
            <a:p>
              <a:endParaRPr lang="en-US"/>
            </a:p>
          </p:txBody>
        </p:sp>
      </p:grpSp>
      <p:sp>
        <p:nvSpPr>
          <p:cNvPr id="22532" name="Text Box 45"/>
          <p:cNvSpPr txBox="1">
            <a:spLocks noChangeArrowheads="1"/>
          </p:cNvSpPr>
          <p:nvPr/>
        </p:nvSpPr>
        <p:spPr bwMode="auto">
          <a:xfrm>
            <a:off x="762000" y="4335463"/>
            <a:ext cx="6629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sz="3200" b="1">
              <a:solidFill>
                <a:srgbClr val="008000"/>
              </a:solidFill>
            </a:endParaRPr>
          </a:p>
        </p:txBody>
      </p:sp>
      <p:sp>
        <p:nvSpPr>
          <p:cNvPr id="47150" name="Text Box 46"/>
          <p:cNvSpPr txBox="1">
            <a:spLocks noChangeArrowheads="1"/>
          </p:cNvSpPr>
          <p:nvPr/>
        </p:nvSpPr>
        <p:spPr bwMode="auto">
          <a:xfrm>
            <a:off x="304800" y="3886200"/>
            <a:ext cx="8610600" cy="2646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latin typeface="Calibri" pitchFamily="34" charset="0"/>
                <a:cs typeface="Calibri" pitchFamily="34" charset="0"/>
              </a:rPr>
              <a:t>The bar appears to line up with the 31</a:t>
            </a:r>
            <a:r>
              <a:rPr lang="en-US" sz="2400" baseline="30000" dirty="0">
                <a:latin typeface="Calibri" pitchFamily="34" charset="0"/>
                <a:cs typeface="Calibri" pitchFamily="34" charset="0"/>
              </a:rPr>
              <a:t>st</a:t>
            </a:r>
            <a:r>
              <a:rPr lang="en-US" sz="2400" dirty="0">
                <a:latin typeface="Calibri" pitchFamily="34" charset="0"/>
                <a:cs typeface="Calibri" pitchFamily="34" charset="0"/>
              </a:rPr>
              <a:t> mark and you know it’s more than ½ way from the 30 mark and less than ½ way from the 32</a:t>
            </a:r>
            <a:r>
              <a:rPr lang="en-US" sz="2400" baseline="30000" dirty="0">
                <a:latin typeface="Calibri" pitchFamily="34" charset="0"/>
                <a:cs typeface="Calibri" pitchFamily="34" charset="0"/>
              </a:rPr>
              <a:t>nd</a:t>
            </a:r>
            <a:r>
              <a:rPr lang="en-US" sz="2400" dirty="0">
                <a:latin typeface="Calibri" pitchFamily="34" charset="0"/>
                <a:cs typeface="Calibri" pitchFamily="34" charset="0"/>
              </a:rPr>
              <a:t> mark. So, you can reasonably be sure the actual length of the bar is between 30.5 and 31.5 cm… </a:t>
            </a:r>
          </a:p>
          <a:p>
            <a:pPr eaLnBrk="1" hangingPunct="1">
              <a:spcBef>
                <a:spcPct val="50000"/>
              </a:spcBef>
            </a:pPr>
            <a:r>
              <a:rPr lang="en-US" sz="2000" b="1" i="1" dirty="0">
                <a:solidFill>
                  <a:srgbClr val="FF0000"/>
                </a:solidFill>
                <a:latin typeface="Calibri" pitchFamily="34" charset="0"/>
                <a:cs typeface="Calibri" pitchFamily="34" charset="0"/>
              </a:rPr>
              <a:t>Remember!!! The uncertainty (measure of random error) is half of the smallest division (hash marks) on </a:t>
            </a:r>
            <a:r>
              <a:rPr lang="en-US" sz="2000" b="1" i="1" dirty="0" smtClean="0">
                <a:solidFill>
                  <a:srgbClr val="FF0000"/>
                </a:solidFill>
                <a:latin typeface="Calibri" pitchFamily="34" charset="0"/>
                <a:cs typeface="Calibri" pitchFamily="34" charset="0"/>
              </a:rPr>
              <a:t>an analog </a:t>
            </a:r>
            <a:r>
              <a:rPr lang="en-US" sz="2000" b="1" i="1" dirty="0">
                <a:solidFill>
                  <a:srgbClr val="FF0000"/>
                </a:solidFill>
                <a:latin typeface="Calibri" pitchFamily="34" charset="0"/>
                <a:cs typeface="Calibri" pitchFamily="34" charset="0"/>
              </a:rPr>
              <a:t>scale. The division on the scale goes to the ones spot, so ½ of the ones spot is 0.5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7150">
                                            <p:txEl>
                                              <p:pRg st="1" end="1"/>
                                            </p:txEl>
                                          </p:spTgt>
                                        </p:tgtEl>
                                        <p:attrNameLst>
                                          <p:attrName>style.visibility</p:attrName>
                                        </p:attrNameLst>
                                      </p:cBhvr>
                                      <p:to>
                                        <p:strVal val="visible"/>
                                      </p:to>
                                    </p:set>
                                    <p:animEffect transition="in" filter="box(in)">
                                      <p:cBhvr>
                                        <p:cTn id="7" dur="500"/>
                                        <p:tgtEl>
                                          <p:spTgt spid="4715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More Practice</a:t>
            </a:r>
          </a:p>
        </p:txBody>
      </p:sp>
      <p:grpSp>
        <p:nvGrpSpPr>
          <p:cNvPr id="23555" name="Group 4"/>
          <p:cNvGrpSpPr>
            <a:grpSpLocks noChangeAspect="1"/>
          </p:cNvGrpSpPr>
          <p:nvPr/>
        </p:nvGrpSpPr>
        <p:grpSpPr bwMode="auto">
          <a:xfrm>
            <a:off x="533400" y="304800"/>
            <a:ext cx="1757363" cy="5943600"/>
            <a:chOff x="12340" y="2870"/>
            <a:chExt cx="1460" cy="4940"/>
          </a:xfrm>
        </p:grpSpPr>
        <p:sp>
          <p:nvSpPr>
            <p:cNvPr id="23558" name="AutoShape 5"/>
            <p:cNvSpPr>
              <a:spLocks noChangeAspect="1" noChangeArrowheads="1"/>
            </p:cNvSpPr>
            <p:nvPr/>
          </p:nvSpPr>
          <p:spPr bwMode="auto">
            <a:xfrm>
              <a:off x="12340" y="2870"/>
              <a:ext cx="1460" cy="4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59" name="Line 6"/>
            <p:cNvSpPr>
              <a:spLocks noChangeShapeType="1"/>
            </p:cNvSpPr>
            <p:nvPr/>
          </p:nvSpPr>
          <p:spPr bwMode="auto">
            <a:xfrm flipH="1">
              <a:off x="12473" y="2955"/>
              <a:ext cx="14" cy="449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0" name="Line 7"/>
            <p:cNvSpPr>
              <a:spLocks noChangeShapeType="1"/>
            </p:cNvSpPr>
            <p:nvPr/>
          </p:nvSpPr>
          <p:spPr bwMode="auto">
            <a:xfrm flipH="1" flipV="1">
              <a:off x="13793" y="2921"/>
              <a:ext cx="7" cy="382"/>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3561" name="Group 8"/>
            <p:cNvGrpSpPr>
              <a:grpSpLocks/>
            </p:cNvGrpSpPr>
            <p:nvPr/>
          </p:nvGrpSpPr>
          <p:grpSpPr bwMode="auto">
            <a:xfrm rot="-5400000">
              <a:off x="11421" y="5069"/>
              <a:ext cx="4201" cy="548"/>
              <a:chOff x="11160" y="4957"/>
              <a:chExt cx="4201" cy="548"/>
            </a:xfrm>
          </p:grpSpPr>
          <p:sp>
            <p:nvSpPr>
              <p:cNvPr id="23568" name="Line 9"/>
              <p:cNvSpPr>
                <a:spLocks noChangeShapeType="1"/>
              </p:cNvSpPr>
              <p:nvPr/>
            </p:nvSpPr>
            <p:spPr bwMode="auto">
              <a:xfrm>
                <a:off x="11160" y="5497"/>
                <a:ext cx="4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9" name="Line 10"/>
              <p:cNvSpPr>
                <a:spLocks noChangeShapeType="1"/>
              </p:cNvSpPr>
              <p:nvPr/>
            </p:nvSpPr>
            <p:spPr bwMode="auto">
              <a:xfrm>
                <a:off x="11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0" name="Line 11"/>
              <p:cNvSpPr>
                <a:spLocks noChangeShapeType="1"/>
              </p:cNvSpPr>
              <p:nvPr/>
            </p:nvSpPr>
            <p:spPr bwMode="auto">
              <a:xfrm>
                <a:off x="11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1" name="Line 12"/>
              <p:cNvSpPr>
                <a:spLocks noChangeShapeType="1"/>
              </p:cNvSpPr>
              <p:nvPr/>
            </p:nvSpPr>
            <p:spPr bwMode="auto">
              <a:xfrm>
                <a:off x="12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2" name="Line 13"/>
              <p:cNvSpPr>
                <a:spLocks noChangeShapeType="1"/>
              </p:cNvSpPr>
              <p:nvPr/>
            </p:nvSpPr>
            <p:spPr bwMode="auto">
              <a:xfrm>
                <a:off x="129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3" name="Line 14"/>
              <p:cNvSpPr>
                <a:spLocks noChangeShapeType="1"/>
              </p:cNvSpPr>
              <p:nvPr/>
            </p:nvSpPr>
            <p:spPr bwMode="auto">
              <a:xfrm>
                <a:off x="135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4" name="Line 15"/>
              <p:cNvSpPr>
                <a:spLocks noChangeShapeType="1"/>
              </p:cNvSpPr>
              <p:nvPr/>
            </p:nvSpPr>
            <p:spPr bwMode="auto">
              <a:xfrm>
                <a:off x="14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5" name="Line 16"/>
              <p:cNvSpPr>
                <a:spLocks noChangeShapeType="1"/>
              </p:cNvSpPr>
              <p:nvPr/>
            </p:nvSpPr>
            <p:spPr bwMode="auto">
              <a:xfrm>
                <a:off x="14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6" name="Line 17"/>
              <p:cNvSpPr>
                <a:spLocks noChangeShapeType="1"/>
              </p:cNvSpPr>
              <p:nvPr/>
            </p:nvSpPr>
            <p:spPr bwMode="auto">
              <a:xfrm>
                <a:off x="15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7" name="Line 18"/>
              <p:cNvSpPr>
                <a:spLocks noChangeShapeType="1"/>
              </p:cNvSpPr>
              <p:nvPr/>
            </p:nvSpPr>
            <p:spPr bwMode="auto">
              <a:xfrm>
                <a:off x="11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8" name="Line 19"/>
              <p:cNvSpPr>
                <a:spLocks noChangeShapeType="1"/>
              </p:cNvSpPr>
              <p:nvPr/>
            </p:nvSpPr>
            <p:spPr bwMode="auto">
              <a:xfrm>
                <a:off x="114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9" name="Line 20"/>
              <p:cNvSpPr>
                <a:spLocks noChangeShapeType="1"/>
              </p:cNvSpPr>
              <p:nvPr/>
            </p:nvSpPr>
            <p:spPr bwMode="auto">
              <a:xfrm>
                <a:off x="1152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0" name="Line 21"/>
              <p:cNvSpPr>
                <a:spLocks noChangeShapeType="1"/>
              </p:cNvSpPr>
              <p:nvPr/>
            </p:nvSpPr>
            <p:spPr bwMode="auto">
              <a:xfrm>
                <a:off x="1164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1" name="Line 22"/>
              <p:cNvSpPr>
                <a:spLocks noChangeShapeType="1"/>
              </p:cNvSpPr>
              <p:nvPr/>
            </p:nvSpPr>
            <p:spPr bwMode="auto">
              <a:xfrm>
                <a:off x="11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2" name="Line 23"/>
              <p:cNvSpPr>
                <a:spLocks noChangeShapeType="1"/>
              </p:cNvSpPr>
              <p:nvPr/>
            </p:nvSpPr>
            <p:spPr bwMode="auto">
              <a:xfrm>
                <a:off x="120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3" name="Line 24"/>
              <p:cNvSpPr>
                <a:spLocks noChangeShapeType="1"/>
              </p:cNvSpPr>
              <p:nvPr/>
            </p:nvSpPr>
            <p:spPr bwMode="auto">
              <a:xfrm>
                <a:off x="12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4" name="Line 25"/>
              <p:cNvSpPr>
                <a:spLocks noChangeShapeType="1"/>
              </p:cNvSpPr>
              <p:nvPr/>
            </p:nvSpPr>
            <p:spPr bwMode="auto">
              <a:xfrm>
                <a:off x="12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5" name="Line 26"/>
              <p:cNvSpPr>
                <a:spLocks noChangeShapeType="1"/>
              </p:cNvSpPr>
              <p:nvPr/>
            </p:nvSpPr>
            <p:spPr bwMode="auto">
              <a:xfrm>
                <a:off x="124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6" name="Line 27"/>
              <p:cNvSpPr>
                <a:spLocks noChangeShapeType="1"/>
              </p:cNvSpPr>
              <p:nvPr/>
            </p:nvSpPr>
            <p:spPr bwMode="auto">
              <a:xfrm>
                <a:off x="126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7" name="Line 28"/>
              <p:cNvSpPr>
                <a:spLocks noChangeShapeType="1"/>
              </p:cNvSpPr>
              <p:nvPr/>
            </p:nvSpPr>
            <p:spPr bwMode="auto">
              <a:xfrm>
                <a:off x="127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8" name="Line 29"/>
              <p:cNvSpPr>
                <a:spLocks noChangeShapeType="1"/>
              </p:cNvSpPr>
              <p:nvPr/>
            </p:nvSpPr>
            <p:spPr bwMode="auto">
              <a:xfrm>
                <a:off x="128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89" name="Line 30"/>
              <p:cNvSpPr>
                <a:spLocks noChangeShapeType="1"/>
              </p:cNvSpPr>
              <p:nvPr/>
            </p:nvSpPr>
            <p:spPr bwMode="auto">
              <a:xfrm>
                <a:off x="130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0" name="Line 31"/>
              <p:cNvSpPr>
                <a:spLocks noChangeShapeType="1"/>
              </p:cNvSpPr>
              <p:nvPr/>
            </p:nvSpPr>
            <p:spPr bwMode="auto">
              <a:xfrm>
                <a:off x="132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1" name="Line 32"/>
              <p:cNvSpPr>
                <a:spLocks noChangeShapeType="1"/>
              </p:cNvSpPr>
              <p:nvPr/>
            </p:nvSpPr>
            <p:spPr bwMode="auto">
              <a:xfrm>
                <a:off x="133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2" name="Line 33"/>
              <p:cNvSpPr>
                <a:spLocks noChangeShapeType="1"/>
              </p:cNvSpPr>
              <p:nvPr/>
            </p:nvSpPr>
            <p:spPr bwMode="auto">
              <a:xfrm>
                <a:off x="134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3" name="Line 34"/>
              <p:cNvSpPr>
                <a:spLocks noChangeShapeType="1"/>
              </p:cNvSpPr>
              <p:nvPr/>
            </p:nvSpPr>
            <p:spPr bwMode="auto">
              <a:xfrm>
                <a:off x="136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4" name="Line 35"/>
              <p:cNvSpPr>
                <a:spLocks noChangeShapeType="1"/>
              </p:cNvSpPr>
              <p:nvPr/>
            </p:nvSpPr>
            <p:spPr bwMode="auto">
              <a:xfrm>
                <a:off x="138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5" name="Line 36"/>
              <p:cNvSpPr>
                <a:spLocks noChangeShapeType="1"/>
              </p:cNvSpPr>
              <p:nvPr/>
            </p:nvSpPr>
            <p:spPr bwMode="auto">
              <a:xfrm>
                <a:off x="139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6" name="Line 37"/>
              <p:cNvSpPr>
                <a:spLocks noChangeShapeType="1"/>
              </p:cNvSpPr>
              <p:nvPr/>
            </p:nvSpPr>
            <p:spPr bwMode="auto">
              <a:xfrm>
                <a:off x="140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7" name="Line 38"/>
              <p:cNvSpPr>
                <a:spLocks noChangeShapeType="1"/>
              </p:cNvSpPr>
              <p:nvPr/>
            </p:nvSpPr>
            <p:spPr bwMode="auto">
              <a:xfrm>
                <a:off x="14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8" name="Line 39"/>
              <p:cNvSpPr>
                <a:spLocks noChangeShapeType="1"/>
              </p:cNvSpPr>
              <p:nvPr/>
            </p:nvSpPr>
            <p:spPr bwMode="auto">
              <a:xfrm>
                <a:off x="144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99" name="Line 40"/>
              <p:cNvSpPr>
                <a:spLocks noChangeShapeType="1"/>
              </p:cNvSpPr>
              <p:nvPr/>
            </p:nvSpPr>
            <p:spPr bwMode="auto">
              <a:xfrm>
                <a:off x="145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0" name="Line 41"/>
              <p:cNvSpPr>
                <a:spLocks noChangeShapeType="1"/>
              </p:cNvSpPr>
              <p:nvPr/>
            </p:nvSpPr>
            <p:spPr bwMode="auto">
              <a:xfrm>
                <a:off x="146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1" name="Line 42"/>
              <p:cNvSpPr>
                <a:spLocks noChangeShapeType="1"/>
              </p:cNvSpPr>
              <p:nvPr/>
            </p:nvSpPr>
            <p:spPr bwMode="auto">
              <a:xfrm>
                <a:off x="14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2" name="Line 43"/>
              <p:cNvSpPr>
                <a:spLocks noChangeShapeType="1"/>
              </p:cNvSpPr>
              <p:nvPr/>
            </p:nvSpPr>
            <p:spPr bwMode="auto">
              <a:xfrm>
                <a:off x="150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3" name="Line 44"/>
              <p:cNvSpPr>
                <a:spLocks noChangeShapeType="1"/>
              </p:cNvSpPr>
              <p:nvPr/>
            </p:nvSpPr>
            <p:spPr bwMode="auto">
              <a:xfrm>
                <a:off x="15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604" name="Line 45"/>
              <p:cNvSpPr>
                <a:spLocks noChangeShapeType="1"/>
              </p:cNvSpPr>
              <p:nvPr/>
            </p:nvSpPr>
            <p:spPr bwMode="auto">
              <a:xfrm>
                <a:off x="15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562" name="Text Box 46"/>
            <p:cNvSpPr txBox="1">
              <a:spLocks noChangeArrowheads="1"/>
            </p:cNvSpPr>
            <p:nvPr/>
          </p:nvSpPr>
          <p:spPr bwMode="auto">
            <a:xfrm>
              <a:off x="12925" y="6082"/>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1</a:t>
              </a:r>
              <a:endParaRPr lang="en-US" b="1"/>
            </a:p>
          </p:txBody>
        </p:sp>
        <p:sp>
          <p:nvSpPr>
            <p:cNvPr id="23563" name="Line 47"/>
            <p:cNvSpPr>
              <a:spLocks noChangeShapeType="1"/>
            </p:cNvSpPr>
            <p:nvPr/>
          </p:nvSpPr>
          <p:spPr bwMode="auto">
            <a:xfrm>
              <a:off x="12480" y="7442"/>
              <a:ext cx="1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4" name="Text Box 48"/>
            <p:cNvSpPr txBox="1">
              <a:spLocks noChangeArrowheads="1"/>
            </p:cNvSpPr>
            <p:nvPr/>
          </p:nvSpPr>
          <p:spPr bwMode="auto">
            <a:xfrm>
              <a:off x="12893" y="4848"/>
              <a:ext cx="480"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2</a:t>
              </a:r>
              <a:endParaRPr lang="en-US" b="1"/>
            </a:p>
          </p:txBody>
        </p:sp>
        <p:sp>
          <p:nvSpPr>
            <p:cNvPr id="23565" name="Text Box 49"/>
            <p:cNvSpPr txBox="1">
              <a:spLocks noChangeArrowheads="1"/>
            </p:cNvSpPr>
            <p:nvPr/>
          </p:nvSpPr>
          <p:spPr bwMode="auto">
            <a:xfrm>
              <a:off x="12870" y="3647"/>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3</a:t>
              </a:r>
              <a:endParaRPr lang="en-US"/>
            </a:p>
          </p:txBody>
        </p:sp>
        <p:sp>
          <p:nvSpPr>
            <p:cNvPr id="23566" name="Freeform 50"/>
            <p:cNvSpPr>
              <a:spLocks/>
            </p:cNvSpPr>
            <p:nvPr/>
          </p:nvSpPr>
          <p:spPr bwMode="auto">
            <a:xfrm>
              <a:off x="12488" y="3925"/>
              <a:ext cx="1297" cy="211"/>
            </a:xfrm>
            <a:custGeom>
              <a:avLst/>
              <a:gdLst>
                <a:gd name="T0" fmla="*/ 0 w 1297"/>
                <a:gd name="T1" fmla="*/ 0 h 211"/>
                <a:gd name="T2" fmla="*/ 540 w 1297"/>
                <a:gd name="T3" fmla="*/ 210 h 211"/>
                <a:gd name="T4" fmla="*/ 1297 w 1297"/>
                <a:gd name="T5" fmla="*/ 8 h 211"/>
                <a:gd name="T6" fmla="*/ 0 60000 65536"/>
                <a:gd name="T7" fmla="*/ 0 60000 65536"/>
                <a:gd name="T8" fmla="*/ 0 60000 65536"/>
              </a:gdLst>
              <a:ahLst/>
              <a:cxnLst>
                <a:cxn ang="T6">
                  <a:pos x="T0" y="T1"/>
                </a:cxn>
                <a:cxn ang="T7">
                  <a:pos x="T2" y="T3"/>
                </a:cxn>
                <a:cxn ang="T8">
                  <a:pos x="T4" y="T5"/>
                </a:cxn>
              </a:cxnLst>
              <a:rect l="0" t="0" r="r" b="b"/>
              <a:pathLst>
                <a:path w="1297" h="211">
                  <a:moveTo>
                    <a:pt x="0" y="0"/>
                  </a:moveTo>
                  <a:cubicBezTo>
                    <a:pt x="162" y="104"/>
                    <a:pt x="324" y="209"/>
                    <a:pt x="540" y="210"/>
                  </a:cubicBezTo>
                  <a:cubicBezTo>
                    <a:pt x="756" y="211"/>
                    <a:pt x="1026" y="109"/>
                    <a:pt x="1297" y="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567" name="Line 51"/>
            <p:cNvSpPr>
              <a:spLocks noChangeShapeType="1"/>
            </p:cNvSpPr>
            <p:nvPr/>
          </p:nvSpPr>
          <p:spPr bwMode="auto">
            <a:xfrm>
              <a:off x="12885" y="4137"/>
              <a:ext cx="66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3556" name="Text Box 52"/>
          <p:cNvSpPr txBox="1">
            <a:spLocks noChangeArrowheads="1"/>
          </p:cNvSpPr>
          <p:nvPr/>
        </p:nvSpPr>
        <p:spPr bwMode="auto">
          <a:xfrm>
            <a:off x="3276600" y="2133600"/>
            <a:ext cx="41910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a:solidFill>
                  <a:srgbClr val="008000"/>
                </a:solidFill>
                <a:latin typeface="Calibri" pitchFamily="34" charset="0"/>
                <a:cs typeface="Calibri" pitchFamily="34" charset="0"/>
              </a:rPr>
              <a:t>What is the correct measurement of the liquid in this container?</a:t>
            </a:r>
          </a:p>
        </p:txBody>
      </p:sp>
      <p:sp>
        <p:nvSpPr>
          <p:cNvPr id="23557" name="Text Box 53"/>
          <p:cNvSpPr txBox="1">
            <a:spLocks noChangeArrowheads="1"/>
          </p:cNvSpPr>
          <p:nvPr/>
        </p:nvSpPr>
        <p:spPr bwMode="auto">
          <a:xfrm>
            <a:off x="838200" y="60960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a:t>mL</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REMEMBER!!!</a:t>
            </a:r>
          </a:p>
        </p:txBody>
      </p:sp>
      <p:grpSp>
        <p:nvGrpSpPr>
          <p:cNvPr id="24579" name="Group 3"/>
          <p:cNvGrpSpPr>
            <a:grpSpLocks noChangeAspect="1"/>
          </p:cNvGrpSpPr>
          <p:nvPr/>
        </p:nvGrpSpPr>
        <p:grpSpPr bwMode="auto">
          <a:xfrm>
            <a:off x="533400" y="304800"/>
            <a:ext cx="1757363" cy="5943600"/>
            <a:chOff x="12340" y="2870"/>
            <a:chExt cx="1460" cy="4940"/>
          </a:xfrm>
        </p:grpSpPr>
        <p:sp>
          <p:nvSpPr>
            <p:cNvPr id="24582" name="AutoShape 4"/>
            <p:cNvSpPr>
              <a:spLocks noChangeAspect="1" noChangeArrowheads="1"/>
            </p:cNvSpPr>
            <p:nvPr/>
          </p:nvSpPr>
          <p:spPr bwMode="auto">
            <a:xfrm>
              <a:off x="12340" y="2870"/>
              <a:ext cx="1460" cy="4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83" name="Line 5"/>
            <p:cNvSpPr>
              <a:spLocks noChangeShapeType="1"/>
            </p:cNvSpPr>
            <p:nvPr/>
          </p:nvSpPr>
          <p:spPr bwMode="auto">
            <a:xfrm flipH="1">
              <a:off x="12473" y="2955"/>
              <a:ext cx="14" cy="449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4" name="Line 6"/>
            <p:cNvSpPr>
              <a:spLocks noChangeShapeType="1"/>
            </p:cNvSpPr>
            <p:nvPr/>
          </p:nvSpPr>
          <p:spPr bwMode="auto">
            <a:xfrm flipH="1" flipV="1">
              <a:off x="13793" y="2921"/>
              <a:ext cx="7" cy="382"/>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4585" name="Group 7"/>
            <p:cNvGrpSpPr>
              <a:grpSpLocks/>
            </p:cNvGrpSpPr>
            <p:nvPr/>
          </p:nvGrpSpPr>
          <p:grpSpPr bwMode="auto">
            <a:xfrm rot="-5400000">
              <a:off x="11421" y="5069"/>
              <a:ext cx="4201" cy="548"/>
              <a:chOff x="11160" y="4957"/>
              <a:chExt cx="4201" cy="548"/>
            </a:xfrm>
          </p:grpSpPr>
          <p:sp>
            <p:nvSpPr>
              <p:cNvPr id="24592" name="Line 8"/>
              <p:cNvSpPr>
                <a:spLocks noChangeShapeType="1"/>
              </p:cNvSpPr>
              <p:nvPr/>
            </p:nvSpPr>
            <p:spPr bwMode="auto">
              <a:xfrm>
                <a:off x="11160" y="5497"/>
                <a:ext cx="4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3" name="Line 9"/>
              <p:cNvSpPr>
                <a:spLocks noChangeShapeType="1"/>
              </p:cNvSpPr>
              <p:nvPr/>
            </p:nvSpPr>
            <p:spPr bwMode="auto">
              <a:xfrm>
                <a:off x="11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4" name="Line 10"/>
              <p:cNvSpPr>
                <a:spLocks noChangeShapeType="1"/>
              </p:cNvSpPr>
              <p:nvPr/>
            </p:nvSpPr>
            <p:spPr bwMode="auto">
              <a:xfrm>
                <a:off x="11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5" name="Line 11"/>
              <p:cNvSpPr>
                <a:spLocks noChangeShapeType="1"/>
              </p:cNvSpPr>
              <p:nvPr/>
            </p:nvSpPr>
            <p:spPr bwMode="auto">
              <a:xfrm>
                <a:off x="12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6" name="Line 12"/>
              <p:cNvSpPr>
                <a:spLocks noChangeShapeType="1"/>
              </p:cNvSpPr>
              <p:nvPr/>
            </p:nvSpPr>
            <p:spPr bwMode="auto">
              <a:xfrm>
                <a:off x="129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7" name="Line 13"/>
              <p:cNvSpPr>
                <a:spLocks noChangeShapeType="1"/>
              </p:cNvSpPr>
              <p:nvPr/>
            </p:nvSpPr>
            <p:spPr bwMode="auto">
              <a:xfrm>
                <a:off x="135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8" name="Line 14"/>
              <p:cNvSpPr>
                <a:spLocks noChangeShapeType="1"/>
              </p:cNvSpPr>
              <p:nvPr/>
            </p:nvSpPr>
            <p:spPr bwMode="auto">
              <a:xfrm>
                <a:off x="14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9" name="Line 15"/>
              <p:cNvSpPr>
                <a:spLocks noChangeShapeType="1"/>
              </p:cNvSpPr>
              <p:nvPr/>
            </p:nvSpPr>
            <p:spPr bwMode="auto">
              <a:xfrm>
                <a:off x="14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0" name="Line 16"/>
              <p:cNvSpPr>
                <a:spLocks noChangeShapeType="1"/>
              </p:cNvSpPr>
              <p:nvPr/>
            </p:nvSpPr>
            <p:spPr bwMode="auto">
              <a:xfrm>
                <a:off x="15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1" name="Line 17"/>
              <p:cNvSpPr>
                <a:spLocks noChangeShapeType="1"/>
              </p:cNvSpPr>
              <p:nvPr/>
            </p:nvSpPr>
            <p:spPr bwMode="auto">
              <a:xfrm>
                <a:off x="11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2" name="Line 18"/>
              <p:cNvSpPr>
                <a:spLocks noChangeShapeType="1"/>
              </p:cNvSpPr>
              <p:nvPr/>
            </p:nvSpPr>
            <p:spPr bwMode="auto">
              <a:xfrm>
                <a:off x="114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3" name="Line 19"/>
              <p:cNvSpPr>
                <a:spLocks noChangeShapeType="1"/>
              </p:cNvSpPr>
              <p:nvPr/>
            </p:nvSpPr>
            <p:spPr bwMode="auto">
              <a:xfrm>
                <a:off x="1152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4" name="Line 20"/>
              <p:cNvSpPr>
                <a:spLocks noChangeShapeType="1"/>
              </p:cNvSpPr>
              <p:nvPr/>
            </p:nvSpPr>
            <p:spPr bwMode="auto">
              <a:xfrm>
                <a:off x="1164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5" name="Line 21"/>
              <p:cNvSpPr>
                <a:spLocks noChangeShapeType="1"/>
              </p:cNvSpPr>
              <p:nvPr/>
            </p:nvSpPr>
            <p:spPr bwMode="auto">
              <a:xfrm>
                <a:off x="11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6" name="Line 22"/>
              <p:cNvSpPr>
                <a:spLocks noChangeShapeType="1"/>
              </p:cNvSpPr>
              <p:nvPr/>
            </p:nvSpPr>
            <p:spPr bwMode="auto">
              <a:xfrm>
                <a:off x="120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7" name="Line 23"/>
              <p:cNvSpPr>
                <a:spLocks noChangeShapeType="1"/>
              </p:cNvSpPr>
              <p:nvPr/>
            </p:nvSpPr>
            <p:spPr bwMode="auto">
              <a:xfrm>
                <a:off x="12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8" name="Line 24"/>
              <p:cNvSpPr>
                <a:spLocks noChangeShapeType="1"/>
              </p:cNvSpPr>
              <p:nvPr/>
            </p:nvSpPr>
            <p:spPr bwMode="auto">
              <a:xfrm>
                <a:off x="12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9" name="Line 25"/>
              <p:cNvSpPr>
                <a:spLocks noChangeShapeType="1"/>
              </p:cNvSpPr>
              <p:nvPr/>
            </p:nvSpPr>
            <p:spPr bwMode="auto">
              <a:xfrm>
                <a:off x="124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0" name="Line 26"/>
              <p:cNvSpPr>
                <a:spLocks noChangeShapeType="1"/>
              </p:cNvSpPr>
              <p:nvPr/>
            </p:nvSpPr>
            <p:spPr bwMode="auto">
              <a:xfrm>
                <a:off x="126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1" name="Line 27"/>
              <p:cNvSpPr>
                <a:spLocks noChangeShapeType="1"/>
              </p:cNvSpPr>
              <p:nvPr/>
            </p:nvSpPr>
            <p:spPr bwMode="auto">
              <a:xfrm>
                <a:off x="127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2" name="Line 28"/>
              <p:cNvSpPr>
                <a:spLocks noChangeShapeType="1"/>
              </p:cNvSpPr>
              <p:nvPr/>
            </p:nvSpPr>
            <p:spPr bwMode="auto">
              <a:xfrm>
                <a:off x="128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3" name="Line 29"/>
              <p:cNvSpPr>
                <a:spLocks noChangeShapeType="1"/>
              </p:cNvSpPr>
              <p:nvPr/>
            </p:nvSpPr>
            <p:spPr bwMode="auto">
              <a:xfrm>
                <a:off x="130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4" name="Line 30"/>
              <p:cNvSpPr>
                <a:spLocks noChangeShapeType="1"/>
              </p:cNvSpPr>
              <p:nvPr/>
            </p:nvSpPr>
            <p:spPr bwMode="auto">
              <a:xfrm>
                <a:off x="132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5" name="Line 31"/>
              <p:cNvSpPr>
                <a:spLocks noChangeShapeType="1"/>
              </p:cNvSpPr>
              <p:nvPr/>
            </p:nvSpPr>
            <p:spPr bwMode="auto">
              <a:xfrm>
                <a:off x="133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6" name="Line 32"/>
              <p:cNvSpPr>
                <a:spLocks noChangeShapeType="1"/>
              </p:cNvSpPr>
              <p:nvPr/>
            </p:nvSpPr>
            <p:spPr bwMode="auto">
              <a:xfrm>
                <a:off x="134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7" name="Line 33"/>
              <p:cNvSpPr>
                <a:spLocks noChangeShapeType="1"/>
              </p:cNvSpPr>
              <p:nvPr/>
            </p:nvSpPr>
            <p:spPr bwMode="auto">
              <a:xfrm>
                <a:off x="136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8" name="Line 34"/>
              <p:cNvSpPr>
                <a:spLocks noChangeShapeType="1"/>
              </p:cNvSpPr>
              <p:nvPr/>
            </p:nvSpPr>
            <p:spPr bwMode="auto">
              <a:xfrm>
                <a:off x="138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19" name="Line 35"/>
              <p:cNvSpPr>
                <a:spLocks noChangeShapeType="1"/>
              </p:cNvSpPr>
              <p:nvPr/>
            </p:nvSpPr>
            <p:spPr bwMode="auto">
              <a:xfrm>
                <a:off x="139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0" name="Line 36"/>
              <p:cNvSpPr>
                <a:spLocks noChangeShapeType="1"/>
              </p:cNvSpPr>
              <p:nvPr/>
            </p:nvSpPr>
            <p:spPr bwMode="auto">
              <a:xfrm>
                <a:off x="140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1" name="Line 37"/>
              <p:cNvSpPr>
                <a:spLocks noChangeShapeType="1"/>
              </p:cNvSpPr>
              <p:nvPr/>
            </p:nvSpPr>
            <p:spPr bwMode="auto">
              <a:xfrm>
                <a:off x="14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2" name="Line 38"/>
              <p:cNvSpPr>
                <a:spLocks noChangeShapeType="1"/>
              </p:cNvSpPr>
              <p:nvPr/>
            </p:nvSpPr>
            <p:spPr bwMode="auto">
              <a:xfrm>
                <a:off x="144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3" name="Line 39"/>
              <p:cNvSpPr>
                <a:spLocks noChangeShapeType="1"/>
              </p:cNvSpPr>
              <p:nvPr/>
            </p:nvSpPr>
            <p:spPr bwMode="auto">
              <a:xfrm>
                <a:off x="145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4" name="Line 40"/>
              <p:cNvSpPr>
                <a:spLocks noChangeShapeType="1"/>
              </p:cNvSpPr>
              <p:nvPr/>
            </p:nvSpPr>
            <p:spPr bwMode="auto">
              <a:xfrm>
                <a:off x="146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5" name="Line 41"/>
              <p:cNvSpPr>
                <a:spLocks noChangeShapeType="1"/>
              </p:cNvSpPr>
              <p:nvPr/>
            </p:nvSpPr>
            <p:spPr bwMode="auto">
              <a:xfrm>
                <a:off x="14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6" name="Line 42"/>
              <p:cNvSpPr>
                <a:spLocks noChangeShapeType="1"/>
              </p:cNvSpPr>
              <p:nvPr/>
            </p:nvSpPr>
            <p:spPr bwMode="auto">
              <a:xfrm>
                <a:off x="150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7" name="Line 43"/>
              <p:cNvSpPr>
                <a:spLocks noChangeShapeType="1"/>
              </p:cNvSpPr>
              <p:nvPr/>
            </p:nvSpPr>
            <p:spPr bwMode="auto">
              <a:xfrm>
                <a:off x="15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28" name="Line 44"/>
              <p:cNvSpPr>
                <a:spLocks noChangeShapeType="1"/>
              </p:cNvSpPr>
              <p:nvPr/>
            </p:nvSpPr>
            <p:spPr bwMode="auto">
              <a:xfrm>
                <a:off x="15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586" name="Text Box 45"/>
            <p:cNvSpPr txBox="1">
              <a:spLocks noChangeArrowheads="1"/>
            </p:cNvSpPr>
            <p:nvPr/>
          </p:nvSpPr>
          <p:spPr bwMode="auto">
            <a:xfrm>
              <a:off x="12925" y="6082"/>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1</a:t>
              </a:r>
              <a:endParaRPr lang="en-US" b="1"/>
            </a:p>
          </p:txBody>
        </p:sp>
        <p:sp>
          <p:nvSpPr>
            <p:cNvPr id="24587" name="Line 46"/>
            <p:cNvSpPr>
              <a:spLocks noChangeShapeType="1"/>
            </p:cNvSpPr>
            <p:nvPr/>
          </p:nvSpPr>
          <p:spPr bwMode="auto">
            <a:xfrm>
              <a:off x="12480" y="7442"/>
              <a:ext cx="1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8" name="Text Box 47"/>
            <p:cNvSpPr txBox="1">
              <a:spLocks noChangeArrowheads="1"/>
            </p:cNvSpPr>
            <p:nvPr/>
          </p:nvSpPr>
          <p:spPr bwMode="auto">
            <a:xfrm>
              <a:off x="12893" y="4848"/>
              <a:ext cx="480"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2</a:t>
              </a:r>
              <a:endParaRPr lang="en-US" b="1"/>
            </a:p>
          </p:txBody>
        </p:sp>
        <p:sp>
          <p:nvSpPr>
            <p:cNvPr id="24589" name="Text Box 48"/>
            <p:cNvSpPr txBox="1">
              <a:spLocks noChangeArrowheads="1"/>
            </p:cNvSpPr>
            <p:nvPr/>
          </p:nvSpPr>
          <p:spPr bwMode="auto">
            <a:xfrm>
              <a:off x="12870" y="3647"/>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3</a:t>
              </a:r>
              <a:endParaRPr lang="en-US"/>
            </a:p>
          </p:txBody>
        </p:sp>
        <p:sp>
          <p:nvSpPr>
            <p:cNvPr id="24590" name="Freeform 49"/>
            <p:cNvSpPr>
              <a:spLocks/>
            </p:cNvSpPr>
            <p:nvPr/>
          </p:nvSpPr>
          <p:spPr bwMode="auto">
            <a:xfrm>
              <a:off x="12488" y="3925"/>
              <a:ext cx="1297" cy="211"/>
            </a:xfrm>
            <a:custGeom>
              <a:avLst/>
              <a:gdLst>
                <a:gd name="T0" fmla="*/ 0 w 1297"/>
                <a:gd name="T1" fmla="*/ 0 h 211"/>
                <a:gd name="T2" fmla="*/ 540 w 1297"/>
                <a:gd name="T3" fmla="*/ 210 h 211"/>
                <a:gd name="T4" fmla="*/ 1297 w 1297"/>
                <a:gd name="T5" fmla="*/ 8 h 211"/>
                <a:gd name="T6" fmla="*/ 0 60000 65536"/>
                <a:gd name="T7" fmla="*/ 0 60000 65536"/>
                <a:gd name="T8" fmla="*/ 0 60000 65536"/>
              </a:gdLst>
              <a:ahLst/>
              <a:cxnLst>
                <a:cxn ang="T6">
                  <a:pos x="T0" y="T1"/>
                </a:cxn>
                <a:cxn ang="T7">
                  <a:pos x="T2" y="T3"/>
                </a:cxn>
                <a:cxn ang="T8">
                  <a:pos x="T4" y="T5"/>
                </a:cxn>
              </a:cxnLst>
              <a:rect l="0" t="0" r="r" b="b"/>
              <a:pathLst>
                <a:path w="1297" h="211">
                  <a:moveTo>
                    <a:pt x="0" y="0"/>
                  </a:moveTo>
                  <a:cubicBezTo>
                    <a:pt x="162" y="104"/>
                    <a:pt x="324" y="209"/>
                    <a:pt x="540" y="210"/>
                  </a:cubicBezTo>
                  <a:cubicBezTo>
                    <a:pt x="756" y="211"/>
                    <a:pt x="1026" y="109"/>
                    <a:pt x="1297" y="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591" name="Line 50"/>
            <p:cNvSpPr>
              <a:spLocks noChangeShapeType="1"/>
            </p:cNvSpPr>
            <p:nvPr/>
          </p:nvSpPr>
          <p:spPr bwMode="auto">
            <a:xfrm>
              <a:off x="12885" y="4137"/>
              <a:ext cx="66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580" name="Text Box 51"/>
          <p:cNvSpPr txBox="1">
            <a:spLocks noChangeArrowheads="1"/>
          </p:cNvSpPr>
          <p:nvPr/>
        </p:nvSpPr>
        <p:spPr bwMode="auto">
          <a:xfrm>
            <a:off x="3276600" y="2133600"/>
            <a:ext cx="4191000" cy="500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a:solidFill>
                  <a:srgbClr val="008000"/>
                </a:solidFill>
                <a:latin typeface="Calibri" pitchFamily="34" charset="0"/>
                <a:cs typeface="Calibri" pitchFamily="34" charset="0"/>
              </a:rPr>
              <a:t>Do you have the 3 requirements for reporting a measurement?</a:t>
            </a:r>
          </a:p>
          <a:p>
            <a:pPr eaLnBrk="1" hangingPunct="1">
              <a:spcBef>
                <a:spcPct val="50000"/>
              </a:spcBef>
              <a:buFontTx/>
              <a:buAutoNum type="arabicParenR"/>
            </a:pPr>
            <a:r>
              <a:rPr lang="en-US" sz="2800" b="1">
                <a:solidFill>
                  <a:srgbClr val="008000"/>
                </a:solidFill>
                <a:latin typeface="Calibri" pitchFamily="34" charset="0"/>
                <a:cs typeface="Calibri" pitchFamily="34" charset="0"/>
              </a:rPr>
              <a:t>The measurement</a:t>
            </a:r>
          </a:p>
          <a:p>
            <a:pPr eaLnBrk="1" hangingPunct="1">
              <a:spcBef>
                <a:spcPct val="50000"/>
              </a:spcBef>
              <a:buFontTx/>
              <a:buAutoNum type="arabicParenR"/>
            </a:pPr>
            <a:r>
              <a:rPr lang="en-US" sz="2800" b="1">
                <a:solidFill>
                  <a:srgbClr val="008000"/>
                </a:solidFill>
                <a:latin typeface="Calibri" pitchFamily="34" charset="0"/>
                <a:cs typeface="Calibri" pitchFamily="34" charset="0"/>
              </a:rPr>
              <a:t>The uncertainty</a:t>
            </a:r>
          </a:p>
          <a:p>
            <a:pPr eaLnBrk="1" hangingPunct="1">
              <a:spcBef>
                <a:spcPct val="50000"/>
              </a:spcBef>
              <a:buFontTx/>
              <a:buAutoNum type="arabicParenR"/>
            </a:pPr>
            <a:r>
              <a:rPr lang="en-US" sz="2800" b="1">
                <a:solidFill>
                  <a:srgbClr val="008000"/>
                </a:solidFill>
                <a:latin typeface="Calibri" pitchFamily="34" charset="0"/>
                <a:cs typeface="Calibri" pitchFamily="34" charset="0"/>
              </a:rPr>
              <a:t>The unit</a:t>
            </a:r>
          </a:p>
          <a:p>
            <a:pPr eaLnBrk="1" hangingPunct="1">
              <a:spcBef>
                <a:spcPct val="50000"/>
              </a:spcBef>
            </a:pPr>
            <a:endParaRPr lang="en-US" sz="2800" b="1">
              <a:solidFill>
                <a:srgbClr val="008000"/>
              </a:solidFill>
            </a:endParaRPr>
          </a:p>
          <a:p>
            <a:pPr eaLnBrk="1" hangingPunct="1">
              <a:spcBef>
                <a:spcPct val="50000"/>
              </a:spcBef>
            </a:pPr>
            <a:endParaRPr lang="en-US" sz="2800" b="1">
              <a:solidFill>
                <a:srgbClr val="008000"/>
              </a:solidFill>
            </a:endParaRPr>
          </a:p>
        </p:txBody>
      </p:sp>
      <p:sp>
        <p:nvSpPr>
          <p:cNvPr id="24581" name="Rectangle 52"/>
          <p:cNvSpPr>
            <a:spLocks noChangeArrowheads="1"/>
          </p:cNvSpPr>
          <p:nvPr/>
        </p:nvSpPr>
        <p:spPr bwMode="auto">
          <a:xfrm>
            <a:off x="1143000" y="60198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t>mL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More Practice</a:t>
            </a:r>
          </a:p>
        </p:txBody>
      </p:sp>
      <p:grpSp>
        <p:nvGrpSpPr>
          <p:cNvPr id="25603" name="Group 3"/>
          <p:cNvGrpSpPr>
            <a:grpSpLocks noChangeAspect="1"/>
          </p:cNvGrpSpPr>
          <p:nvPr/>
        </p:nvGrpSpPr>
        <p:grpSpPr bwMode="auto">
          <a:xfrm>
            <a:off x="533400" y="304800"/>
            <a:ext cx="1757363" cy="5943600"/>
            <a:chOff x="12340" y="2870"/>
            <a:chExt cx="1460" cy="4940"/>
          </a:xfrm>
        </p:grpSpPr>
        <p:sp>
          <p:nvSpPr>
            <p:cNvPr id="25606" name="AutoShape 4"/>
            <p:cNvSpPr>
              <a:spLocks noChangeAspect="1" noChangeArrowheads="1"/>
            </p:cNvSpPr>
            <p:nvPr/>
          </p:nvSpPr>
          <p:spPr bwMode="auto">
            <a:xfrm>
              <a:off x="12340" y="2870"/>
              <a:ext cx="1460" cy="4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5607" name="Line 5"/>
            <p:cNvSpPr>
              <a:spLocks noChangeShapeType="1"/>
            </p:cNvSpPr>
            <p:nvPr/>
          </p:nvSpPr>
          <p:spPr bwMode="auto">
            <a:xfrm flipH="1">
              <a:off x="12473" y="2955"/>
              <a:ext cx="14" cy="449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8" name="Line 6"/>
            <p:cNvSpPr>
              <a:spLocks noChangeShapeType="1"/>
            </p:cNvSpPr>
            <p:nvPr/>
          </p:nvSpPr>
          <p:spPr bwMode="auto">
            <a:xfrm flipH="1" flipV="1">
              <a:off x="13793" y="2921"/>
              <a:ext cx="7" cy="382"/>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5609" name="Group 7"/>
            <p:cNvGrpSpPr>
              <a:grpSpLocks/>
            </p:cNvGrpSpPr>
            <p:nvPr/>
          </p:nvGrpSpPr>
          <p:grpSpPr bwMode="auto">
            <a:xfrm rot="-5400000">
              <a:off x="11421" y="5069"/>
              <a:ext cx="4201" cy="548"/>
              <a:chOff x="11160" y="4957"/>
              <a:chExt cx="4201" cy="548"/>
            </a:xfrm>
          </p:grpSpPr>
          <p:sp>
            <p:nvSpPr>
              <p:cNvPr id="25616" name="Line 8"/>
              <p:cNvSpPr>
                <a:spLocks noChangeShapeType="1"/>
              </p:cNvSpPr>
              <p:nvPr/>
            </p:nvSpPr>
            <p:spPr bwMode="auto">
              <a:xfrm>
                <a:off x="11160" y="5497"/>
                <a:ext cx="4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7" name="Line 9"/>
              <p:cNvSpPr>
                <a:spLocks noChangeShapeType="1"/>
              </p:cNvSpPr>
              <p:nvPr/>
            </p:nvSpPr>
            <p:spPr bwMode="auto">
              <a:xfrm>
                <a:off x="11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8" name="Line 10"/>
              <p:cNvSpPr>
                <a:spLocks noChangeShapeType="1"/>
              </p:cNvSpPr>
              <p:nvPr/>
            </p:nvSpPr>
            <p:spPr bwMode="auto">
              <a:xfrm>
                <a:off x="11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9" name="Line 11"/>
              <p:cNvSpPr>
                <a:spLocks noChangeShapeType="1"/>
              </p:cNvSpPr>
              <p:nvPr/>
            </p:nvSpPr>
            <p:spPr bwMode="auto">
              <a:xfrm>
                <a:off x="12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Line 12"/>
              <p:cNvSpPr>
                <a:spLocks noChangeShapeType="1"/>
              </p:cNvSpPr>
              <p:nvPr/>
            </p:nvSpPr>
            <p:spPr bwMode="auto">
              <a:xfrm>
                <a:off x="129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1" name="Line 13"/>
              <p:cNvSpPr>
                <a:spLocks noChangeShapeType="1"/>
              </p:cNvSpPr>
              <p:nvPr/>
            </p:nvSpPr>
            <p:spPr bwMode="auto">
              <a:xfrm>
                <a:off x="135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2" name="Line 14"/>
              <p:cNvSpPr>
                <a:spLocks noChangeShapeType="1"/>
              </p:cNvSpPr>
              <p:nvPr/>
            </p:nvSpPr>
            <p:spPr bwMode="auto">
              <a:xfrm>
                <a:off x="14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3" name="Line 15"/>
              <p:cNvSpPr>
                <a:spLocks noChangeShapeType="1"/>
              </p:cNvSpPr>
              <p:nvPr/>
            </p:nvSpPr>
            <p:spPr bwMode="auto">
              <a:xfrm>
                <a:off x="14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4" name="Line 16"/>
              <p:cNvSpPr>
                <a:spLocks noChangeShapeType="1"/>
              </p:cNvSpPr>
              <p:nvPr/>
            </p:nvSpPr>
            <p:spPr bwMode="auto">
              <a:xfrm>
                <a:off x="15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5" name="Line 17"/>
              <p:cNvSpPr>
                <a:spLocks noChangeShapeType="1"/>
              </p:cNvSpPr>
              <p:nvPr/>
            </p:nvSpPr>
            <p:spPr bwMode="auto">
              <a:xfrm>
                <a:off x="11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6" name="Line 18"/>
              <p:cNvSpPr>
                <a:spLocks noChangeShapeType="1"/>
              </p:cNvSpPr>
              <p:nvPr/>
            </p:nvSpPr>
            <p:spPr bwMode="auto">
              <a:xfrm>
                <a:off x="114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7" name="Line 19"/>
              <p:cNvSpPr>
                <a:spLocks noChangeShapeType="1"/>
              </p:cNvSpPr>
              <p:nvPr/>
            </p:nvSpPr>
            <p:spPr bwMode="auto">
              <a:xfrm>
                <a:off x="1152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8" name="Line 20"/>
              <p:cNvSpPr>
                <a:spLocks noChangeShapeType="1"/>
              </p:cNvSpPr>
              <p:nvPr/>
            </p:nvSpPr>
            <p:spPr bwMode="auto">
              <a:xfrm>
                <a:off x="1164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21"/>
              <p:cNvSpPr>
                <a:spLocks noChangeShapeType="1"/>
              </p:cNvSpPr>
              <p:nvPr/>
            </p:nvSpPr>
            <p:spPr bwMode="auto">
              <a:xfrm>
                <a:off x="11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22"/>
              <p:cNvSpPr>
                <a:spLocks noChangeShapeType="1"/>
              </p:cNvSpPr>
              <p:nvPr/>
            </p:nvSpPr>
            <p:spPr bwMode="auto">
              <a:xfrm>
                <a:off x="120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23"/>
              <p:cNvSpPr>
                <a:spLocks noChangeShapeType="1"/>
              </p:cNvSpPr>
              <p:nvPr/>
            </p:nvSpPr>
            <p:spPr bwMode="auto">
              <a:xfrm>
                <a:off x="12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24"/>
              <p:cNvSpPr>
                <a:spLocks noChangeShapeType="1"/>
              </p:cNvSpPr>
              <p:nvPr/>
            </p:nvSpPr>
            <p:spPr bwMode="auto">
              <a:xfrm>
                <a:off x="12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3" name="Line 25"/>
              <p:cNvSpPr>
                <a:spLocks noChangeShapeType="1"/>
              </p:cNvSpPr>
              <p:nvPr/>
            </p:nvSpPr>
            <p:spPr bwMode="auto">
              <a:xfrm>
                <a:off x="124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4" name="Line 26"/>
              <p:cNvSpPr>
                <a:spLocks noChangeShapeType="1"/>
              </p:cNvSpPr>
              <p:nvPr/>
            </p:nvSpPr>
            <p:spPr bwMode="auto">
              <a:xfrm>
                <a:off x="126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5" name="Line 27"/>
              <p:cNvSpPr>
                <a:spLocks noChangeShapeType="1"/>
              </p:cNvSpPr>
              <p:nvPr/>
            </p:nvSpPr>
            <p:spPr bwMode="auto">
              <a:xfrm>
                <a:off x="127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6" name="Line 28"/>
              <p:cNvSpPr>
                <a:spLocks noChangeShapeType="1"/>
              </p:cNvSpPr>
              <p:nvPr/>
            </p:nvSpPr>
            <p:spPr bwMode="auto">
              <a:xfrm>
                <a:off x="128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7" name="Line 29"/>
              <p:cNvSpPr>
                <a:spLocks noChangeShapeType="1"/>
              </p:cNvSpPr>
              <p:nvPr/>
            </p:nvSpPr>
            <p:spPr bwMode="auto">
              <a:xfrm>
                <a:off x="130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8" name="Line 30"/>
              <p:cNvSpPr>
                <a:spLocks noChangeShapeType="1"/>
              </p:cNvSpPr>
              <p:nvPr/>
            </p:nvSpPr>
            <p:spPr bwMode="auto">
              <a:xfrm>
                <a:off x="132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9" name="Line 31"/>
              <p:cNvSpPr>
                <a:spLocks noChangeShapeType="1"/>
              </p:cNvSpPr>
              <p:nvPr/>
            </p:nvSpPr>
            <p:spPr bwMode="auto">
              <a:xfrm>
                <a:off x="133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0" name="Line 32"/>
              <p:cNvSpPr>
                <a:spLocks noChangeShapeType="1"/>
              </p:cNvSpPr>
              <p:nvPr/>
            </p:nvSpPr>
            <p:spPr bwMode="auto">
              <a:xfrm>
                <a:off x="134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1" name="Line 33"/>
              <p:cNvSpPr>
                <a:spLocks noChangeShapeType="1"/>
              </p:cNvSpPr>
              <p:nvPr/>
            </p:nvSpPr>
            <p:spPr bwMode="auto">
              <a:xfrm>
                <a:off x="136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2" name="Line 34"/>
              <p:cNvSpPr>
                <a:spLocks noChangeShapeType="1"/>
              </p:cNvSpPr>
              <p:nvPr/>
            </p:nvSpPr>
            <p:spPr bwMode="auto">
              <a:xfrm>
                <a:off x="138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3" name="Line 35"/>
              <p:cNvSpPr>
                <a:spLocks noChangeShapeType="1"/>
              </p:cNvSpPr>
              <p:nvPr/>
            </p:nvSpPr>
            <p:spPr bwMode="auto">
              <a:xfrm>
                <a:off x="139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4" name="Line 36"/>
              <p:cNvSpPr>
                <a:spLocks noChangeShapeType="1"/>
              </p:cNvSpPr>
              <p:nvPr/>
            </p:nvSpPr>
            <p:spPr bwMode="auto">
              <a:xfrm>
                <a:off x="140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5" name="Line 37"/>
              <p:cNvSpPr>
                <a:spLocks noChangeShapeType="1"/>
              </p:cNvSpPr>
              <p:nvPr/>
            </p:nvSpPr>
            <p:spPr bwMode="auto">
              <a:xfrm>
                <a:off x="14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6" name="Line 38"/>
              <p:cNvSpPr>
                <a:spLocks noChangeShapeType="1"/>
              </p:cNvSpPr>
              <p:nvPr/>
            </p:nvSpPr>
            <p:spPr bwMode="auto">
              <a:xfrm>
                <a:off x="144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7" name="Line 39"/>
              <p:cNvSpPr>
                <a:spLocks noChangeShapeType="1"/>
              </p:cNvSpPr>
              <p:nvPr/>
            </p:nvSpPr>
            <p:spPr bwMode="auto">
              <a:xfrm>
                <a:off x="145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8" name="Line 40"/>
              <p:cNvSpPr>
                <a:spLocks noChangeShapeType="1"/>
              </p:cNvSpPr>
              <p:nvPr/>
            </p:nvSpPr>
            <p:spPr bwMode="auto">
              <a:xfrm>
                <a:off x="146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49" name="Line 41"/>
              <p:cNvSpPr>
                <a:spLocks noChangeShapeType="1"/>
              </p:cNvSpPr>
              <p:nvPr/>
            </p:nvSpPr>
            <p:spPr bwMode="auto">
              <a:xfrm>
                <a:off x="14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50" name="Line 42"/>
              <p:cNvSpPr>
                <a:spLocks noChangeShapeType="1"/>
              </p:cNvSpPr>
              <p:nvPr/>
            </p:nvSpPr>
            <p:spPr bwMode="auto">
              <a:xfrm>
                <a:off x="150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51" name="Line 43"/>
              <p:cNvSpPr>
                <a:spLocks noChangeShapeType="1"/>
              </p:cNvSpPr>
              <p:nvPr/>
            </p:nvSpPr>
            <p:spPr bwMode="auto">
              <a:xfrm>
                <a:off x="15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52" name="Line 44"/>
              <p:cNvSpPr>
                <a:spLocks noChangeShapeType="1"/>
              </p:cNvSpPr>
              <p:nvPr/>
            </p:nvSpPr>
            <p:spPr bwMode="auto">
              <a:xfrm>
                <a:off x="15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5610" name="Text Box 45"/>
            <p:cNvSpPr txBox="1">
              <a:spLocks noChangeArrowheads="1"/>
            </p:cNvSpPr>
            <p:nvPr/>
          </p:nvSpPr>
          <p:spPr bwMode="auto">
            <a:xfrm>
              <a:off x="12925" y="6082"/>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1</a:t>
              </a:r>
              <a:endParaRPr lang="en-US" b="1"/>
            </a:p>
          </p:txBody>
        </p:sp>
        <p:sp>
          <p:nvSpPr>
            <p:cNvPr id="25611" name="Line 46"/>
            <p:cNvSpPr>
              <a:spLocks noChangeShapeType="1"/>
            </p:cNvSpPr>
            <p:nvPr/>
          </p:nvSpPr>
          <p:spPr bwMode="auto">
            <a:xfrm>
              <a:off x="12480" y="7442"/>
              <a:ext cx="1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12" name="Text Box 47"/>
            <p:cNvSpPr txBox="1">
              <a:spLocks noChangeArrowheads="1"/>
            </p:cNvSpPr>
            <p:nvPr/>
          </p:nvSpPr>
          <p:spPr bwMode="auto">
            <a:xfrm>
              <a:off x="12893" y="4848"/>
              <a:ext cx="480"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2</a:t>
              </a:r>
              <a:endParaRPr lang="en-US" b="1"/>
            </a:p>
          </p:txBody>
        </p:sp>
        <p:sp>
          <p:nvSpPr>
            <p:cNvPr id="25613" name="Text Box 48"/>
            <p:cNvSpPr txBox="1">
              <a:spLocks noChangeArrowheads="1"/>
            </p:cNvSpPr>
            <p:nvPr/>
          </p:nvSpPr>
          <p:spPr bwMode="auto">
            <a:xfrm>
              <a:off x="12870" y="3647"/>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3</a:t>
              </a:r>
              <a:endParaRPr lang="en-US"/>
            </a:p>
          </p:txBody>
        </p:sp>
        <p:sp>
          <p:nvSpPr>
            <p:cNvPr id="25614" name="Freeform 49"/>
            <p:cNvSpPr>
              <a:spLocks/>
            </p:cNvSpPr>
            <p:nvPr/>
          </p:nvSpPr>
          <p:spPr bwMode="auto">
            <a:xfrm>
              <a:off x="12488" y="3925"/>
              <a:ext cx="1297" cy="211"/>
            </a:xfrm>
            <a:custGeom>
              <a:avLst/>
              <a:gdLst>
                <a:gd name="T0" fmla="*/ 0 w 1297"/>
                <a:gd name="T1" fmla="*/ 0 h 211"/>
                <a:gd name="T2" fmla="*/ 540 w 1297"/>
                <a:gd name="T3" fmla="*/ 210 h 211"/>
                <a:gd name="T4" fmla="*/ 1297 w 1297"/>
                <a:gd name="T5" fmla="*/ 8 h 211"/>
                <a:gd name="T6" fmla="*/ 0 60000 65536"/>
                <a:gd name="T7" fmla="*/ 0 60000 65536"/>
                <a:gd name="T8" fmla="*/ 0 60000 65536"/>
              </a:gdLst>
              <a:ahLst/>
              <a:cxnLst>
                <a:cxn ang="T6">
                  <a:pos x="T0" y="T1"/>
                </a:cxn>
                <a:cxn ang="T7">
                  <a:pos x="T2" y="T3"/>
                </a:cxn>
                <a:cxn ang="T8">
                  <a:pos x="T4" y="T5"/>
                </a:cxn>
              </a:cxnLst>
              <a:rect l="0" t="0" r="r" b="b"/>
              <a:pathLst>
                <a:path w="1297" h="211">
                  <a:moveTo>
                    <a:pt x="0" y="0"/>
                  </a:moveTo>
                  <a:cubicBezTo>
                    <a:pt x="162" y="104"/>
                    <a:pt x="324" y="209"/>
                    <a:pt x="540" y="210"/>
                  </a:cubicBezTo>
                  <a:cubicBezTo>
                    <a:pt x="756" y="211"/>
                    <a:pt x="1026" y="109"/>
                    <a:pt x="1297" y="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615" name="Line 50"/>
            <p:cNvSpPr>
              <a:spLocks noChangeShapeType="1"/>
            </p:cNvSpPr>
            <p:nvPr/>
          </p:nvSpPr>
          <p:spPr bwMode="auto">
            <a:xfrm>
              <a:off x="12885" y="4137"/>
              <a:ext cx="66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51" name="Text Box 51"/>
          <p:cNvSpPr txBox="1">
            <a:spLocks noChangeArrowheads="1"/>
          </p:cNvSpPr>
          <p:nvPr/>
        </p:nvSpPr>
        <p:spPr bwMode="auto">
          <a:xfrm>
            <a:off x="3276600" y="2133600"/>
            <a:ext cx="4191000" cy="265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a:solidFill>
                  <a:srgbClr val="008000"/>
                </a:solidFill>
                <a:latin typeface="Calibri" pitchFamily="34" charset="0"/>
                <a:cs typeface="Calibri" pitchFamily="34" charset="0"/>
              </a:rPr>
              <a:t>We know for sure it is 2.7 mL</a:t>
            </a:r>
          </a:p>
          <a:p>
            <a:pPr eaLnBrk="1" hangingPunct="1">
              <a:spcBef>
                <a:spcPct val="50000"/>
              </a:spcBef>
            </a:pPr>
            <a:endParaRPr lang="en-US" sz="2800" b="1">
              <a:solidFill>
                <a:srgbClr val="008000"/>
              </a:solidFill>
              <a:latin typeface="Calibri" pitchFamily="34" charset="0"/>
              <a:cs typeface="Calibri" pitchFamily="34" charset="0"/>
            </a:endParaRPr>
          </a:p>
          <a:p>
            <a:pPr eaLnBrk="1" hangingPunct="1">
              <a:spcBef>
                <a:spcPct val="50000"/>
              </a:spcBef>
            </a:pPr>
            <a:r>
              <a:rPr lang="en-US" sz="2800" b="1">
                <a:solidFill>
                  <a:srgbClr val="008000"/>
                </a:solidFill>
                <a:latin typeface="Calibri" pitchFamily="34" charset="0"/>
                <a:cs typeface="Calibri" pitchFamily="34" charset="0"/>
              </a:rPr>
              <a:t>We estimate the last digit to be </a:t>
            </a:r>
            <a:r>
              <a:rPr lang="en-US" sz="2800" b="1">
                <a:solidFill>
                  <a:srgbClr val="FF0000"/>
                </a:solidFill>
                <a:latin typeface="Calibri" pitchFamily="34" charset="0"/>
                <a:cs typeface="Calibri" pitchFamily="34" charset="0"/>
              </a:rPr>
              <a:t>2.75 mL</a:t>
            </a:r>
          </a:p>
        </p:txBody>
      </p:sp>
      <p:sp>
        <p:nvSpPr>
          <p:cNvPr id="25605" name="Rectangle 52"/>
          <p:cNvSpPr>
            <a:spLocks noChangeArrowheads="1"/>
          </p:cNvSpPr>
          <p:nvPr/>
        </p:nvSpPr>
        <p:spPr bwMode="auto">
          <a:xfrm>
            <a:off x="990600" y="61722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t>mL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1251">
                                            <p:txEl>
                                              <p:pRg st="2" end="2"/>
                                            </p:txEl>
                                          </p:spTgt>
                                        </p:tgtEl>
                                        <p:attrNameLst>
                                          <p:attrName>style.visibility</p:attrName>
                                        </p:attrNameLst>
                                      </p:cBhvr>
                                      <p:to>
                                        <p:strVal val="visible"/>
                                      </p:to>
                                    </p:set>
                                    <p:animEffect transition="in" filter="box(in)">
                                      <p:cBhvr>
                                        <p:cTn id="7" dur="500"/>
                                        <p:tgtEl>
                                          <p:spTgt spid="512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More Practice</a:t>
            </a:r>
          </a:p>
        </p:txBody>
      </p:sp>
      <p:grpSp>
        <p:nvGrpSpPr>
          <p:cNvPr id="26627" name="Group 3"/>
          <p:cNvGrpSpPr>
            <a:grpSpLocks noChangeAspect="1"/>
          </p:cNvGrpSpPr>
          <p:nvPr/>
        </p:nvGrpSpPr>
        <p:grpSpPr bwMode="auto">
          <a:xfrm>
            <a:off x="533400" y="304800"/>
            <a:ext cx="1757363" cy="5943600"/>
            <a:chOff x="12340" y="2870"/>
            <a:chExt cx="1460" cy="4940"/>
          </a:xfrm>
        </p:grpSpPr>
        <p:sp>
          <p:nvSpPr>
            <p:cNvPr id="26630" name="AutoShape 4"/>
            <p:cNvSpPr>
              <a:spLocks noChangeAspect="1" noChangeArrowheads="1"/>
            </p:cNvSpPr>
            <p:nvPr/>
          </p:nvSpPr>
          <p:spPr bwMode="auto">
            <a:xfrm>
              <a:off x="12340" y="2870"/>
              <a:ext cx="1460" cy="4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6631" name="Line 5"/>
            <p:cNvSpPr>
              <a:spLocks noChangeShapeType="1"/>
            </p:cNvSpPr>
            <p:nvPr/>
          </p:nvSpPr>
          <p:spPr bwMode="auto">
            <a:xfrm flipH="1">
              <a:off x="12473" y="2955"/>
              <a:ext cx="14" cy="449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32" name="Line 6"/>
            <p:cNvSpPr>
              <a:spLocks noChangeShapeType="1"/>
            </p:cNvSpPr>
            <p:nvPr/>
          </p:nvSpPr>
          <p:spPr bwMode="auto">
            <a:xfrm flipH="1" flipV="1">
              <a:off x="13793" y="2921"/>
              <a:ext cx="7" cy="382"/>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6633" name="Group 7"/>
            <p:cNvGrpSpPr>
              <a:grpSpLocks/>
            </p:cNvGrpSpPr>
            <p:nvPr/>
          </p:nvGrpSpPr>
          <p:grpSpPr bwMode="auto">
            <a:xfrm rot="-5400000">
              <a:off x="11421" y="5069"/>
              <a:ext cx="4201" cy="548"/>
              <a:chOff x="11160" y="4957"/>
              <a:chExt cx="4201" cy="548"/>
            </a:xfrm>
          </p:grpSpPr>
          <p:sp>
            <p:nvSpPr>
              <p:cNvPr id="26640" name="Line 8"/>
              <p:cNvSpPr>
                <a:spLocks noChangeShapeType="1"/>
              </p:cNvSpPr>
              <p:nvPr/>
            </p:nvSpPr>
            <p:spPr bwMode="auto">
              <a:xfrm>
                <a:off x="11160" y="5497"/>
                <a:ext cx="4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1" name="Line 9"/>
              <p:cNvSpPr>
                <a:spLocks noChangeShapeType="1"/>
              </p:cNvSpPr>
              <p:nvPr/>
            </p:nvSpPr>
            <p:spPr bwMode="auto">
              <a:xfrm>
                <a:off x="11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2" name="Line 10"/>
              <p:cNvSpPr>
                <a:spLocks noChangeShapeType="1"/>
              </p:cNvSpPr>
              <p:nvPr/>
            </p:nvSpPr>
            <p:spPr bwMode="auto">
              <a:xfrm>
                <a:off x="11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3" name="Line 11"/>
              <p:cNvSpPr>
                <a:spLocks noChangeShapeType="1"/>
              </p:cNvSpPr>
              <p:nvPr/>
            </p:nvSpPr>
            <p:spPr bwMode="auto">
              <a:xfrm>
                <a:off x="12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4" name="Line 12"/>
              <p:cNvSpPr>
                <a:spLocks noChangeShapeType="1"/>
              </p:cNvSpPr>
              <p:nvPr/>
            </p:nvSpPr>
            <p:spPr bwMode="auto">
              <a:xfrm>
                <a:off x="129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5" name="Line 13"/>
              <p:cNvSpPr>
                <a:spLocks noChangeShapeType="1"/>
              </p:cNvSpPr>
              <p:nvPr/>
            </p:nvSpPr>
            <p:spPr bwMode="auto">
              <a:xfrm>
                <a:off x="135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6" name="Line 14"/>
              <p:cNvSpPr>
                <a:spLocks noChangeShapeType="1"/>
              </p:cNvSpPr>
              <p:nvPr/>
            </p:nvSpPr>
            <p:spPr bwMode="auto">
              <a:xfrm>
                <a:off x="14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7" name="Line 15"/>
              <p:cNvSpPr>
                <a:spLocks noChangeShapeType="1"/>
              </p:cNvSpPr>
              <p:nvPr/>
            </p:nvSpPr>
            <p:spPr bwMode="auto">
              <a:xfrm>
                <a:off x="14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8" name="Line 16"/>
              <p:cNvSpPr>
                <a:spLocks noChangeShapeType="1"/>
              </p:cNvSpPr>
              <p:nvPr/>
            </p:nvSpPr>
            <p:spPr bwMode="auto">
              <a:xfrm>
                <a:off x="15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9" name="Line 17"/>
              <p:cNvSpPr>
                <a:spLocks noChangeShapeType="1"/>
              </p:cNvSpPr>
              <p:nvPr/>
            </p:nvSpPr>
            <p:spPr bwMode="auto">
              <a:xfrm>
                <a:off x="11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0" name="Line 18"/>
              <p:cNvSpPr>
                <a:spLocks noChangeShapeType="1"/>
              </p:cNvSpPr>
              <p:nvPr/>
            </p:nvSpPr>
            <p:spPr bwMode="auto">
              <a:xfrm>
                <a:off x="114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1" name="Line 19"/>
              <p:cNvSpPr>
                <a:spLocks noChangeShapeType="1"/>
              </p:cNvSpPr>
              <p:nvPr/>
            </p:nvSpPr>
            <p:spPr bwMode="auto">
              <a:xfrm>
                <a:off x="1152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2" name="Line 20"/>
              <p:cNvSpPr>
                <a:spLocks noChangeShapeType="1"/>
              </p:cNvSpPr>
              <p:nvPr/>
            </p:nvSpPr>
            <p:spPr bwMode="auto">
              <a:xfrm>
                <a:off x="1164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3" name="Line 21"/>
              <p:cNvSpPr>
                <a:spLocks noChangeShapeType="1"/>
              </p:cNvSpPr>
              <p:nvPr/>
            </p:nvSpPr>
            <p:spPr bwMode="auto">
              <a:xfrm>
                <a:off x="11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4" name="Line 22"/>
              <p:cNvSpPr>
                <a:spLocks noChangeShapeType="1"/>
              </p:cNvSpPr>
              <p:nvPr/>
            </p:nvSpPr>
            <p:spPr bwMode="auto">
              <a:xfrm>
                <a:off x="120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5" name="Line 23"/>
              <p:cNvSpPr>
                <a:spLocks noChangeShapeType="1"/>
              </p:cNvSpPr>
              <p:nvPr/>
            </p:nvSpPr>
            <p:spPr bwMode="auto">
              <a:xfrm>
                <a:off x="12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6" name="Line 24"/>
              <p:cNvSpPr>
                <a:spLocks noChangeShapeType="1"/>
              </p:cNvSpPr>
              <p:nvPr/>
            </p:nvSpPr>
            <p:spPr bwMode="auto">
              <a:xfrm>
                <a:off x="12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7" name="Line 25"/>
              <p:cNvSpPr>
                <a:spLocks noChangeShapeType="1"/>
              </p:cNvSpPr>
              <p:nvPr/>
            </p:nvSpPr>
            <p:spPr bwMode="auto">
              <a:xfrm>
                <a:off x="124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8" name="Line 26"/>
              <p:cNvSpPr>
                <a:spLocks noChangeShapeType="1"/>
              </p:cNvSpPr>
              <p:nvPr/>
            </p:nvSpPr>
            <p:spPr bwMode="auto">
              <a:xfrm>
                <a:off x="126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9" name="Line 27"/>
              <p:cNvSpPr>
                <a:spLocks noChangeShapeType="1"/>
              </p:cNvSpPr>
              <p:nvPr/>
            </p:nvSpPr>
            <p:spPr bwMode="auto">
              <a:xfrm>
                <a:off x="127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0" name="Line 28"/>
              <p:cNvSpPr>
                <a:spLocks noChangeShapeType="1"/>
              </p:cNvSpPr>
              <p:nvPr/>
            </p:nvSpPr>
            <p:spPr bwMode="auto">
              <a:xfrm>
                <a:off x="128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1" name="Line 29"/>
              <p:cNvSpPr>
                <a:spLocks noChangeShapeType="1"/>
              </p:cNvSpPr>
              <p:nvPr/>
            </p:nvSpPr>
            <p:spPr bwMode="auto">
              <a:xfrm>
                <a:off x="130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2" name="Line 30"/>
              <p:cNvSpPr>
                <a:spLocks noChangeShapeType="1"/>
              </p:cNvSpPr>
              <p:nvPr/>
            </p:nvSpPr>
            <p:spPr bwMode="auto">
              <a:xfrm>
                <a:off x="132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3" name="Line 31"/>
              <p:cNvSpPr>
                <a:spLocks noChangeShapeType="1"/>
              </p:cNvSpPr>
              <p:nvPr/>
            </p:nvSpPr>
            <p:spPr bwMode="auto">
              <a:xfrm>
                <a:off x="133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4" name="Line 32"/>
              <p:cNvSpPr>
                <a:spLocks noChangeShapeType="1"/>
              </p:cNvSpPr>
              <p:nvPr/>
            </p:nvSpPr>
            <p:spPr bwMode="auto">
              <a:xfrm>
                <a:off x="134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5" name="Line 33"/>
              <p:cNvSpPr>
                <a:spLocks noChangeShapeType="1"/>
              </p:cNvSpPr>
              <p:nvPr/>
            </p:nvSpPr>
            <p:spPr bwMode="auto">
              <a:xfrm>
                <a:off x="136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6" name="Line 34"/>
              <p:cNvSpPr>
                <a:spLocks noChangeShapeType="1"/>
              </p:cNvSpPr>
              <p:nvPr/>
            </p:nvSpPr>
            <p:spPr bwMode="auto">
              <a:xfrm>
                <a:off x="138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7" name="Line 35"/>
              <p:cNvSpPr>
                <a:spLocks noChangeShapeType="1"/>
              </p:cNvSpPr>
              <p:nvPr/>
            </p:nvSpPr>
            <p:spPr bwMode="auto">
              <a:xfrm>
                <a:off x="139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8" name="Line 36"/>
              <p:cNvSpPr>
                <a:spLocks noChangeShapeType="1"/>
              </p:cNvSpPr>
              <p:nvPr/>
            </p:nvSpPr>
            <p:spPr bwMode="auto">
              <a:xfrm>
                <a:off x="140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69" name="Line 37"/>
              <p:cNvSpPr>
                <a:spLocks noChangeShapeType="1"/>
              </p:cNvSpPr>
              <p:nvPr/>
            </p:nvSpPr>
            <p:spPr bwMode="auto">
              <a:xfrm>
                <a:off x="14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0" name="Line 38"/>
              <p:cNvSpPr>
                <a:spLocks noChangeShapeType="1"/>
              </p:cNvSpPr>
              <p:nvPr/>
            </p:nvSpPr>
            <p:spPr bwMode="auto">
              <a:xfrm>
                <a:off x="144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1" name="Line 39"/>
              <p:cNvSpPr>
                <a:spLocks noChangeShapeType="1"/>
              </p:cNvSpPr>
              <p:nvPr/>
            </p:nvSpPr>
            <p:spPr bwMode="auto">
              <a:xfrm>
                <a:off x="145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2" name="Line 40"/>
              <p:cNvSpPr>
                <a:spLocks noChangeShapeType="1"/>
              </p:cNvSpPr>
              <p:nvPr/>
            </p:nvSpPr>
            <p:spPr bwMode="auto">
              <a:xfrm>
                <a:off x="146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3" name="Line 41"/>
              <p:cNvSpPr>
                <a:spLocks noChangeShapeType="1"/>
              </p:cNvSpPr>
              <p:nvPr/>
            </p:nvSpPr>
            <p:spPr bwMode="auto">
              <a:xfrm>
                <a:off x="14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4" name="Line 42"/>
              <p:cNvSpPr>
                <a:spLocks noChangeShapeType="1"/>
              </p:cNvSpPr>
              <p:nvPr/>
            </p:nvSpPr>
            <p:spPr bwMode="auto">
              <a:xfrm>
                <a:off x="150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5" name="Line 43"/>
              <p:cNvSpPr>
                <a:spLocks noChangeShapeType="1"/>
              </p:cNvSpPr>
              <p:nvPr/>
            </p:nvSpPr>
            <p:spPr bwMode="auto">
              <a:xfrm>
                <a:off x="15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76" name="Line 44"/>
              <p:cNvSpPr>
                <a:spLocks noChangeShapeType="1"/>
              </p:cNvSpPr>
              <p:nvPr/>
            </p:nvSpPr>
            <p:spPr bwMode="auto">
              <a:xfrm>
                <a:off x="15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6634" name="Text Box 45"/>
            <p:cNvSpPr txBox="1">
              <a:spLocks noChangeArrowheads="1"/>
            </p:cNvSpPr>
            <p:nvPr/>
          </p:nvSpPr>
          <p:spPr bwMode="auto">
            <a:xfrm>
              <a:off x="12925" y="6082"/>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1</a:t>
              </a:r>
              <a:endParaRPr lang="en-US" b="1"/>
            </a:p>
          </p:txBody>
        </p:sp>
        <p:sp>
          <p:nvSpPr>
            <p:cNvPr id="26635" name="Line 46"/>
            <p:cNvSpPr>
              <a:spLocks noChangeShapeType="1"/>
            </p:cNvSpPr>
            <p:nvPr/>
          </p:nvSpPr>
          <p:spPr bwMode="auto">
            <a:xfrm>
              <a:off x="12480" y="7442"/>
              <a:ext cx="1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36" name="Text Box 47"/>
            <p:cNvSpPr txBox="1">
              <a:spLocks noChangeArrowheads="1"/>
            </p:cNvSpPr>
            <p:nvPr/>
          </p:nvSpPr>
          <p:spPr bwMode="auto">
            <a:xfrm>
              <a:off x="12893" y="4848"/>
              <a:ext cx="480"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2</a:t>
              </a:r>
              <a:endParaRPr lang="en-US" b="1"/>
            </a:p>
          </p:txBody>
        </p:sp>
        <p:sp>
          <p:nvSpPr>
            <p:cNvPr id="26637" name="Text Box 48"/>
            <p:cNvSpPr txBox="1">
              <a:spLocks noChangeArrowheads="1"/>
            </p:cNvSpPr>
            <p:nvPr/>
          </p:nvSpPr>
          <p:spPr bwMode="auto">
            <a:xfrm>
              <a:off x="12870" y="3647"/>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3</a:t>
              </a:r>
              <a:endParaRPr lang="en-US"/>
            </a:p>
          </p:txBody>
        </p:sp>
        <p:sp>
          <p:nvSpPr>
            <p:cNvPr id="26638" name="Freeform 49"/>
            <p:cNvSpPr>
              <a:spLocks/>
            </p:cNvSpPr>
            <p:nvPr/>
          </p:nvSpPr>
          <p:spPr bwMode="auto">
            <a:xfrm>
              <a:off x="12488" y="3925"/>
              <a:ext cx="1297" cy="211"/>
            </a:xfrm>
            <a:custGeom>
              <a:avLst/>
              <a:gdLst>
                <a:gd name="T0" fmla="*/ 0 w 1297"/>
                <a:gd name="T1" fmla="*/ 0 h 211"/>
                <a:gd name="T2" fmla="*/ 540 w 1297"/>
                <a:gd name="T3" fmla="*/ 210 h 211"/>
                <a:gd name="T4" fmla="*/ 1297 w 1297"/>
                <a:gd name="T5" fmla="*/ 8 h 211"/>
                <a:gd name="T6" fmla="*/ 0 60000 65536"/>
                <a:gd name="T7" fmla="*/ 0 60000 65536"/>
                <a:gd name="T8" fmla="*/ 0 60000 65536"/>
              </a:gdLst>
              <a:ahLst/>
              <a:cxnLst>
                <a:cxn ang="T6">
                  <a:pos x="T0" y="T1"/>
                </a:cxn>
                <a:cxn ang="T7">
                  <a:pos x="T2" y="T3"/>
                </a:cxn>
                <a:cxn ang="T8">
                  <a:pos x="T4" y="T5"/>
                </a:cxn>
              </a:cxnLst>
              <a:rect l="0" t="0" r="r" b="b"/>
              <a:pathLst>
                <a:path w="1297" h="211">
                  <a:moveTo>
                    <a:pt x="0" y="0"/>
                  </a:moveTo>
                  <a:cubicBezTo>
                    <a:pt x="162" y="104"/>
                    <a:pt x="324" y="209"/>
                    <a:pt x="540" y="210"/>
                  </a:cubicBezTo>
                  <a:cubicBezTo>
                    <a:pt x="756" y="211"/>
                    <a:pt x="1026" y="109"/>
                    <a:pt x="1297" y="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639" name="Line 50"/>
            <p:cNvSpPr>
              <a:spLocks noChangeShapeType="1"/>
            </p:cNvSpPr>
            <p:nvPr/>
          </p:nvSpPr>
          <p:spPr bwMode="auto">
            <a:xfrm>
              <a:off x="12885" y="4137"/>
              <a:ext cx="66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2275" name="Text Box 51"/>
          <p:cNvSpPr txBox="1">
            <a:spLocks noChangeArrowheads="1"/>
          </p:cNvSpPr>
          <p:nvPr/>
        </p:nvSpPr>
        <p:spPr bwMode="auto">
          <a:xfrm>
            <a:off x="3276600" y="2133600"/>
            <a:ext cx="4191000"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800" b="1">
                <a:solidFill>
                  <a:srgbClr val="008000"/>
                </a:solidFill>
                <a:latin typeface="Calibri" pitchFamily="34" charset="0"/>
                <a:cs typeface="Calibri" pitchFamily="34" charset="0"/>
              </a:rPr>
              <a:t>What’s the uncertainty?</a:t>
            </a:r>
          </a:p>
          <a:p>
            <a:pPr eaLnBrk="1" hangingPunct="1">
              <a:spcBef>
                <a:spcPct val="50000"/>
              </a:spcBef>
            </a:pPr>
            <a:r>
              <a:rPr lang="en-US" sz="2400" b="1" i="1">
                <a:solidFill>
                  <a:srgbClr val="6600CC"/>
                </a:solidFill>
                <a:latin typeface="Calibri" pitchFamily="34" charset="0"/>
                <a:cs typeface="Calibri" pitchFamily="34" charset="0"/>
              </a:rPr>
              <a:t>The uncertainty (measure of random error) is half of the smallest division (hash marks) on a scale.</a:t>
            </a:r>
          </a:p>
          <a:p>
            <a:pPr eaLnBrk="1" hangingPunct="1">
              <a:spcBef>
                <a:spcPct val="50000"/>
              </a:spcBef>
            </a:pPr>
            <a:r>
              <a:rPr lang="en-US" sz="2400" b="1" i="1">
                <a:solidFill>
                  <a:schemeClr val="accent2"/>
                </a:solidFill>
                <a:latin typeface="Calibri" pitchFamily="34" charset="0"/>
                <a:cs typeface="Calibri" pitchFamily="34" charset="0"/>
              </a:rPr>
              <a:t>The smallest division is in the tenths spot (2.7 mL). Therefore, ½ of 0.1 = </a:t>
            </a:r>
            <a:r>
              <a:rPr lang="en-US" sz="2400" b="1" i="1">
                <a:solidFill>
                  <a:srgbClr val="FF0000"/>
                </a:solidFill>
                <a:latin typeface="Calibri" pitchFamily="34" charset="0"/>
                <a:cs typeface="Calibri" pitchFamily="34" charset="0"/>
              </a:rPr>
              <a:t>0.05 as the uncertainty.</a:t>
            </a:r>
          </a:p>
          <a:p>
            <a:pPr eaLnBrk="1" hangingPunct="1">
              <a:spcBef>
                <a:spcPct val="50000"/>
              </a:spcBef>
            </a:pPr>
            <a:endParaRPr lang="en-US" sz="2400" b="1">
              <a:solidFill>
                <a:srgbClr val="FF0000"/>
              </a:solidFill>
            </a:endParaRPr>
          </a:p>
        </p:txBody>
      </p:sp>
      <p:sp>
        <p:nvSpPr>
          <p:cNvPr id="26629" name="Rectangle 52"/>
          <p:cNvSpPr>
            <a:spLocks noChangeArrowheads="1"/>
          </p:cNvSpPr>
          <p:nvPr/>
        </p:nvSpPr>
        <p:spPr bwMode="auto">
          <a:xfrm>
            <a:off x="1066800" y="60198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t>mL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2275">
                                            <p:txEl>
                                              <p:pRg st="1" end="1"/>
                                            </p:txEl>
                                          </p:spTgt>
                                        </p:tgtEl>
                                        <p:attrNameLst>
                                          <p:attrName>style.visibility</p:attrName>
                                        </p:attrNameLst>
                                      </p:cBhvr>
                                      <p:to>
                                        <p:strVal val="visible"/>
                                      </p:to>
                                    </p:set>
                                    <p:animEffect transition="in" filter="blinds(horizontal)">
                                      <p:cBhvr>
                                        <p:cTn id="7" dur="500"/>
                                        <p:tgtEl>
                                          <p:spTgt spid="5227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52275">
                                            <p:txEl>
                                              <p:pRg st="2" end="2"/>
                                            </p:txEl>
                                          </p:spTgt>
                                        </p:tgtEl>
                                        <p:attrNameLst>
                                          <p:attrName>style.visibility</p:attrName>
                                        </p:attrNameLst>
                                      </p:cBhvr>
                                      <p:to>
                                        <p:strVal val="visible"/>
                                      </p:to>
                                    </p:set>
                                    <p:animEffect transition="in" filter="checkerboard(across)">
                                      <p:cBhvr>
                                        <p:cTn id="12" dur="500"/>
                                        <p:tgtEl>
                                          <p:spTgt spid="522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More Practice</a:t>
            </a:r>
          </a:p>
        </p:txBody>
      </p:sp>
      <p:grpSp>
        <p:nvGrpSpPr>
          <p:cNvPr id="27651" name="Group 3"/>
          <p:cNvGrpSpPr>
            <a:grpSpLocks noChangeAspect="1"/>
          </p:cNvGrpSpPr>
          <p:nvPr/>
        </p:nvGrpSpPr>
        <p:grpSpPr bwMode="auto">
          <a:xfrm>
            <a:off x="533400" y="304800"/>
            <a:ext cx="1757363" cy="5943600"/>
            <a:chOff x="12340" y="2870"/>
            <a:chExt cx="1460" cy="4940"/>
          </a:xfrm>
        </p:grpSpPr>
        <p:sp>
          <p:nvSpPr>
            <p:cNvPr id="27654" name="AutoShape 4"/>
            <p:cNvSpPr>
              <a:spLocks noChangeAspect="1" noChangeArrowheads="1"/>
            </p:cNvSpPr>
            <p:nvPr/>
          </p:nvSpPr>
          <p:spPr bwMode="auto">
            <a:xfrm>
              <a:off x="12340" y="2870"/>
              <a:ext cx="1460" cy="4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7655" name="Line 5"/>
            <p:cNvSpPr>
              <a:spLocks noChangeShapeType="1"/>
            </p:cNvSpPr>
            <p:nvPr/>
          </p:nvSpPr>
          <p:spPr bwMode="auto">
            <a:xfrm flipH="1">
              <a:off x="12473" y="2955"/>
              <a:ext cx="14" cy="449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6" name="Line 6"/>
            <p:cNvSpPr>
              <a:spLocks noChangeShapeType="1"/>
            </p:cNvSpPr>
            <p:nvPr/>
          </p:nvSpPr>
          <p:spPr bwMode="auto">
            <a:xfrm flipH="1" flipV="1">
              <a:off x="13793" y="2921"/>
              <a:ext cx="7" cy="382"/>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7657" name="Group 7"/>
            <p:cNvGrpSpPr>
              <a:grpSpLocks/>
            </p:cNvGrpSpPr>
            <p:nvPr/>
          </p:nvGrpSpPr>
          <p:grpSpPr bwMode="auto">
            <a:xfrm rot="-5400000">
              <a:off x="11421" y="5069"/>
              <a:ext cx="4201" cy="548"/>
              <a:chOff x="11160" y="4957"/>
              <a:chExt cx="4201" cy="548"/>
            </a:xfrm>
          </p:grpSpPr>
          <p:sp>
            <p:nvSpPr>
              <p:cNvPr id="27664" name="Line 8"/>
              <p:cNvSpPr>
                <a:spLocks noChangeShapeType="1"/>
              </p:cNvSpPr>
              <p:nvPr/>
            </p:nvSpPr>
            <p:spPr bwMode="auto">
              <a:xfrm>
                <a:off x="11160" y="5497"/>
                <a:ext cx="4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5" name="Line 9"/>
              <p:cNvSpPr>
                <a:spLocks noChangeShapeType="1"/>
              </p:cNvSpPr>
              <p:nvPr/>
            </p:nvSpPr>
            <p:spPr bwMode="auto">
              <a:xfrm>
                <a:off x="11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Line 10"/>
              <p:cNvSpPr>
                <a:spLocks noChangeShapeType="1"/>
              </p:cNvSpPr>
              <p:nvPr/>
            </p:nvSpPr>
            <p:spPr bwMode="auto">
              <a:xfrm>
                <a:off x="11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7" name="Line 11"/>
              <p:cNvSpPr>
                <a:spLocks noChangeShapeType="1"/>
              </p:cNvSpPr>
              <p:nvPr/>
            </p:nvSpPr>
            <p:spPr bwMode="auto">
              <a:xfrm>
                <a:off x="12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Line 12"/>
              <p:cNvSpPr>
                <a:spLocks noChangeShapeType="1"/>
              </p:cNvSpPr>
              <p:nvPr/>
            </p:nvSpPr>
            <p:spPr bwMode="auto">
              <a:xfrm>
                <a:off x="129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9" name="Line 13"/>
              <p:cNvSpPr>
                <a:spLocks noChangeShapeType="1"/>
              </p:cNvSpPr>
              <p:nvPr/>
            </p:nvSpPr>
            <p:spPr bwMode="auto">
              <a:xfrm>
                <a:off x="135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Line 14"/>
              <p:cNvSpPr>
                <a:spLocks noChangeShapeType="1"/>
              </p:cNvSpPr>
              <p:nvPr/>
            </p:nvSpPr>
            <p:spPr bwMode="auto">
              <a:xfrm>
                <a:off x="141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1" name="Line 15"/>
              <p:cNvSpPr>
                <a:spLocks noChangeShapeType="1"/>
              </p:cNvSpPr>
              <p:nvPr/>
            </p:nvSpPr>
            <p:spPr bwMode="auto">
              <a:xfrm>
                <a:off x="147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2" name="Line 16"/>
              <p:cNvSpPr>
                <a:spLocks noChangeShapeType="1"/>
              </p:cNvSpPr>
              <p:nvPr/>
            </p:nvSpPr>
            <p:spPr bwMode="auto">
              <a:xfrm>
                <a:off x="15360" y="4957"/>
                <a:ext cx="1" cy="548"/>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3" name="Line 17"/>
              <p:cNvSpPr>
                <a:spLocks noChangeShapeType="1"/>
              </p:cNvSpPr>
              <p:nvPr/>
            </p:nvSpPr>
            <p:spPr bwMode="auto">
              <a:xfrm>
                <a:off x="11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4" name="Line 18"/>
              <p:cNvSpPr>
                <a:spLocks noChangeShapeType="1"/>
              </p:cNvSpPr>
              <p:nvPr/>
            </p:nvSpPr>
            <p:spPr bwMode="auto">
              <a:xfrm>
                <a:off x="114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Line 19"/>
              <p:cNvSpPr>
                <a:spLocks noChangeShapeType="1"/>
              </p:cNvSpPr>
              <p:nvPr/>
            </p:nvSpPr>
            <p:spPr bwMode="auto">
              <a:xfrm>
                <a:off x="1152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6" name="Line 20"/>
              <p:cNvSpPr>
                <a:spLocks noChangeShapeType="1"/>
              </p:cNvSpPr>
              <p:nvPr/>
            </p:nvSpPr>
            <p:spPr bwMode="auto">
              <a:xfrm>
                <a:off x="1164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7" name="Line 21"/>
              <p:cNvSpPr>
                <a:spLocks noChangeShapeType="1"/>
              </p:cNvSpPr>
              <p:nvPr/>
            </p:nvSpPr>
            <p:spPr bwMode="auto">
              <a:xfrm>
                <a:off x="11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8" name="Line 22"/>
              <p:cNvSpPr>
                <a:spLocks noChangeShapeType="1"/>
              </p:cNvSpPr>
              <p:nvPr/>
            </p:nvSpPr>
            <p:spPr bwMode="auto">
              <a:xfrm>
                <a:off x="1200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9" name="Line 23"/>
              <p:cNvSpPr>
                <a:spLocks noChangeShapeType="1"/>
              </p:cNvSpPr>
              <p:nvPr/>
            </p:nvSpPr>
            <p:spPr bwMode="auto">
              <a:xfrm>
                <a:off x="12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0" name="Line 24"/>
              <p:cNvSpPr>
                <a:spLocks noChangeShapeType="1"/>
              </p:cNvSpPr>
              <p:nvPr/>
            </p:nvSpPr>
            <p:spPr bwMode="auto">
              <a:xfrm>
                <a:off x="12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1" name="Line 25"/>
              <p:cNvSpPr>
                <a:spLocks noChangeShapeType="1"/>
              </p:cNvSpPr>
              <p:nvPr/>
            </p:nvSpPr>
            <p:spPr bwMode="auto">
              <a:xfrm>
                <a:off x="124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2" name="Line 26"/>
              <p:cNvSpPr>
                <a:spLocks noChangeShapeType="1"/>
              </p:cNvSpPr>
              <p:nvPr/>
            </p:nvSpPr>
            <p:spPr bwMode="auto">
              <a:xfrm>
                <a:off x="126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3" name="Line 27"/>
              <p:cNvSpPr>
                <a:spLocks noChangeShapeType="1"/>
              </p:cNvSpPr>
              <p:nvPr/>
            </p:nvSpPr>
            <p:spPr bwMode="auto">
              <a:xfrm>
                <a:off x="127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4" name="Line 28"/>
              <p:cNvSpPr>
                <a:spLocks noChangeShapeType="1"/>
              </p:cNvSpPr>
              <p:nvPr/>
            </p:nvSpPr>
            <p:spPr bwMode="auto">
              <a:xfrm>
                <a:off x="128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5" name="Line 29"/>
              <p:cNvSpPr>
                <a:spLocks noChangeShapeType="1"/>
              </p:cNvSpPr>
              <p:nvPr/>
            </p:nvSpPr>
            <p:spPr bwMode="auto">
              <a:xfrm>
                <a:off x="130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6" name="Line 30"/>
              <p:cNvSpPr>
                <a:spLocks noChangeShapeType="1"/>
              </p:cNvSpPr>
              <p:nvPr/>
            </p:nvSpPr>
            <p:spPr bwMode="auto">
              <a:xfrm>
                <a:off x="132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7" name="Line 31"/>
              <p:cNvSpPr>
                <a:spLocks noChangeShapeType="1"/>
              </p:cNvSpPr>
              <p:nvPr/>
            </p:nvSpPr>
            <p:spPr bwMode="auto">
              <a:xfrm>
                <a:off x="133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8" name="Line 32"/>
              <p:cNvSpPr>
                <a:spLocks noChangeShapeType="1"/>
              </p:cNvSpPr>
              <p:nvPr/>
            </p:nvSpPr>
            <p:spPr bwMode="auto">
              <a:xfrm>
                <a:off x="134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89" name="Line 33"/>
              <p:cNvSpPr>
                <a:spLocks noChangeShapeType="1"/>
              </p:cNvSpPr>
              <p:nvPr/>
            </p:nvSpPr>
            <p:spPr bwMode="auto">
              <a:xfrm>
                <a:off x="136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0" name="Line 34"/>
              <p:cNvSpPr>
                <a:spLocks noChangeShapeType="1"/>
              </p:cNvSpPr>
              <p:nvPr/>
            </p:nvSpPr>
            <p:spPr bwMode="auto">
              <a:xfrm>
                <a:off x="138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1" name="Line 35"/>
              <p:cNvSpPr>
                <a:spLocks noChangeShapeType="1"/>
              </p:cNvSpPr>
              <p:nvPr/>
            </p:nvSpPr>
            <p:spPr bwMode="auto">
              <a:xfrm>
                <a:off x="139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2" name="Line 36"/>
              <p:cNvSpPr>
                <a:spLocks noChangeShapeType="1"/>
              </p:cNvSpPr>
              <p:nvPr/>
            </p:nvSpPr>
            <p:spPr bwMode="auto">
              <a:xfrm>
                <a:off x="140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3" name="Line 37"/>
              <p:cNvSpPr>
                <a:spLocks noChangeShapeType="1"/>
              </p:cNvSpPr>
              <p:nvPr/>
            </p:nvSpPr>
            <p:spPr bwMode="auto">
              <a:xfrm>
                <a:off x="142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4" name="Line 38"/>
              <p:cNvSpPr>
                <a:spLocks noChangeShapeType="1"/>
              </p:cNvSpPr>
              <p:nvPr/>
            </p:nvSpPr>
            <p:spPr bwMode="auto">
              <a:xfrm>
                <a:off x="144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5" name="Line 39"/>
              <p:cNvSpPr>
                <a:spLocks noChangeShapeType="1"/>
              </p:cNvSpPr>
              <p:nvPr/>
            </p:nvSpPr>
            <p:spPr bwMode="auto">
              <a:xfrm>
                <a:off x="145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6" name="Line 40"/>
              <p:cNvSpPr>
                <a:spLocks noChangeShapeType="1"/>
              </p:cNvSpPr>
              <p:nvPr/>
            </p:nvSpPr>
            <p:spPr bwMode="auto">
              <a:xfrm>
                <a:off x="146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7" name="Line 41"/>
              <p:cNvSpPr>
                <a:spLocks noChangeShapeType="1"/>
              </p:cNvSpPr>
              <p:nvPr/>
            </p:nvSpPr>
            <p:spPr bwMode="auto">
              <a:xfrm>
                <a:off x="14880" y="5137"/>
                <a:ext cx="1" cy="360"/>
              </a:xfrm>
              <a:prstGeom prst="line">
                <a:avLst/>
              </a:prstGeom>
              <a:noFill/>
              <a:ln w="12700">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8" name="Line 42"/>
              <p:cNvSpPr>
                <a:spLocks noChangeShapeType="1"/>
              </p:cNvSpPr>
              <p:nvPr/>
            </p:nvSpPr>
            <p:spPr bwMode="auto">
              <a:xfrm>
                <a:off x="1500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99" name="Line 43"/>
              <p:cNvSpPr>
                <a:spLocks noChangeShapeType="1"/>
              </p:cNvSpPr>
              <p:nvPr/>
            </p:nvSpPr>
            <p:spPr bwMode="auto">
              <a:xfrm>
                <a:off x="1512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700" name="Line 44"/>
              <p:cNvSpPr>
                <a:spLocks noChangeShapeType="1"/>
              </p:cNvSpPr>
              <p:nvPr/>
            </p:nvSpPr>
            <p:spPr bwMode="auto">
              <a:xfrm>
                <a:off x="15240" y="5137"/>
                <a:ext cx="1" cy="360"/>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58" name="Text Box 45"/>
            <p:cNvSpPr txBox="1">
              <a:spLocks noChangeArrowheads="1"/>
            </p:cNvSpPr>
            <p:nvPr/>
          </p:nvSpPr>
          <p:spPr bwMode="auto">
            <a:xfrm>
              <a:off x="12925" y="6082"/>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1</a:t>
              </a:r>
              <a:endParaRPr lang="en-US" b="1"/>
            </a:p>
          </p:txBody>
        </p:sp>
        <p:sp>
          <p:nvSpPr>
            <p:cNvPr id="27659" name="Line 46"/>
            <p:cNvSpPr>
              <a:spLocks noChangeShapeType="1"/>
            </p:cNvSpPr>
            <p:nvPr/>
          </p:nvSpPr>
          <p:spPr bwMode="auto">
            <a:xfrm>
              <a:off x="12480" y="7442"/>
              <a:ext cx="1200" cy="1"/>
            </a:xfrm>
            <a:prstGeom prst="line">
              <a:avLst/>
            </a:prstGeom>
            <a:noFill/>
            <a:ln w="9525">
              <a:solidFill>
                <a:srgbClr val="808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0" name="Text Box 47"/>
            <p:cNvSpPr txBox="1">
              <a:spLocks noChangeArrowheads="1"/>
            </p:cNvSpPr>
            <p:nvPr/>
          </p:nvSpPr>
          <p:spPr bwMode="auto">
            <a:xfrm>
              <a:off x="12893" y="4848"/>
              <a:ext cx="480" cy="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2</a:t>
              </a:r>
              <a:endParaRPr lang="en-US" b="1"/>
            </a:p>
          </p:txBody>
        </p:sp>
        <p:sp>
          <p:nvSpPr>
            <p:cNvPr id="27661" name="Text Box 48"/>
            <p:cNvSpPr txBox="1">
              <a:spLocks noChangeArrowheads="1"/>
            </p:cNvSpPr>
            <p:nvPr/>
          </p:nvSpPr>
          <p:spPr bwMode="auto">
            <a:xfrm>
              <a:off x="12870" y="3647"/>
              <a:ext cx="480" cy="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latin typeface="Times New Roman" pitchFamily="18" charset="0"/>
                </a:rPr>
                <a:t>3</a:t>
              </a:r>
              <a:endParaRPr lang="en-US"/>
            </a:p>
          </p:txBody>
        </p:sp>
        <p:sp>
          <p:nvSpPr>
            <p:cNvPr id="27662" name="Freeform 49"/>
            <p:cNvSpPr>
              <a:spLocks/>
            </p:cNvSpPr>
            <p:nvPr/>
          </p:nvSpPr>
          <p:spPr bwMode="auto">
            <a:xfrm>
              <a:off x="12488" y="3925"/>
              <a:ext cx="1297" cy="211"/>
            </a:xfrm>
            <a:custGeom>
              <a:avLst/>
              <a:gdLst>
                <a:gd name="T0" fmla="*/ 0 w 1297"/>
                <a:gd name="T1" fmla="*/ 0 h 211"/>
                <a:gd name="T2" fmla="*/ 540 w 1297"/>
                <a:gd name="T3" fmla="*/ 210 h 211"/>
                <a:gd name="T4" fmla="*/ 1297 w 1297"/>
                <a:gd name="T5" fmla="*/ 8 h 211"/>
                <a:gd name="T6" fmla="*/ 0 60000 65536"/>
                <a:gd name="T7" fmla="*/ 0 60000 65536"/>
                <a:gd name="T8" fmla="*/ 0 60000 65536"/>
              </a:gdLst>
              <a:ahLst/>
              <a:cxnLst>
                <a:cxn ang="T6">
                  <a:pos x="T0" y="T1"/>
                </a:cxn>
                <a:cxn ang="T7">
                  <a:pos x="T2" y="T3"/>
                </a:cxn>
                <a:cxn ang="T8">
                  <a:pos x="T4" y="T5"/>
                </a:cxn>
              </a:cxnLst>
              <a:rect l="0" t="0" r="r" b="b"/>
              <a:pathLst>
                <a:path w="1297" h="211">
                  <a:moveTo>
                    <a:pt x="0" y="0"/>
                  </a:moveTo>
                  <a:cubicBezTo>
                    <a:pt x="162" y="104"/>
                    <a:pt x="324" y="209"/>
                    <a:pt x="540" y="210"/>
                  </a:cubicBezTo>
                  <a:cubicBezTo>
                    <a:pt x="756" y="211"/>
                    <a:pt x="1026" y="109"/>
                    <a:pt x="1297" y="8"/>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63" name="Line 50"/>
            <p:cNvSpPr>
              <a:spLocks noChangeShapeType="1"/>
            </p:cNvSpPr>
            <p:nvPr/>
          </p:nvSpPr>
          <p:spPr bwMode="auto">
            <a:xfrm>
              <a:off x="12885" y="4137"/>
              <a:ext cx="660" cy="0"/>
            </a:xfrm>
            <a:prstGeom prst="line">
              <a:avLst/>
            </a:prstGeom>
            <a:noFill/>
            <a:ln w="9525">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52" name="Text Box 51"/>
          <p:cNvSpPr txBox="1">
            <a:spLocks noChangeArrowheads="1"/>
          </p:cNvSpPr>
          <p:nvPr/>
        </p:nvSpPr>
        <p:spPr bwMode="auto">
          <a:xfrm>
            <a:off x="3276600" y="2133600"/>
            <a:ext cx="4191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srgbClr val="FF0000"/>
                </a:solidFill>
                <a:latin typeface="Calibri" pitchFamily="34" charset="0"/>
                <a:cs typeface="Calibri" pitchFamily="34" charset="0"/>
              </a:rPr>
              <a:t>2.75 </a:t>
            </a:r>
            <a:r>
              <a:rPr lang="en-US" sz="3200" b="1" dirty="0" smtClean="0">
                <a:solidFill>
                  <a:srgbClr val="FF0000"/>
                </a:solidFill>
                <a:latin typeface="Calibri" pitchFamily="34" charset="0"/>
                <a:cs typeface="Calibri" pitchFamily="34" charset="0"/>
              </a:rPr>
              <a:t>mL (± </a:t>
            </a:r>
            <a:r>
              <a:rPr lang="en-US" sz="3200" b="1" dirty="0">
                <a:solidFill>
                  <a:srgbClr val="FF0000"/>
                </a:solidFill>
                <a:latin typeface="Calibri" pitchFamily="34" charset="0"/>
                <a:cs typeface="Calibri" pitchFamily="34" charset="0"/>
              </a:rPr>
              <a:t>0.05 </a:t>
            </a:r>
            <a:r>
              <a:rPr lang="en-US" sz="3200" b="1" dirty="0" smtClean="0">
                <a:solidFill>
                  <a:srgbClr val="FF0000"/>
                </a:solidFill>
                <a:latin typeface="Calibri" pitchFamily="34" charset="0"/>
                <a:cs typeface="Calibri" pitchFamily="34" charset="0"/>
              </a:rPr>
              <a:t>mL)</a:t>
            </a:r>
            <a:endParaRPr lang="en-US" sz="3200" b="1" dirty="0">
              <a:solidFill>
                <a:srgbClr val="FF0000"/>
              </a:solidFill>
              <a:latin typeface="Calibri" pitchFamily="34" charset="0"/>
              <a:cs typeface="Calibri" pitchFamily="34" charset="0"/>
            </a:endParaRPr>
          </a:p>
        </p:txBody>
      </p:sp>
      <p:sp>
        <p:nvSpPr>
          <p:cNvPr id="27653" name="Rectangle 52"/>
          <p:cNvSpPr>
            <a:spLocks noChangeArrowheads="1"/>
          </p:cNvSpPr>
          <p:nvPr/>
        </p:nvSpPr>
        <p:spPr bwMode="auto">
          <a:xfrm>
            <a:off x="990600" y="6096000"/>
            <a:ext cx="527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t>mL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Dealing with uncertainties</a:t>
            </a:r>
          </a:p>
        </p:txBody>
      </p:sp>
      <p:sp>
        <p:nvSpPr>
          <p:cNvPr id="28675" name="Rectangle 3"/>
          <p:cNvSpPr>
            <a:spLocks noGrp="1" noChangeArrowheads="1"/>
          </p:cNvSpPr>
          <p:nvPr>
            <p:ph type="body" idx="1"/>
          </p:nvPr>
        </p:nvSpPr>
        <p:spPr/>
        <p:txBody>
          <a:bodyPr/>
          <a:lstStyle/>
          <a:p>
            <a:pPr eaLnBrk="1" hangingPunct="1"/>
            <a:r>
              <a:rPr lang="en-US" smtClean="0">
                <a:latin typeface="Calibri" pitchFamily="34" charset="0"/>
                <a:cs typeface="Calibri" pitchFamily="34" charset="0"/>
              </a:rPr>
              <a:t>Now you know the kinds of errors (random and systematic) that can occur with measurements and you should also have a very good idea of how to estimate the magnitude of the random error that occurs when making measurements (the uncertainty).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endParaRPr lang="en-US" smtClean="0"/>
          </a:p>
        </p:txBody>
      </p:sp>
      <p:sp>
        <p:nvSpPr>
          <p:cNvPr id="29699" name="Rectangle 3"/>
          <p:cNvSpPr>
            <a:spLocks noGrp="1" noChangeArrowheads="1"/>
          </p:cNvSpPr>
          <p:nvPr>
            <p:ph type="body" idx="1"/>
          </p:nvPr>
        </p:nvSpPr>
        <p:spPr/>
        <p:txBody>
          <a:bodyPr/>
          <a:lstStyle/>
          <a:p>
            <a:pPr eaLnBrk="1" hangingPunct="1"/>
            <a:r>
              <a:rPr lang="en-US" smtClean="0">
                <a:latin typeface="Calibri" pitchFamily="34" charset="0"/>
                <a:cs typeface="Calibri" pitchFamily="34" charset="0"/>
              </a:rPr>
              <a:t>What do we do with the uncertainties when we add or subtract two measurements? </a:t>
            </a:r>
          </a:p>
          <a:p>
            <a:pPr eaLnBrk="1" hangingPunct="1">
              <a:buFontTx/>
              <a:buNone/>
            </a:pPr>
            <a:r>
              <a:rPr lang="en-US" smtClean="0">
                <a:latin typeface="Calibri" pitchFamily="34" charset="0"/>
                <a:cs typeface="Calibri" pitchFamily="34" charset="0"/>
              </a:rPr>
              <a:t>	Or divide / multiply two measurements?</a:t>
            </a:r>
          </a:p>
          <a:p>
            <a:pPr eaLnBrk="1" hangingPunct="1"/>
            <a:endParaRPr lang="en-US" smtClean="0"/>
          </a:p>
          <a:p>
            <a:pPr eaLnBrk="1" hangingPunct="1"/>
            <a:r>
              <a:rPr lang="en-US" b="1" smtClean="0">
                <a:solidFill>
                  <a:srgbClr val="6600CC"/>
                </a:solidFill>
                <a:latin typeface="Calibri" pitchFamily="34" charset="0"/>
                <a:cs typeface="Calibri" pitchFamily="34" charset="0"/>
              </a:rPr>
              <a:t>REMEMBER SIG FIG RULES??!!!???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1447800" y="838200"/>
            <a:ext cx="6781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4000">
                <a:latin typeface="Calibri" pitchFamily="34" charset="0"/>
                <a:cs typeface="Calibri" pitchFamily="34" charset="0"/>
              </a:rPr>
              <a:t>Significant Figures</a:t>
            </a:r>
          </a:p>
        </p:txBody>
      </p:sp>
      <p:sp>
        <p:nvSpPr>
          <p:cNvPr id="30723" name="Text Box 5"/>
          <p:cNvSpPr txBox="1">
            <a:spLocks noChangeArrowheads="1"/>
          </p:cNvSpPr>
          <p:nvPr/>
        </p:nvSpPr>
        <p:spPr bwMode="auto">
          <a:xfrm>
            <a:off x="914400" y="2362200"/>
            <a:ext cx="518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1. Non zero integers always count as significant.</a:t>
            </a:r>
          </a:p>
        </p:txBody>
      </p:sp>
      <p:sp>
        <p:nvSpPr>
          <p:cNvPr id="10246" name="Text Box 6"/>
          <p:cNvSpPr txBox="1">
            <a:spLocks noChangeArrowheads="1"/>
          </p:cNvSpPr>
          <p:nvPr/>
        </p:nvSpPr>
        <p:spPr bwMode="auto">
          <a:xfrm>
            <a:off x="990600" y="3124200"/>
            <a:ext cx="533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2. Leading zeros never count.</a:t>
            </a:r>
          </a:p>
        </p:txBody>
      </p:sp>
      <p:sp>
        <p:nvSpPr>
          <p:cNvPr id="10247" name="Text Box 7"/>
          <p:cNvSpPr txBox="1">
            <a:spLocks noChangeArrowheads="1"/>
          </p:cNvSpPr>
          <p:nvPr/>
        </p:nvSpPr>
        <p:spPr bwMode="auto">
          <a:xfrm>
            <a:off x="4495800" y="31242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.0025</a:t>
            </a:r>
          </a:p>
        </p:txBody>
      </p:sp>
      <p:sp>
        <p:nvSpPr>
          <p:cNvPr id="10248" name="Text Box 8"/>
          <p:cNvSpPr txBox="1">
            <a:spLocks noChangeArrowheads="1"/>
          </p:cNvSpPr>
          <p:nvPr/>
        </p:nvSpPr>
        <p:spPr bwMode="auto">
          <a:xfrm>
            <a:off x="5781675" y="3095625"/>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2 significant figures</a:t>
            </a:r>
          </a:p>
        </p:txBody>
      </p:sp>
      <p:sp>
        <p:nvSpPr>
          <p:cNvPr id="10249" name="Text Box 9"/>
          <p:cNvSpPr txBox="1">
            <a:spLocks noChangeArrowheads="1"/>
          </p:cNvSpPr>
          <p:nvPr/>
        </p:nvSpPr>
        <p:spPr bwMode="auto">
          <a:xfrm>
            <a:off x="1066800" y="4038600"/>
            <a:ext cx="3505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3. Captive zeros always count.</a:t>
            </a:r>
          </a:p>
        </p:txBody>
      </p:sp>
      <p:sp>
        <p:nvSpPr>
          <p:cNvPr id="10250" name="Text Box 10"/>
          <p:cNvSpPr txBox="1">
            <a:spLocks noChangeArrowheads="1"/>
          </p:cNvSpPr>
          <p:nvPr/>
        </p:nvSpPr>
        <p:spPr bwMode="auto">
          <a:xfrm>
            <a:off x="4533900" y="4029075"/>
            <a:ext cx="1371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90036</a:t>
            </a:r>
          </a:p>
        </p:txBody>
      </p:sp>
      <p:sp>
        <p:nvSpPr>
          <p:cNvPr id="10251" name="Text Box 11"/>
          <p:cNvSpPr txBox="1">
            <a:spLocks noChangeArrowheads="1"/>
          </p:cNvSpPr>
          <p:nvPr/>
        </p:nvSpPr>
        <p:spPr bwMode="auto">
          <a:xfrm>
            <a:off x="5791200" y="4010025"/>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5 significant figures</a:t>
            </a:r>
          </a:p>
        </p:txBody>
      </p:sp>
      <p:sp>
        <p:nvSpPr>
          <p:cNvPr id="10252" name="Text Box 12"/>
          <p:cNvSpPr txBox="1">
            <a:spLocks noChangeArrowheads="1"/>
          </p:cNvSpPr>
          <p:nvPr/>
        </p:nvSpPr>
        <p:spPr bwMode="auto">
          <a:xfrm>
            <a:off x="1066800" y="4953000"/>
            <a:ext cx="33528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4. Trailing zeros are significant only if the number contains a decimal point.</a:t>
            </a:r>
          </a:p>
        </p:txBody>
      </p:sp>
      <p:sp>
        <p:nvSpPr>
          <p:cNvPr id="10253" name="Text Box 13"/>
          <p:cNvSpPr txBox="1">
            <a:spLocks noChangeArrowheads="1"/>
          </p:cNvSpPr>
          <p:nvPr/>
        </p:nvSpPr>
        <p:spPr bwMode="auto">
          <a:xfrm>
            <a:off x="4648200" y="4953000"/>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120</a:t>
            </a:r>
          </a:p>
        </p:txBody>
      </p:sp>
      <p:sp>
        <p:nvSpPr>
          <p:cNvPr id="10254" name="Text Box 14"/>
          <p:cNvSpPr txBox="1">
            <a:spLocks noChangeArrowheads="1"/>
          </p:cNvSpPr>
          <p:nvPr/>
        </p:nvSpPr>
        <p:spPr bwMode="auto">
          <a:xfrm>
            <a:off x="5867400" y="4967288"/>
            <a:ext cx="2286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2 significant figures</a:t>
            </a:r>
          </a:p>
        </p:txBody>
      </p:sp>
      <p:sp>
        <p:nvSpPr>
          <p:cNvPr id="10255" name="Text Box 15"/>
          <p:cNvSpPr txBox="1">
            <a:spLocks noChangeArrowheads="1"/>
          </p:cNvSpPr>
          <p:nvPr/>
        </p:nvSpPr>
        <p:spPr bwMode="auto">
          <a:xfrm>
            <a:off x="4648200" y="5562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120.</a:t>
            </a:r>
          </a:p>
        </p:txBody>
      </p:sp>
      <p:sp>
        <p:nvSpPr>
          <p:cNvPr id="10256" name="Text Box 16"/>
          <p:cNvSpPr txBox="1">
            <a:spLocks noChangeArrowheads="1"/>
          </p:cNvSpPr>
          <p:nvPr/>
        </p:nvSpPr>
        <p:spPr bwMode="auto">
          <a:xfrm>
            <a:off x="5943600" y="55626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3 significant figures</a:t>
            </a:r>
          </a:p>
        </p:txBody>
      </p:sp>
      <p:sp>
        <p:nvSpPr>
          <p:cNvPr id="10257" name="Text Box 17"/>
          <p:cNvSpPr txBox="1">
            <a:spLocks noChangeArrowheads="1"/>
          </p:cNvSpPr>
          <p:nvPr/>
        </p:nvSpPr>
        <p:spPr bwMode="auto">
          <a:xfrm>
            <a:off x="4495800" y="63246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.002000</a:t>
            </a:r>
          </a:p>
        </p:txBody>
      </p:sp>
      <p:sp>
        <p:nvSpPr>
          <p:cNvPr id="10258" name="Text Box 18"/>
          <p:cNvSpPr txBox="1">
            <a:spLocks noChangeArrowheads="1"/>
          </p:cNvSpPr>
          <p:nvPr/>
        </p:nvSpPr>
        <p:spPr bwMode="auto">
          <a:xfrm>
            <a:off x="6019800" y="62484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4 significant figures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6"/>
                                        </p:tgtEl>
                                        <p:attrNameLst>
                                          <p:attrName>style.visibility</p:attrName>
                                        </p:attrNameLst>
                                      </p:cBhvr>
                                      <p:to>
                                        <p:strVal val="visible"/>
                                      </p:to>
                                    </p:set>
                                    <p:animEffect transition="in" filter="blinds(horizontal)">
                                      <p:cBhvr>
                                        <p:cTn id="7" dur="500"/>
                                        <p:tgtEl>
                                          <p:spTgt spid="102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47"/>
                                        </p:tgtEl>
                                        <p:attrNameLst>
                                          <p:attrName>style.visibility</p:attrName>
                                        </p:attrNameLst>
                                      </p:cBhvr>
                                      <p:to>
                                        <p:strVal val="visible"/>
                                      </p:to>
                                    </p:set>
                                    <p:animEffect transition="in" filter="box(in)">
                                      <p:cBhvr>
                                        <p:cTn id="12" dur="500"/>
                                        <p:tgtEl>
                                          <p:spTgt spid="102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248"/>
                                        </p:tgtEl>
                                        <p:attrNameLst>
                                          <p:attrName>style.visibility</p:attrName>
                                        </p:attrNameLst>
                                      </p:cBhvr>
                                      <p:to>
                                        <p:strVal val="visible"/>
                                      </p:to>
                                    </p:set>
                                    <p:animEffect transition="in" filter="checkerboard(across)">
                                      <p:cBhvr>
                                        <p:cTn id="17" dur="500"/>
                                        <p:tgtEl>
                                          <p:spTgt spid="102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9"/>
                                        </p:tgtEl>
                                        <p:attrNameLst>
                                          <p:attrName>style.visibility</p:attrName>
                                        </p:attrNameLst>
                                      </p:cBhvr>
                                      <p:to>
                                        <p:strVal val="visible"/>
                                      </p:to>
                                    </p:set>
                                    <p:animEffect transition="in" filter="blinds(horizontal)">
                                      <p:cBhvr>
                                        <p:cTn id="22" dur="500"/>
                                        <p:tgtEl>
                                          <p:spTgt spid="102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250"/>
                                        </p:tgtEl>
                                        <p:attrNameLst>
                                          <p:attrName>style.visibility</p:attrName>
                                        </p:attrNameLst>
                                      </p:cBhvr>
                                      <p:to>
                                        <p:strVal val="visible"/>
                                      </p:to>
                                    </p:set>
                                    <p:animEffect transition="in" filter="blinds(horizontal)">
                                      <p:cBhvr>
                                        <p:cTn id="27" dur="500"/>
                                        <p:tgtEl>
                                          <p:spTgt spid="102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251"/>
                                        </p:tgtEl>
                                        <p:attrNameLst>
                                          <p:attrName>style.visibility</p:attrName>
                                        </p:attrNameLst>
                                      </p:cBhvr>
                                      <p:to>
                                        <p:strVal val="visible"/>
                                      </p:to>
                                    </p:set>
                                    <p:animEffect transition="in" filter="randombar(horizontal)">
                                      <p:cBhvr>
                                        <p:cTn id="32" dur="500"/>
                                        <p:tgtEl>
                                          <p:spTgt spid="1025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52"/>
                                        </p:tgtEl>
                                        <p:attrNameLst>
                                          <p:attrName>style.visibility</p:attrName>
                                        </p:attrNameLst>
                                      </p:cBhvr>
                                      <p:to>
                                        <p:strVal val="visible"/>
                                      </p:to>
                                    </p:set>
                                    <p:anim calcmode="lin" valueType="num">
                                      <p:cBhvr additive="base">
                                        <p:cTn id="37" dur="500" fill="hold"/>
                                        <p:tgtEl>
                                          <p:spTgt spid="10252"/>
                                        </p:tgtEl>
                                        <p:attrNameLst>
                                          <p:attrName>ppt_x</p:attrName>
                                        </p:attrNameLst>
                                      </p:cBhvr>
                                      <p:tavLst>
                                        <p:tav tm="0">
                                          <p:val>
                                            <p:strVal val="#ppt_x"/>
                                          </p:val>
                                        </p:tav>
                                        <p:tav tm="100000">
                                          <p:val>
                                            <p:strVal val="#ppt_x"/>
                                          </p:val>
                                        </p:tav>
                                      </p:tavLst>
                                    </p:anim>
                                    <p:anim calcmode="lin" valueType="num">
                                      <p:cBhvr additive="base">
                                        <p:cTn id="38" dur="500" fill="hold"/>
                                        <p:tgtEl>
                                          <p:spTgt spid="1025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10253"/>
                                        </p:tgtEl>
                                        <p:attrNameLst>
                                          <p:attrName>style.visibility</p:attrName>
                                        </p:attrNameLst>
                                      </p:cBhvr>
                                      <p:to>
                                        <p:strVal val="visible"/>
                                      </p:to>
                                    </p:set>
                                    <p:animEffect transition="in" filter="box(in)">
                                      <p:cBhvr>
                                        <p:cTn id="43" dur="500"/>
                                        <p:tgtEl>
                                          <p:spTgt spid="1025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0254"/>
                                        </p:tgtEl>
                                        <p:attrNameLst>
                                          <p:attrName>style.visibility</p:attrName>
                                        </p:attrNameLst>
                                      </p:cBhvr>
                                      <p:to>
                                        <p:strVal val="visible"/>
                                      </p:to>
                                    </p:set>
                                    <p:animEffect transition="in" filter="blinds(horizontal)">
                                      <p:cBhvr>
                                        <p:cTn id="48" dur="500"/>
                                        <p:tgtEl>
                                          <p:spTgt spid="1025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8" presetClass="entr" presetSubtype="16" fill="hold" grpId="0" nodeType="clickEffect">
                                  <p:stCondLst>
                                    <p:cond delay="0"/>
                                  </p:stCondLst>
                                  <p:childTnLst>
                                    <p:set>
                                      <p:cBhvr>
                                        <p:cTn id="52" dur="1" fill="hold">
                                          <p:stCondLst>
                                            <p:cond delay="0"/>
                                          </p:stCondLst>
                                        </p:cTn>
                                        <p:tgtEl>
                                          <p:spTgt spid="10255"/>
                                        </p:tgtEl>
                                        <p:attrNameLst>
                                          <p:attrName>style.visibility</p:attrName>
                                        </p:attrNameLst>
                                      </p:cBhvr>
                                      <p:to>
                                        <p:strVal val="visible"/>
                                      </p:to>
                                    </p:set>
                                    <p:animEffect transition="in" filter="diamond(in)">
                                      <p:cBhvr>
                                        <p:cTn id="53" dur="2000"/>
                                        <p:tgtEl>
                                          <p:spTgt spid="10255"/>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10256"/>
                                        </p:tgtEl>
                                        <p:attrNameLst>
                                          <p:attrName>style.visibility</p:attrName>
                                        </p:attrNameLst>
                                      </p:cBhvr>
                                      <p:to>
                                        <p:strVal val="visible"/>
                                      </p:to>
                                    </p:set>
                                    <p:animEffect transition="in" filter="checkerboard(across)">
                                      <p:cBhvr>
                                        <p:cTn id="58" dur="500"/>
                                        <p:tgtEl>
                                          <p:spTgt spid="1025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8" presetClass="entr" presetSubtype="16" fill="hold" grpId="0" nodeType="clickEffect">
                                  <p:stCondLst>
                                    <p:cond delay="0"/>
                                  </p:stCondLst>
                                  <p:childTnLst>
                                    <p:set>
                                      <p:cBhvr>
                                        <p:cTn id="62" dur="1" fill="hold">
                                          <p:stCondLst>
                                            <p:cond delay="0"/>
                                          </p:stCondLst>
                                        </p:cTn>
                                        <p:tgtEl>
                                          <p:spTgt spid="10257"/>
                                        </p:tgtEl>
                                        <p:attrNameLst>
                                          <p:attrName>style.visibility</p:attrName>
                                        </p:attrNameLst>
                                      </p:cBhvr>
                                      <p:to>
                                        <p:strVal val="visible"/>
                                      </p:to>
                                    </p:set>
                                    <p:animEffect transition="in" filter="diamond(in)">
                                      <p:cBhvr>
                                        <p:cTn id="63" dur="2000"/>
                                        <p:tgtEl>
                                          <p:spTgt spid="10257"/>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10258"/>
                                        </p:tgtEl>
                                        <p:attrNameLst>
                                          <p:attrName>style.visibility</p:attrName>
                                        </p:attrNameLst>
                                      </p:cBhvr>
                                      <p:to>
                                        <p:strVal val="visible"/>
                                      </p:to>
                                    </p:set>
                                    <p:animEffect transition="in" filter="blinds(horizontal)">
                                      <p:cBhvr>
                                        <p:cTn id="68" dur="500"/>
                                        <p:tgtEl>
                                          <p:spTgt spid="102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p:bldP spid="10247" grpId="0"/>
      <p:bldP spid="10248" grpId="0"/>
      <p:bldP spid="10249" grpId="0"/>
      <p:bldP spid="10250" grpId="0"/>
      <p:bldP spid="10251" grpId="0"/>
      <p:bldP spid="10252" grpId="0"/>
      <p:bldP spid="10253" grpId="0"/>
      <p:bldP spid="10254" grpId="0"/>
      <p:bldP spid="10255" grpId="0"/>
      <p:bldP spid="10256" grpId="0"/>
      <p:bldP spid="10257" grpId="0"/>
      <p:bldP spid="102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bure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20750" r="13785" b="8295"/>
          <a:stretch>
            <a:fillRect/>
          </a:stretch>
        </p:blipFill>
        <p:spPr>
          <a:xfrm rot="21438072">
            <a:off x="990600" y="1447800"/>
            <a:ext cx="2779713" cy="49164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9" name="Text Box 7"/>
          <p:cNvSpPr txBox="1">
            <a:spLocks noChangeArrowheads="1"/>
          </p:cNvSpPr>
          <p:nvPr/>
        </p:nvSpPr>
        <p:spPr bwMode="auto">
          <a:xfrm>
            <a:off x="3962400" y="2209800"/>
            <a:ext cx="43434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000">
                <a:latin typeface="Calibri" pitchFamily="34" charset="0"/>
                <a:cs typeface="Calibri" pitchFamily="34" charset="0"/>
              </a:rPr>
              <a:t>We can determine without question that the value is between 22 and 23 ml.  </a:t>
            </a:r>
          </a:p>
          <a:p>
            <a:pPr>
              <a:spcBef>
                <a:spcPct val="50000"/>
              </a:spcBef>
            </a:pPr>
            <a:r>
              <a:rPr lang="en-US" sz="2000">
                <a:latin typeface="Calibri" pitchFamily="34" charset="0"/>
                <a:cs typeface="Calibri" pitchFamily="34" charset="0"/>
              </a:rPr>
              <a:t>We then estimate the next digit as 2.  </a:t>
            </a:r>
          </a:p>
          <a:p>
            <a:pPr>
              <a:spcBef>
                <a:spcPct val="50000"/>
              </a:spcBef>
            </a:pPr>
            <a:r>
              <a:rPr lang="en-US" sz="2000">
                <a:latin typeface="Calibri" pitchFamily="34" charset="0"/>
                <a:cs typeface="Calibri" pitchFamily="34" charset="0"/>
              </a:rPr>
              <a:t>So the measurement should be reported as </a:t>
            </a:r>
            <a:r>
              <a:rPr lang="en-US" sz="2000" b="1">
                <a:latin typeface="Calibri" pitchFamily="34" charset="0"/>
                <a:cs typeface="Calibri" pitchFamily="34" charset="0"/>
              </a:rPr>
              <a:t>22.2 ml</a:t>
            </a:r>
            <a:r>
              <a:rPr lang="en-US" sz="2000">
                <a:latin typeface="Calibri" pitchFamily="34" charset="0"/>
                <a:cs typeface="Calibri" pitchFamily="34" charset="0"/>
              </a:rPr>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p:txBody>
          <a:bodyPr/>
          <a:lstStyle/>
          <a:p>
            <a:pPr eaLnBrk="1" hangingPunct="1"/>
            <a:r>
              <a:rPr lang="en-US" smtClean="0">
                <a:latin typeface="Calibri" pitchFamily="34" charset="0"/>
                <a:cs typeface="Calibri" pitchFamily="34" charset="0"/>
              </a:rPr>
              <a:t>Significant Figures:  Rules</a:t>
            </a:r>
          </a:p>
        </p:txBody>
      </p:sp>
      <p:sp>
        <p:nvSpPr>
          <p:cNvPr id="31747" name="Text Box 5"/>
          <p:cNvSpPr txBox="1">
            <a:spLocks noChangeArrowheads="1"/>
          </p:cNvSpPr>
          <p:nvPr/>
        </p:nvSpPr>
        <p:spPr bwMode="auto">
          <a:xfrm>
            <a:off x="609600" y="2133600"/>
            <a:ext cx="8077200" cy="206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3200" dirty="0" smtClean="0">
                <a:latin typeface="Calibri" pitchFamily="34" charset="0"/>
                <a:cs typeface="Calibri" pitchFamily="34" charset="0"/>
              </a:rPr>
              <a:t>Any </a:t>
            </a:r>
            <a:r>
              <a:rPr lang="en-US" sz="3200" dirty="0">
                <a:latin typeface="Calibri" pitchFamily="34" charset="0"/>
                <a:cs typeface="Calibri" pitchFamily="34" charset="0"/>
              </a:rPr>
              <a:t>number based on calculations and measurements must have the same number of significant figures as the </a:t>
            </a:r>
            <a:r>
              <a:rPr lang="en-US" sz="3200" b="1" i="1" dirty="0">
                <a:latin typeface="Calibri" pitchFamily="34" charset="0"/>
                <a:cs typeface="Calibri" pitchFamily="34" charset="0"/>
              </a:rPr>
              <a:t>least precise measurement</a:t>
            </a:r>
            <a:r>
              <a:rPr lang="en-US" sz="3200" dirty="0">
                <a:latin typeface="Calibri" pitchFamily="34" charset="0"/>
                <a:cs typeface="Calibri" pitchFamily="34" charset="0"/>
              </a:rPr>
              <a:t> that went into it.</a:t>
            </a:r>
            <a:r>
              <a:rPr lang="en-US" dirty="0">
                <a:latin typeface="Calibri" pitchFamily="34" charset="0"/>
                <a:cs typeface="Calibri" pitchFamily="34" charset="0"/>
              </a:rPr>
              <a:t>  </a:t>
            </a:r>
          </a:p>
        </p:txBody>
      </p:sp>
      <p:pic>
        <p:nvPicPr>
          <p:cNvPr id="31748" name="Picture 6" descr="Beara"/>
          <p:cNvPicPr>
            <a:picLocks noGrp="1" noChangeAspect="1" noChangeArrowheads="1" noCrop="1"/>
          </p:cNvPicPr>
          <p:nvPr>
            <p:ph idx="1"/>
          </p:nvPr>
        </p:nvPicPr>
        <p:blipFill>
          <a:blip r:embed="rId2">
            <a:extLst>
              <a:ext uri="{28A0092B-C50C-407E-A947-70E740481C1C}">
                <a14:useLocalDpi xmlns:a14="http://schemas.microsoft.com/office/drawing/2010/main" val="0"/>
              </a:ext>
            </a:extLst>
          </a:blip>
          <a:srcRect/>
          <a:stretch>
            <a:fillRect/>
          </a:stretch>
        </p:blipFill>
        <p:spPr>
          <a:xfrm>
            <a:off x="7010400" y="3886200"/>
            <a:ext cx="2014538" cy="2971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1749" name="AutoShape 8"/>
          <p:cNvSpPr>
            <a:spLocks noChangeArrowheads="1"/>
          </p:cNvSpPr>
          <p:nvPr/>
        </p:nvSpPr>
        <p:spPr bwMode="auto">
          <a:xfrm>
            <a:off x="3429000" y="4343400"/>
            <a:ext cx="2743200" cy="762000"/>
          </a:xfrm>
          <a:prstGeom prst="wedgeRoundRectCallout">
            <a:avLst>
              <a:gd name="adj1" fmla="val 106079"/>
              <a:gd name="adj2" fmla="val 20625"/>
              <a:gd name="adj3" fmla="val 16667"/>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dirty="0">
                <a:latin typeface="Tahoma" pitchFamily="34" charset="0"/>
              </a:rPr>
              <a:t>This is a big deal!  </a:t>
            </a:r>
            <a:r>
              <a:rPr lang="en-US" dirty="0" smtClean="0">
                <a:latin typeface="Tahoma" pitchFamily="34" charset="0"/>
              </a:rPr>
              <a:t/>
            </a:r>
            <a:br>
              <a:rPr lang="en-US" dirty="0" smtClean="0">
                <a:latin typeface="Tahoma" pitchFamily="34" charset="0"/>
              </a:rPr>
            </a:br>
            <a:r>
              <a:rPr lang="en-US" dirty="0" smtClean="0">
                <a:latin typeface="Tahoma" pitchFamily="34" charset="0"/>
              </a:rPr>
              <a:t>Get </a:t>
            </a:r>
            <a:r>
              <a:rPr lang="en-US" dirty="0">
                <a:latin typeface="Tahoma" pitchFamily="34" charset="0"/>
              </a:rPr>
              <a:t>it right!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Significant </a:t>
            </a:r>
            <a:r>
              <a:rPr lang="en-US" smtClean="0">
                <a:latin typeface="Calibri" pitchFamily="34" charset="0"/>
                <a:cs typeface="Calibri" pitchFamily="34" charset="0"/>
              </a:rPr>
              <a:t>Figures</a:t>
            </a:r>
            <a:r>
              <a:rPr lang="en-US" smtClean="0"/>
              <a:t> in Calcs.</a:t>
            </a:r>
          </a:p>
        </p:txBody>
      </p:sp>
      <p:sp>
        <p:nvSpPr>
          <p:cNvPr id="32771" name="Text Box 4"/>
          <p:cNvSpPr txBox="1">
            <a:spLocks noChangeArrowheads="1"/>
          </p:cNvSpPr>
          <p:nvPr/>
        </p:nvSpPr>
        <p:spPr bwMode="auto">
          <a:xfrm>
            <a:off x="457200" y="2590800"/>
            <a:ext cx="71628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charset="0"/>
                <a:cs typeface="Arial" charset="0"/>
              </a:defRPr>
            </a:lvl1pPr>
            <a:lvl2pPr marL="800100" indent="-34290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buFontTx/>
              <a:buAutoNum type="arabicPeriod"/>
            </a:pPr>
            <a:r>
              <a:rPr lang="en-US">
                <a:latin typeface="Calibri" pitchFamily="34" charset="0"/>
                <a:cs typeface="Calibri" pitchFamily="34" charset="0"/>
              </a:rPr>
              <a:t>Multiplication and Division:</a:t>
            </a:r>
          </a:p>
          <a:p>
            <a:pPr lvl="1">
              <a:spcBef>
                <a:spcPct val="50000"/>
              </a:spcBef>
            </a:pPr>
            <a:r>
              <a:rPr lang="en-US">
                <a:latin typeface="Calibri" pitchFamily="34" charset="0"/>
                <a:cs typeface="Calibri" pitchFamily="34" charset="0"/>
              </a:rPr>
              <a:t>	Answer has the same number of significant figures as the least precise measurement.</a:t>
            </a:r>
          </a:p>
        </p:txBody>
      </p:sp>
      <p:sp>
        <p:nvSpPr>
          <p:cNvPr id="32772" name="Text Box 5"/>
          <p:cNvSpPr txBox="1">
            <a:spLocks noChangeArrowheads="1"/>
          </p:cNvSpPr>
          <p:nvPr/>
        </p:nvSpPr>
        <p:spPr bwMode="auto">
          <a:xfrm>
            <a:off x="838200" y="3886200"/>
            <a:ext cx="502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2.00 x 15 =</a:t>
            </a:r>
          </a:p>
        </p:txBody>
      </p:sp>
      <p:sp>
        <p:nvSpPr>
          <p:cNvPr id="14342" name="Text Box 6"/>
          <p:cNvSpPr txBox="1">
            <a:spLocks noChangeArrowheads="1"/>
          </p:cNvSpPr>
          <p:nvPr/>
        </p:nvSpPr>
        <p:spPr bwMode="auto">
          <a:xfrm>
            <a:off x="2209800" y="3886200"/>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30.</a:t>
            </a:r>
          </a:p>
        </p:txBody>
      </p:sp>
      <p:sp>
        <p:nvSpPr>
          <p:cNvPr id="14343" name="Text Box 7"/>
          <p:cNvSpPr txBox="1">
            <a:spLocks noChangeArrowheads="1"/>
          </p:cNvSpPr>
          <p:nvPr/>
        </p:nvSpPr>
        <p:spPr bwMode="auto">
          <a:xfrm>
            <a:off x="457200" y="4495800"/>
            <a:ext cx="640080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dirty="0">
                <a:latin typeface="Calibri" pitchFamily="34" charset="0"/>
                <a:cs typeface="Calibri" pitchFamily="34" charset="0"/>
              </a:rPr>
              <a:t>2. Addition and Subtraction:</a:t>
            </a:r>
          </a:p>
          <a:p>
            <a:pPr>
              <a:spcBef>
                <a:spcPct val="50000"/>
              </a:spcBef>
            </a:pPr>
            <a:r>
              <a:rPr lang="en-US" dirty="0" smtClean="0">
                <a:latin typeface="Calibri" pitchFamily="34" charset="0"/>
                <a:cs typeface="Calibri" pitchFamily="34" charset="0"/>
              </a:rPr>
              <a:t>Answer </a:t>
            </a:r>
            <a:r>
              <a:rPr lang="en-US" dirty="0">
                <a:latin typeface="Calibri" pitchFamily="34" charset="0"/>
                <a:cs typeface="Calibri" pitchFamily="34" charset="0"/>
              </a:rPr>
              <a:t>has the same number of decimal places </a:t>
            </a:r>
            <a:br>
              <a:rPr lang="en-US" dirty="0">
                <a:latin typeface="Calibri" pitchFamily="34" charset="0"/>
                <a:cs typeface="Calibri" pitchFamily="34" charset="0"/>
              </a:rPr>
            </a:br>
            <a:r>
              <a:rPr lang="en-US" dirty="0" smtClean="0">
                <a:latin typeface="Calibri" pitchFamily="34" charset="0"/>
                <a:cs typeface="Calibri" pitchFamily="34" charset="0"/>
              </a:rPr>
              <a:t>as </a:t>
            </a:r>
            <a:r>
              <a:rPr lang="en-US" dirty="0">
                <a:latin typeface="Calibri" pitchFamily="34" charset="0"/>
                <a:cs typeface="Calibri" pitchFamily="34" charset="0"/>
              </a:rPr>
              <a:t>the </a:t>
            </a:r>
            <a:r>
              <a:rPr lang="en-US" dirty="0" smtClean="0">
                <a:latin typeface="Calibri" pitchFamily="34" charset="0"/>
                <a:cs typeface="Calibri" pitchFamily="34" charset="0"/>
              </a:rPr>
              <a:t>least </a:t>
            </a:r>
            <a:r>
              <a:rPr lang="en-US" dirty="0">
                <a:latin typeface="Calibri" pitchFamily="34" charset="0"/>
                <a:cs typeface="Calibri" pitchFamily="34" charset="0"/>
              </a:rPr>
              <a:t>precise measurement.</a:t>
            </a:r>
          </a:p>
        </p:txBody>
      </p:sp>
      <p:sp>
        <p:nvSpPr>
          <p:cNvPr id="14344" name="Text Box 8"/>
          <p:cNvSpPr txBox="1">
            <a:spLocks noChangeArrowheads="1"/>
          </p:cNvSpPr>
          <p:nvPr/>
        </p:nvSpPr>
        <p:spPr bwMode="auto">
          <a:xfrm>
            <a:off x="7543800" y="4267200"/>
            <a:ext cx="1295400" cy="160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     2.015</a:t>
            </a:r>
          </a:p>
          <a:p>
            <a:pPr>
              <a:spcBef>
                <a:spcPct val="50000"/>
              </a:spcBef>
            </a:pPr>
            <a:r>
              <a:rPr lang="en-US">
                <a:latin typeface="Calibri" pitchFamily="34" charset="0"/>
                <a:cs typeface="Calibri" pitchFamily="34" charset="0"/>
              </a:rPr>
              <a:t>     1.2</a:t>
            </a:r>
          </a:p>
          <a:p>
            <a:pPr>
              <a:spcBef>
                <a:spcPct val="50000"/>
              </a:spcBef>
            </a:pPr>
            <a:r>
              <a:rPr lang="en-US">
                <a:latin typeface="Calibri" pitchFamily="34" charset="0"/>
                <a:cs typeface="Calibri" pitchFamily="34" charset="0"/>
              </a:rPr>
              <a:t>+ 31.1231</a:t>
            </a:r>
          </a:p>
          <a:p>
            <a:pPr>
              <a:spcBef>
                <a:spcPct val="50000"/>
              </a:spcBef>
            </a:pPr>
            <a:endParaRPr lang="en-US">
              <a:latin typeface="Calibri" pitchFamily="34" charset="0"/>
              <a:cs typeface="Calibri" pitchFamily="34" charset="0"/>
            </a:endParaRPr>
          </a:p>
        </p:txBody>
      </p:sp>
      <p:sp>
        <p:nvSpPr>
          <p:cNvPr id="32776" name="Line 9"/>
          <p:cNvSpPr>
            <a:spLocks noChangeShapeType="1"/>
          </p:cNvSpPr>
          <p:nvPr/>
        </p:nvSpPr>
        <p:spPr bwMode="auto">
          <a:xfrm>
            <a:off x="7467600" y="5486400"/>
            <a:ext cx="1219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6" name="Text Box 10"/>
          <p:cNvSpPr txBox="1">
            <a:spLocks noChangeArrowheads="1"/>
          </p:cNvSpPr>
          <p:nvPr/>
        </p:nvSpPr>
        <p:spPr bwMode="auto">
          <a:xfrm>
            <a:off x="7772400" y="55626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Calibri" pitchFamily="34" charset="0"/>
                <a:cs typeface="Calibri" pitchFamily="34" charset="0"/>
              </a:rPr>
              <a:t>34.3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blinds(horizontal)">
                                      <p:cBhvr>
                                        <p:cTn id="7" dur="500"/>
                                        <p:tgtEl>
                                          <p:spTgt spid="1434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43"/>
                                        </p:tgtEl>
                                        <p:attrNameLst>
                                          <p:attrName>style.visibility</p:attrName>
                                        </p:attrNameLst>
                                      </p:cBhvr>
                                      <p:to>
                                        <p:strVal val="visible"/>
                                      </p:to>
                                    </p:set>
                                    <p:animEffect transition="in" filter="blinds(horizontal)">
                                      <p:cBhvr>
                                        <p:cTn id="12" dur="500"/>
                                        <p:tgtEl>
                                          <p:spTgt spid="1434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344"/>
                                        </p:tgtEl>
                                        <p:attrNameLst>
                                          <p:attrName>style.visibility</p:attrName>
                                        </p:attrNameLst>
                                      </p:cBhvr>
                                      <p:to>
                                        <p:strVal val="visible"/>
                                      </p:to>
                                    </p:set>
                                    <p:anim calcmode="lin" valueType="num">
                                      <p:cBhvr additive="base">
                                        <p:cTn id="17" dur="500" fill="hold"/>
                                        <p:tgtEl>
                                          <p:spTgt spid="14344"/>
                                        </p:tgtEl>
                                        <p:attrNameLst>
                                          <p:attrName>ppt_x</p:attrName>
                                        </p:attrNameLst>
                                      </p:cBhvr>
                                      <p:tavLst>
                                        <p:tav tm="0">
                                          <p:val>
                                            <p:strVal val="#ppt_x"/>
                                          </p:val>
                                        </p:tav>
                                        <p:tav tm="100000">
                                          <p:val>
                                            <p:strVal val="#ppt_x"/>
                                          </p:val>
                                        </p:tav>
                                      </p:tavLst>
                                    </p:anim>
                                    <p:anim calcmode="lin" valueType="num">
                                      <p:cBhvr additive="base">
                                        <p:cTn id="18" dur="500" fill="hold"/>
                                        <p:tgtEl>
                                          <p:spTgt spid="143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346"/>
                                        </p:tgtEl>
                                        <p:attrNameLst>
                                          <p:attrName>style.visibility</p:attrName>
                                        </p:attrNameLst>
                                      </p:cBhvr>
                                      <p:to>
                                        <p:strVal val="visible"/>
                                      </p:to>
                                    </p:set>
                                    <p:anim calcmode="lin" valueType="num">
                                      <p:cBhvr additive="base">
                                        <p:cTn id="23" dur="500" fill="hold"/>
                                        <p:tgtEl>
                                          <p:spTgt spid="14346"/>
                                        </p:tgtEl>
                                        <p:attrNameLst>
                                          <p:attrName>ppt_x</p:attrName>
                                        </p:attrNameLst>
                                      </p:cBhvr>
                                      <p:tavLst>
                                        <p:tav tm="0">
                                          <p:val>
                                            <p:strVal val="#ppt_x"/>
                                          </p:val>
                                        </p:tav>
                                        <p:tav tm="100000">
                                          <p:val>
                                            <p:strVal val="#ppt_x"/>
                                          </p:val>
                                        </p:tav>
                                      </p:tavLst>
                                    </p:anim>
                                    <p:anim calcmode="lin" valueType="num">
                                      <p:cBhvr additive="base">
                                        <p:cTn id="24" dur="500" fill="hold"/>
                                        <p:tgtEl>
                                          <p:spTgt spid="143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p:bldP spid="14343" grpId="0"/>
      <p:bldP spid="14344" grpId="0"/>
      <p:bldP spid="1434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mtClean="0"/>
          </a:p>
        </p:txBody>
      </p:sp>
      <p:sp>
        <p:nvSpPr>
          <p:cNvPr id="33795" name="Rectangle 3"/>
          <p:cNvSpPr>
            <a:spLocks noGrp="1" noChangeArrowheads="1"/>
          </p:cNvSpPr>
          <p:nvPr>
            <p:ph type="body" idx="1"/>
          </p:nvPr>
        </p:nvSpPr>
        <p:spPr/>
        <p:txBody>
          <a:bodyPr/>
          <a:lstStyle/>
          <a:p>
            <a:pPr eaLnBrk="1" hangingPunct="1"/>
            <a:r>
              <a:rPr lang="en-US" smtClean="0">
                <a:latin typeface="Calibri" pitchFamily="34" charset="0"/>
                <a:cs typeface="Calibri" pitchFamily="34" charset="0"/>
              </a:rPr>
              <a:t>When you mathematically manipulate a measurement you must take into consideration the precision.</a:t>
            </a:r>
          </a:p>
          <a:p>
            <a:pPr eaLnBrk="1" hangingPunct="1"/>
            <a:endParaRPr lang="en-US" smtClean="0">
              <a:latin typeface="Calibri" pitchFamily="34" charset="0"/>
              <a:cs typeface="Calibri" pitchFamily="34" charset="0"/>
            </a:endParaRPr>
          </a:p>
          <a:p>
            <a:pPr eaLnBrk="1" hangingPunct="1"/>
            <a:r>
              <a:rPr lang="en-US" smtClean="0">
                <a:latin typeface="Calibri" pitchFamily="34" charset="0"/>
                <a:cs typeface="Calibri" pitchFamily="34" charset="0"/>
              </a:rPr>
              <a:t>If you add two measurements, the result CANNOT BE MORE PRECISE!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18" descr="anihomer-poo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200400"/>
            <a:ext cx="2828925"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AutoShape 20"/>
          <p:cNvSpPr>
            <a:spLocks noGrp="1" noChangeArrowheads="1"/>
          </p:cNvSpPr>
          <p:nvPr>
            <p:ph type="title"/>
          </p:nvPr>
        </p:nvSpPr>
        <p:spPr>
          <a:xfrm>
            <a:off x="3124200" y="1219200"/>
            <a:ext cx="5029200" cy="1462088"/>
          </a:xfrm>
          <a:prstGeom prst="wedgeRoundRectCallout">
            <a:avLst>
              <a:gd name="adj1" fmla="val -57671"/>
              <a:gd name="adj2" fmla="val 110912"/>
              <a:gd name="adj3" fmla="val 16667"/>
            </a:avLst>
          </a:prstGeom>
          <a:solidFill>
            <a:srgbClr val="FFCC00"/>
          </a:solidFill>
          <a:ln w="25400">
            <a:solidFill>
              <a:srgbClr val="0000FF"/>
            </a:solidFill>
            <a:miter lim="800000"/>
            <a:headEnd/>
            <a:tailEnd/>
          </a:ln>
        </p:spPr>
        <p:txBody>
          <a:bodyPr anchor="b"/>
          <a:lstStyle/>
          <a:p>
            <a:r>
              <a:rPr lang="en-US" sz="1800" smtClean="0">
                <a:solidFill>
                  <a:schemeClr val="tx1"/>
                </a:solidFill>
                <a:latin typeface="Comic Sans MS" pitchFamily="66" charset="0"/>
              </a:rPr>
              <a:t>Just because your calculator has all the numbers listed, doesn’t mean you should report them in your answer.  You must pay attention to significant figures!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For example:</a:t>
            </a:r>
          </a:p>
        </p:txBody>
      </p:sp>
      <p:sp>
        <p:nvSpPr>
          <p:cNvPr id="35843" name="Rectangle 3"/>
          <p:cNvSpPr>
            <a:spLocks noGrp="1" noChangeArrowheads="1"/>
          </p:cNvSpPr>
          <p:nvPr>
            <p:ph type="body" idx="1"/>
          </p:nvPr>
        </p:nvSpPr>
        <p:spPr/>
        <p:txBody>
          <a:bodyPr/>
          <a:lstStyle/>
          <a:p>
            <a:pPr eaLnBrk="1" hangingPunct="1"/>
            <a:r>
              <a:rPr lang="en-US" smtClean="0">
                <a:latin typeface="Calibri" pitchFamily="34" charset="0"/>
                <a:cs typeface="Calibri" pitchFamily="34" charset="0"/>
              </a:rPr>
              <a:t>Mass of empty container = 2.3 g</a:t>
            </a:r>
          </a:p>
          <a:p>
            <a:pPr eaLnBrk="1" hangingPunct="1"/>
            <a:r>
              <a:rPr lang="en-US" smtClean="0">
                <a:latin typeface="Calibri" pitchFamily="34" charset="0"/>
                <a:cs typeface="Calibri" pitchFamily="34" charset="0"/>
              </a:rPr>
              <a:t>Mass of copper = 20.24 g</a:t>
            </a:r>
          </a:p>
          <a:p>
            <a:pPr eaLnBrk="1" hangingPunct="1"/>
            <a:endParaRPr lang="en-US" smtClean="0">
              <a:latin typeface="Calibri" pitchFamily="34" charset="0"/>
              <a:cs typeface="Calibri" pitchFamily="34" charset="0"/>
            </a:endParaRPr>
          </a:p>
          <a:p>
            <a:pPr eaLnBrk="1" hangingPunct="1"/>
            <a:r>
              <a:rPr lang="en-US" smtClean="0">
                <a:latin typeface="Calibri" pitchFamily="34" charset="0"/>
                <a:cs typeface="Calibri" pitchFamily="34" charset="0"/>
              </a:rPr>
              <a:t>What is the mass of the container with the copper in it?</a:t>
            </a:r>
          </a:p>
          <a:p>
            <a:pPr eaLnBrk="1" hangingPunct="1">
              <a:buFontTx/>
              <a:buNone/>
            </a:pPr>
            <a:r>
              <a:rPr lang="en-US" smtClean="0">
                <a:latin typeface="Calibri" pitchFamily="34" charset="0"/>
                <a:cs typeface="Calibri" pitchFamily="34" charset="0"/>
              </a:rPr>
              <a:t>	2.3 g + 20.24 g = </a:t>
            </a:r>
            <a:r>
              <a:rPr lang="en-US" b="1" smtClean="0">
                <a:solidFill>
                  <a:srgbClr val="FF0000"/>
                </a:solidFill>
                <a:latin typeface="Calibri" pitchFamily="34" charset="0"/>
                <a:cs typeface="Calibri" pitchFamily="34" charset="0"/>
              </a:rPr>
              <a:t>22.5 g</a:t>
            </a:r>
            <a:r>
              <a:rPr lang="en-US" smtClean="0">
                <a:latin typeface="Calibri" pitchFamily="34" charset="0"/>
                <a:cs typeface="Calibri" pitchFamily="34" charset="0"/>
              </a:rPr>
              <a:t> NOT 22.54 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solidFill>
                  <a:srgbClr val="FF0000"/>
                </a:solidFill>
                <a:latin typeface="Calibri" pitchFamily="34" charset="0"/>
                <a:cs typeface="Calibri" pitchFamily="34" charset="0"/>
              </a:rPr>
              <a:t>WHY 22.5g ???</a:t>
            </a:r>
          </a:p>
        </p:txBody>
      </p:sp>
      <p:sp>
        <p:nvSpPr>
          <p:cNvPr id="36867" name="Rectangle 3"/>
          <p:cNvSpPr>
            <a:spLocks noGrp="1" noChangeArrowheads="1"/>
          </p:cNvSpPr>
          <p:nvPr>
            <p:ph type="body" idx="1"/>
          </p:nvPr>
        </p:nvSpPr>
        <p:spPr>
          <a:xfrm>
            <a:off x="457200" y="1143000"/>
            <a:ext cx="8229600" cy="5715000"/>
          </a:xfrm>
        </p:spPr>
        <p:txBody>
          <a:bodyPr/>
          <a:lstStyle/>
          <a:p>
            <a:pPr eaLnBrk="1" hangingPunct="1">
              <a:lnSpc>
                <a:spcPct val="90000"/>
              </a:lnSpc>
            </a:pPr>
            <a:r>
              <a:rPr lang="en-US" dirty="0" smtClean="0">
                <a:latin typeface="Calibri" pitchFamily="34" charset="0"/>
                <a:cs typeface="Calibri" pitchFamily="34" charset="0"/>
              </a:rPr>
              <a:t>Since the mass of the empty container is recorded to the tenths spot, it limits the answer to only the tenths spot (because the tenths spot is less precise than the </a:t>
            </a:r>
            <a:r>
              <a:rPr lang="en-US" dirty="0" err="1" smtClean="0">
                <a:latin typeface="Calibri" pitchFamily="34" charset="0"/>
                <a:cs typeface="Calibri" pitchFamily="34" charset="0"/>
              </a:rPr>
              <a:t>hundreths</a:t>
            </a:r>
            <a:r>
              <a:rPr lang="en-US" dirty="0" smtClean="0">
                <a:latin typeface="Calibri" pitchFamily="34" charset="0"/>
                <a:cs typeface="Calibri" pitchFamily="34" charset="0"/>
              </a:rPr>
              <a:t> spot of the copper mass measurement) </a:t>
            </a:r>
          </a:p>
          <a:p>
            <a:pPr eaLnBrk="1" hangingPunct="1">
              <a:lnSpc>
                <a:spcPct val="90000"/>
              </a:lnSpc>
              <a:buFontTx/>
              <a:buNone/>
            </a:pPr>
            <a:r>
              <a:rPr lang="en-US" sz="2400" b="1" dirty="0" smtClean="0">
                <a:solidFill>
                  <a:srgbClr val="6600CC"/>
                </a:solidFill>
                <a:latin typeface="Calibri" pitchFamily="34" charset="0"/>
                <a:cs typeface="Calibri" pitchFamily="34" charset="0"/>
              </a:rPr>
              <a:t>Mass of empty container = 2.3 g</a:t>
            </a:r>
          </a:p>
          <a:p>
            <a:pPr eaLnBrk="1" hangingPunct="1">
              <a:lnSpc>
                <a:spcPct val="90000"/>
              </a:lnSpc>
              <a:buFontTx/>
              <a:buNone/>
            </a:pPr>
            <a:r>
              <a:rPr lang="en-US" sz="2400" b="1" dirty="0" smtClean="0">
                <a:solidFill>
                  <a:srgbClr val="6600CC"/>
                </a:solidFill>
                <a:latin typeface="Calibri" pitchFamily="34" charset="0"/>
                <a:cs typeface="Calibri" pitchFamily="34" charset="0"/>
              </a:rPr>
              <a:t>Mass of copper = 20.24 g</a:t>
            </a:r>
          </a:p>
          <a:p>
            <a:pPr eaLnBrk="1" hangingPunct="1">
              <a:lnSpc>
                <a:spcPct val="90000"/>
              </a:lnSpc>
            </a:pPr>
            <a:r>
              <a:rPr lang="en-US" sz="2400" b="1" i="1" dirty="0" smtClean="0">
                <a:solidFill>
                  <a:srgbClr val="008000"/>
                </a:solidFill>
                <a:latin typeface="Calibri" pitchFamily="34" charset="0"/>
                <a:cs typeface="Calibri" pitchFamily="34" charset="0"/>
              </a:rPr>
              <a:t>Perhaps the actual value of the empty container is 2.2 </a:t>
            </a:r>
            <a:r>
              <a:rPr lang="en-US" sz="2400" b="1" i="1" dirty="0" smtClean="0">
                <a:solidFill>
                  <a:srgbClr val="008000"/>
                </a:solidFill>
                <a:latin typeface="Calibri" pitchFamily="34" charset="0"/>
                <a:cs typeface="Calibri" pitchFamily="34" charset="0"/>
              </a:rPr>
              <a:t>g or </a:t>
            </a:r>
            <a:r>
              <a:rPr lang="en-US" sz="2400" b="1" i="1" dirty="0" smtClean="0">
                <a:solidFill>
                  <a:srgbClr val="008000"/>
                </a:solidFill>
                <a:latin typeface="Calibri" pitchFamily="34" charset="0"/>
                <a:cs typeface="Calibri" pitchFamily="34" charset="0"/>
              </a:rPr>
              <a:t>2.4 g based on a random error, then the mass of the container could turn out to be 22.44 g or 22.64 g. As you can see the difference in the tenths place is far more significant than the </a:t>
            </a:r>
            <a:r>
              <a:rPr lang="en-US" sz="2400" b="1" i="1" dirty="0" smtClean="0">
                <a:solidFill>
                  <a:srgbClr val="008000"/>
                </a:solidFill>
                <a:latin typeface="Calibri" pitchFamily="34" charset="0"/>
                <a:cs typeface="Calibri" pitchFamily="34" charset="0"/>
              </a:rPr>
              <a:t>hundredths </a:t>
            </a:r>
            <a:r>
              <a:rPr lang="en-US" sz="2400" b="1" i="1" dirty="0" smtClean="0">
                <a:solidFill>
                  <a:srgbClr val="008000"/>
                </a:solidFill>
                <a:latin typeface="Calibri" pitchFamily="34" charset="0"/>
                <a:cs typeface="Calibri" pitchFamily="34" charset="0"/>
              </a:rPr>
              <a:t>place. So, the mass should be reported to 22.5 g</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152400" y="274638"/>
            <a:ext cx="8763000" cy="1143000"/>
          </a:xfrm>
        </p:spPr>
        <p:txBody>
          <a:bodyPr/>
          <a:lstStyle/>
          <a:p>
            <a:pPr eaLnBrk="1" hangingPunct="1"/>
            <a:r>
              <a:rPr lang="en-US" sz="3400" b="1" dirty="0" smtClean="0">
                <a:solidFill>
                  <a:srgbClr val="008000"/>
                </a:solidFill>
                <a:latin typeface="Calibri" pitchFamily="34" charset="0"/>
                <a:cs typeface="Calibri" pitchFamily="34" charset="0"/>
              </a:rPr>
              <a:t>Propagation of Uncertainty in Calculations</a:t>
            </a:r>
          </a:p>
        </p:txBody>
      </p:sp>
      <p:sp>
        <p:nvSpPr>
          <p:cNvPr id="37891" name="Text Box 5"/>
          <p:cNvSpPr txBox="1">
            <a:spLocks noChangeArrowheads="1"/>
          </p:cNvSpPr>
          <p:nvPr/>
        </p:nvSpPr>
        <p:spPr bwMode="auto">
          <a:xfrm>
            <a:off x="304800" y="1219200"/>
            <a:ext cx="82296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400" dirty="0">
                <a:latin typeface="Calibri" pitchFamily="34" charset="0"/>
                <a:cs typeface="Calibri" pitchFamily="34" charset="0"/>
              </a:rPr>
              <a:t>-Uses uncertainty (or precision) of each measurement, arising from limitations of measuring devices.</a:t>
            </a:r>
            <a:r>
              <a:rPr lang="en-US" dirty="0">
                <a:latin typeface="Calibri" pitchFamily="34" charset="0"/>
                <a:cs typeface="Calibri" pitchFamily="34" charset="0"/>
              </a:rPr>
              <a:t>	</a:t>
            </a:r>
          </a:p>
          <a:p>
            <a:pPr>
              <a:spcBef>
                <a:spcPct val="50000"/>
              </a:spcBef>
            </a:pPr>
            <a:r>
              <a:rPr lang="en-US" dirty="0">
                <a:latin typeface="Calibri" pitchFamily="34" charset="0"/>
                <a:cs typeface="Calibri" pitchFamily="34" charset="0"/>
              </a:rPr>
              <a:t>-</a:t>
            </a:r>
            <a:r>
              <a:rPr lang="en-US" sz="2400" dirty="0">
                <a:latin typeface="Calibri" pitchFamily="34" charset="0"/>
                <a:cs typeface="Calibri" pitchFamily="34" charset="0"/>
              </a:rPr>
              <a:t>The importance of estimating errors is due to the fact that errors in data propagate through calculations to produce errors in results.</a:t>
            </a:r>
          </a:p>
        </p:txBody>
      </p:sp>
      <p:sp>
        <p:nvSpPr>
          <p:cNvPr id="37892" name="Text Box 6"/>
          <p:cNvSpPr txBox="1">
            <a:spLocks noChangeArrowheads="1"/>
          </p:cNvSpPr>
          <p:nvPr/>
        </p:nvSpPr>
        <p:spPr bwMode="auto">
          <a:xfrm>
            <a:off x="291736" y="3886200"/>
            <a:ext cx="854746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2400" b="1" dirty="0"/>
              <a:t>Uncertainty propagation is required in IB </a:t>
            </a:r>
            <a:r>
              <a:rPr lang="en-US" sz="2400" b="1" dirty="0" smtClean="0"/>
              <a:t>labs and should help you direct the evaluation part of your conclusion.</a:t>
            </a:r>
            <a:br>
              <a:rPr lang="en-US" sz="2400" b="1" dirty="0" smtClean="0"/>
            </a:br>
            <a:r>
              <a:rPr lang="en-US" sz="2400" b="1" dirty="0" smtClean="0"/>
              <a:t>(</a:t>
            </a:r>
            <a:r>
              <a:rPr lang="en-US" sz="2400" b="1" dirty="0"/>
              <a:t>DCP, CE) </a:t>
            </a:r>
            <a:endParaRPr lang="en-US" sz="2400" dirty="0">
              <a:latin typeface="Calibri" pitchFamily="34" charset="0"/>
              <a:cs typeface="Calibri" pitchFamily="34" charset="0"/>
            </a:endParaRPr>
          </a:p>
        </p:txBody>
      </p:sp>
      <p:sp>
        <p:nvSpPr>
          <p:cNvPr id="37893" name="Text Box 10"/>
          <p:cNvSpPr txBox="1">
            <a:spLocks noChangeArrowheads="1"/>
          </p:cNvSpPr>
          <p:nvPr/>
        </p:nvSpPr>
        <p:spPr bwMode="auto">
          <a:xfrm>
            <a:off x="381000" y="5715000"/>
            <a:ext cx="8382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b="1" dirty="0">
                <a:solidFill>
                  <a:srgbClr val="6600CC"/>
                </a:solidFill>
                <a:latin typeface="Calibri" pitchFamily="34" charset="0"/>
                <a:cs typeface="Calibri" pitchFamily="34" charset="0"/>
              </a:rPr>
              <a:t>*this simplified version should be all that is needed for IB</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z="4000" b="1" smtClean="0">
                <a:solidFill>
                  <a:schemeClr val="accent2"/>
                </a:solidFill>
                <a:latin typeface="Calibri" pitchFamily="34" charset="0"/>
                <a:cs typeface="Calibri" pitchFamily="34" charset="0"/>
              </a:rPr>
              <a:t>3 rules for Propagating Uncertainties</a:t>
            </a:r>
          </a:p>
        </p:txBody>
      </p:sp>
      <p:sp>
        <p:nvSpPr>
          <p:cNvPr id="59395" name="Rectangle 3"/>
          <p:cNvSpPr>
            <a:spLocks noGrp="1" noChangeArrowheads="1"/>
          </p:cNvSpPr>
          <p:nvPr>
            <p:ph type="body" idx="1"/>
          </p:nvPr>
        </p:nvSpPr>
        <p:spPr/>
        <p:txBody>
          <a:bodyPr/>
          <a:lstStyle/>
          <a:p>
            <a:pPr eaLnBrk="1" hangingPunct="1">
              <a:buFontTx/>
              <a:buNone/>
            </a:pPr>
            <a:r>
              <a:rPr lang="en-US" smtClean="0">
                <a:latin typeface="Calibri" pitchFamily="34" charset="0"/>
                <a:cs typeface="Calibri" pitchFamily="34" charset="0"/>
              </a:rPr>
              <a:t>1) Addition or subtraction of numbers with uncertainty</a:t>
            </a:r>
          </a:p>
          <a:p>
            <a:pPr eaLnBrk="1" hangingPunct="1">
              <a:buFontTx/>
              <a:buNone/>
            </a:pPr>
            <a:r>
              <a:rPr lang="en-US" smtClean="0">
                <a:solidFill>
                  <a:srgbClr val="008000"/>
                </a:solidFill>
                <a:latin typeface="Calibri" pitchFamily="34" charset="0"/>
                <a:cs typeface="Calibri" pitchFamily="34" charset="0"/>
              </a:rPr>
              <a:t>2) Multiplication and division of numbers with uncertainty</a:t>
            </a:r>
          </a:p>
          <a:p>
            <a:pPr eaLnBrk="1" hangingPunct="1">
              <a:buFontTx/>
              <a:buNone/>
            </a:pPr>
            <a:r>
              <a:rPr lang="en-US" smtClean="0">
                <a:solidFill>
                  <a:schemeClr val="accent2"/>
                </a:solidFill>
                <a:latin typeface="Calibri" pitchFamily="34" charset="0"/>
                <a:cs typeface="Calibri" pitchFamily="34" charset="0"/>
              </a:rPr>
              <a:t>3) Multiplying or dividing by a pure number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box(in)">
                                      <p:cBhvr>
                                        <p:cTn id="7" dur="500"/>
                                        <p:tgtEl>
                                          <p:spTgt spid="593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9395">
                                            <p:txEl>
                                              <p:pRg st="1" end="1"/>
                                            </p:txEl>
                                          </p:spTgt>
                                        </p:tgtEl>
                                        <p:attrNameLst>
                                          <p:attrName>style.visibility</p:attrName>
                                        </p:attrNameLst>
                                      </p:cBhvr>
                                      <p:to>
                                        <p:strVal val="visible"/>
                                      </p:to>
                                    </p:set>
                                    <p:animEffect transition="in" filter="box(in)">
                                      <p:cBhvr>
                                        <p:cTn id="12" dur="500"/>
                                        <p:tgtEl>
                                          <p:spTgt spid="593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9395">
                                            <p:txEl>
                                              <p:pRg st="2" end="2"/>
                                            </p:txEl>
                                          </p:spTgt>
                                        </p:tgtEl>
                                        <p:attrNameLst>
                                          <p:attrName>style.visibility</p:attrName>
                                        </p:attrNameLst>
                                      </p:cBhvr>
                                      <p:to>
                                        <p:strVal val="visible"/>
                                      </p:to>
                                    </p:set>
                                    <p:animEffect transition="in" filter="box(in)">
                                      <p:cBhvr>
                                        <p:cTn id="17" dur="500"/>
                                        <p:tgtEl>
                                          <p:spTgt spid="593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04800" y="274638"/>
            <a:ext cx="8382000" cy="1143000"/>
          </a:xfrm>
        </p:spPr>
        <p:txBody>
          <a:bodyPr/>
          <a:lstStyle/>
          <a:p>
            <a:pPr eaLnBrk="1" hangingPunct="1"/>
            <a:r>
              <a:rPr lang="en-US" sz="2800" b="1" dirty="0" smtClean="0">
                <a:latin typeface="Calibri" pitchFamily="34" charset="0"/>
                <a:cs typeface="Calibri" pitchFamily="34" charset="0"/>
              </a:rPr>
              <a:t>1) Addition or subtraction of numbers with uncertainty</a:t>
            </a:r>
          </a:p>
        </p:txBody>
      </p:sp>
      <p:sp>
        <p:nvSpPr>
          <p:cNvPr id="60419" name="Rectangle 3"/>
          <p:cNvSpPr>
            <a:spLocks noGrp="1" noChangeArrowheads="1"/>
          </p:cNvSpPr>
          <p:nvPr>
            <p:ph type="body" idx="1"/>
          </p:nvPr>
        </p:nvSpPr>
        <p:spPr>
          <a:xfrm>
            <a:off x="457200" y="1676400"/>
            <a:ext cx="8229600" cy="4525963"/>
          </a:xfrm>
        </p:spPr>
        <p:txBody>
          <a:bodyPr/>
          <a:lstStyle/>
          <a:p>
            <a:pPr eaLnBrk="1" hangingPunct="1">
              <a:lnSpc>
                <a:spcPct val="90000"/>
              </a:lnSpc>
            </a:pPr>
            <a:r>
              <a:rPr lang="en-US" b="1" dirty="0" smtClean="0">
                <a:solidFill>
                  <a:schemeClr val="accent2"/>
                </a:solidFill>
                <a:latin typeface="Calibri" pitchFamily="34" charset="0"/>
                <a:cs typeface="Calibri" pitchFamily="34" charset="0"/>
              </a:rPr>
              <a:t>When values are added or subtracted, the absolute uncertainty (AU) of each value is added. </a:t>
            </a:r>
          </a:p>
          <a:p>
            <a:pPr eaLnBrk="1" hangingPunct="1">
              <a:lnSpc>
                <a:spcPct val="90000"/>
              </a:lnSpc>
            </a:pPr>
            <a:endParaRPr lang="en-US" b="1" dirty="0" smtClean="0">
              <a:solidFill>
                <a:schemeClr val="accent2"/>
              </a:solidFill>
              <a:latin typeface="Calibri" pitchFamily="34" charset="0"/>
              <a:cs typeface="Calibri" pitchFamily="34" charset="0"/>
            </a:endParaRPr>
          </a:p>
          <a:p>
            <a:pPr lvl="1" eaLnBrk="1" hangingPunct="1">
              <a:lnSpc>
                <a:spcPct val="90000"/>
              </a:lnSpc>
            </a:pPr>
            <a:r>
              <a:rPr lang="en-US" sz="2200" dirty="0" smtClean="0">
                <a:latin typeface="Calibri" pitchFamily="34" charset="0"/>
                <a:cs typeface="Calibri" pitchFamily="34" charset="0"/>
              </a:rPr>
              <a:t>For analog measurements (things with markings and a physical scale) the AU is typically half of the smallest division on the apparatus used </a:t>
            </a:r>
            <a:endParaRPr lang="en-US" sz="2200" dirty="0">
              <a:latin typeface="Calibri" pitchFamily="34" charset="0"/>
              <a:cs typeface="Calibri" pitchFamily="34" charset="0"/>
            </a:endParaRPr>
          </a:p>
          <a:p>
            <a:pPr lvl="2" eaLnBrk="1" hangingPunct="1">
              <a:lnSpc>
                <a:spcPct val="90000"/>
              </a:lnSpc>
            </a:pPr>
            <a:r>
              <a:rPr lang="en-US" sz="1800" dirty="0" err="1" smtClean="0">
                <a:latin typeface="Calibri" pitchFamily="34" charset="0"/>
                <a:cs typeface="Calibri" pitchFamily="34" charset="0"/>
              </a:rPr>
              <a:t>ie</a:t>
            </a:r>
            <a:r>
              <a:rPr lang="en-US" sz="1800" dirty="0" smtClean="0">
                <a:latin typeface="Calibri" pitchFamily="34" charset="0"/>
                <a:cs typeface="Calibri" pitchFamily="34" charset="0"/>
              </a:rPr>
              <a:t>. </a:t>
            </a:r>
            <a:r>
              <a:rPr lang="en-US" sz="1800" dirty="0" smtClean="0">
                <a:latin typeface="Calibri" pitchFamily="34" charset="0"/>
                <a:cs typeface="Calibri" pitchFamily="34" charset="0"/>
              </a:rPr>
              <a:t>25.0 mL (±</a:t>
            </a:r>
            <a:r>
              <a:rPr lang="en-US" sz="1800" dirty="0" smtClean="0">
                <a:latin typeface="Calibri" pitchFamily="34" charset="0"/>
                <a:cs typeface="Calibri" pitchFamily="34" charset="0"/>
              </a:rPr>
              <a:t>0.5 </a:t>
            </a:r>
            <a:r>
              <a:rPr lang="en-US" sz="1800" dirty="0" smtClean="0">
                <a:latin typeface="Calibri" pitchFamily="34" charset="0"/>
                <a:cs typeface="Calibri" pitchFamily="34" charset="0"/>
              </a:rPr>
              <a:t>mL) </a:t>
            </a:r>
            <a:r>
              <a:rPr lang="en-US" sz="1800" dirty="0" smtClean="0">
                <a:latin typeface="Calibri" pitchFamily="34" charset="0"/>
                <a:cs typeface="Calibri" pitchFamily="34" charset="0"/>
              </a:rPr>
              <a:t>if markings are every 1 ml;  thus measurement can be estimated to the nearest half of a mL)</a:t>
            </a:r>
          </a:p>
          <a:p>
            <a:pPr eaLnBrk="1" hangingPunct="1">
              <a:lnSpc>
                <a:spcPct val="90000"/>
              </a:lnSpc>
            </a:pPr>
            <a:endParaRPr lang="en-US" sz="2600" dirty="0" smtClean="0">
              <a:latin typeface="Calibri" pitchFamily="34" charset="0"/>
              <a:cs typeface="Calibri" pitchFamily="34" charset="0"/>
            </a:endParaRPr>
          </a:p>
          <a:p>
            <a:pPr lvl="1" eaLnBrk="1" hangingPunct="1">
              <a:lnSpc>
                <a:spcPct val="90000"/>
              </a:lnSpc>
            </a:pPr>
            <a:r>
              <a:rPr lang="en-US" sz="2200" dirty="0" smtClean="0">
                <a:latin typeface="Calibri" pitchFamily="34" charset="0"/>
                <a:cs typeface="Calibri" pitchFamily="34" charset="0"/>
              </a:rPr>
              <a:t>For digital measurements, the AU is typically  ± smallest division </a:t>
            </a:r>
          </a:p>
          <a:p>
            <a:pPr lvl="2" eaLnBrk="1" hangingPunct="1">
              <a:lnSpc>
                <a:spcPct val="90000"/>
              </a:lnSpc>
            </a:pPr>
            <a:r>
              <a:rPr lang="en-US" sz="1800" dirty="0" err="1" smtClean="0">
                <a:latin typeface="Calibri" pitchFamily="34" charset="0"/>
                <a:cs typeface="Calibri" pitchFamily="34" charset="0"/>
              </a:rPr>
              <a:t>ie</a:t>
            </a:r>
            <a:r>
              <a:rPr lang="en-US" sz="1800" dirty="0" smtClean="0">
                <a:latin typeface="Calibri" pitchFamily="34" charset="0"/>
                <a:cs typeface="Calibri" pitchFamily="34" charset="0"/>
              </a:rPr>
              <a:t>. ±0.001 g for a milligram balance reading 3.426 g</a:t>
            </a:r>
          </a:p>
          <a:p>
            <a:pPr eaLnBrk="1" hangingPunct="1">
              <a:lnSpc>
                <a:spcPct val="90000"/>
              </a:lnSpc>
            </a:pPr>
            <a:endParaRPr lang="en-US" dirty="0" smtClean="0">
              <a:latin typeface="Calibri" pitchFamily="34" charset="0"/>
              <a:cs typeface="Calibri" pitchFamily="34" charset="0"/>
            </a:endParaRPr>
          </a:p>
          <a:p>
            <a:pPr eaLnBrk="1" hangingPunct="1">
              <a:lnSpc>
                <a:spcPct val="90000"/>
              </a:lnSpc>
            </a:pPr>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blinds(horizontal)">
                                      <p:cBhvr>
                                        <p:cTn id="7" dur="500"/>
                                        <p:tgtEl>
                                          <p:spTgt spid="604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0419">
                                            <p:txEl>
                                              <p:pRg st="2" end="2"/>
                                            </p:txEl>
                                          </p:spTgt>
                                        </p:tgtEl>
                                        <p:attrNameLst>
                                          <p:attrName>style.visibility</p:attrName>
                                        </p:attrNameLst>
                                      </p:cBhvr>
                                      <p:to>
                                        <p:strVal val="visible"/>
                                      </p:to>
                                    </p:set>
                                    <p:animEffect transition="in" filter="diamond(in)">
                                      <p:cBhvr>
                                        <p:cTn id="12" dur="2000"/>
                                        <p:tgtEl>
                                          <p:spTgt spid="6041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60419">
                                            <p:txEl>
                                              <p:pRg st="3" end="3"/>
                                            </p:txEl>
                                          </p:spTgt>
                                        </p:tgtEl>
                                        <p:attrNameLst>
                                          <p:attrName>style.visibility</p:attrName>
                                        </p:attrNameLst>
                                      </p:cBhvr>
                                      <p:to>
                                        <p:strVal val="visible"/>
                                      </p:to>
                                    </p:set>
                                    <p:animEffect transition="in" filter="diamond(in)">
                                      <p:cBhvr>
                                        <p:cTn id="17" dur="2000"/>
                                        <p:tgtEl>
                                          <p:spTgt spid="6041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60419">
                                            <p:txEl>
                                              <p:pRg st="5" end="5"/>
                                            </p:txEl>
                                          </p:spTgt>
                                        </p:tgtEl>
                                        <p:attrNameLst>
                                          <p:attrName>style.visibility</p:attrName>
                                        </p:attrNameLst>
                                      </p:cBhvr>
                                      <p:to>
                                        <p:strVal val="visible"/>
                                      </p:to>
                                    </p:set>
                                    <p:animEffect transition="in" filter="diamond(in)">
                                      <p:cBhvr>
                                        <p:cTn id="22" dur="2000"/>
                                        <p:tgtEl>
                                          <p:spTgt spid="60419">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60419">
                                            <p:txEl>
                                              <p:pRg st="6" end="6"/>
                                            </p:txEl>
                                          </p:spTgt>
                                        </p:tgtEl>
                                        <p:attrNameLst>
                                          <p:attrName>style.visibility</p:attrName>
                                        </p:attrNameLst>
                                      </p:cBhvr>
                                      <p:to>
                                        <p:strVal val="visible"/>
                                      </p:to>
                                    </p:set>
                                    <p:animEffect transition="in" filter="diamond(in)">
                                      <p:cBhvr>
                                        <p:cTn id="27" dur="2000"/>
                                        <p:tgtEl>
                                          <p:spTgt spid="604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Example</a:t>
            </a:r>
          </a:p>
        </p:txBody>
      </p:sp>
      <p:sp>
        <p:nvSpPr>
          <p:cNvPr id="40963" name="Rectangle 3"/>
          <p:cNvSpPr>
            <a:spLocks noGrp="1" noChangeArrowheads="1"/>
          </p:cNvSpPr>
          <p:nvPr>
            <p:ph type="body" idx="1"/>
          </p:nvPr>
        </p:nvSpPr>
        <p:spPr/>
        <p:txBody>
          <a:bodyPr/>
          <a:lstStyle/>
          <a:p>
            <a:pPr eaLnBrk="1" hangingPunct="1"/>
            <a:r>
              <a:rPr lang="en-US" sz="2600" dirty="0" smtClean="0">
                <a:latin typeface="Calibri" pitchFamily="34" charset="0"/>
                <a:cs typeface="Calibri" pitchFamily="34" charset="0"/>
              </a:rPr>
              <a:t>The change in temp of a mixture can be found by subtracting the initial from the final temperature </a:t>
            </a:r>
          </a:p>
          <a:p>
            <a:pPr marL="0" indent="0" eaLnBrk="1" hangingPunct="1">
              <a:buNone/>
            </a:pPr>
            <a:r>
              <a:rPr lang="en-US" sz="2600" dirty="0">
                <a:latin typeface="Calibri" pitchFamily="34" charset="0"/>
                <a:cs typeface="Calibri" pitchFamily="34" charset="0"/>
              </a:rPr>
              <a:t>	</a:t>
            </a:r>
            <a:r>
              <a:rPr lang="en-US" sz="2600" dirty="0" smtClean="0">
                <a:latin typeface="Calibri" pitchFamily="34" charset="0"/>
                <a:cs typeface="Calibri" pitchFamily="34" charset="0"/>
              </a:rPr>
              <a:t>(ΔT = </a:t>
            </a:r>
            <a:r>
              <a:rPr lang="en-US" sz="2600" dirty="0" err="1" smtClean="0">
                <a:latin typeface="Calibri" pitchFamily="34" charset="0"/>
                <a:cs typeface="Calibri" pitchFamily="34" charset="0"/>
              </a:rPr>
              <a:t>Tf</a:t>
            </a:r>
            <a:r>
              <a:rPr lang="en-US" sz="2600" dirty="0" smtClean="0">
                <a:latin typeface="Calibri" pitchFamily="34" charset="0"/>
                <a:cs typeface="Calibri" pitchFamily="34" charset="0"/>
              </a:rPr>
              <a:t> – Ti) </a:t>
            </a:r>
          </a:p>
          <a:p>
            <a:r>
              <a:rPr lang="en-US" sz="2600" dirty="0">
                <a:latin typeface="Calibri" pitchFamily="34" charset="0"/>
                <a:cs typeface="Calibri" pitchFamily="34" charset="0"/>
              </a:rPr>
              <a:t>So if the liquid started at </a:t>
            </a:r>
            <a:r>
              <a:rPr lang="en-US" sz="2600" dirty="0">
                <a:latin typeface="Calibri" pitchFamily="34" charset="0"/>
                <a:cs typeface="Calibri" pitchFamily="34" charset="0"/>
              </a:rPr>
              <a:t>18.0°C (±0.5°C) and ended up at 25.0°C (±0.5°C), then the change in temperature is 7.0°C (±1°C). </a:t>
            </a:r>
          </a:p>
          <a:p>
            <a:pPr lvl="1"/>
            <a:r>
              <a:rPr lang="en-US" sz="1800" i="1" dirty="0"/>
              <a:t>To understand this, consider that the real original temp of the liquid must lie between 17.5 </a:t>
            </a:r>
            <a:r>
              <a:rPr lang="en-US" sz="1800" dirty="0"/>
              <a:t>°C</a:t>
            </a:r>
            <a:r>
              <a:rPr lang="en-US" sz="1800" i="1" dirty="0"/>
              <a:t> and 18.5 °C and thus the change in temp can be as high as 8 or as low as 6 …thus difference is 7.0</a:t>
            </a:r>
            <a:r>
              <a:rPr lang="en-US" sz="1800" dirty="0"/>
              <a:t>°C (±1°C)</a:t>
            </a:r>
            <a:r>
              <a:rPr lang="en-US" sz="1800" i="1" dirty="0"/>
              <a:t> </a:t>
            </a:r>
            <a:endParaRPr lang="en-US" sz="1800" dirty="0"/>
          </a:p>
          <a:p>
            <a:pPr lvl="1"/>
            <a:r>
              <a:rPr lang="en-US" sz="1800" dirty="0" smtClean="0"/>
              <a:t>Sig</a:t>
            </a:r>
            <a:r>
              <a:rPr lang="en-US" sz="1800" dirty="0"/>
              <a:t>. figs. of uncertainty values carry through the calculations independent from the sig. figs. of the measured values; thus, there will always be only </a:t>
            </a:r>
            <a:r>
              <a:rPr lang="en-US" sz="1800" u="sng" dirty="0"/>
              <a:t>one sig. fig. listed for the absolute </a:t>
            </a:r>
            <a:r>
              <a:rPr lang="en-US" sz="1800" u="sng" dirty="0" smtClean="0"/>
              <a:t>uncertainty</a:t>
            </a:r>
            <a:r>
              <a:rPr lang="en-US" sz="1800" dirty="0" smtClean="0"/>
              <a:t>.</a:t>
            </a: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314325" y="2819400"/>
            <a:ext cx="4105275" cy="1447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123" name="Picture 6" descr="rul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267200"/>
            <a:ext cx="70104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Oval 7"/>
          <p:cNvSpPr>
            <a:spLocks noChangeArrowheads="1"/>
          </p:cNvSpPr>
          <p:nvPr/>
        </p:nvSpPr>
        <p:spPr bwMode="auto">
          <a:xfrm>
            <a:off x="4038600" y="3924300"/>
            <a:ext cx="762000" cy="685800"/>
          </a:xfrm>
          <a:prstGeom prst="ellipse">
            <a:avLst/>
          </a:prstGeom>
          <a:noFill/>
          <a:ln w="444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5" name="Text Box 9"/>
          <p:cNvSpPr txBox="1">
            <a:spLocks noChangeArrowheads="1"/>
          </p:cNvSpPr>
          <p:nvPr/>
        </p:nvSpPr>
        <p:spPr bwMode="auto">
          <a:xfrm>
            <a:off x="5334000" y="3352800"/>
            <a:ext cx="533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3200">
                <a:latin typeface="Tahoma" pitchFamily="34" charset="0"/>
              </a:rPr>
              <a:t>5.</a:t>
            </a:r>
          </a:p>
        </p:txBody>
      </p:sp>
      <p:sp>
        <p:nvSpPr>
          <p:cNvPr id="9226" name="Text Box 10"/>
          <p:cNvSpPr txBox="1">
            <a:spLocks noChangeArrowheads="1"/>
          </p:cNvSpPr>
          <p:nvPr/>
        </p:nvSpPr>
        <p:spPr bwMode="auto">
          <a:xfrm>
            <a:off x="5705475" y="3333750"/>
            <a:ext cx="609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3200">
                <a:latin typeface="Tahoma" pitchFamily="34" charset="0"/>
              </a:rPr>
              <a:t>7</a:t>
            </a:r>
          </a:p>
        </p:txBody>
      </p:sp>
      <p:sp>
        <p:nvSpPr>
          <p:cNvPr id="9227" name="Text Box 11"/>
          <p:cNvSpPr txBox="1">
            <a:spLocks noChangeArrowheads="1"/>
          </p:cNvSpPr>
          <p:nvPr/>
        </p:nvSpPr>
        <p:spPr bwMode="auto">
          <a:xfrm>
            <a:off x="5991225" y="3325813"/>
            <a:ext cx="7620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3200">
                <a:latin typeface="Tahoma" pitchFamily="34" charset="0"/>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checkerboard(across)">
                                      <p:cBhvr>
                                        <p:cTn id="7" dur="500"/>
                                        <p:tgtEl>
                                          <p:spTgt spid="92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226"/>
                                        </p:tgtEl>
                                        <p:attrNameLst>
                                          <p:attrName>style.visibility</p:attrName>
                                        </p:attrNameLst>
                                      </p:cBhvr>
                                      <p:to>
                                        <p:strVal val="visible"/>
                                      </p:to>
                                    </p:set>
                                    <p:anim calcmode="lin" valueType="num">
                                      <p:cBhvr additive="base">
                                        <p:cTn id="12" dur="500" fill="hold"/>
                                        <p:tgtEl>
                                          <p:spTgt spid="9226"/>
                                        </p:tgtEl>
                                        <p:attrNameLst>
                                          <p:attrName>ppt_x</p:attrName>
                                        </p:attrNameLst>
                                      </p:cBhvr>
                                      <p:tavLst>
                                        <p:tav tm="0">
                                          <p:val>
                                            <p:strVal val="#ppt_x"/>
                                          </p:val>
                                        </p:tav>
                                        <p:tav tm="100000">
                                          <p:val>
                                            <p:strVal val="#ppt_x"/>
                                          </p:val>
                                        </p:tav>
                                      </p:tavLst>
                                    </p:anim>
                                    <p:anim calcmode="lin" valueType="num">
                                      <p:cBhvr additive="base">
                                        <p:cTn id="13" dur="500" fill="hold"/>
                                        <p:tgtEl>
                                          <p:spTgt spid="9226"/>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9227"/>
                                        </p:tgtEl>
                                        <p:attrNameLst>
                                          <p:attrName>style.visibility</p:attrName>
                                        </p:attrNameLst>
                                      </p:cBhvr>
                                      <p:to>
                                        <p:strVal val="visible"/>
                                      </p:to>
                                    </p:set>
                                    <p:animEffect transition="in" filter="diamond(in)">
                                      <p:cBhvr>
                                        <p:cTn id="18" dur="2000"/>
                                        <p:tgtEl>
                                          <p:spTgt spid="9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p:bldP spid="9226" grpId="0"/>
      <p:bldP spid="9227"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Practice Problems</a:t>
            </a:r>
          </a:p>
        </p:txBody>
      </p:sp>
      <p:sp>
        <p:nvSpPr>
          <p:cNvPr id="66563" name="Rectangle 3"/>
          <p:cNvSpPr>
            <a:spLocks noGrp="1" noChangeArrowheads="1"/>
          </p:cNvSpPr>
          <p:nvPr>
            <p:ph type="body" idx="1"/>
          </p:nvPr>
        </p:nvSpPr>
        <p:spPr/>
        <p:txBody>
          <a:bodyPr/>
          <a:lstStyle/>
          <a:p>
            <a:pPr eaLnBrk="1" hangingPunct="1">
              <a:buFontTx/>
              <a:buNone/>
            </a:pPr>
            <a:r>
              <a:rPr lang="en-US" sz="2800" smtClean="0">
                <a:latin typeface="Calibri" pitchFamily="34" charset="0"/>
                <a:cs typeface="Calibri" pitchFamily="34" charset="0"/>
              </a:rPr>
              <a:t>1) 10.0 cm</a:t>
            </a:r>
            <a:r>
              <a:rPr lang="en-US" sz="2800" baseline="30000" smtClean="0">
                <a:latin typeface="Calibri" pitchFamily="34" charset="0"/>
                <a:cs typeface="Calibri" pitchFamily="34" charset="0"/>
              </a:rPr>
              <a:t>3</a:t>
            </a:r>
            <a:r>
              <a:rPr lang="en-US" sz="2800" smtClean="0">
                <a:latin typeface="Calibri" pitchFamily="34" charset="0"/>
                <a:cs typeface="Calibri" pitchFamily="34" charset="0"/>
              </a:rPr>
              <a:t> of acid is delivered from a 10cm</a:t>
            </a:r>
            <a:r>
              <a:rPr lang="en-US" sz="2800" baseline="30000" smtClean="0">
                <a:latin typeface="Calibri" pitchFamily="34" charset="0"/>
                <a:cs typeface="Calibri" pitchFamily="34" charset="0"/>
              </a:rPr>
              <a:t>3</a:t>
            </a:r>
            <a:r>
              <a:rPr lang="en-US" sz="2800" smtClean="0">
                <a:latin typeface="Calibri" pitchFamily="34" charset="0"/>
                <a:cs typeface="Calibri" pitchFamily="34" charset="0"/>
              </a:rPr>
              <a:t> pipette (</a:t>
            </a:r>
            <a:r>
              <a:rPr lang="en-US" sz="2800" smtClean="0">
                <a:latin typeface="Calibri" pitchFamily="34" charset="0"/>
                <a:cs typeface="Calibri" pitchFamily="34" charset="0"/>
                <a:sym typeface="Symbol" pitchFamily="18" charset="2"/>
              </a:rPr>
              <a:t></a:t>
            </a:r>
            <a:r>
              <a:rPr lang="en-US" sz="2800" smtClean="0">
                <a:latin typeface="Calibri" pitchFamily="34" charset="0"/>
                <a:cs typeface="Calibri" pitchFamily="34" charset="0"/>
              </a:rPr>
              <a:t> 0.1 cm</a:t>
            </a:r>
            <a:r>
              <a:rPr lang="en-US" sz="2800" baseline="30000" smtClean="0">
                <a:latin typeface="Calibri" pitchFamily="34" charset="0"/>
                <a:cs typeface="Calibri" pitchFamily="34" charset="0"/>
              </a:rPr>
              <a:t>3</a:t>
            </a:r>
            <a:r>
              <a:rPr lang="en-US" sz="2800" smtClean="0">
                <a:latin typeface="Calibri" pitchFamily="34" charset="0"/>
                <a:cs typeface="Calibri" pitchFamily="34" charset="0"/>
              </a:rPr>
              <a:t>), repeated 3 times. </a:t>
            </a:r>
            <a:r>
              <a:rPr lang="en-US" sz="2800" smtClean="0">
                <a:solidFill>
                  <a:srgbClr val="008000"/>
                </a:solidFill>
                <a:latin typeface="Calibri" pitchFamily="34" charset="0"/>
                <a:cs typeface="Calibri" pitchFamily="34" charset="0"/>
              </a:rPr>
              <a:t>What is the total volume delivered?</a:t>
            </a:r>
          </a:p>
          <a:p>
            <a:pPr eaLnBrk="1" hangingPunct="1">
              <a:buFont typeface="Symbol" pitchFamily="18" charset="2"/>
              <a:buChar char=""/>
            </a:pPr>
            <a:endParaRPr lang="en-US" sz="2800" smtClean="0">
              <a:solidFill>
                <a:srgbClr val="008000"/>
              </a:solidFill>
              <a:latin typeface="Calibri" pitchFamily="34" charset="0"/>
              <a:cs typeface="Calibri" pitchFamily="34" charset="0"/>
            </a:endParaRPr>
          </a:p>
          <a:p>
            <a:pPr eaLnBrk="1" hangingPunct="1">
              <a:buFont typeface="Symbol" pitchFamily="18" charset="2"/>
              <a:buNone/>
            </a:pPr>
            <a:r>
              <a:rPr lang="en-US" sz="2800" smtClean="0">
                <a:latin typeface="Calibri" pitchFamily="34" charset="0"/>
                <a:cs typeface="Calibri" pitchFamily="34" charset="0"/>
              </a:rPr>
              <a:t>2) When using a burette (</a:t>
            </a:r>
            <a:r>
              <a:rPr lang="en-US" sz="2800" smtClean="0">
                <a:latin typeface="Calibri" pitchFamily="34" charset="0"/>
                <a:cs typeface="Calibri" pitchFamily="34" charset="0"/>
                <a:sym typeface="Symbol" pitchFamily="18" charset="2"/>
              </a:rPr>
              <a:t></a:t>
            </a:r>
            <a:r>
              <a:rPr lang="en-US" sz="2800" smtClean="0">
                <a:latin typeface="Calibri" pitchFamily="34" charset="0"/>
                <a:cs typeface="Calibri" pitchFamily="34" charset="0"/>
              </a:rPr>
              <a:t> 0.02 cm</a:t>
            </a:r>
            <a:r>
              <a:rPr lang="en-US" sz="2800" baseline="30000" smtClean="0">
                <a:latin typeface="Calibri" pitchFamily="34" charset="0"/>
                <a:cs typeface="Calibri" pitchFamily="34" charset="0"/>
              </a:rPr>
              <a:t>3</a:t>
            </a:r>
            <a:r>
              <a:rPr lang="en-US" sz="2800" smtClean="0">
                <a:latin typeface="Calibri" pitchFamily="34" charset="0"/>
                <a:cs typeface="Calibri" pitchFamily="34" charset="0"/>
              </a:rPr>
              <a:t>), you subtract the initial volume from the final volume. </a:t>
            </a:r>
          </a:p>
          <a:p>
            <a:pPr eaLnBrk="1" hangingPunct="1">
              <a:buFont typeface="Symbol" pitchFamily="18" charset="2"/>
              <a:buNone/>
            </a:pPr>
            <a:r>
              <a:rPr lang="en-US" sz="2800" smtClean="0">
                <a:latin typeface="Calibri" pitchFamily="34" charset="0"/>
                <a:cs typeface="Calibri" pitchFamily="34" charset="0"/>
              </a:rPr>
              <a:t>Final volume = 38.46 </a:t>
            </a:r>
            <a:r>
              <a:rPr lang="en-US" sz="2800" smtClean="0">
                <a:latin typeface="Calibri" pitchFamily="34" charset="0"/>
                <a:cs typeface="Calibri" pitchFamily="34" charset="0"/>
                <a:sym typeface="Symbol" pitchFamily="18" charset="2"/>
              </a:rPr>
              <a:t></a:t>
            </a:r>
            <a:r>
              <a:rPr lang="en-US" sz="2800" smtClean="0">
                <a:latin typeface="Calibri" pitchFamily="34" charset="0"/>
                <a:cs typeface="Calibri" pitchFamily="34" charset="0"/>
              </a:rPr>
              <a:t> 0.02 cm</a:t>
            </a:r>
            <a:r>
              <a:rPr lang="en-US" sz="2800" baseline="30000" smtClean="0">
                <a:latin typeface="Calibri" pitchFamily="34" charset="0"/>
                <a:cs typeface="Calibri" pitchFamily="34" charset="0"/>
              </a:rPr>
              <a:t>3</a:t>
            </a:r>
          </a:p>
          <a:p>
            <a:pPr eaLnBrk="1" hangingPunct="1">
              <a:buFontTx/>
              <a:buNone/>
            </a:pPr>
            <a:r>
              <a:rPr lang="en-US" sz="2800" smtClean="0">
                <a:latin typeface="Calibri" pitchFamily="34" charset="0"/>
                <a:cs typeface="Calibri" pitchFamily="34" charset="0"/>
              </a:rPr>
              <a:t>Initial volume = 12.15 </a:t>
            </a:r>
            <a:r>
              <a:rPr lang="en-US" sz="2800" smtClean="0">
                <a:latin typeface="Calibri" pitchFamily="34" charset="0"/>
                <a:cs typeface="Calibri" pitchFamily="34" charset="0"/>
                <a:sym typeface="Symbol" pitchFamily="18" charset="2"/>
              </a:rPr>
              <a:t></a:t>
            </a:r>
            <a:r>
              <a:rPr lang="en-US" sz="2800" smtClean="0">
                <a:latin typeface="Calibri" pitchFamily="34" charset="0"/>
                <a:cs typeface="Calibri" pitchFamily="34" charset="0"/>
              </a:rPr>
              <a:t> 0.02 cm</a:t>
            </a:r>
            <a:r>
              <a:rPr lang="en-US" sz="2800" baseline="30000" smtClean="0">
                <a:latin typeface="Calibri" pitchFamily="34" charset="0"/>
                <a:cs typeface="Calibri" pitchFamily="34" charset="0"/>
              </a:rPr>
              <a:t>3</a:t>
            </a:r>
          </a:p>
          <a:p>
            <a:pPr eaLnBrk="1" hangingPunct="1"/>
            <a:r>
              <a:rPr lang="en-US" sz="2800" smtClean="0">
                <a:solidFill>
                  <a:srgbClr val="008000"/>
                </a:solidFill>
                <a:latin typeface="Calibri" pitchFamily="34" charset="0"/>
                <a:cs typeface="Calibri" pitchFamily="34" charset="0"/>
              </a:rPr>
              <a:t>What is the total volume delivered?</a:t>
            </a:r>
          </a:p>
        </p:txBody>
      </p:sp>
    </p:spTree>
    <p:extLst>
      <p:ext uri="{BB962C8B-B14F-4D97-AF65-F5344CB8AC3E}">
        <p14:creationId xmlns:p14="http://schemas.microsoft.com/office/powerpoint/2010/main" val="146090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checkerboard(across)">
                                      <p:cBhvr>
                                        <p:cTn id="7" dur="500"/>
                                        <p:tgtEl>
                                          <p:spTgt spid="665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66563">
                                            <p:txEl>
                                              <p:pRg st="2" end="2"/>
                                            </p:txEl>
                                          </p:spTgt>
                                        </p:tgtEl>
                                        <p:attrNameLst>
                                          <p:attrName>style.visibility</p:attrName>
                                        </p:attrNameLst>
                                      </p:cBhvr>
                                      <p:to>
                                        <p:strVal val="visible"/>
                                      </p:to>
                                    </p:set>
                                    <p:anim calcmode="lin" valueType="num">
                                      <p:cBhvr additive="base">
                                        <p:cTn id="12" dur="500" fill="hold"/>
                                        <p:tgtEl>
                                          <p:spTgt spid="6656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6563">
                                            <p:txEl>
                                              <p:pRg st="2" end="2"/>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66563">
                                            <p:txEl>
                                              <p:pRg st="3" end="3"/>
                                            </p:txEl>
                                          </p:spTgt>
                                        </p:tgtEl>
                                        <p:attrNameLst>
                                          <p:attrName>style.visibility</p:attrName>
                                        </p:attrNameLst>
                                      </p:cBhvr>
                                      <p:to>
                                        <p:strVal val="visible"/>
                                      </p:to>
                                    </p:set>
                                    <p:anim calcmode="lin" valueType="num">
                                      <p:cBhvr additive="base">
                                        <p:cTn id="16" dur="500" fill="hold"/>
                                        <p:tgtEl>
                                          <p:spTgt spid="66563">
                                            <p:txEl>
                                              <p:pRg st="3" end="3"/>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66563">
                                            <p:txEl>
                                              <p:pRg st="3" end="3"/>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66563">
                                            <p:txEl>
                                              <p:pRg st="4" end="4"/>
                                            </p:txEl>
                                          </p:spTgt>
                                        </p:tgtEl>
                                        <p:attrNameLst>
                                          <p:attrName>style.visibility</p:attrName>
                                        </p:attrNameLst>
                                      </p:cBhvr>
                                      <p:to>
                                        <p:strVal val="visible"/>
                                      </p:to>
                                    </p:set>
                                    <p:anim calcmode="lin" valueType="num">
                                      <p:cBhvr additive="base">
                                        <p:cTn id="20" dur="500" fill="hold"/>
                                        <p:tgtEl>
                                          <p:spTgt spid="66563">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66563">
                                            <p:txEl>
                                              <p:pRg st="4" end="4"/>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66563">
                                            <p:txEl>
                                              <p:pRg st="5" end="5"/>
                                            </p:txEl>
                                          </p:spTgt>
                                        </p:tgtEl>
                                        <p:attrNameLst>
                                          <p:attrName>style.visibility</p:attrName>
                                        </p:attrNameLst>
                                      </p:cBhvr>
                                      <p:to>
                                        <p:strVal val="visible"/>
                                      </p:to>
                                    </p:set>
                                    <p:anim calcmode="lin" valueType="num">
                                      <p:cBhvr additive="base">
                                        <p:cTn id="24" dur="500" fill="hold"/>
                                        <p:tgtEl>
                                          <p:spTgt spid="66563">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656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228600"/>
            <a:ext cx="8229600" cy="1143000"/>
          </a:xfrm>
        </p:spPr>
        <p:txBody>
          <a:bodyPr/>
          <a:lstStyle/>
          <a:p>
            <a:pPr eaLnBrk="1" hangingPunct="1"/>
            <a:r>
              <a:rPr lang="en-US" smtClean="0">
                <a:latin typeface="Calibri" pitchFamily="34" charset="0"/>
                <a:cs typeface="Calibri" pitchFamily="34" charset="0"/>
              </a:rPr>
              <a:t>Answers</a:t>
            </a:r>
          </a:p>
        </p:txBody>
      </p:sp>
      <p:sp>
        <p:nvSpPr>
          <p:cNvPr id="67587" name="Rectangle 3"/>
          <p:cNvSpPr>
            <a:spLocks noGrp="1" noChangeArrowheads="1"/>
          </p:cNvSpPr>
          <p:nvPr>
            <p:ph type="body" idx="1"/>
          </p:nvPr>
        </p:nvSpPr>
        <p:spPr>
          <a:xfrm>
            <a:off x="457200" y="1600200"/>
            <a:ext cx="8229600" cy="5105400"/>
          </a:xfrm>
        </p:spPr>
        <p:txBody>
          <a:bodyPr/>
          <a:lstStyle/>
          <a:p>
            <a:pPr eaLnBrk="1" hangingPunct="1">
              <a:buFontTx/>
              <a:buNone/>
            </a:pPr>
            <a:r>
              <a:rPr lang="en-US" smtClean="0">
                <a:latin typeface="Calibri" pitchFamily="34" charset="0"/>
                <a:cs typeface="Calibri" pitchFamily="34" charset="0"/>
              </a:rPr>
              <a:t>1)</a:t>
            </a:r>
          </a:p>
          <a:p>
            <a:pPr eaLnBrk="1" hangingPunct="1"/>
            <a:r>
              <a:rPr lang="en-US" smtClean="0">
                <a:latin typeface="Calibri" pitchFamily="34" charset="0"/>
                <a:cs typeface="Calibri" pitchFamily="34" charset="0"/>
              </a:rPr>
              <a:t>10.0 </a:t>
            </a:r>
            <a:r>
              <a:rPr lang="en-US" smtClean="0">
                <a:latin typeface="Calibri" pitchFamily="34" charset="0"/>
                <a:cs typeface="Calibri" pitchFamily="34" charset="0"/>
                <a:sym typeface="Symbol" pitchFamily="18" charset="2"/>
              </a:rPr>
              <a:t></a:t>
            </a:r>
            <a:r>
              <a:rPr lang="en-US" smtClean="0">
                <a:latin typeface="Calibri" pitchFamily="34" charset="0"/>
                <a:cs typeface="Calibri" pitchFamily="34" charset="0"/>
              </a:rPr>
              <a:t> 0.1 cm</a:t>
            </a:r>
            <a:r>
              <a:rPr lang="en-US" baseline="30000" smtClean="0">
                <a:latin typeface="Calibri" pitchFamily="34" charset="0"/>
                <a:cs typeface="Calibri" pitchFamily="34" charset="0"/>
              </a:rPr>
              <a:t>3</a:t>
            </a:r>
          </a:p>
          <a:p>
            <a:pPr eaLnBrk="1" hangingPunct="1"/>
            <a:r>
              <a:rPr lang="en-US" smtClean="0">
                <a:latin typeface="Calibri" pitchFamily="34" charset="0"/>
                <a:cs typeface="Calibri" pitchFamily="34" charset="0"/>
              </a:rPr>
              <a:t>10.0 </a:t>
            </a:r>
            <a:r>
              <a:rPr lang="en-US" smtClean="0">
                <a:latin typeface="Calibri" pitchFamily="34" charset="0"/>
                <a:cs typeface="Calibri" pitchFamily="34" charset="0"/>
                <a:sym typeface="Symbol" pitchFamily="18" charset="2"/>
              </a:rPr>
              <a:t></a:t>
            </a:r>
            <a:r>
              <a:rPr lang="en-US" smtClean="0">
                <a:latin typeface="Calibri" pitchFamily="34" charset="0"/>
                <a:cs typeface="Calibri" pitchFamily="34" charset="0"/>
              </a:rPr>
              <a:t>. 0.1 cm</a:t>
            </a:r>
            <a:r>
              <a:rPr lang="en-US" baseline="30000" smtClean="0">
                <a:latin typeface="Calibri" pitchFamily="34" charset="0"/>
                <a:cs typeface="Calibri" pitchFamily="34" charset="0"/>
              </a:rPr>
              <a:t>3</a:t>
            </a:r>
            <a:endParaRPr lang="en-US" smtClean="0">
              <a:latin typeface="Calibri" pitchFamily="34" charset="0"/>
              <a:cs typeface="Calibri" pitchFamily="34" charset="0"/>
            </a:endParaRPr>
          </a:p>
          <a:p>
            <a:pPr eaLnBrk="1" hangingPunct="1"/>
            <a:r>
              <a:rPr lang="en-US" smtClean="0">
                <a:latin typeface="Calibri" pitchFamily="34" charset="0"/>
                <a:cs typeface="Calibri" pitchFamily="34" charset="0"/>
              </a:rPr>
              <a:t>10.0 </a:t>
            </a:r>
            <a:r>
              <a:rPr lang="en-US" smtClean="0">
                <a:latin typeface="Calibri" pitchFamily="34" charset="0"/>
                <a:cs typeface="Calibri" pitchFamily="34" charset="0"/>
                <a:sym typeface="Symbol" pitchFamily="18" charset="2"/>
              </a:rPr>
              <a:t></a:t>
            </a:r>
            <a:r>
              <a:rPr lang="en-US" smtClean="0">
                <a:latin typeface="Calibri" pitchFamily="34" charset="0"/>
                <a:cs typeface="Calibri" pitchFamily="34" charset="0"/>
              </a:rPr>
              <a:t> 0.1 cm</a:t>
            </a:r>
            <a:r>
              <a:rPr lang="en-US" baseline="30000" smtClean="0">
                <a:latin typeface="Calibri" pitchFamily="34" charset="0"/>
                <a:cs typeface="Calibri" pitchFamily="34" charset="0"/>
              </a:rPr>
              <a:t>3</a:t>
            </a:r>
            <a:endParaRPr lang="en-US" smtClean="0">
              <a:latin typeface="Calibri" pitchFamily="34" charset="0"/>
              <a:cs typeface="Calibri" pitchFamily="34" charset="0"/>
            </a:endParaRPr>
          </a:p>
          <a:p>
            <a:pPr eaLnBrk="1" hangingPunct="1">
              <a:buFontTx/>
              <a:buNone/>
            </a:pPr>
            <a:r>
              <a:rPr lang="en-US" smtClean="0">
                <a:latin typeface="Calibri" pitchFamily="34" charset="0"/>
                <a:cs typeface="Calibri" pitchFamily="34" charset="0"/>
              </a:rPr>
              <a:t>Total volume delivered = </a:t>
            </a:r>
            <a:r>
              <a:rPr lang="en-US" smtClean="0">
                <a:solidFill>
                  <a:srgbClr val="FF0000"/>
                </a:solidFill>
                <a:latin typeface="Calibri" pitchFamily="34" charset="0"/>
                <a:cs typeface="Calibri" pitchFamily="34" charset="0"/>
              </a:rPr>
              <a:t>30.0 </a:t>
            </a:r>
            <a:r>
              <a:rPr lang="en-US" smtClean="0">
                <a:solidFill>
                  <a:srgbClr val="FF0000"/>
                </a:solidFill>
                <a:latin typeface="Calibri" pitchFamily="34" charset="0"/>
                <a:cs typeface="Calibri" pitchFamily="34" charset="0"/>
                <a:sym typeface="Symbol" pitchFamily="18" charset="2"/>
              </a:rPr>
              <a:t></a:t>
            </a:r>
            <a:r>
              <a:rPr lang="en-US" smtClean="0">
                <a:solidFill>
                  <a:srgbClr val="FF0000"/>
                </a:solidFill>
                <a:latin typeface="Calibri" pitchFamily="34" charset="0"/>
                <a:cs typeface="Calibri" pitchFamily="34" charset="0"/>
              </a:rPr>
              <a:t> 0.3 cm</a:t>
            </a:r>
            <a:r>
              <a:rPr lang="en-US" baseline="30000" smtClean="0">
                <a:solidFill>
                  <a:srgbClr val="FF0000"/>
                </a:solidFill>
                <a:latin typeface="Calibri" pitchFamily="34" charset="0"/>
                <a:cs typeface="Calibri" pitchFamily="34" charset="0"/>
              </a:rPr>
              <a:t>3</a:t>
            </a:r>
          </a:p>
          <a:p>
            <a:pPr eaLnBrk="1" hangingPunct="1">
              <a:buFontTx/>
              <a:buNone/>
            </a:pPr>
            <a:endParaRPr lang="en-US" baseline="30000" smtClean="0">
              <a:solidFill>
                <a:srgbClr val="FF0000"/>
              </a:solidFill>
              <a:latin typeface="Calibri" pitchFamily="34" charset="0"/>
              <a:cs typeface="Calibri" pitchFamily="34" charset="0"/>
            </a:endParaRPr>
          </a:p>
          <a:p>
            <a:pPr eaLnBrk="1" hangingPunct="1">
              <a:buFontTx/>
              <a:buNone/>
            </a:pPr>
            <a:r>
              <a:rPr lang="en-US" smtClean="0">
                <a:latin typeface="Calibri" pitchFamily="34" charset="0"/>
                <a:cs typeface="Calibri" pitchFamily="34" charset="0"/>
              </a:rPr>
              <a:t>2) </a:t>
            </a:r>
          </a:p>
          <a:p>
            <a:pPr eaLnBrk="1" hangingPunct="1">
              <a:buFontTx/>
              <a:buNone/>
            </a:pPr>
            <a:r>
              <a:rPr lang="en-US" smtClean="0">
                <a:latin typeface="Calibri" pitchFamily="34" charset="0"/>
                <a:cs typeface="Calibri" pitchFamily="34" charset="0"/>
              </a:rPr>
              <a:t>(38.46 </a:t>
            </a:r>
            <a:r>
              <a:rPr lang="en-US" smtClean="0">
                <a:latin typeface="Calibri" pitchFamily="34" charset="0"/>
                <a:cs typeface="Calibri" pitchFamily="34" charset="0"/>
                <a:sym typeface="Symbol" pitchFamily="18" charset="2"/>
              </a:rPr>
              <a:t></a:t>
            </a:r>
            <a:r>
              <a:rPr lang="en-US" smtClean="0">
                <a:latin typeface="Calibri" pitchFamily="34" charset="0"/>
                <a:cs typeface="Calibri" pitchFamily="34" charset="0"/>
              </a:rPr>
              <a:t> 0.02 cm</a:t>
            </a:r>
            <a:r>
              <a:rPr lang="en-US" baseline="30000" smtClean="0">
                <a:latin typeface="Calibri" pitchFamily="34" charset="0"/>
                <a:cs typeface="Calibri" pitchFamily="34" charset="0"/>
              </a:rPr>
              <a:t>3</a:t>
            </a:r>
            <a:r>
              <a:rPr lang="en-US" smtClean="0">
                <a:latin typeface="Calibri" pitchFamily="34" charset="0"/>
                <a:cs typeface="Calibri" pitchFamily="34" charset="0"/>
              </a:rPr>
              <a:t>) – (12.15 </a:t>
            </a:r>
            <a:r>
              <a:rPr lang="en-US" smtClean="0">
                <a:latin typeface="Calibri" pitchFamily="34" charset="0"/>
                <a:cs typeface="Calibri" pitchFamily="34" charset="0"/>
                <a:sym typeface="Symbol" pitchFamily="18" charset="2"/>
              </a:rPr>
              <a:t></a:t>
            </a:r>
            <a:r>
              <a:rPr lang="en-US" smtClean="0">
                <a:latin typeface="Calibri" pitchFamily="34" charset="0"/>
                <a:cs typeface="Calibri" pitchFamily="34" charset="0"/>
              </a:rPr>
              <a:t> 0.02 cm</a:t>
            </a:r>
            <a:r>
              <a:rPr lang="en-US" baseline="30000" smtClean="0">
                <a:latin typeface="Calibri" pitchFamily="34" charset="0"/>
                <a:cs typeface="Calibri" pitchFamily="34" charset="0"/>
              </a:rPr>
              <a:t>3</a:t>
            </a:r>
            <a:r>
              <a:rPr lang="en-US" smtClean="0">
                <a:latin typeface="Calibri" pitchFamily="34" charset="0"/>
                <a:cs typeface="Calibri" pitchFamily="34" charset="0"/>
              </a:rPr>
              <a:t>)</a:t>
            </a:r>
            <a:endParaRPr lang="en-US" baseline="30000" smtClean="0">
              <a:latin typeface="Calibri" pitchFamily="34" charset="0"/>
              <a:cs typeface="Calibri" pitchFamily="34" charset="0"/>
            </a:endParaRPr>
          </a:p>
          <a:p>
            <a:pPr eaLnBrk="1" hangingPunct="1">
              <a:buFontTx/>
              <a:buNone/>
            </a:pPr>
            <a:r>
              <a:rPr lang="en-US" smtClean="0">
                <a:latin typeface="Calibri" pitchFamily="34" charset="0"/>
                <a:cs typeface="Calibri" pitchFamily="34" charset="0"/>
              </a:rPr>
              <a:t>	= </a:t>
            </a:r>
            <a:r>
              <a:rPr lang="en-US" smtClean="0">
                <a:solidFill>
                  <a:srgbClr val="FF0000"/>
                </a:solidFill>
                <a:latin typeface="Calibri" pitchFamily="34" charset="0"/>
                <a:cs typeface="Calibri" pitchFamily="34" charset="0"/>
              </a:rPr>
              <a:t>26.31 </a:t>
            </a:r>
            <a:r>
              <a:rPr lang="en-US" smtClean="0">
                <a:solidFill>
                  <a:srgbClr val="FF0000"/>
                </a:solidFill>
                <a:latin typeface="Calibri" pitchFamily="34" charset="0"/>
                <a:cs typeface="Calibri" pitchFamily="34" charset="0"/>
                <a:sym typeface="Symbol" pitchFamily="18" charset="2"/>
              </a:rPr>
              <a:t></a:t>
            </a:r>
            <a:r>
              <a:rPr lang="en-US" smtClean="0">
                <a:solidFill>
                  <a:srgbClr val="FF0000"/>
                </a:solidFill>
                <a:latin typeface="Calibri" pitchFamily="34" charset="0"/>
                <a:cs typeface="Calibri" pitchFamily="34" charset="0"/>
              </a:rPr>
              <a:t> 0.04 cm</a:t>
            </a:r>
            <a:r>
              <a:rPr lang="en-US" baseline="30000" smtClean="0">
                <a:solidFill>
                  <a:srgbClr val="FF0000"/>
                </a:solidFill>
                <a:latin typeface="Calibri" pitchFamily="34" charset="0"/>
                <a:cs typeface="Calibri" pitchFamily="34" charset="0"/>
              </a:rPr>
              <a:t>3</a:t>
            </a:r>
          </a:p>
        </p:txBody>
      </p:sp>
    </p:spTree>
    <p:extLst>
      <p:ext uri="{BB962C8B-B14F-4D97-AF65-F5344CB8AC3E}">
        <p14:creationId xmlns:p14="http://schemas.microsoft.com/office/powerpoint/2010/main" val="53544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7587">
                                            <p:txEl>
                                              <p:pRg st="0" end="0"/>
                                            </p:txEl>
                                          </p:spTgt>
                                        </p:tgtEl>
                                        <p:attrNameLst>
                                          <p:attrName>style.visibility</p:attrName>
                                        </p:attrNameLst>
                                      </p:cBhvr>
                                      <p:to>
                                        <p:strVal val="visible"/>
                                      </p:to>
                                    </p:set>
                                    <p:animEffect transition="in" filter="box(in)">
                                      <p:cBhvr>
                                        <p:cTn id="7" dur="500"/>
                                        <p:tgtEl>
                                          <p:spTgt spid="6758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67587">
                                            <p:txEl>
                                              <p:pRg st="1" end="1"/>
                                            </p:txEl>
                                          </p:spTgt>
                                        </p:tgtEl>
                                        <p:attrNameLst>
                                          <p:attrName>style.visibility</p:attrName>
                                        </p:attrNameLst>
                                      </p:cBhvr>
                                      <p:to>
                                        <p:strVal val="visible"/>
                                      </p:to>
                                    </p:set>
                                    <p:animEffect transition="in" filter="box(in)">
                                      <p:cBhvr>
                                        <p:cTn id="10" dur="500"/>
                                        <p:tgtEl>
                                          <p:spTgt spid="67587">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67587">
                                            <p:txEl>
                                              <p:pRg st="2" end="2"/>
                                            </p:txEl>
                                          </p:spTgt>
                                        </p:tgtEl>
                                        <p:attrNameLst>
                                          <p:attrName>style.visibility</p:attrName>
                                        </p:attrNameLst>
                                      </p:cBhvr>
                                      <p:to>
                                        <p:strVal val="visible"/>
                                      </p:to>
                                    </p:set>
                                    <p:animEffect transition="in" filter="box(in)">
                                      <p:cBhvr>
                                        <p:cTn id="13" dur="500"/>
                                        <p:tgtEl>
                                          <p:spTgt spid="67587">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67587">
                                            <p:txEl>
                                              <p:pRg st="3" end="3"/>
                                            </p:txEl>
                                          </p:spTgt>
                                        </p:tgtEl>
                                        <p:attrNameLst>
                                          <p:attrName>style.visibility</p:attrName>
                                        </p:attrNameLst>
                                      </p:cBhvr>
                                      <p:to>
                                        <p:strVal val="visible"/>
                                      </p:to>
                                    </p:set>
                                    <p:animEffect transition="in" filter="box(in)">
                                      <p:cBhvr>
                                        <p:cTn id="16" dur="500"/>
                                        <p:tgtEl>
                                          <p:spTgt spid="67587">
                                            <p:txEl>
                                              <p:pRg st="3" end="3"/>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67587">
                                            <p:txEl>
                                              <p:pRg st="4" end="4"/>
                                            </p:txEl>
                                          </p:spTgt>
                                        </p:tgtEl>
                                        <p:attrNameLst>
                                          <p:attrName>style.visibility</p:attrName>
                                        </p:attrNameLst>
                                      </p:cBhvr>
                                      <p:to>
                                        <p:strVal val="visible"/>
                                      </p:to>
                                    </p:set>
                                    <p:animEffect transition="in" filter="box(in)">
                                      <p:cBhvr>
                                        <p:cTn id="19" dur="500"/>
                                        <p:tgtEl>
                                          <p:spTgt spid="67587">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67587">
                                            <p:txEl>
                                              <p:pRg st="6" end="6"/>
                                            </p:txEl>
                                          </p:spTgt>
                                        </p:tgtEl>
                                        <p:attrNameLst>
                                          <p:attrName>style.visibility</p:attrName>
                                        </p:attrNameLst>
                                      </p:cBhvr>
                                      <p:to>
                                        <p:strVal val="visible"/>
                                      </p:to>
                                    </p:set>
                                    <p:anim calcmode="lin" valueType="num">
                                      <p:cBhvr additive="base">
                                        <p:cTn id="24" dur="500" fill="hold"/>
                                        <p:tgtEl>
                                          <p:spTgt spid="67587">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7587">
                                            <p:txEl>
                                              <p:pRg st="6" end="6"/>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67587">
                                            <p:txEl>
                                              <p:pRg st="7" end="7"/>
                                            </p:txEl>
                                          </p:spTgt>
                                        </p:tgtEl>
                                        <p:attrNameLst>
                                          <p:attrName>style.visibility</p:attrName>
                                        </p:attrNameLst>
                                      </p:cBhvr>
                                      <p:to>
                                        <p:strVal val="visible"/>
                                      </p:to>
                                    </p:set>
                                    <p:anim calcmode="lin" valueType="num">
                                      <p:cBhvr additive="base">
                                        <p:cTn id="28" dur="500" fill="hold"/>
                                        <p:tgtEl>
                                          <p:spTgt spid="67587">
                                            <p:txEl>
                                              <p:pRg st="7" end="7"/>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7587">
                                            <p:txEl>
                                              <p:pRg st="7" end="7"/>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67587">
                                            <p:txEl>
                                              <p:pRg st="8" end="8"/>
                                            </p:txEl>
                                          </p:spTgt>
                                        </p:tgtEl>
                                        <p:attrNameLst>
                                          <p:attrName>style.visibility</p:attrName>
                                        </p:attrNameLst>
                                      </p:cBhvr>
                                      <p:to>
                                        <p:strVal val="visible"/>
                                      </p:to>
                                    </p:set>
                                    <p:anim calcmode="lin" valueType="num">
                                      <p:cBhvr additive="base">
                                        <p:cTn id="32" dur="500" fill="hold"/>
                                        <p:tgtEl>
                                          <p:spTgt spid="67587">
                                            <p:txEl>
                                              <p:pRg st="8" end="8"/>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758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86800" cy="1143000"/>
          </a:xfrm>
        </p:spPr>
        <p:txBody>
          <a:bodyPr/>
          <a:lstStyle/>
          <a:p>
            <a:pPr algn="l" eaLnBrk="1" hangingPunct="1"/>
            <a:r>
              <a:rPr lang="en-US" sz="4000" dirty="0" smtClean="0">
                <a:solidFill>
                  <a:srgbClr val="008000"/>
                </a:solidFill>
                <a:latin typeface="Calibri" pitchFamily="34" charset="0"/>
                <a:cs typeface="Calibri" pitchFamily="34" charset="0"/>
              </a:rPr>
              <a:t>2) Multiplication and division of numbers with uncertainty</a:t>
            </a:r>
          </a:p>
        </p:txBody>
      </p:sp>
      <p:sp>
        <p:nvSpPr>
          <p:cNvPr id="62467" name="Rectangle 3"/>
          <p:cNvSpPr>
            <a:spLocks noGrp="1" noChangeArrowheads="1"/>
          </p:cNvSpPr>
          <p:nvPr>
            <p:ph type="body" idx="1"/>
          </p:nvPr>
        </p:nvSpPr>
        <p:spPr>
          <a:xfrm>
            <a:off x="457200" y="1600200"/>
            <a:ext cx="8229600" cy="5257800"/>
          </a:xfrm>
        </p:spPr>
        <p:txBody>
          <a:bodyPr/>
          <a:lstStyle/>
          <a:p>
            <a:pPr eaLnBrk="1" hangingPunct="1">
              <a:lnSpc>
                <a:spcPct val="80000"/>
              </a:lnSpc>
            </a:pPr>
            <a:r>
              <a:rPr lang="en-US" sz="2800" b="1" dirty="0" smtClean="0">
                <a:solidFill>
                  <a:schemeClr val="accent2"/>
                </a:solidFill>
                <a:latin typeface="Calibri" pitchFamily="34" charset="0"/>
                <a:cs typeface="Calibri" pitchFamily="34" charset="0"/>
              </a:rPr>
              <a:t>Percentage (relative) uncertainties are added.</a:t>
            </a:r>
          </a:p>
          <a:p>
            <a:pPr eaLnBrk="1" hangingPunct="1">
              <a:lnSpc>
                <a:spcPct val="80000"/>
              </a:lnSpc>
              <a:buFontTx/>
              <a:buNone/>
            </a:pPr>
            <a:r>
              <a:rPr lang="en-US" sz="2800" dirty="0" smtClean="0">
                <a:latin typeface="Calibri" pitchFamily="34" charset="0"/>
                <a:cs typeface="Calibri" pitchFamily="34" charset="0"/>
              </a:rPr>
              <a:t> </a:t>
            </a:r>
          </a:p>
          <a:p>
            <a:pPr lvl="1" eaLnBrk="1" hangingPunct="1">
              <a:lnSpc>
                <a:spcPct val="80000"/>
              </a:lnSpc>
            </a:pPr>
            <a:r>
              <a:rPr lang="en-US" sz="2400" dirty="0" smtClean="0">
                <a:latin typeface="Calibri" pitchFamily="34" charset="0"/>
                <a:cs typeface="Calibri" pitchFamily="34" charset="0"/>
              </a:rPr>
              <a:t>Percentage uncertainty is the </a:t>
            </a:r>
            <a:r>
              <a:rPr lang="en-US" sz="2400" b="1" dirty="0" smtClean="0">
                <a:latin typeface="Calibri" pitchFamily="34" charset="0"/>
                <a:cs typeface="Calibri" pitchFamily="34" charset="0"/>
              </a:rPr>
              <a:t>ratio</a:t>
            </a:r>
            <a:r>
              <a:rPr lang="en-US" sz="2400" dirty="0" smtClean="0">
                <a:latin typeface="Calibri" pitchFamily="34" charset="0"/>
                <a:cs typeface="Calibri" pitchFamily="34" charset="0"/>
              </a:rPr>
              <a:t> of the absolute uncertainty of a measurement to the best estimate. It expresses the relative size of the uncertainty of a measurement (its precision). </a:t>
            </a:r>
          </a:p>
          <a:p>
            <a:pPr lvl="1" eaLnBrk="1" hangingPunct="1">
              <a:lnSpc>
                <a:spcPct val="80000"/>
              </a:lnSpc>
            </a:pPr>
            <a:endParaRPr lang="en-US" sz="2400" dirty="0" smtClean="0">
              <a:latin typeface="Calibri" pitchFamily="34" charset="0"/>
              <a:cs typeface="Calibri" pitchFamily="34" charset="0"/>
            </a:endParaRPr>
          </a:p>
          <a:p>
            <a:pPr eaLnBrk="1" hangingPunct="1">
              <a:lnSpc>
                <a:spcPct val="80000"/>
              </a:lnSpc>
            </a:pPr>
            <a:r>
              <a:rPr lang="en-US" sz="2800" dirty="0" smtClean="0">
                <a:latin typeface="Calibri" pitchFamily="34" charset="0"/>
                <a:cs typeface="Calibri" pitchFamily="34" charset="0"/>
              </a:rPr>
              <a:t>It is important to know about relative uncertainties so that you can determine if the apparatus used to generate the data is up to the task. </a:t>
            </a:r>
          </a:p>
          <a:p>
            <a:pPr eaLnBrk="1" hangingPunct="1">
              <a:lnSpc>
                <a:spcPct val="80000"/>
              </a:lnSpc>
              <a:buFontTx/>
              <a:buNone/>
            </a:pPr>
            <a:endParaRPr lang="en-US" sz="2800" b="1" dirty="0" smtClean="0">
              <a:latin typeface="Calibri" pitchFamily="34" charset="0"/>
              <a:cs typeface="Calibri" pitchFamily="34" charset="0"/>
            </a:endParaRPr>
          </a:p>
          <a:p>
            <a:pPr eaLnBrk="1" hangingPunct="1">
              <a:lnSpc>
                <a:spcPct val="80000"/>
              </a:lnSpc>
              <a:buFontTx/>
              <a:buNone/>
            </a:pPr>
            <a:r>
              <a:rPr lang="en-US" sz="2800" b="1" dirty="0" smtClean="0">
                <a:latin typeface="Calibri" pitchFamily="34" charset="0"/>
                <a:cs typeface="Calibri" pitchFamily="34" charset="0"/>
              </a:rPr>
              <a:t>	% uncertainty = (A.U. / recorded value) x 100</a:t>
            </a:r>
            <a:endParaRPr lang="en-US" sz="2800" dirty="0" smtClean="0">
              <a:latin typeface="Calibri" pitchFamily="34" charset="0"/>
              <a:cs typeface="Calibri" pitchFamily="34" charset="0"/>
            </a:endParaRPr>
          </a:p>
          <a:p>
            <a:pPr eaLnBrk="1" hangingPunct="1">
              <a:lnSpc>
                <a:spcPct val="80000"/>
              </a:lnSpc>
              <a:buFontTx/>
              <a:buNone/>
            </a:pPr>
            <a:r>
              <a:rPr lang="en-US" sz="2800" dirty="0" smtClean="0">
                <a:latin typeface="Calibri" pitchFamily="34" charset="0"/>
                <a:cs typeface="Calibri"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diamond(in)">
                                      <p:cBhvr>
                                        <p:cTn id="7" dur="2000"/>
                                        <p:tgtEl>
                                          <p:spTgt spid="62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2467">
                                            <p:txEl>
                                              <p:pRg st="1" end="1"/>
                                            </p:txEl>
                                          </p:spTgt>
                                        </p:tgtEl>
                                        <p:attrNameLst>
                                          <p:attrName>style.visibility</p:attrName>
                                        </p:attrNameLst>
                                      </p:cBhvr>
                                      <p:to>
                                        <p:strVal val="visible"/>
                                      </p:to>
                                    </p:set>
                                    <p:animEffect transition="in" filter="diamond(in)">
                                      <p:cBhvr>
                                        <p:cTn id="12" dur="2000"/>
                                        <p:tgtEl>
                                          <p:spTgt spid="624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62467">
                                            <p:txEl>
                                              <p:pRg st="2" end="2"/>
                                            </p:txEl>
                                          </p:spTgt>
                                        </p:tgtEl>
                                        <p:attrNameLst>
                                          <p:attrName>style.visibility</p:attrName>
                                        </p:attrNameLst>
                                      </p:cBhvr>
                                      <p:to>
                                        <p:strVal val="visible"/>
                                      </p:to>
                                    </p:set>
                                    <p:animEffect transition="in" filter="diamond(in)">
                                      <p:cBhvr>
                                        <p:cTn id="17" dur="2000"/>
                                        <p:tgtEl>
                                          <p:spTgt spid="624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62467">
                                            <p:txEl>
                                              <p:pRg st="4" end="4"/>
                                            </p:txEl>
                                          </p:spTgt>
                                        </p:tgtEl>
                                        <p:attrNameLst>
                                          <p:attrName>style.visibility</p:attrName>
                                        </p:attrNameLst>
                                      </p:cBhvr>
                                      <p:to>
                                        <p:strVal val="visible"/>
                                      </p:to>
                                    </p:set>
                                    <p:animEffect transition="in" filter="box(in)">
                                      <p:cBhvr>
                                        <p:cTn id="22" dur="500"/>
                                        <p:tgtEl>
                                          <p:spTgt spid="6246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2467">
                                            <p:txEl>
                                              <p:pRg st="6" end="6"/>
                                            </p:txEl>
                                          </p:spTgt>
                                        </p:tgtEl>
                                        <p:attrNameLst>
                                          <p:attrName>style.visibility</p:attrName>
                                        </p:attrNameLst>
                                      </p:cBhvr>
                                      <p:to>
                                        <p:strVal val="visible"/>
                                      </p:to>
                                    </p:set>
                                    <p:animEffect transition="in" filter="blinds(horizontal)">
                                      <p:cBhvr>
                                        <p:cTn id="27" dur="500"/>
                                        <p:tgtEl>
                                          <p:spTgt spid="624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97041"/>
            <a:ext cx="9144000" cy="5879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381000" y="3124200"/>
            <a:ext cx="8458200" cy="4525963"/>
          </a:xfrm>
        </p:spPr>
        <p:txBody>
          <a:bodyPr/>
          <a:lstStyle/>
          <a:p>
            <a:pPr marL="0" indent="0">
              <a:buNone/>
            </a:pPr>
            <a:r>
              <a:rPr lang="en-US" dirty="0"/>
              <a:t>Temperature MUST BE in </a:t>
            </a:r>
            <a:r>
              <a:rPr lang="en-US" dirty="0" smtClean="0"/>
              <a:t>KELVIN when converting to % uncertainty </a:t>
            </a:r>
          </a:p>
          <a:p>
            <a:pPr marL="457200" lvl="1" indent="0">
              <a:buNone/>
            </a:pPr>
            <a:r>
              <a:rPr lang="en-US" b="1" dirty="0" smtClean="0"/>
              <a:t>K </a:t>
            </a:r>
            <a:r>
              <a:rPr lang="en-US" b="1" dirty="0"/>
              <a:t>= </a:t>
            </a:r>
            <a:r>
              <a:rPr lang="en-US" b="1" dirty="0">
                <a:sym typeface="Symbol"/>
              </a:rPr>
              <a:t></a:t>
            </a:r>
            <a:r>
              <a:rPr lang="en-US" b="1" dirty="0"/>
              <a:t>C + </a:t>
            </a:r>
            <a:r>
              <a:rPr lang="en-US" b="1" dirty="0" smtClean="0"/>
              <a:t>273</a:t>
            </a:r>
          </a:p>
          <a:p>
            <a:pPr marL="457200" lvl="1" indent="0">
              <a:buNone/>
            </a:pPr>
            <a:r>
              <a:rPr lang="en-US" sz="2600" dirty="0" smtClean="0"/>
              <a:t>So </a:t>
            </a:r>
            <a:r>
              <a:rPr lang="en-US" sz="2600" dirty="0"/>
              <a:t>the % uncertainty of a temperature recorded as </a:t>
            </a:r>
            <a:r>
              <a:rPr lang="en-US" sz="2600" dirty="0" smtClean="0"/>
              <a:t>2.0°C (±0.5°C) </a:t>
            </a:r>
            <a:r>
              <a:rPr lang="en-US" sz="2600" dirty="0"/>
              <a:t>is not 25%, but rather it is (0.5/275) x 100 = 0.2% </a:t>
            </a:r>
            <a:endParaRPr lang="en-US" sz="2600" dirty="0"/>
          </a:p>
        </p:txBody>
      </p:sp>
    </p:spTree>
    <p:extLst>
      <p:ext uri="{BB962C8B-B14F-4D97-AF65-F5344CB8AC3E}">
        <p14:creationId xmlns:p14="http://schemas.microsoft.com/office/powerpoint/2010/main" val="33519448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04800"/>
            <a:ext cx="8229600" cy="1143000"/>
          </a:xfrm>
        </p:spPr>
        <p:txBody>
          <a:bodyPr/>
          <a:lstStyle/>
          <a:p>
            <a:pPr eaLnBrk="1" hangingPunct="1"/>
            <a:r>
              <a:rPr lang="en-US" smtClean="0">
                <a:latin typeface="Calibri" pitchFamily="34" charset="0"/>
                <a:cs typeface="Calibri" pitchFamily="34" charset="0"/>
              </a:rPr>
              <a:t>EXAMPLE:</a:t>
            </a:r>
          </a:p>
        </p:txBody>
      </p:sp>
      <p:sp>
        <p:nvSpPr>
          <p:cNvPr id="72707" name="Rectangle 3"/>
          <p:cNvSpPr>
            <a:spLocks noGrp="1" noChangeArrowheads="1"/>
          </p:cNvSpPr>
          <p:nvPr>
            <p:ph type="body" idx="1"/>
          </p:nvPr>
        </p:nvSpPr>
        <p:spPr>
          <a:xfrm>
            <a:off x="457200" y="2133600"/>
            <a:ext cx="8229600" cy="4038600"/>
          </a:xfrm>
        </p:spPr>
        <p:txBody>
          <a:bodyPr/>
          <a:lstStyle/>
          <a:p>
            <a:pPr eaLnBrk="1" hangingPunct="1">
              <a:buFontTx/>
              <a:buNone/>
            </a:pPr>
            <a:r>
              <a:rPr lang="en-US" dirty="0" smtClean="0">
                <a:latin typeface="Calibri" pitchFamily="34" charset="0"/>
                <a:cs typeface="Calibri" pitchFamily="34" charset="0"/>
              </a:rPr>
              <a:t>	2.30g (±0.05) has an %U of </a:t>
            </a:r>
          </a:p>
          <a:p>
            <a:pPr eaLnBrk="1" hangingPunct="1">
              <a:buFontTx/>
              <a:buNone/>
            </a:pPr>
            <a:r>
              <a:rPr lang="en-US" dirty="0" smtClean="0">
                <a:latin typeface="Calibri" pitchFamily="34" charset="0"/>
                <a:cs typeface="Calibri" pitchFamily="34" charset="0"/>
              </a:rPr>
              <a:t>	(0.05/2.30) x 100 = 2.2%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blinds(horizontal)">
                                      <p:cBhvr>
                                        <p:cTn id="7" dur="500"/>
                                        <p:tgtEl>
                                          <p:spTgt spid="7270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2707">
                                            <p:txEl>
                                              <p:pRg st="1" end="1"/>
                                            </p:txEl>
                                          </p:spTgt>
                                        </p:tgtEl>
                                        <p:attrNameLst>
                                          <p:attrName>style.visibility</p:attrName>
                                        </p:attrNameLst>
                                      </p:cBhvr>
                                      <p:to>
                                        <p:strVal val="visible"/>
                                      </p:to>
                                    </p:set>
                                    <p:animEffect transition="in" filter="blinds(horizontal)">
                                      <p:cBhvr>
                                        <p:cTn id="10" dur="500"/>
                                        <p:tgtEl>
                                          <p:spTgt spid="727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%U help w/ your CE?</a:t>
            </a:r>
            <a:endParaRPr lang="en-US" dirty="0"/>
          </a:p>
        </p:txBody>
      </p:sp>
      <p:sp>
        <p:nvSpPr>
          <p:cNvPr id="3" name="Content Placeholder 2"/>
          <p:cNvSpPr>
            <a:spLocks noGrp="1"/>
          </p:cNvSpPr>
          <p:nvPr>
            <p:ph idx="1"/>
          </p:nvPr>
        </p:nvSpPr>
        <p:spPr/>
        <p:txBody>
          <a:bodyPr/>
          <a:lstStyle/>
          <a:p>
            <a:r>
              <a:rPr lang="en-US" sz="2600" dirty="0"/>
              <a:t>So now when we look at a calculation and see percentage uncertainties of 11.5%, 0.1%, 0.05% and 2.2% in it, hopefully you will realize that you need to lower the 11.5% uncertainty if you want to reduce the uncertainty of your answer. </a:t>
            </a:r>
            <a:r>
              <a:rPr lang="en-US" sz="2600" dirty="0" smtClean="0"/>
              <a:t/>
            </a:r>
            <a:br>
              <a:rPr lang="en-US" sz="2600" dirty="0" smtClean="0"/>
            </a:br>
            <a:endParaRPr lang="en-US" sz="2600" dirty="0" smtClean="0"/>
          </a:p>
          <a:p>
            <a:r>
              <a:rPr lang="en-US" sz="2600" dirty="0" smtClean="0"/>
              <a:t>This </a:t>
            </a:r>
            <a:r>
              <a:rPr lang="en-US" sz="2600" dirty="0"/>
              <a:t>should lead you to know exactly how to improve the method significantly (and this should be part of your conclusion &amp; evaluation, CE)</a:t>
            </a:r>
          </a:p>
          <a:p>
            <a:endParaRPr lang="en-US" dirty="0"/>
          </a:p>
        </p:txBody>
      </p:sp>
    </p:spTree>
    <p:extLst>
      <p:ext uri="{BB962C8B-B14F-4D97-AF65-F5344CB8AC3E}">
        <p14:creationId xmlns:p14="http://schemas.microsoft.com/office/powerpoint/2010/main" val="30111863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dirty="0" smtClean="0">
                <a:latin typeface="Calibri" pitchFamily="34" charset="0"/>
                <a:cs typeface="Calibri" pitchFamily="34" charset="0"/>
              </a:rPr>
              <a:t>Example</a:t>
            </a:r>
          </a:p>
        </p:txBody>
      </p:sp>
      <p:sp>
        <p:nvSpPr>
          <p:cNvPr id="44035" name="Rectangle 3"/>
          <p:cNvSpPr>
            <a:spLocks noGrp="1" noChangeArrowheads="1"/>
          </p:cNvSpPr>
          <p:nvPr>
            <p:ph type="body" idx="1"/>
          </p:nvPr>
        </p:nvSpPr>
        <p:spPr>
          <a:xfrm>
            <a:off x="228600" y="1143000"/>
            <a:ext cx="8686800" cy="5562600"/>
          </a:xfrm>
        </p:spPr>
        <p:txBody>
          <a:bodyPr/>
          <a:lstStyle/>
          <a:p>
            <a:pPr eaLnBrk="1" hangingPunct="1">
              <a:buFontTx/>
              <a:buNone/>
            </a:pPr>
            <a:r>
              <a:rPr lang="en-US" dirty="0" smtClean="0">
                <a:latin typeface="Calibri" pitchFamily="34" charset="0"/>
                <a:cs typeface="Calibri" pitchFamily="34" charset="0"/>
              </a:rPr>
              <a:t>	</a:t>
            </a:r>
            <a:r>
              <a:rPr lang="en-US" dirty="0" smtClean="0">
                <a:latin typeface="Calibri" pitchFamily="34" charset="0"/>
                <a:cs typeface="Calibri" pitchFamily="34" charset="0"/>
              </a:rPr>
              <a:t>An object has a mass of 9.01 </a:t>
            </a:r>
            <a:r>
              <a:rPr lang="en-US" dirty="0" smtClean="0">
                <a:latin typeface="Calibri" pitchFamily="34" charset="0"/>
                <a:cs typeface="Calibri" pitchFamily="34" charset="0"/>
              </a:rPr>
              <a:t>g (±0.01 g) and when it is placed in a graduated cylinder it causes the level of water in the cylinder to rise from </a:t>
            </a:r>
            <a:r>
              <a:rPr lang="en-US" dirty="0">
                <a:latin typeface="Calibri" pitchFamily="34" charset="0"/>
                <a:cs typeface="Calibri" pitchFamily="34" charset="0"/>
              </a:rPr>
              <a:t>23.0 cm</a:t>
            </a:r>
            <a:r>
              <a:rPr lang="en-US" baseline="30000" dirty="0">
                <a:latin typeface="Calibri" pitchFamily="34" charset="0"/>
                <a:cs typeface="Calibri" pitchFamily="34" charset="0"/>
              </a:rPr>
              <a:t>3</a:t>
            </a:r>
            <a:r>
              <a:rPr lang="en-US" dirty="0" smtClean="0">
                <a:latin typeface="Calibri" pitchFamily="34" charset="0"/>
                <a:cs typeface="Calibri" pitchFamily="34" charset="0"/>
              </a:rPr>
              <a:t> </a:t>
            </a:r>
            <a:r>
              <a:rPr lang="en-US" dirty="0">
                <a:latin typeface="Calibri" pitchFamily="34" charset="0"/>
                <a:cs typeface="Calibri" pitchFamily="34" charset="0"/>
              </a:rPr>
              <a:t>(±</a:t>
            </a:r>
            <a:r>
              <a:rPr lang="en-US" dirty="0" smtClean="0">
                <a:latin typeface="Calibri" pitchFamily="34" charset="0"/>
                <a:cs typeface="Calibri" pitchFamily="34" charset="0"/>
              </a:rPr>
              <a:t>0.5 cm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a:t>
            </a:r>
            <a:r>
              <a:rPr lang="en-US" dirty="0" smtClean="0">
                <a:latin typeface="Calibri" pitchFamily="34" charset="0"/>
                <a:cs typeface="Calibri" pitchFamily="34" charset="0"/>
              </a:rPr>
              <a:t>to </a:t>
            </a:r>
            <a:r>
              <a:rPr lang="en-US" dirty="0">
                <a:latin typeface="Calibri" pitchFamily="34" charset="0"/>
                <a:cs typeface="Calibri" pitchFamily="34" charset="0"/>
              </a:rPr>
              <a:t>28.0 cm</a:t>
            </a:r>
            <a:r>
              <a:rPr lang="en-US" baseline="30000" dirty="0">
                <a:latin typeface="Calibri" pitchFamily="34" charset="0"/>
                <a:cs typeface="Calibri" pitchFamily="34" charset="0"/>
              </a:rPr>
              <a:t>3</a:t>
            </a:r>
            <a:r>
              <a:rPr lang="en-US" dirty="0" smtClean="0">
                <a:latin typeface="Calibri" pitchFamily="34" charset="0"/>
                <a:cs typeface="Calibri" pitchFamily="34" charset="0"/>
              </a:rPr>
              <a:t> </a:t>
            </a:r>
            <a:r>
              <a:rPr lang="en-US" dirty="0">
                <a:latin typeface="Calibri" pitchFamily="34" charset="0"/>
                <a:cs typeface="Calibri" pitchFamily="34" charset="0"/>
              </a:rPr>
              <a:t>(±</a:t>
            </a:r>
            <a:r>
              <a:rPr lang="en-US" dirty="0" smtClean="0">
                <a:latin typeface="Calibri" pitchFamily="34" charset="0"/>
                <a:cs typeface="Calibri" pitchFamily="34" charset="0"/>
              </a:rPr>
              <a:t>0.5</a:t>
            </a:r>
            <a:r>
              <a:rPr lang="en-US" dirty="0">
                <a:latin typeface="Calibri" pitchFamily="34" charset="0"/>
                <a:cs typeface="Calibri" pitchFamily="34" charset="0"/>
              </a:rPr>
              <a:t> cm</a:t>
            </a:r>
            <a:r>
              <a:rPr lang="en-US" baseline="30000" dirty="0">
                <a:latin typeface="Calibri" pitchFamily="34" charset="0"/>
                <a:cs typeface="Calibri" pitchFamily="34" charset="0"/>
              </a:rPr>
              <a:t>3</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eaLnBrk="1" hangingPunct="1">
              <a:buFontTx/>
              <a:buNone/>
            </a:pPr>
            <a:endParaRPr lang="en-US" dirty="0" smtClean="0">
              <a:latin typeface="Calibri" pitchFamily="34" charset="0"/>
              <a:cs typeface="Calibri" pitchFamily="34" charset="0"/>
            </a:endParaRPr>
          </a:p>
          <a:p>
            <a:pPr eaLnBrk="1" hangingPunct="1">
              <a:buFontTx/>
              <a:buNone/>
            </a:pPr>
            <a:r>
              <a:rPr lang="en-US" dirty="0" smtClean="0">
                <a:latin typeface="Calibri" pitchFamily="34" charset="0"/>
                <a:cs typeface="Calibri" pitchFamily="34" charset="0"/>
              </a:rPr>
              <a:t>	(</a:t>
            </a:r>
            <a:r>
              <a:rPr lang="en-US" dirty="0" smtClean="0">
                <a:latin typeface="Calibri" pitchFamily="34" charset="0"/>
                <a:cs typeface="Calibri" pitchFamily="34" charset="0"/>
              </a:rPr>
              <a:t>Recall </a:t>
            </a:r>
            <a:r>
              <a:rPr lang="en-US" dirty="0" smtClean="0">
                <a:latin typeface="Calibri" pitchFamily="34" charset="0"/>
                <a:cs typeface="Calibri" pitchFamily="34" charset="0"/>
              </a:rPr>
              <a:t>that cm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 </a:t>
            </a:r>
            <a:r>
              <a:rPr lang="en-US" dirty="0" smtClean="0">
                <a:latin typeface="Calibri" pitchFamily="34" charset="0"/>
                <a:cs typeface="Calibri" pitchFamily="34" charset="0"/>
              </a:rPr>
              <a:t>mL). </a:t>
            </a:r>
            <a:endParaRPr lang="en-US" dirty="0" smtClean="0">
              <a:latin typeface="Calibri" pitchFamily="34" charset="0"/>
              <a:cs typeface="Calibri" pitchFamily="34" charset="0"/>
            </a:endParaRPr>
          </a:p>
          <a:p>
            <a:pPr eaLnBrk="1" hangingPunct="1">
              <a:buFontTx/>
              <a:buNone/>
            </a:pPr>
            <a:endParaRPr lang="en-US" dirty="0" smtClean="0">
              <a:latin typeface="Calibri" pitchFamily="34" charset="0"/>
              <a:cs typeface="Calibri" pitchFamily="34" charset="0"/>
            </a:endParaRPr>
          </a:p>
          <a:p>
            <a:pPr eaLnBrk="1" hangingPunct="1">
              <a:buFontTx/>
              <a:buNone/>
            </a:pPr>
            <a:r>
              <a:rPr lang="en-US" b="1" dirty="0" smtClean="0">
                <a:latin typeface="Calibri" pitchFamily="34" charset="0"/>
                <a:cs typeface="Calibri" pitchFamily="34" charset="0"/>
              </a:rPr>
              <a:t>	Calculate the </a:t>
            </a:r>
            <a:r>
              <a:rPr lang="en-US" b="1" dirty="0" smtClean="0">
                <a:latin typeface="Calibri" pitchFamily="34" charset="0"/>
                <a:cs typeface="Calibri" pitchFamily="34" charset="0"/>
              </a:rPr>
              <a:t>density of the object.</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2" eaLnBrk="1" hangingPunct="1">
              <a:buFontTx/>
              <a:buNone/>
            </a:pPr>
            <a:endParaRPr lang="en-US" dirty="0" smtClean="0">
              <a:latin typeface="Calibri" pitchFamily="34" charset="0"/>
              <a:cs typeface="Calibri" pitchFamily="34" charset="0"/>
            </a:endParaRPr>
          </a:p>
          <a:p>
            <a:pPr eaLnBrk="1" hangingPunct="1">
              <a:buFontTx/>
              <a:buNone/>
            </a:pPr>
            <a:r>
              <a:rPr lang="en-US" dirty="0" smtClean="0">
                <a:latin typeface="Calibri" pitchFamily="34" charset="0"/>
                <a:cs typeface="Calibri" pitchFamily="34" charset="0"/>
              </a:rPr>
              <a:t>	</a:t>
            </a:r>
          </a:p>
        </p:txBody>
      </p:sp>
    </p:spTree>
    <p:extLst>
      <p:ext uri="{BB962C8B-B14F-4D97-AF65-F5344CB8AC3E}">
        <p14:creationId xmlns:p14="http://schemas.microsoft.com/office/powerpoint/2010/main" val="242984460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Density = mass / volume</a:t>
            </a:r>
            <a:endParaRPr lang="en-US" dirty="0"/>
          </a:p>
        </p:txBody>
      </p:sp>
      <p:sp>
        <p:nvSpPr>
          <p:cNvPr id="3" name="Content Placeholder 2"/>
          <p:cNvSpPr>
            <a:spLocks noGrp="1"/>
          </p:cNvSpPr>
          <p:nvPr>
            <p:ph idx="1"/>
          </p:nvPr>
        </p:nvSpPr>
        <p:spPr>
          <a:xfrm>
            <a:off x="914400" y="1524000"/>
            <a:ext cx="8229600" cy="4525963"/>
          </a:xfrm>
        </p:spPr>
        <p:txBody>
          <a:bodyPr/>
          <a:lstStyle/>
          <a:p>
            <a:pPr marL="0" indent="0">
              <a:buNone/>
            </a:pPr>
            <a:r>
              <a:rPr lang="en-US" dirty="0" smtClean="0"/>
              <a:t>First calculate the volume of the object:</a:t>
            </a:r>
            <a:br>
              <a:rPr lang="en-US" dirty="0" smtClean="0"/>
            </a:br>
            <a:endParaRPr lang="en-US" dirty="0" smtClean="0"/>
          </a:p>
          <a:p>
            <a:pPr marL="0" indent="0">
              <a:buNone/>
            </a:pPr>
            <a:r>
              <a:rPr lang="en-US" sz="2500" dirty="0" smtClean="0"/>
              <a:t>volume object = final vol. water – initial vol. water</a:t>
            </a:r>
            <a:br>
              <a:rPr lang="en-US" sz="2500" dirty="0" smtClean="0"/>
            </a:br>
            <a:endParaRPr lang="en-US" sz="2500" dirty="0" smtClean="0"/>
          </a:p>
          <a:p>
            <a:pPr marL="0" indent="0">
              <a:buNone/>
            </a:pPr>
            <a:r>
              <a:rPr lang="en-US" sz="2500" dirty="0" smtClean="0"/>
              <a:t>volume = [</a:t>
            </a:r>
            <a:r>
              <a:rPr lang="en-US" sz="2500" dirty="0" smtClean="0">
                <a:latin typeface="Calibri" pitchFamily="34" charset="0"/>
                <a:cs typeface="Calibri" pitchFamily="34" charset="0"/>
              </a:rPr>
              <a:t>28.0 cm</a:t>
            </a:r>
            <a:r>
              <a:rPr lang="en-US" sz="2500" baseline="30000" dirty="0" smtClean="0">
                <a:latin typeface="Calibri" pitchFamily="34" charset="0"/>
                <a:cs typeface="Calibri" pitchFamily="34" charset="0"/>
              </a:rPr>
              <a:t>3</a:t>
            </a:r>
            <a:r>
              <a:rPr lang="en-US" sz="2500" dirty="0" smtClean="0">
                <a:latin typeface="Calibri" pitchFamily="34" charset="0"/>
                <a:cs typeface="Calibri" pitchFamily="34" charset="0"/>
              </a:rPr>
              <a:t> (±0.5 cm</a:t>
            </a:r>
            <a:r>
              <a:rPr lang="en-US" sz="2500" baseline="30000" dirty="0" smtClean="0">
                <a:latin typeface="Calibri" pitchFamily="34" charset="0"/>
                <a:cs typeface="Calibri" pitchFamily="34" charset="0"/>
              </a:rPr>
              <a:t>3</a:t>
            </a:r>
            <a:r>
              <a:rPr lang="en-US" sz="2500" dirty="0" smtClean="0">
                <a:latin typeface="Calibri" pitchFamily="34" charset="0"/>
                <a:cs typeface="Calibri" pitchFamily="34" charset="0"/>
              </a:rPr>
              <a:t>)] – [23.0 </a:t>
            </a:r>
            <a:r>
              <a:rPr lang="en-US" sz="2500" dirty="0">
                <a:latin typeface="Calibri" pitchFamily="34" charset="0"/>
                <a:cs typeface="Calibri" pitchFamily="34" charset="0"/>
              </a:rPr>
              <a:t>cm</a:t>
            </a:r>
            <a:r>
              <a:rPr lang="en-US" sz="2500" baseline="30000" dirty="0">
                <a:latin typeface="Calibri" pitchFamily="34" charset="0"/>
                <a:cs typeface="Calibri" pitchFamily="34" charset="0"/>
              </a:rPr>
              <a:t>3</a:t>
            </a:r>
            <a:r>
              <a:rPr lang="en-US" sz="2500" dirty="0">
                <a:latin typeface="Calibri" pitchFamily="34" charset="0"/>
                <a:cs typeface="Calibri" pitchFamily="34" charset="0"/>
              </a:rPr>
              <a:t> (±0.5 cm</a:t>
            </a:r>
            <a:r>
              <a:rPr lang="en-US" sz="2500" baseline="30000" dirty="0">
                <a:latin typeface="Calibri" pitchFamily="34" charset="0"/>
                <a:cs typeface="Calibri" pitchFamily="34" charset="0"/>
              </a:rPr>
              <a:t>3</a:t>
            </a:r>
            <a:r>
              <a:rPr lang="en-US" sz="2500" dirty="0" smtClean="0">
                <a:latin typeface="Calibri" pitchFamily="34" charset="0"/>
                <a:cs typeface="Calibri" pitchFamily="34" charset="0"/>
              </a:rPr>
              <a:t>)] </a:t>
            </a:r>
            <a:br>
              <a:rPr lang="en-US" sz="2500" dirty="0" smtClean="0">
                <a:latin typeface="Calibri" pitchFamily="34" charset="0"/>
                <a:cs typeface="Calibri" pitchFamily="34" charset="0"/>
              </a:rPr>
            </a:br>
            <a:endParaRPr lang="en-US" sz="2500" dirty="0" smtClean="0">
              <a:latin typeface="Calibri" pitchFamily="34" charset="0"/>
              <a:cs typeface="Calibri" pitchFamily="34" charset="0"/>
            </a:endParaRPr>
          </a:p>
          <a:p>
            <a:pPr marL="0" indent="0">
              <a:buNone/>
            </a:pPr>
            <a:r>
              <a:rPr lang="en-US" sz="2500" dirty="0" smtClean="0"/>
              <a:t>volume = (</a:t>
            </a:r>
            <a:r>
              <a:rPr lang="en-US" sz="2500" dirty="0" smtClean="0">
                <a:latin typeface="Calibri" pitchFamily="34" charset="0"/>
                <a:cs typeface="Calibri" pitchFamily="34" charset="0"/>
              </a:rPr>
              <a:t>28.0 </a:t>
            </a:r>
            <a:r>
              <a:rPr lang="en-US" sz="2500" dirty="0">
                <a:latin typeface="Calibri" pitchFamily="34" charset="0"/>
                <a:cs typeface="Calibri" pitchFamily="34" charset="0"/>
              </a:rPr>
              <a:t>cm</a:t>
            </a:r>
            <a:r>
              <a:rPr lang="en-US" sz="2500" baseline="30000" dirty="0">
                <a:latin typeface="Calibri" pitchFamily="34" charset="0"/>
                <a:cs typeface="Calibri" pitchFamily="34" charset="0"/>
              </a:rPr>
              <a:t>3</a:t>
            </a:r>
            <a:r>
              <a:rPr lang="en-US" sz="2500" dirty="0">
                <a:latin typeface="Calibri" pitchFamily="34" charset="0"/>
                <a:cs typeface="Calibri" pitchFamily="34" charset="0"/>
              </a:rPr>
              <a:t> </a:t>
            </a:r>
            <a:r>
              <a:rPr lang="en-US" sz="2500" dirty="0" smtClean="0">
                <a:latin typeface="Calibri" pitchFamily="34" charset="0"/>
                <a:cs typeface="Calibri" pitchFamily="34" charset="0"/>
              </a:rPr>
              <a:t>- 23.0 cm</a:t>
            </a:r>
            <a:r>
              <a:rPr lang="en-US" sz="2500" baseline="30000" dirty="0" smtClean="0">
                <a:latin typeface="Calibri" pitchFamily="34" charset="0"/>
                <a:cs typeface="Calibri" pitchFamily="34" charset="0"/>
              </a:rPr>
              <a:t>3</a:t>
            </a:r>
            <a:r>
              <a:rPr lang="en-US" sz="2500" dirty="0" smtClean="0">
                <a:latin typeface="Calibri" pitchFamily="34" charset="0"/>
                <a:cs typeface="Calibri" pitchFamily="34" charset="0"/>
              </a:rPr>
              <a:t>) ± (</a:t>
            </a:r>
            <a:r>
              <a:rPr lang="en-US" sz="2500" dirty="0">
                <a:latin typeface="Calibri" pitchFamily="34" charset="0"/>
                <a:cs typeface="Calibri" pitchFamily="34" charset="0"/>
              </a:rPr>
              <a:t>0.5 </a:t>
            </a:r>
            <a:r>
              <a:rPr lang="en-US" sz="2500" dirty="0" smtClean="0">
                <a:latin typeface="Calibri" pitchFamily="34" charset="0"/>
                <a:cs typeface="Calibri" pitchFamily="34" charset="0"/>
              </a:rPr>
              <a:t>cm</a:t>
            </a:r>
            <a:r>
              <a:rPr lang="en-US" sz="2500" baseline="30000" dirty="0" smtClean="0">
                <a:latin typeface="Calibri" pitchFamily="34" charset="0"/>
                <a:cs typeface="Calibri" pitchFamily="34" charset="0"/>
              </a:rPr>
              <a:t>3</a:t>
            </a:r>
            <a:r>
              <a:rPr lang="en-US" sz="2500" dirty="0">
                <a:latin typeface="Calibri" pitchFamily="34" charset="0"/>
                <a:cs typeface="Calibri" pitchFamily="34" charset="0"/>
              </a:rPr>
              <a:t> </a:t>
            </a:r>
            <a:r>
              <a:rPr lang="en-US" sz="2500" dirty="0" smtClean="0">
                <a:latin typeface="Calibri" pitchFamily="34" charset="0"/>
                <a:cs typeface="Calibri" pitchFamily="34" charset="0"/>
              </a:rPr>
              <a:t>+ 0.5 cm</a:t>
            </a:r>
            <a:r>
              <a:rPr lang="en-US" sz="2500" baseline="30000" dirty="0" smtClean="0">
                <a:latin typeface="Calibri" pitchFamily="34" charset="0"/>
                <a:cs typeface="Calibri" pitchFamily="34" charset="0"/>
              </a:rPr>
              <a:t>3</a:t>
            </a:r>
            <a:r>
              <a:rPr lang="en-US" sz="2500" dirty="0" smtClean="0">
                <a:latin typeface="Calibri" pitchFamily="34" charset="0"/>
                <a:cs typeface="Calibri" pitchFamily="34" charset="0"/>
              </a:rPr>
              <a:t>) </a:t>
            </a:r>
          </a:p>
          <a:p>
            <a:pPr marL="0" indent="0">
              <a:buNone/>
            </a:pPr>
            <a:endParaRPr lang="en-US" sz="2500" dirty="0">
              <a:latin typeface="Calibri" pitchFamily="34" charset="0"/>
              <a:cs typeface="Calibri" pitchFamily="34" charset="0"/>
            </a:endParaRPr>
          </a:p>
          <a:p>
            <a:pPr marL="0" indent="0">
              <a:buNone/>
            </a:pPr>
            <a:r>
              <a:rPr lang="en-US" sz="2500" dirty="0" smtClean="0">
                <a:latin typeface="Calibri" pitchFamily="34" charset="0"/>
                <a:cs typeface="Calibri" pitchFamily="34" charset="0"/>
              </a:rPr>
              <a:t>Volume = 5.0 cm</a:t>
            </a:r>
            <a:r>
              <a:rPr lang="en-US" sz="2500" baseline="30000" dirty="0" smtClean="0">
                <a:latin typeface="Calibri" pitchFamily="34" charset="0"/>
                <a:cs typeface="Calibri" pitchFamily="34" charset="0"/>
              </a:rPr>
              <a:t>3 </a:t>
            </a:r>
            <a:r>
              <a:rPr lang="en-US" sz="2500" dirty="0">
                <a:latin typeface="Calibri" pitchFamily="34" charset="0"/>
                <a:cs typeface="Calibri" pitchFamily="34" charset="0"/>
              </a:rPr>
              <a:t>(</a:t>
            </a:r>
            <a:r>
              <a:rPr lang="en-US" sz="2500" dirty="0" smtClean="0">
                <a:latin typeface="Calibri" pitchFamily="34" charset="0"/>
                <a:cs typeface="Calibri" pitchFamily="34" charset="0"/>
              </a:rPr>
              <a:t>± 1 cm</a:t>
            </a:r>
            <a:r>
              <a:rPr lang="en-US" sz="2500" baseline="30000" dirty="0" smtClean="0">
                <a:latin typeface="Calibri" pitchFamily="34" charset="0"/>
                <a:cs typeface="Calibri" pitchFamily="34" charset="0"/>
              </a:rPr>
              <a:t>3</a:t>
            </a:r>
            <a:r>
              <a:rPr lang="en-US" sz="2500" dirty="0" smtClean="0">
                <a:latin typeface="Calibri" pitchFamily="34" charset="0"/>
                <a:cs typeface="Calibri" pitchFamily="34" charset="0"/>
              </a:rPr>
              <a:t>)</a:t>
            </a:r>
            <a:endParaRPr lang="en-US" sz="2500" dirty="0" smtClean="0"/>
          </a:p>
        </p:txBody>
      </p:sp>
      <p:sp>
        <p:nvSpPr>
          <p:cNvPr id="4" name="Rounded Rectangle 3"/>
          <p:cNvSpPr/>
          <p:nvPr/>
        </p:nvSpPr>
        <p:spPr>
          <a:xfrm>
            <a:off x="5486400" y="4724400"/>
            <a:ext cx="22860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2"/>
                </a:solidFill>
              </a:rPr>
              <a:t>Rule #1 (add AUs)</a:t>
            </a:r>
            <a:endParaRPr lang="en-US" dirty="0">
              <a:solidFill>
                <a:schemeClr val="tx2"/>
              </a:solidFill>
            </a:endParaRPr>
          </a:p>
        </p:txBody>
      </p:sp>
    </p:spTree>
    <p:extLst>
      <p:ext uri="{BB962C8B-B14F-4D97-AF65-F5344CB8AC3E}">
        <p14:creationId xmlns:p14="http://schemas.microsoft.com/office/powerpoint/2010/main" val="206929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Density = mass / volume</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52400" y="838200"/>
                <a:ext cx="8610600" cy="4830763"/>
              </a:xfrm>
            </p:spPr>
            <p:txBody>
              <a:bodyPr/>
              <a:lstStyle/>
              <a:p>
                <a:pPr marL="0" indent="0">
                  <a:buNone/>
                </a:pPr>
                <a:r>
                  <a:rPr lang="en-US" dirty="0" smtClean="0"/>
                  <a:t>Next, calculate density:</a:t>
                </a:r>
                <a:br>
                  <a:rPr lang="en-US" dirty="0" smtClean="0"/>
                </a:br>
                <a:r>
                  <a:rPr lang="en-US" sz="2500" dirty="0" smtClean="0"/>
                  <a:t>Density = [</a:t>
                </a:r>
                <a:r>
                  <a:rPr lang="en-US" sz="2800" dirty="0" smtClean="0">
                    <a:latin typeface="Calibri" pitchFamily="34" charset="0"/>
                    <a:cs typeface="Calibri" pitchFamily="34" charset="0"/>
                  </a:rPr>
                  <a:t>9.01 </a:t>
                </a:r>
                <a:r>
                  <a:rPr lang="en-US" sz="2800" dirty="0">
                    <a:latin typeface="Calibri" pitchFamily="34" charset="0"/>
                    <a:cs typeface="Calibri" pitchFamily="34" charset="0"/>
                  </a:rPr>
                  <a:t>g (±0.01 g</a:t>
                </a:r>
                <a:r>
                  <a:rPr lang="en-US" sz="2800" dirty="0" smtClean="0">
                    <a:latin typeface="Calibri" pitchFamily="34" charset="0"/>
                    <a:cs typeface="Calibri" pitchFamily="34" charset="0"/>
                  </a:rPr>
                  <a:t>)] / [</a:t>
                </a:r>
                <a:r>
                  <a:rPr lang="en-US" sz="2500" dirty="0" smtClean="0">
                    <a:latin typeface="Calibri" pitchFamily="34" charset="0"/>
                    <a:cs typeface="Calibri" pitchFamily="34" charset="0"/>
                  </a:rPr>
                  <a:t>5.0 </a:t>
                </a:r>
                <a:r>
                  <a:rPr lang="en-US" sz="2500" dirty="0">
                    <a:latin typeface="Calibri" pitchFamily="34" charset="0"/>
                    <a:cs typeface="Calibri" pitchFamily="34" charset="0"/>
                  </a:rPr>
                  <a:t>cm</a:t>
                </a:r>
                <a:r>
                  <a:rPr lang="en-US" sz="2500" baseline="30000" dirty="0">
                    <a:latin typeface="Calibri" pitchFamily="34" charset="0"/>
                    <a:cs typeface="Calibri" pitchFamily="34" charset="0"/>
                  </a:rPr>
                  <a:t>3 </a:t>
                </a:r>
                <a:r>
                  <a:rPr lang="en-US" sz="2500" dirty="0">
                    <a:latin typeface="Calibri" pitchFamily="34" charset="0"/>
                    <a:cs typeface="Calibri" pitchFamily="34" charset="0"/>
                  </a:rPr>
                  <a:t>(± 1 cm</a:t>
                </a:r>
                <a:r>
                  <a:rPr lang="en-US" sz="2500" baseline="30000" dirty="0">
                    <a:latin typeface="Calibri" pitchFamily="34" charset="0"/>
                    <a:cs typeface="Calibri" pitchFamily="34" charset="0"/>
                  </a:rPr>
                  <a:t>3</a:t>
                </a:r>
                <a:r>
                  <a:rPr lang="en-US" sz="2500" dirty="0" smtClean="0">
                    <a:latin typeface="Calibri" pitchFamily="34" charset="0"/>
                    <a:cs typeface="Calibri" pitchFamily="34" charset="0"/>
                  </a:rPr>
                  <a:t>)]</a:t>
                </a:r>
                <a:endParaRPr lang="en-US" sz="2500" dirty="0" smtClean="0"/>
              </a:p>
              <a:p>
                <a:pPr marL="0" indent="0">
                  <a:buNone/>
                </a:pPr>
                <a:r>
                  <a:rPr lang="en-US" sz="2500" dirty="0" smtClean="0"/>
                  <a:t/>
                </a:r>
                <a:br>
                  <a:rPr lang="en-US" sz="2500" dirty="0" smtClean="0"/>
                </a:br>
                <a:r>
                  <a:rPr lang="en-US" sz="2500" dirty="0" smtClean="0"/>
                  <a:t>Density </a:t>
                </a:r>
                <a:r>
                  <a:rPr lang="en-US" sz="2500" dirty="0"/>
                  <a:t>= </a:t>
                </a:r>
                <a:r>
                  <a:rPr lang="en-US" sz="2500" dirty="0" smtClean="0"/>
                  <a:t>[</a:t>
                </a:r>
                <a:r>
                  <a:rPr lang="en-US" sz="2800" dirty="0" smtClean="0">
                    <a:latin typeface="Calibri" pitchFamily="34" charset="0"/>
                    <a:cs typeface="Calibri" pitchFamily="34" charset="0"/>
                  </a:rPr>
                  <a:t>9.01 </a:t>
                </a:r>
                <a:r>
                  <a:rPr lang="en-US" sz="2800" dirty="0">
                    <a:latin typeface="Calibri" pitchFamily="34" charset="0"/>
                    <a:cs typeface="Calibri" pitchFamily="34" charset="0"/>
                  </a:rPr>
                  <a:t>g </a:t>
                </a:r>
                <a:r>
                  <a:rPr lang="en-US" sz="2800" dirty="0" smtClean="0">
                    <a:latin typeface="Calibri" pitchFamily="34" charset="0"/>
                    <a:cs typeface="Calibri" pitchFamily="34" charset="0"/>
                  </a:rPr>
                  <a:t>(± </a:t>
                </a:r>
                <a14:m>
                  <m:oMath xmlns:m="http://schemas.openxmlformats.org/officeDocument/2006/math">
                    <m:f>
                      <m:fPr>
                        <m:ctrlPr>
                          <a:rPr lang="en-US" sz="2800" i="1" smtClean="0">
                            <a:latin typeface="Cambria Math"/>
                            <a:cs typeface="Calibri" pitchFamily="34" charset="0"/>
                          </a:rPr>
                        </m:ctrlPr>
                      </m:fPr>
                      <m:num>
                        <m:r>
                          <a:rPr lang="en-US" sz="2800" b="0" i="1" smtClean="0">
                            <a:latin typeface="Cambria Math"/>
                            <a:cs typeface="Calibri" pitchFamily="34" charset="0"/>
                          </a:rPr>
                          <m:t> 0.01</m:t>
                        </m:r>
                        <m:r>
                          <a:rPr lang="en-US" sz="2800" b="0" i="1" smtClean="0">
                            <a:latin typeface="Cambria Math"/>
                            <a:cs typeface="Calibri" pitchFamily="34" charset="0"/>
                          </a:rPr>
                          <m:t>𝑔</m:t>
                        </m:r>
                      </m:num>
                      <m:den>
                        <m:r>
                          <a:rPr lang="en-US" sz="2800" b="0" i="1" smtClean="0">
                            <a:latin typeface="Cambria Math"/>
                            <a:cs typeface="Calibri" pitchFamily="34" charset="0"/>
                          </a:rPr>
                          <m:t>9.01</m:t>
                        </m:r>
                        <m:r>
                          <a:rPr lang="en-US" sz="2800" b="0" i="1" smtClean="0">
                            <a:latin typeface="Cambria Math"/>
                            <a:cs typeface="Calibri" pitchFamily="34" charset="0"/>
                          </a:rPr>
                          <m:t>𝑔</m:t>
                        </m:r>
                      </m:den>
                    </m:f>
                  </m:oMath>
                </a14:m>
                <a:r>
                  <a:rPr lang="en-US" sz="2800" dirty="0" smtClean="0">
                    <a:latin typeface="Calibri" pitchFamily="34" charset="0"/>
                    <a:cs typeface="Calibri" pitchFamily="34" charset="0"/>
                  </a:rPr>
                  <a:t>x100)] </a:t>
                </a:r>
                <a:r>
                  <a:rPr lang="en-US" sz="2800" dirty="0">
                    <a:latin typeface="Calibri" pitchFamily="34" charset="0"/>
                    <a:cs typeface="Calibri" pitchFamily="34" charset="0"/>
                  </a:rPr>
                  <a:t>/ [</a:t>
                </a:r>
                <a:r>
                  <a:rPr lang="en-US" sz="2500" dirty="0">
                    <a:latin typeface="Calibri" pitchFamily="34" charset="0"/>
                    <a:cs typeface="Calibri" pitchFamily="34" charset="0"/>
                  </a:rPr>
                  <a:t>5.0 cm</a:t>
                </a:r>
                <a:r>
                  <a:rPr lang="en-US" sz="2500" baseline="30000" dirty="0">
                    <a:latin typeface="Calibri" pitchFamily="34" charset="0"/>
                    <a:cs typeface="Calibri" pitchFamily="34" charset="0"/>
                  </a:rPr>
                  <a:t>3 </a:t>
                </a:r>
                <a:r>
                  <a:rPr lang="en-US" sz="2400" dirty="0">
                    <a:latin typeface="Calibri" pitchFamily="34" charset="0"/>
                    <a:cs typeface="Calibri" pitchFamily="34" charset="0"/>
                  </a:rPr>
                  <a:t>(±</a:t>
                </a:r>
                <a:r>
                  <a:rPr lang="en-US" sz="2400" dirty="0" smtClean="0">
                    <a:latin typeface="Calibri" pitchFamily="34" charset="0"/>
                    <a:cs typeface="Calibri" pitchFamily="34" charset="0"/>
                  </a:rPr>
                  <a:t> </a:t>
                </a:r>
                <a14:m>
                  <m:oMath xmlns:m="http://schemas.openxmlformats.org/officeDocument/2006/math">
                    <m:f>
                      <m:fPr>
                        <m:ctrlPr>
                          <a:rPr lang="en-US" sz="2000" i="1">
                            <a:latin typeface="Cambria Math"/>
                            <a:cs typeface="Calibri" pitchFamily="34" charset="0"/>
                          </a:rPr>
                        </m:ctrlPr>
                      </m:fPr>
                      <m:num>
                        <m:r>
                          <a:rPr lang="en-US" sz="2000" i="1">
                            <a:latin typeface="Cambria Math"/>
                            <a:cs typeface="Calibri" pitchFamily="34" charset="0"/>
                          </a:rPr>
                          <m:t>1</m:t>
                        </m:r>
                        <m:r>
                          <a:rPr lang="en-US" sz="2000" i="1">
                            <a:latin typeface="Cambria Math"/>
                            <a:cs typeface="Calibri" pitchFamily="34" charset="0"/>
                          </a:rPr>
                          <m:t>𝑐𝑚</m:t>
                        </m:r>
                        <m:r>
                          <a:rPr lang="en-US" sz="2000" i="1" baseline="30000">
                            <a:latin typeface="Cambria Math"/>
                            <a:cs typeface="Calibri" pitchFamily="34" charset="0"/>
                          </a:rPr>
                          <m:t>3</m:t>
                        </m:r>
                      </m:num>
                      <m:den>
                        <m:r>
                          <a:rPr lang="en-US" sz="2000" b="0" i="1" smtClean="0">
                            <a:latin typeface="Cambria Math"/>
                            <a:cs typeface="Calibri" pitchFamily="34" charset="0"/>
                          </a:rPr>
                          <m:t>5.0</m:t>
                        </m:r>
                        <m:r>
                          <a:rPr lang="en-US" sz="2000" b="0" i="1" smtClean="0">
                            <a:latin typeface="Cambria Math"/>
                            <a:cs typeface="Calibri" pitchFamily="34" charset="0"/>
                          </a:rPr>
                          <m:t>𝑐𝑚</m:t>
                        </m:r>
                        <m:r>
                          <a:rPr lang="en-US" sz="2000" b="0" i="1" baseline="30000" smtClean="0">
                            <a:latin typeface="Cambria Math"/>
                            <a:cs typeface="Calibri" pitchFamily="34" charset="0"/>
                          </a:rPr>
                          <m:t>3</m:t>
                        </m:r>
                      </m:den>
                    </m:f>
                  </m:oMath>
                </a14:m>
                <a:r>
                  <a:rPr lang="en-US" sz="2400" dirty="0" smtClean="0">
                    <a:latin typeface="Calibri" pitchFamily="34" charset="0"/>
                    <a:cs typeface="Calibri" pitchFamily="34" charset="0"/>
                  </a:rPr>
                  <a:t>x100</a:t>
                </a:r>
                <a:r>
                  <a:rPr lang="en-US" sz="2500" dirty="0" smtClean="0">
                    <a:latin typeface="Calibri" pitchFamily="34" charset="0"/>
                    <a:cs typeface="Calibri" pitchFamily="34" charset="0"/>
                  </a:rPr>
                  <a:t>)]</a:t>
                </a:r>
                <a:r>
                  <a:rPr lang="en-US" sz="2500" dirty="0" smtClean="0"/>
                  <a:t/>
                </a:r>
                <a:br>
                  <a:rPr lang="en-US" sz="2500" dirty="0" smtClean="0"/>
                </a:br>
                <a:r>
                  <a:rPr lang="en-US" sz="2500" dirty="0" smtClean="0"/>
                  <a:t/>
                </a:r>
                <a:br>
                  <a:rPr lang="en-US" sz="2500" dirty="0" smtClean="0"/>
                </a:br>
                <a:r>
                  <a:rPr lang="en-US" sz="2400" dirty="0"/>
                  <a:t>Density = </a:t>
                </a:r>
                <a:r>
                  <a:rPr lang="en-US" sz="2400" dirty="0" smtClean="0"/>
                  <a:t>[</a:t>
                </a:r>
                <a:r>
                  <a:rPr lang="en-US" sz="2400" dirty="0" smtClean="0">
                    <a:latin typeface="Calibri" pitchFamily="34" charset="0"/>
                    <a:cs typeface="Calibri" pitchFamily="34" charset="0"/>
                  </a:rPr>
                  <a:t>9.01 </a:t>
                </a:r>
                <a:r>
                  <a:rPr lang="en-US" sz="2400" dirty="0">
                    <a:latin typeface="Calibri" pitchFamily="34" charset="0"/>
                    <a:cs typeface="Calibri" pitchFamily="34" charset="0"/>
                  </a:rPr>
                  <a:t>g </a:t>
                </a:r>
                <a:r>
                  <a:rPr lang="en-US" sz="2400" dirty="0" smtClean="0">
                    <a:latin typeface="Calibri" pitchFamily="34" charset="0"/>
                    <a:cs typeface="Calibri" pitchFamily="34" charset="0"/>
                  </a:rPr>
                  <a:t>(± 0.1%)] </a:t>
                </a:r>
                <a:r>
                  <a:rPr lang="en-US" sz="2400" dirty="0">
                    <a:latin typeface="Calibri" pitchFamily="34" charset="0"/>
                    <a:cs typeface="Calibri" pitchFamily="34" charset="0"/>
                  </a:rPr>
                  <a:t>/ [5.0 cm</a:t>
                </a:r>
                <a:r>
                  <a:rPr lang="en-US" sz="2400" baseline="30000" dirty="0">
                    <a:latin typeface="Calibri" pitchFamily="34" charset="0"/>
                    <a:cs typeface="Calibri" pitchFamily="34" charset="0"/>
                  </a:rPr>
                  <a:t>3 </a:t>
                </a:r>
                <a:r>
                  <a:rPr lang="en-US" sz="2400" dirty="0" smtClean="0">
                    <a:latin typeface="Calibri" pitchFamily="34" charset="0"/>
                    <a:cs typeface="Calibri" pitchFamily="34" charset="0"/>
                  </a:rPr>
                  <a:t>(± 20%)]</a:t>
                </a:r>
                <a:endParaRPr lang="en-US" sz="2400" dirty="0"/>
              </a:p>
              <a:p>
                <a:pPr marL="0" indent="0">
                  <a:buNone/>
                </a:pPr>
                <a:endParaRPr lang="en-US" sz="2500" dirty="0" smtClean="0"/>
              </a:p>
              <a:p>
                <a:pPr marL="0" indent="0">
                  <a:buNone/>
                </a:pPr>
                <a:r>
                  <a:rPr lang="en-US" sz="2400" dirty="0"/>
                  <a:t>Density = </a:t>
                </a:r>
                <a:r>
                  <a:rPr lang="en-US" sz="2400" dirty="0" smtClean="0"/>
                  <a:t>[</a:t>
                </a:r>
                <a:r>
                  <a:rPr lang="en-US" sz="2400" dirty="0" smtClean="0">
                    <a:latin typeface="Calibri" pitchFamily="34" charset="0"/>
                    <a:cs typeface="Calibri" pitchFamily="34" charset="0"/>
                  </a:rPr>
                  <a:t>1.8 g/cm</a:t>
                </a:r>
                <a:r>
                  <a:rPr lang="en-US" sz="2400" baseline="30000" dirty="0" smtClean="0">
                    <a:latin typeface="Calibri" pitchFamily="34" charset="0"/>
                    <a:cs typeface="Calibri" pitchFamily="34" charset="0"/>
                  </a:rPr>
                  <a:t>3</a:t>
                </a:r>
                <a:r>
                  <a:rPr lang="en-US" sz="2400" dirty="0" smtClean="0">
                    <a:latin typeface="Calibri" pitchFamily="34" charset="0"/>
                    <a:cs typeface="Calibri" pitchFamily="34" charset="0"/>
                  </a:rPr>
                  <a:t> </a:t>
                </a:r>
                <a:r>
                  <a:rPr lang="en-US" sz="2400" dirty="0">
                    <a:latin typeface="Calibri" pitchFamily="34" charset="0"/>
                    <a:cs typeface="Calibri" pitchFamily="34" charset="0"/>
                  </a:rPr>
                  <a:t>(± </a:t>
                </a:r>
                <a:r>
                  <a:rPr lang="en-US" sz="2400" dirty="0" smtClean="0">
                    <a:latin typeface="Calibri" pitchFamily="34" charset="0"/>
                    <a:cs typeface="Calibri" pitchFamily="34" charset="0"/>
                  </a:rPr>
                  <a:t>0.1% + 20%)] </a:t>
                </a:r>
                <a:endParaRPr lang="en-US" sz="2400" dirty="0"/>
              </a:p>
              <a:p>
                <a:pPr marL="0" indent="0">
                  <a:buNone/>
                </a:pPr>
                <a:endParaRPr lang="en-US" sz="2500" dirty="0" smtClean="0">
                  <a:latin typeface="Calibri" pitchFamily="34" charset="0"/>
                  <a:cs typeface="Calibri" pitchFamily="34" charset="0"/>
                </a:endParaRPr>
              </a:p>
              <a:p>
                <a:pPr marL="0" indent="0">
                  <a:buNone/>
                </a:pPr>
                <a:r>
                  <a:rPr lang="en-US" sz="2400" dirty="0"/>
                  <a:t>Density = </a:t>
                </a:r>
                <a:r>
                  <a:rPr lang="en-US" sz="2400" dirty="0" smtClean="0">
                    <a:latin typeface="Calibri" pitchFamily="34" charset="0"/>
                    <a:cs typeface="Calibri" pitchFamily="34" charset="0"/>
                  </a:rPr>
                  <a:t>1.8 </a:t>
                </a:r>
                <a:r>
                  <a:rPr lang="en-US" sz="2400" dirty="0">
                    <a:latin typeface="Calibri" pitchFamily="34" charset="0"/>
                    <a:cs typeface="Calibri" pitchFamily="34" charset="0"/>
                  </a:rPr>
                  <a:t>g/cm</a:t>
                </a:r>
                <a:r>
                  <a:rPr lang="en-US" sz="2400" baseline="30000" dirty="0">
                    <a:latin typeface="Calibri" pitchFamily="34" charset="0"/>
                    <a:cs typeface="Calibri" pitchFamily="34" charset="0"/>
                  </a:rPr>
                  <a:t>3</a:t>
                </a:r>
                <a:r>
                  <a:rPr lang="en-US" sz="2400" dirty="0">
                    <a:latin typeface="Calibri" pitchFamily="34" charset="0"/>
                    <a:cs typeface="Calibri" pitchFamily="34" charset="0"/>
                  </a:rPr>
                  <a:t> (± </a:t>
                </a:r>
                <a:r>
                  <a:rPr lang="en-US" sz="2400" dirty="0" smtClean="0">
                    <a:latin typeface="Calibri" pitchFamily="34" charset="0"/>
                    <a:cs typeface="Calibri" pitchFamily="34" charset="0"/>
                  </a:rPr>
                  <a:t>20.1%) </a:t>
                </a:r>
                <a:r>
                  <a:rPr lang="en-US" sz="2400" dirty="0" smtClean="0">
                    <a:latin typeface="Times New Roman"/>
                    <a:cs typeface="Times New Roman"/>
                  </a:rPr>
                  <a:t>→ </a:t>
                </a:r>
                <a:r>
                  <a:rPr lang="en-US" sz="2400" b="1" dirty="0" smtClean="0">
                    <a:latin typeface="Calibri" pitchFamily="34" charset="0"/>
                    <a:cs typeface="Calibri" pitchFamily="34" charset="0"/>
                  </a:rPr>
                  <a:t>write as 1.8 </a:t>
                </a:r>
                <a:r>
                  <a:rPr lang="en-US" sz="2400" b="1" dirty="0">
                    <a:latin typeface="Calibri" pitchFamily="34" charset="0"/>
                    <a:cs typeface="Calibri" pitchFamily="34" charset="0"/>
                  </a:rPr>
                  <a:t>g/cm</a:t>
                </a:r>
                <a:r>
                  <a:rPr lang="en-US" sz="2400" b="1" baseline="30000" dirty="0">
                    <a:latin typeface="Calibri" pitchFamily="34" charset="0"/>
                    <a:cs typeface="Calibri" pitchFamily="34" charset="0"/>
                  </a:rPr>
                  <a:t>3</a:t>
                </a:r>
                <a:r>
                  <a:rPr lang="en-US" sz="2400" b="1" dirty="0">
                    <a:latin typeface="Calibri" pitchFamily="34" charset="0"/>
                    <a:cs typeface="Calibri" pitchFamily="34" charset="0"/>
                  </a:rPr>
                  <a:t> (± </a:t>
                </a:r>
                <a:r>
                  <a:rPr lang="en-US" sz="2400" b="1" dirty="0" smtClean="0">
                    <a:latin typeface="Calibri" pitchFamily="34" charset="0"/>
                    <a:cs typeface="Calibri" pitchFamily="34" charset="0"/>
                  </a:rPr>
                  <a:t>20%)</a:t>
                </a:r>
                <a:endParaRPr lang="en-US" sz="2400" b="1" dirty="0"/>
              </a:p>
              <a:p>
                <a:pPr marL="0" indent="0">
                  <a:buNone/>
                </a:pPr>
                <a:r>
                  <a:rPr lang="en-US" sz="2500" dirty="0" smtClean="0">
                    <a:latin typeface="Calibri" pitchFamily="34" charset="0"/>
                    <a:cs typeface="Calibri" pitchFamily="34" charset="0"/>
                  </a:rPr>
                  <a:t/>
                </a:r>
                <a:br>
                  <a:rPr lang="en-US" sz="2500" dirty="0" smtClean="0">
                    <a:latin typeface="Calibri" pitchFamily="34" charset="0"/>
                    <a:cs typeface="Calibri" pitchFamily="34" charset="0"/>
                  </a:rPr>
                </a:br>
                <a:endParaRPr lang="en-US" sz="25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52400" y="838200"/>
                <a:ext cx="8610600" cy="4830763"/>
              </a:xfrm>
              <a:blipFill rotWithShape="1">
                <a:blip r:embed="rId2"/>
                <a:stretch>
                  <a:fillRect l="-1769" t="-1641"/>
                </a:stretch>
              </a:blipFill>
            </p:spPr>
            <p:txBody>
              <a:bodyPr/>
              <a:lstStyle/>
              <a:p>
                <a:r>
                  <a:rPr lang="en-US">
                    <a:noFill/>
                  </a:rPr>
                  <a:t> </a:t>
                </a:r>
              </a:p>
            </p:txBody>
          </p:sp>
        </mc:Fallback>
      </mc:AlternateContent>
      <p:sp>
        <p:nvSpPr>
          <p:cNvPr id="4" name="Rounded Rectangle 3"/>
          <p:cNvSpPr/>
          <p:nvPr/>
        </p:nvSpPr>
        <p:spPr>
          <a:xfrm>
            <a:off x="6934200" y="1295400"/>
            <a:ext cx="19812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2"/>
                </a:solidFill>
              </a:rPr>
              <a:t>Rule #2 </a:t>
            </a:r>
            <a:br>
              <a:rPr lang="en-US" dirty="0" smtClean="0">
                <a:solidFill>
                  <a:schemeClr val="tx2"/>
                </a:solidFill>
              </a:rPr>
            </a:br>
            <a:r>
              <a:rPr lang="en-US" dirty="0" smtClean="0">
                <a:solidFill>
                  <a:schemeClr val="tx2"/>
                </a:solidFill>
              </a:rPr>
              <a:t>(add %U’s)</a:t>
            </a:r>
            <a:endParaRPr lang="en-US" dirty="0">
              <a:solidFill>
                <a:schemeClr val="tx2"/>
              </a:solidFill>
            </a:endParaRPr>
          </a:p>
        </p:txBody>
      </p:sp>
      <p:sp>
        <p:nvSpPr>
          <p:cNvPr id="5" name="Rounded Rectangle 4"/>
          <p:cNvSpPr/>
          <p:nvPr/>
        </p:nvSpPr>
        <p:spPr>
          <a:xfrm>
            <a:off x="304800" y="5638801"/>
            <a:ext cx="8305800" cy="9905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2"/>
                </a:solidFill>
              </a:rPr>
              <a:t>Notice that the uncertainty of the balance (mass) did not contribute significantly to the overall uncertainty of the calculated value; the graduated cylinder is therefore responsible for most of the random error.  Something to state in CE. </a:t>
            </a:r>
            <a:endParaRPr lang="en-US" dirty="0">
              <a:solidFill>
                <a:schemeClr val="tx2"/>
              </a:solidFill>
            </a:endParaRPr>
          </a:p>
        </p:txBody>
      </p:sp>
    </p:spTree>
    <p:extLst>
      <p:ext uri="{BB962C8B-B14F-4D97-AF65-F5344CB8AC3E}">
        <p14:creationId xmlns:p14="http://schemas.microsoft.com/office/powerpoint/2010/main" val="377403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Density = mass / volume</a:t>
            </a:r>
            <a:endParaRPr lang="en-US" dirty="0"/>
          </a:p>
        </p:txBody>
      </p:sp>
      <p:sp>
        <p:nvSpPr>
          <p:cNvPr id="3" name="Content Placeholder 2"/>
          <p:cNvSpPr>
            <a:spLocks noGrp="1"/>
          </p:cNvSpPr>
          <p:nvPr>
            <p:ph idx="1"/>
          </p:nvPr>
        </p:nvSpPr>
        <p:spPr>
          <a:xfrm>
            <a:off x="152400" y="1112837"/>
            <a:ext cx="8610600" cy="5059363"/>
          </a:xfrm>
        </p:spPr>
        <p:txBody>
          <a:bodyPr/>
          <a:lstStyle/>
          <a:p>
            <a:pPr marL="0" indent="0">
              <a:buNone/>
            </a:pPr>
            <a:r>
              <a:rPr lang="en-US" dirty="0" smtClean="0"/>
              <a:t>Finally, convert back to AU </a:t>
            </a:r>
          </a:p>
          <a:p>
            <a:pPr marL="0" indent="0">
              <a:buNone/>
            </a:pPr>
            <a:r>
              <a:rPr lang="en-US" sz="2200" i="1" dirty="0"/>
              <a:t>	</a:t>
            </a:r>
            <a:endParaRPr lang="en-US" sz="2200" i="1" dirty="0" smtClean="0"/>
          </a:p>
          <a:p>
            <a:pPr marL="0" indent="0">
              <a:buNone/>
            </a:pPr>
            <a:endParaRPr lang="en-US" sz="2200" i="1" dirty="0"/>
          </a:p>
          <a:p>
            <a:pPr marL="0" indent="0">
              <a:buNone/>
            </a:pPr>
            <a:r>
              <a:rPr lang="en-US" sz="2400" dirty="0" smtClean="0"/>
              <a:t>Density </a:t>
            </a:r>
            <a:r>
              <a:rPr lang="en-US" sz="2400" dirty="0"/>
              <a:t>= </a:t>
            </a:r>
            <a:r>
              <a:rPr lang="en-US" sz="2400" dirty="0" smtClean="0">
                <a:latin typeface="Calibri" pitchFamily="34" charset="0"/>
                <a:cs typeface="Calibri" pitchFamily="34" charset="0"/>
              </a:rPr>
              <a:t>1.8 </a:t>
            </a:r>
            <a:r>
              <a:rPr lang="en-US" sz="2400" dirty="0">
                <a:latin typeface="Calibri" pitchFamily="34" charset="0"/>
                <a:cs typeface="Calibri" pitchFamily="34" charset="0"/>
              </a:rPr>
              <a:t>g/cm</a:t>
            </a:r>
            <a:r>
              <a:rPr lang="en-US" sz="2400" baseline="30000" dirty="0">
                <a:latin typeface="Calibri" pitchFamily="34" charset="0"/>
                <a:cs typeface="Calibri" pitchFamily="34" charset="0"/>
              </a:rPr>
              <a:t>3</a:t>
            </a:r>
            <a:r>
              <a:rPr lang="en-US" sz="2400" dirty="0">
                <a:latin typeface="Calibri" pitchFamily="34" charset="0"/>
                <a:cs typeface="Calibri" pitchFamily="34" charset="0"/>
              </a:rPr>
              <a:t> (± </a:t>
            </a:r>
            <a:r>
              <a:rPr lang="en-US" sz="2400" dirty="0" smtClean="0">
                <a:latin typeface="Calibri" pitchFamily="34" charset="0"/>
                <a:cs typeface="Calibri" pitchFamily="34" charset="0"/>
              </a:rPr>
              <a:t>20.1%) </a:t>
            </a:r>
            <a:r>
              <a:rPr lang="en-US" sz="2400" dirty="0" smtClean="0">
                <a:latin typeface="Times New Roman"/>
                <a:cs typeface="Times New Roman"/>
              </a:rPr>
              <a:t>→ </a:t>
            </a:r>
            <a:r>
              <a:rPr lang="en-US" sz="2400" dirty="0" smtClean="0">
                <a:latin typeface="Calibri" pitchFamily="34" charset="0"/>
                <a:cs typeface="Calibri" pitchFamily="34" charset="0"/>
              </a:rPr>
              <a:t>write as 1.8 </a:t>
            </a:r>
            <a:r>
              <a:rPr lang="en-US" sz="2400" dirty="0">
                <a:latin typeface="Calibri" pitchFamily="34" charset="0"/>
                <a:cs typeface="Calibri" pitchFamily="34" charset="0"/>
              </a:rPr>
              <a:t>g/cm</a:t>
            </a:r>
            <a:r>
              <a:rPr lang="en-US" sz="2400" baseline="30000" dirty="0">
                <a:latin typeface="Calibri" pitchFamily="34" charset="0"/>
                <a:cs typeface="Calibri" pitchFamily="34" charset="0"/>
              </a:rPr>
              <a:t>3</a:t>
            </a:r>
            <a:r>
              <a:rPr lang="en-US" sz="2400" dirty="0">
                <a:latin typeface="Calibri" pitchFamily="34" charset="0"/>
                <a:cs typeface="Calibri" pitchFamily="34" charset="0"/>
              </a:rPr>
              <a:t> (± </a:t>
            </a:r>
            <a:r>
              <a:rPr lang="en-US" sz="2400" dirty="0" smtClean="0">
                <a:latin typeface="Calibri" pitchFamily="34" charset="0"/>
                <a:cs typeface="Calibri" pitchFamily="34" charset="0"/>
              </a:rPr>
              <a:t>20%)</a:t>
            </a:r>
          </a:p>
          <a:p>
            <a:pPr marL="0" indent="0">
              <a:buNone/>
            </a:pPr>
            <a:endParaRPr lang="en-US" sz="2400" dirty="0">
              <a:latin typeface="Calibri" pitchFamily="34" charset="0"/>
              <a:cs typeface="Calibri" pitchFamily="34" charset="0"/>
            </a:endParaRPr>
          </a:p>
          <a:p>
            <a:pPr marL="0" indent="0">
              <a:buNone/>
            </a:pPr>
            <a:r>
              <a:rPr lang="en-US" sz="2400" dirty="0" smtClean="0">
                <a:latin typeface="Calibri" pitchFamily="34" charset="0"/>
                <a:cs typeface="Calibri" pitchFamily="34" charset="0"/>
              </a:rPr>
              <a:t>Density = 1.8 g/cm</a:t>
            </a:r>
            <a:r>
              <a:rPr lang="en-US" sz="2400" baseline="30000" dirty="0" smtClean="0">
                <a:latin typeface="Calibri" pitchFamily="34" charset="0"/>
                <a:cs typeface="Calibri" pitchFamily="34" charset="0"/>
              </a:rPr>
              <a:t>3</a:t>
            </a:r>
            <a:r>
              <a:rPr lang="en-US" sz="2400" dirty="0" smtClean="0">
                <a:latin typeface="Calibri" pitchFamily="34" charset="0"/>
                <a:cs typeface="Calibri" pitchFamily="34" charset="0"/>
              </a:rPr>
              <a:t> (± .201x1.802 g/cm</a:t>
            </a:r>
            <a:r>
              <a:rPr lang="en-US" sz="2400" baseline="30000" dirty="0" smtClean="0">
                <a:latin typeface="Calibri" pitchFamily="34" charset="0"/>
                <a:cs typeface="Calibri" pitchFamily="34" charset="0"/>
              </a:rPr>
              <a:t>3</a:t>
            </a:r>
            <a:r>
              <a:rPr lang="en-US" sz="2400" dirty="0" smtClean="0">
                <a:latin typeface="Calibri" pitchFamily="34" charset="0"/>
                <a:cs typeface="Calibri" pitchFamily="34" charset="0"/>
              </a:rPr>
              <a:t>)</a:t>
            </a:r>
            <a:br>
              <a:rPr lang="en-US" sz="2400" dirty="0" smtClean="0">
                <a:latin typeface="Calibri" pitchFamily="34" charset="0"/>
                <a:cs typeface="Calibri" pitchFamily="34" charset="0"/>
              </a:rPr>
            </a:br>
            <a:endParaRPr lang="en-US" sz="2400" dirty="0">
              <a:latin typeface="Calibri" pitchFamily="34" charset="0"/>
              <a:cs typeface="Calibri" pitchFamily="34" charset="0"/>
            </a:endParaRPr>
          </a:p>
          <a:p>
            <a:pPr marL="0" indent="0">
              <a:buNone/>
            </a:pPr>
            <a:r>
              <a:rPr lang="en-US" sz="2400" dirty="0">
                <a:latin typeface="Calibri" pitchFamily="34" charset="0"/>
                <a:cs typeface="Calibri" pitchFamily="34" charset="0"/>
              </a:rPr>
              <a:t>Density = </a:t>
            </a:r>
            <a:r>
              <a:rPr lang="en-US" sz="2400" dirty="0" smtClean="0">
                <a:latin typeface="Calibri" pitchFamily="34" charset="0"/>
                <a:cs typeface="Calibri" pitchFamily="34" charset="0"/>
              </a:rPr>
              <a:t>1.8 </a:t>
            </a:r>
            <a:r>
              <a:rPr lang="en-US" sz="2400" dirty="0">
                <a:latin typeface="Calibri" pitchFamily="34" charset="0"/>
                <a:cs typeface="Calibri" pitchFamily="34" charset="0"/>
              </a:rPr>
              <a:t>g/cm</a:t>
            </a:r>
            <a:r>
              <a:rPr lang="en-US" sz="2400" baseline="30000" dirty="0">
                <a:latin typeface="Calibri" pitchFamily="34" charset="0"/>
                <a:cs typeface="Calibri" pitchFamily="34" charset="0"/>
              </a:rPr>
              <a:t>3</a:t>
            </a:r>
            <a:r>
              <a:rPr lang="en-US" sz="2400" dirty="0">
                <a:latin typeface="Calibri" pitchFamily="34" charset="0"/>
                <a:cs typeface="Calibri" pitchFamily="34" charset="0"/>
              </a:rPr>
              <a:t> (± </a:t>
            </a:r>
            <a:r>
              <a:rPr lang="en-US" sz="2400" dirty="0" smtClean="0">
                <a:latin typeface="Calibri" pitchFamily="34" charset="0"/>
                <a:cs typeface="Calibri" pitchFamily="34" charset="0"/>
              </a:rPr>
              <a:t>0.362 </a:t>
            </a:r>
            <a:r>
              <a:rPr lang="en-US" sz="2400" dirty="0">
                <a:latin typeface="Calibri" pitchFamily="34" charset="0"/>
                <a:cs typeface="Calibri" pitchFamily="34" charset="0"/>
              </a:rPr>
              <a:t>g/cm</a:t>
            </a:r>
            <a:r>
              <a:rPr lang="en-US" sz="2400" baseline="30000" dirty="0">
                <a:latin typeface="Calibri" pitchFamily="34" charset="0"/>
                <a:cs typeface="Calibri" pitchFamily="34" charset="0"/>
              </a:rPr>
              <a:t>3</a:t>
            </a:r>
            <a:r>
              <a:rPr lang="en-US" sz="2400" dirty="0" smtClean="0">
                <a:latin typeface="Calibri" pitchFamily="34" charset="0"/>
                <a:cs typeface="Calibri" pitchFamily="34" charset="0"/>
              </a:rPr>
              <a:t>) </a:t>
            </a:r>
          </a:p>
          <a:p>
            <a:pPr marL="0" indent="0">
              <a:buNone/>
            </a:pPr>
            <a:r>
              <a:rPr lang="en-US" sz="2400" dirty="0">
                <a:latin typeface="Calibri" pitchFamily="34" charset="0"/>
                <a:cs typeface="Calibri" pitchFamily="34" charset="0"/>
              </a:rPr>
              <a:t>	</a:t>
            </a:r>
            <a:r>
              <a:rPr lang="en-US" sz="2400" dirty="0" smtClean="0">
                <a:latin typeface="Calibri" pitchFamily="34" charset="0"/>
                <a:cs typeface="Calibri" pitchFamily="34" charset="0"/>
              </a:rPr>
              <a:t>			</a:t>
            </a:r>
          </a:p>
          <a:p>
            <a:pPr marL="0" indent="0">
              <a:buNone/>
            </a:pPr>
            <a:r>
              <a:rPr lang="en-US" sz="2400" dirty="0">
                <a:latin typeface="Calibri" pitchFamily="34" charset="0"/>
                <a:cs typeface="Calibri" pitchFamily="34" charset="0"/>
              </a:rPr>
              <a:t>	</a:t>
            </a:r>
            <a:r>
              <a:rPr lang="en-US" sz="2400" dirty="0" smtClean="0">
                <a:latin typeface="Calibri" pitchFamily="34" charset="0"/>
                <a:cs typeface="Calibri" pitchFamily="34" charset="0"/>
              </a:rPr>
              <a:t>		</a:t>
            </a:r>
            <a:r>
              <a:rPr lang="en-US" sz="2400" dirty="0" smtClean="0">
                <a:latin typeface="Times New Roman"/>
                <a:cs typeface="Times New Roman"/>
              </a:rPr>
              <a:t>→ </a:t>
            </a:r>
            <a:r>
              <a:rPr lang="en-US" sz="2400" dirty="0">
                <a:latin typeface="Calibri" pitchFamily="34" charset="0"/>
                <a:cs typeface="Calibri" pitchFamily="34" charset="0"/>
              </a:rPr>
              <a:t>write as </a:t>
            </a:r>
            <a:r>
              <a:rPr lang="en-US" sz="2800" b="1" dirty="0" smtClean="0">
                <a:latin typeface="Calibri" pitchFamily="34" charset="0"/>
                <a:cs typeface="Calibri" pitchFamily="34" charset="0"/>
              </a:rPr>
              <a:t>1.8 </a:t>
            </a:r>
            <a:r>
              <a:rPr lang="en-US" sz="2800" b="1" dirty="0">
                <a:latin typeface="Calibri" pitchFamily="34" charset="0"/>
                <a:cs typeface="Calibri" pitchFamily="34" charset="0"/>
              </a:rPr>
              <a:t>g/cm</a:t>
            </a:r>
            <a:r>
              <a:rPr lang="en-US" sz="2800" b="1" baseline="30000" dirty="0">
                <a:latin typeface="Calibri" pitchFamily="34" charset="0"/>
                <a:cs typeface="Calibri" pitchFamily="34" charset="0"/>
              </a:rPr>
              <a:t>3</a:t>
            </a:r>
            <a:r>
              <a:rPr lang="en-US" sz="2800" b="1" dirty="0">
                <a:latin typeface="Calibri" pitchFamily="34" charset="0"/>
                <a:cs typeface="Calibri" pitchFamily="34" charset="0"/>
              </a:rPr>
              <a:t> (± </a:t>
            </a:r>
            <a:r>
              <a:rPr lang="en-US" sz="2800" b="1" dirty="0" smtClean="0">
                <a:latin typeface="Calibri" pitchFamily="34" charset="0"/>
                <a:cs typeface="Calibri" pitchFamily="34" charset="0"/>
              </a:rPr>
              <a:t>0.4 g/cm</a:t>
            </a:r>
            <a:r>
              <a:rPr lang="en-US" sz="2800" b="1" baseline="30000" dirty="0" smtClean="0">
                <a:latin typeface="Calibri" pitchFamily="34" charset="0"/>
                <a:cs typeface="Calibri" pitchFamily="34" charset="0"/>
              </a:rPr>
              <a:t>3</a:t>
            </a:r>
            <a:r>
              <a:rPr lang="en-US" sz="2800" b="1" dirty="0">
                <a:latin typeface="Calibri" pitchFamily="34" charset="0"/>
                <a:cs typeface="Calibri" pitchFamily="34" charset="0"/>
              </a:rPr>
              <a:t>)</a:t>
            </a:r>
            <a:r>
              <a:rPr lang="en-US" sz="2400" dirty="0">
                <a:latin typeface="Calibri" pitchFamily="34" charset="0"/>
                <a:cs typeface="Calibri" pitchFamily="34" charset="0"/>
              </a:rPr>
              <a:t> </a:t>
            </a:r>
          </a:p>
          <a:p>
            <a:pPr marL="0" indent="0">
              <a:buNone/>
            </a:pPr>
            <a:endParaRPr lang="en-US" sz="2400" dirty="0"/>
          </a:p>
          <a:p>
            <a:pPr marL="0" indent="0">
              <a:buNone/>
            </a:pPr>
            <a:r>
              <a:rPr lang="en-US" sz="2500" dirty="0" smtClean="0">
                <a:latin typeface="Calibri" pitchFamily="34" charset="0"/>
                <a:cs typeface="Calibri" pitchFamily="34" charset="0"/>
              </a:rPr>
              <a:t/>
            </a:r>
            <a:br>
              <a:rPr lang="en-US" sz="2500" dirty="0" smtClean="0">
                <a:latin typeface="Calibri" pitchFamily="34" charset="0"/>
                <a:cs typeface="Calibri" pitchFamily="34" charset="0"/>
              </a:rPr>
            </a:br>
            <a:endParaRPr lang="en-US" sz="2500" dirty="0" smtClean="0"/>
          </a:p>
        </p:txBody>
      </p:sp>
      <p:sp>
        <p:nvSpPr>
          <p:cNvPr id="4" name="Rounded Rectangle 3"/>
          <p:cNvSpPr/>
          <p:nvPr/>
        </p:nvSpPr>
        <p:spPr>
          <a:xfrm>
            <a:off x="1524000" y="1752600"/>
            <a:ext cx="7010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a:solidFill>
                  <a:schemeClr val="tx2"/>
                </a:solidFill>
              </a:rPr>
              <a:t>always leave final answer in terms of absolute uncertainty</a:t>
            </a:r>
            <a:endParaRPr lang="en-US" b="1" dirty="0">
              <a:solidFill>
                <a:schemeClr val="tx2"/>
              </a:solidFill>
            </a:endParaRPr>
          </a:p>
        </p:txBody>
      </p:sp>
    </p:spTree>
    <p:extLst>
      <p:ext uri="{BB962C8B-B14F-4D97-AF65-F5344CB8AC3E}">
        <p14:creationId xmlns:p14="http://schemas.microsoft.com/office/powerpoint/2010/main" val="356845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Precision in measuring</a:t>
            </a:r>
            <a:r>
              <a:rPr lang="en-US" smtClean="0"/>
              <a:t>	</a:t>
            </a:r>
          </a:p>
        </p:txBody>
      </p:sp>
      <p:sp>
        <p:nvSpPr>
          <p:cNvPr id="6147" name="Rectangle 3"/>
          <p:cNvSpPr>
            <a:spLocks noGrp="1" noChangeArrowheads="1"/>
          </p:cNvSpPr>
          <p:nvPr>
            <p:ph type="body" idx="1"/>
          </p:nvPr>
        </p:nvSpPr>
        <p:spPr/>
        <p:txBody>
          <a:bodyPr/>
          <a:lstStyle/>
          <a:p>
            <a:pPr eaLnBrk="1" hangingPunct="1">
              <a:lnSpc>
                <a:spcPct val="90000"/>
              </a:lnSpc>
            </a:pPr>
            <a:r>
              <a:rPr lang="en-US" dirty="0" smtClean="0">
                <a:latin typeface="Calibri" pitchFamily="34" charset="0"/>
                <a:cs typeface="Calibri" pitchFamily="34" charset="0"/>
              </a:rPr>
              <a:t>The total number of digits and the number of decimal points tell you how </a:t>
            </a:r>
            <a:r>
              <a:rPr lang="en-US" u="sng" dirty="0" smtClean="0">
                <a:latin typeface="Calibri" pitchFamily="34" charset="0"/>
                <a:cs typeface="Calibri" pitchFamily="34" charset="0"/>
              </a:rPr>
              <a:t>precise</a:t>
            </a:r>
            <a:r>
              <a:rPr lang="en-US" dirty="0" smtClean="0">
                <a:latin typeface="Calibri" pitchFamily="34" charset="0"/>
                <a:cs typeface="Calibri" pitchFamily="34" charset="0"/>
              </a:rPr>
              <a:t> a tool was used to make the measurement.</a:t>
            </a:r>
          </a:p>
          <a:p>
            <a:pPr eaLnBrk="1" hangingPunct="1">
              <a:lnSpc>
                <a:spcPct val="90000"/>
              </a:lnSpc>
            </a:pPr>
            <a:endParaRPr lang="en-US" dirty="0" smtClean="0">
              <a:latin typeface="Calibri" pitchFamily="34" charset="0"/>
              <a:cs typeface="Calibri" pitchFamily="34" charset="0"/>
            </a:endParaRPr>
          </a:p>
          <a:p>
            <a:pPr eaLnBrk="1" hangingPunct="1">
              <a:lnSpc>
                <a:spcPct val="90000"/>
              </a:lnSpc>
            </a:pPr>
            <a:r>
              <a:rPr lang="en-US" dirty="0" smtClean="0">
                <a:latin typeface="Calibri" pitchFamily="34" charset="0"/>
                <a:cs typeface="Calibri" pitchFamily="34" charset="0"/>
              </a:rPr>
              <a:t>Which is a more precise tool for measuring small volumes, a graduated cylinder </a:t>
            </a:r>
            <a:r>
              <a:rPr lang="en-US" dirty="0" smtClean="0">
                <a:latin typeface="Calibri" pitchFamily="34" charset="0"/>
                <a:cs typeface="Calibri" pitchFamily="34" charset="0"/>
              </a:rPr>
              <a:t>with mL markings or a pipette with 10 marks per mL?</a:t>
            </a:r>
            <a:endParaRPr lang="en-US" dirty="0" smtClean="0">
              <a:latin typeface="Calibri" pitchFamily="34" charset="0"/>
              <a:cs typeface="Calibri" pitchFamily="34" charset="0"/>
            </a:endParaRPr>
          </a:p>
          <a:p>
            <a:pPr lvl="1" eaLnBrk="1" hangingPunct="1">
              <a:lnSpc>
                <a:spcPct val="90000"/>
              </a:lnSpc>
            </a:pPr>
            <a:r>
              <a:rPr lang="en-US" dirty="0" smtClean="0">
                <a:latin typeface="Calibri" pitchFamily="34" charset="0"/>
                <a:cs typeface="Calibri" pitchFamily="34" charset="0"/>
              </a:rPr>
              <a:t>Why?</a:t>
            </a:r>
          </a:p>
          <a:p>
            <a:pPr lvl="1" eaLnBrk="1" hangingPunct="1">
              <a:lnSpc>
                <a:spcPct val="90000"/>
              </a:lnSpc>
            </a:pPr>
            <a:r>
              <a:rPr lang="en-US" dirty="0" smtClean="0">
                <a:latin typeface="Calibri" pitchFamily="34" charset="0"/>
                <a:cs typeface="Calibri" pitchFamily="34" charset="0"/>
              </a:rPr>
              <a:t>What are the advantages of each?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52400" y="274638"/>
            <a:ext cx="8534400" cy="1143000"/>
          </a:xfrm>
        </p:spPr>
        <p:txBody>
          <a:bodyPr/>
          <a:lstStyle/>
          <a:p>
            <a:pPr algn="l" eaLnBrk="1" hangingPunct="1"/>
            <a:r>
              <a:rPr lang="en-US" sz="3700" dirty="0" smtClean="0">
                <a:solidFill>
                  <a:schemeClr val="accent2"/>
                </a:solidFill>
                <a:latin typeface="Calibri" pitchFamily="34" charset="0"/>
                <a:cs typeface="Calibri" pitchFamily="34" charset="0"/>
              </a:rPr>
              <a:t>3) Multiplying or dividing by a </a:t>
            </a:r>
            <a:r>
              <a:rPr lang="en-US" sz="3700" dirty="0" smtClean="0">
                <a:solidFill>
                  <a:schemeClr val="accent2"/>
                </a:solidFill>
                <a:latin typeface="Calibri" pitchFamily="34" charset="0"/>
                <a:cs typeface="Calibri" pitchFamily="34" charset="0"/>
              </a:rPr>
              <a:t>pure </a:t>
            </a:r>
            <a:r>
              <a:rPr lang="en-US" sz="3700" dirty="0" smtClean="0">
                <a:solidFill>
                  <a:schemeClr val="accent2"/>
                </a:solidFill>
                <a:latin typeface="Calibri" pitchFamily="34" charset="0"/>
                <a:cs typeface="Calibri" pitchFamily="34" charset="0"/>
              </a:rPr>
              <a:t>number</a:t>
            </a:r>
          </a:p>
        </p:txBody>
      </p:sp>
      <p:sp>
        <p:nvSpPr>
          <p:cNvPr id="65539" name="Rectangle 3"/>
          <p:cNvSpPr>
            <a:spLocks noGrp="1" noChangeArrowheads="1"/>
          </p:cNvSpPr>
          <p:nvPr>
            <p:ph type="body" idx="1"/>
          </p:nvPr>
        </p:nvSpPr>
        <p:spPr>
          <a:xfrm>
            <a:off x="685800" y="1371600"/>
            <a:ext cx="8229600" cy="5105400"/>
          </a:xfrm>
        </p:spPr>
        <p:txBody>
          <a:bodyPr/>
          <a:lstStyle/>
          <a:p>
            <a:pPr marL="609600" indent="-609600" eaLnBrk="1" hangingPunct="1">
              <a:lnSpc>
                <a:spcPct val="90000"/>
              </a:lnSpc>
            </a:pPr>
            <a:r>
              <a:rPr lang="en-US" sz="2800" dirty="0" smtClean="0">
                <a:latin typeface="Calibri" pitchFamily="34" charset="0"/>
                <a:cs typeface="Calibri" pitchFamily="34" charset="0"/>
              </a:rPr>
              <a:t>A “pure number” is a number without an estimated uncertainty</a:t>
            </a:r>
          </a:p>
          <a:p>
            <a:pPr marL="609600" indent="-609600" eaLnBrk="1" hangingPunct="1">
              <a:lnSpc>
                <a:spcPct val="90000"/>
              </a:lnSpc>
            </a:pPr>
            <a:endParaRPr lang="en-US" sz="2800" dirty="0" smtClean="0">
              <a:latin typeface="Calibri" pitchFamily="34" charset="0"/>
              <a:cs typeface="Calibri" pitchFamily="34" charset="0"/>
            </a:endParaRPr>
          </a:p>
          <a:p>
            <a:pPr marL="609600" indent="-609600" eaLnBrk="1" hangingPunct="1">
              <a:lnSpc>
                <a:spcPct val="90000"/>
              </a:lnSpc>
            </a:pPr>
            <a:r>
              <a:rPr lang="en-US" sz="2800" dirty="0" smtClean="0">
                <a:latin typeface="Calibri" pitchFamily="34" charset="0"/>
                <a:cs typeface="Calibri" pitchFamily="34" charset="0"/>
              </a:rPr>
              <a:t>When doing this, multiply or divide the AU by the pure number. </a:t>
            </a:r>
            <a:br>
              <a:rPr lang="en-US" sz="2800" dirty="0" smtClean="0">
                <a:latin typeface="Calibri" pitchFamily="34" charset="0"/>
                <a:cs typeface="Calibri" pitchFamily="34" charset="0"/>
              </a:rPr>
            </a:br>
            <a:endParaRPr lang="en-US" sz="2400" dirty="0">
              <a:latin typeface="Calibri" pitchFamily="34" charset="0"/>
              <a:cs typeface="Calibri" pitchFamily="34" charset="0"/>
            </a:endParaRPr>
          </a:p>
          <a:p>
            <a:pPr marL="990600" lvl="1" indent="-533400" eaLnBrk="1" hangingPunct="1">
              <a:lnSpc>
                <a:spcPct val="90000"/>
              </a:lnSpc>
            </a:pPr>
            <a:endParaRPr lang="en-US" sz="2400" dirty="0" smtClean="0">
              <a:latin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5539">
                                            <p:txEl>
                                              <p:pRg st="2" end="2"/>
                                            </p:txEl>
                                          </p:spTgt>
                                        </p:tgtEl>
                                        <p:attrNameLst>
                                          <p:attrName>style.visibility</p:attrName>
                                        </p:attrNameLst>
                                      </p:cBhvr>
                                      <p:to>
                                        <p:strVal val="visible"/>
                                      </p:to>
                                    </p:set>
                                    <p:animEffect transition="in" filter="checkerboard(across)">
                                      <p:cBhvr>
                                        <p:cTn id="7" dur="500"/>
                                        <p:tgtEl>
                                          <p:spTgt spid="6553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5539">
                                            <p:txEl>
                                              <p:pRg st="0" end="0"/>
                                            </p:txEl>
                                          </p:spTgt>
                                        </p:tgtEl>
                                        <p:attrNameLst>
                                          <p:attrName>style.visibility</p:attrName>
                                        </p:attrNameLst>
                                      </p:cBhvr>
                                      <p:to>
                                        <p:strVal val="visible"/>
                                      </p:to>
                                    </p:set>
                                    <p:animEffect transition="in" filter="checkerboard(across)">
                                      <p:cBhvr>
                                        <p:cTn id="12" dur="500"/>
                                        <p:tgtEl>
                                          <p:spTgt spid="6553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52400" y="274638"/>
            <a:ext cx="8534400" cy="1143000"/>
          </a:xfrm>
        </p:spPr>
        <p:txBody>
          <a:bodyPr/>
          <a:lstStyle/>
          <a:p>
            <a:pPr algn="l" eaLnBrk="1" hangingPunct="1"/>
            <a:r>
              <a:rPr lang="en-US" sz="3700" dirty="0" smtClean="0">
                <a:solidFill>
                  <a:schemeClr val="accent2"/>
                </a:solidFill>
                <a:latin typeface="Calibri" pitchFamily="34" charset="0"/>
                <a:cs typeface="Calibri" pitchFamily="34" charset="0"/>
              </a:rPr>
              <a:t>3) Multiplying or dividing by a </a:t>
            </a:r>
            <a:r>
              <a:rPr lang="en-US" sz="3700" dirty="0" smtClean="0">
                <a:solidFill>
                  <a:schemeClr val="accent2"/>
                </a:solidFill>
                <a:latin typeface="Calibri" pitchFamily="34" charset="0"/>
                <a:cs typeface="Calibri" pitchFamily="34" charset="0"/>
              </a:rPr>
              <a:t>pure </a:t>
            </a:r>
            <a:r>
              <a:rPr lang="en-US" sz="3700" dirty="0" smtClean="0">
                <a:solidFill>
                  <a:schemeClr val="accent2"/>
                </a:solidFill>
                <a:latin typeface="Calibri" pitchFamily="34" charset="0"/>
                <a:cs typeface="Calibri" pitchFamily="34" charset="0"/>
              </a:rPr>
              <a:t>number</a:t>
            </a:r>
          </a:p>
        </p:txBody>
      </p:sp>
      <mc:AlternateContent xmlns:mc="http://schemas.openxmlformats.org/markup-compatibility/2006">
        <mc:Choice xmlns:a14="http://schemas.microsoft.com/office/drawing/2010/main" Requires="a14">
          <p:sp>
            <p:nvSpPr>
              <p:cNvPr id="65539" name="Rectangle 3"/>
              <p:cNvSpPr>
                <a:spLocks noGrp="1" noChangeArrowheads="1"/>
              </p:cNvSpPr>
              <p:nvPr>
                <p:ph type="body" idx="1"/>
              </p:nvPr>
            </p:nvSpPr>
            <p:spPr>
              <a:xfrm>
                <a:off x="685800" y="1371600"/>
                <a:ext cx="8229600" cy="5105400"/>
              </a:xfrm>
            </p:spPr>
            <p:txBody>
              <a:bodyPr/>
              <a:lstStyle/>
              <a:p>
                <a:pPr marL="0" indent="0" eaLnBrk="1" hangingPunct="1">
                  <a:lnSpc>
                    <a:spcPct val="90000"/>
                  </a:lnSpc>
                  <a:buNone/>
                </a:pPr>
                <a:r>
                  <a:rPr lang="en-US" sz="2400" dirty="0" smtClean="0">
                    <a:latin typeface="Calibri" pitchFamily="34" charset="0"/>
                    <a:cs typeface="Calibri" pitchFamily="34" charset="0"/>
                  </a:rPr>
                  <a:t>Example</a:t>
                </a:r>
                <a:r>
                  <a:rPr lang="en-US" sz="2400" dirty="0" smtClean="0">
                    <a:latin typeface="Calibri" pitchFamily="34" charset="0"/>
                    <a:cs typeface="Calibri" pitchFamily="34" charset="0"/>
                  </a:rPr>
                  <a:t>: converting 3.62 </a:t>
                </a:r>
                <a:r>
                  <a:rPr lang="en-US" sz="2400" dirty="0" smtClean="0">
                    <a:latin typeface="Calibri" pitchFamily="34" charset="0"/>
                    <a:cs typeface="Calibri" pitchFamily="34" charset="0"/>
                  </a:rPr>
                  <a:t>g (±0.01 g) </a:t>
                </a:r>
                <a:r>
                  <a:rPr lang="en-US" sz="2400" dirty="0" smtClean="0">
                    <a:latin typeface="Calibri" pitchFamily="34" charset="0"/>
                    <a:cs typeface="Calibri" pitchFamily="34" charset="0"/>
                  </a:rPr>
                  <a:t>of Mg into moles </a:t>
                </a:r>
                <a:r>
                  <a:rPr lang="en-US" sz="2400" dirty="0" smtClean="0">
                    <a:latin typeface="Calibri" pitchFamily="34" charset="0"/>
                    <a:cs typeface="Calibri" pitchFamily="34" charset="0"/>
                  </a:rPr>
                  <a:t/>
                </a:r>
                <a:br>
                  <a:rPr lang="en-US" sz="2400" dirty="0" smtClean="0">
                    <a:latin typeface="Calibri" pitchFamily="34" charset="0"/>
                    <a:cs typeface="Calibri" pitchFamily="34" charset="0"/>
                  </a:rPr>
                </a:br>
                <a:endParaRPr lang="en-US" sz="2400" dirty="0" smtClean="0">
                  <a:latin typeface="Calibri" pitchFamily="34" charset="0"/>
                  <a:cs typeface="Calibri" pitchFamily="34" charset="0"/>
                </a:endParaRPr>
              </a:p>
              <a:p>
                <a:pPr lvl="1" eaLnBrk="1" hangingPunct="1">
                  <a:lnSpc>
                    <a:spcPct val="90000"/>
                  </a:lnSpc>
                  <a:buFont typeface="Arial" pitchFamily="34" charset="0"/>
                  <a:buChar char="•"/>
                </a:pPr>
                <a14:m>
                  <m:oMath xmlns:m="http://schemas.openxmlformats.org/officeDocument/2006/math">
                    <m:f>
                      <m:fPr>
                        <m:ctrlPr>
                          <a:rPr lang="en-US" sz="2400" i="1" smtClean="0">
                            <a:latin typeface="Cambria Math"/>
                            <a:cs typeface="Calibri" pitchFamily="34" charset="0"/>
                          </a:rPr>
                        </m:ctrlPr>
                      </m:fPr>
                      <m:num>
                        <m:r>
                          <a:rPr lang="en-US" sz="2400" b="0" i="1" smtClean="0">
                            <a:latin typeface="Cambria Math"/>
                            <a:cs typeface="Calibri" pitchFamily="34" charset="0"/>
                          </a:rPr>
                          <m:t>3.62</m:t>
                        </m:r>
                        <m:r>
                          <a:rPr lang="en-US" sz="2400" b="0" i="1" smtClean="0">
                            <a:latin typeface="Cambria Math"/>
                            <a:cs typeface="Calibri" pitchFamily="34" charset="0"/>
                          </a:rPr>
                          <m:t>𝑔</m:t>
                        </m:r>
                        <m:r>
                          <a:rPr lang="en-US" sz="2400" b="0" i="1" smtClean="0">
                            <a:latin typeface="Cambria Math"/>
                            <a:cs typeface="Calibri" pitchFamily="34" charset="0"/>
                          </a:rPr>
                          <m:t> (±0.01</m:t>
                        </m:r>
                        <m:r>
                          <a:rPr lang="en-US" sz="2400" b="0" i="1" smtClean="0">
                            <a:latin typeface="Cambria Math"/>
                            <a:ea typeface="Cambria Math"/>
                            <a:cs typeface="Calibri" pitchFamily="34" charset="0"/>
                          </a:rPr>
                          <m:t>𝑔</m:t>
                        </m:r>
                        <m:r>
                          <a:rPr lang="en-US" sz="2400" b="0" i="1" smtClean="0">
                            <a:latin typeface="Cambria Math"/>
                            <a:ea typeface="Cambria Math"/>
                            <a:cs typeface="Calibri" pitchFamily="34" charset="0"/>
                          </a:rPr>
                          <m:t>)</m:t>
                        </m:r>
                      </m:num>
                      <m:den/>
                    </m:f>
                    <m:r>
                      <a:rPr lang="en-US" sz="2400" i="1" smtClean="0">
                        <a:latin typeface="Cambria Math"/>
                        <a:ea typeface="Cambria Math"/>
                        <a:cs typeface="Calibri" pitchFamily="34" charset="0"/>
                      </a:rPr>
                      <m:t>×</m:t>
                    </m:r>
                    <m:f>
                      <m:fPr>
                        <m:ctrlPr>
                          <a:rPr lang="en-US" sz="2400" i="1" smtClean="0">
                            <a:latin typeface="Cambria Math"/>
                            <a:ea typeface="Cambria Math"/>
                            <a:cs typeface="Calibri" pitchFamily="34" charset="0"/>
                          </a:rPr>
                        </m:ctrlPr>
                      </m:fPr>
                      <m:num>
                        <m:r>
                          <a:rPr lang="en-US" sz="2400" b="0" i="1" smtClean="0">
                            <a:latin typeface="Cambria Math"/>
                            <a:ea typeface="Cambria Math"/>
                            <a:cs typeface="Calibri" pitchFamily="34" charset="0"/>
                          </a:rPr>
                          <m:t>1 </m:t>
                        </m:r>
                        <m:r>
                          <a:rPr lang="en-US" sz="2400" b="0" i="1" smtClean="0">
                            <a:latin typeface="Cambria Math"/>
                            <a:ea typeface="Cambria Math"/>
                            <a:cs typeface="Calibri" pitchFamily="34" charset="0"/>
                          </a:rPr>
                          <m:t>𝑚𝑜𝑙</m:t>
                        </m:r>
                      </m:num>
                      <m:den>
                        <m:r>
                          <a:rPr lang="en-US" sz="2400" b="0" i="1" smtClean="0">
                            <a:latin typeface="Cambria Math"/>
                            <a:ea typeface="Cambria Math"/>
                            <a:cs typeface="Calibri" pitchFamily="34" charset="0"/>
                          </a:rPr>
                          <m:t>24.3</m:t>
                        </m:r>
                        <m:r>
                          <a:rPr lang="en-US" sz="2400" b="0" i="1" smtClean="0">
                            <a:latin typeface="Cambria Math"/>
                            <a:ea typeface="Cambria Math"/>
                            <a:cs typeface="Calibri" pitchFamily="34" charset="0"/>
                          </a:rPr>
                          <m:t>𝑔</m:t>
                        </m:r>
                      </m:den>
                    </m:f>
                  </m:oMath>
                </a14:m>
                <a:endParaRPr lang="en-US" sz="2400" dirty="0">
                  <a:latin typeface="Calibri" pitchFamily="34" charset="0"/>
                  <a:cs typeface="Calibri" pitchFamily="34" charset="0"/>
                </a:endParaRPr>
              </a:p>
              <a:p>
                <a:pPr lvl="1" eaLnBrk="1" hangingPunct="1">
                  <a:lnSpc>
                    <a:spcPct val="90000"/>
                  </a:lnSpc>
                  <a:buFont typeface="Arial" pitchFamily="34" charset="0"/>
                  <a:buChar char="•"/>
                </a:pPr>
                <a14:m>
                  <m:oMath xmlns:m="http://schemas.openxmlformats.org/officeDocument/2006/math">
                    <m:f>
                      <m:fPr>
                        <m:ctrlPr>
                          <a:rPr lang="en-US" sz="2400" i="1">
                            <a:latin typeface="Cambria Math"/>
                            <a:cs typeface="Calibri" pitchFamily="34" charset="0"/>
                          </a:rPr>
                        </m:ctrlPr>
                      </m:fPr>
                      <m:num>
                        <m:r>
                          <a:rPr lang="en-US" sz="2400" i="1">
                            <a:latin typeface="Cambria Math"/>
                            <a:cs typeface="Calibri" pitchFamily="34" charset="0"/>
                          </a:rPr>
                          <m:t>3.62</m:t>
                        </m:r>
                      </m:num>
                      <m:den>
                        <m:r>
                          <a:rPr lang="en-US" sz="2400" b="0" i="1" smtClean="0">
                            <a:latin typeface="Cambria Math"/>
                            <a:ea typeface="Cambria Math"/>
                            <a:cs typeface="Calibri" pitchFamily="34" charset="0"/>
                          </a:rPr>
                          <m:t>24.3</m:t>
                        </m:r>
                      </m:den>
                    </m:f>
                    <m:d>
                      <m:dPr>
                        <m:ctrlPr>
                          <a:rPr lang="en-US" sz="2400" i="1" smtClean="0">
                            <a:latin typeface="Cambria Math"/>
                            <a:ea typeface="Cambria Math"/>
                            <a:cs typeface="Calibri" pitchFamily="34" charset="0"/>
                          </a:rPr>
                        </m:ctrlPr>
                      </m:dPr>
                      <m:e>
                        <m:r>
                          <a:rPr lang="en-US" sz="2400" i="1">
                            <a:latin typeface="Cambria Math"/>
                            <a:ea typeface="Cambria Math"/>
                            <a:cs typeface="Calibri" pitchFamily="34" charset="0"/>
                          </a:rPr>
                          <m:t>±</m:t>
                        </m:r>
                        <m:f>
                          <m:fPr>
                            <m:ctrlPr>
                              <a:rPr lang="en-US" sz="2400" i="1">
                                <a:latin typeface="Cambria Math"/>
                                <a:ea typeface="Cambria Math"/>
                                <a:cs typeface="Calibri" pitchFamily="34" charset="0"/>
                              </a:rPr>
                            </m:ctrlPr>
                          </m:fPr>
                          <m:num>
                            <m:r>
                              <a:rPr lang="en-US" sz="2400" i="1">
                                <a:latin typeface="Cambria Math"/>
                                <a:cs typeface="Calibri" pitchFamily="34" charset="0"/>
                              </a:rPr>
                              <m:t>0.01</m:t>
                            </m:r>
                          </m:num>
                          <m:den>
                            <m:r>
                              <a:rPr lang="en-US" sz="2400" i="1">
                                <a:latin typeface="Cambria Math"/>
                                <a:ea typeface="Cambria Math"/>
                                <a:cs typeface="Calibri" pitchFamily="34" charset="0"/>
                              </a:rPr>
                              <m:t>24.3</m:t>
                            </m:r>
                          </m:den>
                        </m:f>
                      </m:e>
                    </m:d>
                  </m:oMath>
                </a14:m>
                <a:endParaRPr lang="en-US" sz="2400" dirty="0" smtClean="0">
                  <a:latin typeface="Calibri" pitchFamily="34" charset="0"/>
                  <a:ea typeface="Cambria Math"/>
                  <a:cs typeface="Calibri" pitchFamily="34" charset="0"/>
                </a:endParaRPr>
              </a:p>
              <a:p>
                <a:pPr lvl="1" eaLnBrk="1" hangingPunct="1">
                  <a:lnSpc>
                    <a:spcPct val="90000"/>
                  </a:lnSpc>
                  <a:buFont typeface="Arial" pitchFamily="34" charset="0"/>
                  <a:buChar char="•"/>
                </a:pPr>
                <a:endParaRPr lang="en-US" sz="2400" dirty="0" smtClean="0">
                  <a:latin typeface="Calibri" pitchFamily="34" charset="0"/>
                  <a:ea typeface="Cambria Math"/>
                  <a:cs typeface="Calibri" pitchFamily="34" charset="0"/>
                </a:endParaRPr>
              </a:p>
              <a:p>
                <a:pPr lvl="1" eaLnBrk="1" hangingPunct="1">
                  <a:lnSpc>
                    <a:spcPct val="90000"/>
                  </a:lnSpc>
                  <a:buFont typeface="Arial" pitchFamily="34" charset="0"/>
                  <a:buChar char="•"/>
                </a:pPr>
                <a:r>
                  <a:rPr lang="en-US" sz="2400" dirty="0" smtClean="0">
                    <a:latin typeface="Calibri" pitchFamily="34" charset="0"/>
                    <a:cs typeface="Calibri" pitchFamily="34" charset="0"/>
                  </a:rPr>
                  <a:t>0.149 </a:t>
                </a:r>
                <a:r>
                  <a:rPr lang="en-US" sz="2400" dirty="0" err="1" smtClean="0">
                    <a:latin typeface="Calibri" pitchFamily="34" charset="0"/>
                    <a:cs typeface="Calibri" pitchFamily="34" charset="0"/>
                  </a:rPr>
                  <a:t>mol</a:t>
                </a:r>
                <a:r>
                  <a:rPr lang="en-US" sz="2400" dirty="0" smtClean="0">
                    <a:latin typeface="Calibri" pitchFamily="34" charset="0"/>
                    <a:cs typeface="Calibri" pitchFamily="34" charset="0"/>
                  </a:rPr>
                  <a:t> (</a:t>
                </a:r>
                <a:r>
                  <a:rPr lang="en-US" sz="2400" dirty="0" smtClean="0">
                    <a:latin typeface="Calibri" pitchFamily="34" charset="0"/>
                    <a:cs typeface="Calibri" pitchFamily="34" charset="0"/>
                    <a:sym typeface="Symbol"/>
                  </a:rPr>
                  <a:t>4E-4 </a:t>
                </a:r>
                <a:r>
                  <a:rPr lang="en-US" sz="2400" dirty="0" err="1" smtClean="0">
                    <a:latin typeface="Calibri" pitchFamily="34" charset="0"/>
                    <a:cs typeface="Calibri" pitchFamily="34" charset="0"/>
                    <a:sym typeface="Symbol"/>
                  </a:rPr>
                  <a:t>mol</a:t>
                </a:r>
                <a:r>
                  <a:rPr lang="en-US" sz="2400" dirty="0" smtClean="0">
                    <a:latin typeface="Calibri" pitchFamily="34" charset="0"/>
                    <a:cs typeface="Calibri" pitchFamily="34" charset="0"/>
                    <a:sym typeface="Symbol"/>
                  </a:rPr>
                  <a:t>)</a:t>
                </a:r>
                <a:endParaRPr lang="en-US" sz="2400" dirty="0" smtClean="0">
                  <a:latin typeface="Calibri" pitchFamily="34" charset="0"/>
                  <a:cs typeface="Calibri" pitchFamily="34" charset="0"/>
                </a:endParaRPr>
              </a:p>
              <a:p>
                <a:pPr marL="990600" lvl="1" indent="-533400" eaLnBrk="1" hangingPunct="1">
                  <a:lnSpc>
                    <a:spcPct val="90000"/>
                  </a:lnSpc>
                </a:pPr>
                <a:endParaRPr lang="en-US" sz="2400" dirty="0" smtClean="0">
                  <a:latin typeface="Calibri" pitchFamily="34" charset="0"/>
                  <a:cs typeface="Calibri" pitchFamily="34" charset="0"/>
                </a:endParaRPr>
              </a:p>
              <a:p>
                <a:pPr marL="457200" lvl="1" indent="0" eaLnBrk="1" hangingPunct="1">
                  <a:lnSpc>
                    <a:spcPct val="90000"/>
                  </a:lnSpc>
                  <a:buNone/>
                </a:pPr>
                <a:r>
                  <a:rPr lang="en-US" sz="2400" b="1" dirty="0" smtClean="0">
                    <a:latin typeface="Calibri" pitchFamily="34" charset="0"/>
                    <a:cs typeface="Calibri" pitchFamily="34" charset="0"/>
                  </a:rPr>
                  <a:t>	</a:t>
                </a:r>
                <a:r>
                  <a:rPr lang="en-US" sz="2400" b="1" u="sng" dirty="0" smtClean="0">
                    <a:latin typeface="Calibri" pitchFamily="34" charset="0"/>
                    <a:cs typeface="Calibri" pitchFamily="34" charset="0"/>
                  </a:rPr>
                  <a:t>% </a:t>
                </a:r>
                <a:r>
                  <a:rPr lang="en-US" sz="2400" b="1" u="sng" dirty="0" smtClean="0">
                    <a:latin typeface="Calibri" pitchFamily="34" charset="0"/>
                    <a:cs typeface="Calibri" pitchFamily="34" charset="0"/>
                  </a:rPr>
                  <a:t>uncertainty should not change in this calculation</a:t>
                </a:r>
              </a:p>
              <a:p>
                <a:pPr marL="990600" lvl="1" indent="-533400" eaLnBrk="1" hangingPunct="1">
                  <a:lnSpc>
                    <a:spcPct val="90000"/>
                  </a:lnSpc>
                </a:pPr>
                <a:endParaRPr lang="en-US" sz="2400" dirty="0">
                  <a:latin typeface="Calibri" pitchFamily="34" charset="0"/>
                  <a:cs typeface="Calibri" pitchFamily="34" charset="0"/>
                </a:endParaRPr>
              </a:p>
              <a:p>
                <a:pPr marL="990600" lvl="1" indent="-533400" eaLnBrk="1" hangingPunct="1">
                  <a:lnSpc>
                    <a:spcPct val="90000"/>
                  </a:lnSpc>
                </a:pPr>
                <a:endParaRPr lang="en-US" sz="2400" dirty="0" smtClean="0">
                  <a:latin typeface="Calibri" pitchFamily="34" charset="0"/>
                  <a:cs typeface="Calibri" pitchFamily="34" charset="0"/>
                </a:endParaRPr>
              </a:p>
            </p:txBody>
          </p:sp>
        </mc:Choice>
        <mc:Fallback>
          <p:sp>
            <p:nvSpPr>
              <p:cNvPr id="65539" name="Rectangle 3"/>
              <p:cNvSpPr>
                <a:spLocks noGrp="1" noRot="1" noChangeAspect="1" noMove="1" noResize="1" noEditPoints="1" noAdjustHandles="1" noChangeArrowheads="1" noChangeShapeType="1" noTextEdit="1"/>
              </p:cNvSpPr>
              <p:nvPr>
                <p:ph type="body" idx="1"/>
              </p:nvPr>
            </p:nvSpPr>
            <p:spPr>
              <a:xfrm>
                <a:off x="685800" y="1371600"/>
                <a:ext cx="8229600" cy="5105400"/>
              </a:xfrm>
              <a:blipFill rotWithShape="1">
                <a:blip r:embed="rId2"/>
                <a:stretch>
                  <a:fillRect l="-1185" t="-1671"/>
                </a:stretch>
              </a:blipFill>
            </p:spPr>
            <p:txBody>
              <a:bodyPr/>
              <a:lstStyle/>
              <a:p>
                <a:r>
                  <a:rPr lang="en-US">
                    <a:noFill/>
                  </a:rPr>
                  <a:t> </a:t>
                </a:r>
              </a:p>
            </p:txBody>
          </p:sp>
        </mc:Fallback>
      </mc:AlternateContent>
      <p:sp>
        <p:nvSpPr>
          <p:cNvPr id="4" name="Rounded Rectangle 3"/>
          <p:cNvSpPr/>
          <p:nvPr/>
        </p:nvSpPr>
        <p:spPr>
          <a:xfrm>
            <a:off x="3108960" y="2895600"/>
            <a:ext cx="35052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2"/>
                </a:solidFill>
              </a:rPr>
              <a:t>Rule #3:</a:t>
            </a:r>
            <a:r>
              <a:rPr lang="en-US" dirty="0">
                <a:solidFill>
                  <a:schemeClr val="tx2"/>
                </a:solidFill>
              </a:rPr>
              <a:t> </a:t>
            </a:r>
            <a:r>
              <a:rPr lang="en-US" dirty="0" smtClean="0">
                <a:solidFill>
                  <a:schemeClr val="tx2"/>
                </a:solidFill>
              </a:rPr>
              <a:t>divide AU by pure #</a:t>
            </a:r>
            <a:endParaRPr lang="en-US" dirty="0">
              <a:solidFill>
                <a:schemeClr val="tx2"/>
              </a:solidFill>
            </a:endParaRPr>
          </a:p>
        </p:txBody>
      </p:sp>
    </p:spTree>
    <p:extLst>
      <p:ext uri="{BB962C8B-B14F-4D97-AF65-F5344CB8AC3E}">
        <p14:creationId xmlns:p14="http://schemas.microsoft.com/office/powerpoint/2010/main" val="374093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checkerboard(across)">
                                      <p:cBhvr>
                                        <p:cTn id="7" dur="500"/>
                                        <p:tgtEl>
                                          <p:spTgt spid="655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65539">
                                            <p:txEl>
                                              <p:pRg st="1" end="1"/>
                                            </p:txEl>
                                          </p:spTgt>
                                        </p:tgtEl>
                                        <p:attrNameLst>
                                          <p:attrName>style.visibility</p:attrName>
                                        </p:attrNameLst>
                                      </p:cBhvr>
                                      <p:to>
                                        <p:strVal val="visible"/>
                                      </p:to>
                                    </p:set>
                                    <p:animEffect transition="in" filter="checkerboard(across)">
                                      <p:cBhvr>
                                        <p:cTn id="12" dur="500"/>
                                        <p:tgtEl>
                                          <p:spTgt spid="6553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checkerboard(across)">
                                      <p:cBhvr>
                                        <p:cTn id="17" dur="500"/>
                                        <p:tgtEl>
                                          <p:spTgt spid="655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65539">
                                            <p:txEl>
                                              <p:pRg st="4" end="4"/>
                                            </p:txEl>
                                          </p:spTgt>
                                        </p:tgtEl>
                                        <p:attrNameLst>
                                          <p:attrName>style.visibility</p:attrName>
                                        </p:attrNameLst>
                                      </p:cBhvr>
                                      <p:to>
                                        <p:strVal val="visible"/>
                                      </p:to>
                                    </p:set>
                                    <p:animEffect transition="in" filter="checkerboard(across)">
                                      <p:cBhvr>
                                        <p:cTn id="22" dur="500"/>
                                        <p:tgtEl>
                                          <p:spTgt spid="6553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65539">
                                            <p:txEl>
                                              <p:pRg st="6" end="6"/>
                                            </p:txEl>
                                          </p:spTgt>
                                        </p:tgtEl>
                                        <p:attrNameLst>
                                          <p:attrName>style.visibility</p:attrName>
                                        </p:attrNameLst>
                                      </p:cBhvr>
                                      <p:to>
                                        <p:strVal val="visible"/>
                                      </p:to>
                                    </p:set>
                                    <p:animEffect transition="in" filter="checkerboard(across)">
                                      <p:cBhvr>
                                        <p:cTn id="27" dur="500"/>
                                        <p:tgtEl>
                                          <p:spTgt spid="6553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Graphing</a:t>
            </a:r>
          </a:p>
        </p:txBody>
      </p:sp>
      <p:sp>
        <p:nvSpPr>
          <p:cNvPr id="52227" name="Rectangle 3"/>
          <p:cNvSpPr>
            <a:spLocks noGrp="1" noChangeArrowheads="1"/>
          </p:cNvSpPr>
          <p:nvPr>
            <p:ph type="body" idx="1"/>
          </p:nvPr>
        </p:nvSpPr>
        <p:spPr/>
        <p:txBody>
          <a:bodyPr/>
          <a:lstStyle/>
          <a:p>
            <a:pPr eaLnBrk="1" hangingPunct="1"/>
            <a:r>
              <a:rPr lang="en-US" smtClean="0">
                <a:latin typeface="Calibri" pitchFamily="34" charset="0"/>
                <a:cs typeface="Calibri" pitchFamily="34" charset="0"/>
              </a:rPr>
              <a:t>Graphing is an excellent way to average a range of values.</a:t>
            </a:r>
          </a:p>
          <a:p>
            <a:pPr eaLnBrk="1" hangingPunct="1">
              <a:buFontTx/>
              <a:buNone/>
            </a:pPr>
            <a:endParaRPr lang="en-US" smtClean="0">
              <a:latin typeface="Calibri" pitchFamily="34" charset="0"/>
              <a:cs typeface="Calibri" pitchFamily="34" charset="0"/>
            </a:endParaRPr>
          </a:p>
          <a:p>
            <a:pPr eaLnBrk="1" hangingPunct="1"/>
            <a:r>
              <a:rPr lang="en-US" smtClean="0">
                <a:latin typeface="Calibri" pitchFamily="34" charset="0"/>
                <a:cs typeface="Calibri" pitchFamily="34" charset="0"/>
              </a:rPr>
              <a:t>When a range of values is plotted each point should have </a:t>
            </a:r>
            <a:r>
              <a:rPr lang="en-US" u="sng" smtClean="0">
                <a:latin typeface="Calibri" pitchFamily="34" charset="0"/>
                <a:cs typeface="Calibri" pitchFamily="34" charset="0"/>
              </a:rPr>
              <a:t>error bars</a:t>
            </a:r>
            <a:r>
              <a:rPr lang="en-US" smtClean="0">
                <a:latin typeface="Calibri" pitchFamily="34" charset="0"/>
                <a:cs typeface="Calibri" pitchFamily="34" charset="0"/>
              </a:rPr>
              <a:t> drawn on it. </a:t>
            </a:r>
          </a:p>
          <a:p>
            <a:pPr eaLnBrk="1" hangingPunct="1"/>
            <a:endParaRPr lang="en-US" smtClean="0">
              <a:latin typeface="Calibri" pitchFamily="34" charset="0"/>
              <a:cs typeface="Calibri" pitchFamily="34" charset="0"/>
            </a:endParaRPr>
          </a:p>
          <a:p>
            <a:pPr eaLnBrk="1" hangingPunct="1">
              <a:buFontTx/>
              <a:buNone/>
            </a:pPr>
            <a:endParaRPr lang="en-US"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4" descr="graph"/>
          <p:cNvPicPr>
            <a:picLocks noChangeAspect="1" noChangeArrowheads="1"/>
          </p:cNvPicPr>
          <p:nvPr/>
        </p:nvPicPr>
        <p:blipFill>
          <a:blip r:embed="rId2">
            <a:clrChange>
              <a:clrFrom>
                <a:srgbClr val="FEFEFE"/>
              </a:clrFrom>
              <a:clrTo>
                <a:srgbClr val="FEFEFE">
                  <a:alpha val="0"/>
                </a:srgbClr>
              </a:clrTo>
            </a:clrChange>
            <a:lum contrast="18000"/>
            <a:extLst>
              <a:ext uri="{28A0092B-C50C-407E-A947-70E740481C1C}">
                <a14:useLocalDpi xmlns:a14="http://schemas.microsoft.com/office/drawing/2010/main" val="0"/>
              </a:ext>
            </a:extLst>
          </a:blip>
          <a:srcRect t="9291" b="36653"/>
          <a:stretch>
            <a:fillRect/>
          </a:stretch>
        </p:blipFill>
        <p:spPr bwMode="auto">
          <a:xfrm>
            <a:off x="2209800" y="1905000"/>
            <a:ext cx="4522788"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Rectangle 5"/>
          <p:cNvSpPr>
            <a:spLocks noGrp="1" noChangeArrowheads="1"/>
          </p:cNvSpPr>
          <p:nvPr>
            <p:ph type="title"/>
          </p:nvPr>
        </p:nvSpPr>
        <p:spPr/>
        <p:txBody>
          <a:bodyPr/>
          <a:lstStyle/>
          <a:p>
            <a:pPr eaLnBrk="1" hangingPunct="1"/>
            <a:r>
              <a:rPr lang="en-US" smtClean="0">
                <a:latin typeface="Calibri" pitchFamily="34" charset="0"/>
                <a:cs typeface="Calibri" pitchFamily="34" charset="0"/>
              </a:rPr>
              <a:t>Error Bars</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Error Bars</a:t>
            </a:r>
          </a:p>
        </p:txBody>
      </p:sp>
      <p:sp>
        <p:nvSpPr>
          <p:cNvPr id="69635" name="Rectangle 3"/>
          <p:cNvSpPr>
            <a:spLocks noGrp="1" noChangeArrowheads="1"/>
          </p:cNvSpPr>
          <p:nvPr>
            <p:ph type="body" idx="1"/>
          </p:nvPr>
        </p:nvSpPr>
        <p:spPr>
          <a:xfrm>
            <a:off x="457200" y="1143000"/>
            <a:ext cx="8229600" cy="4983163"/>
          </a:xfrm>
        </p:spPr>
        <p:txBody>
          <a:bodyPr/>
          <a:lstStyle/>
          <a:p>
            <a:pPr eaLnBrk="1" hangingPunct="1"/>
            <a:r>
              <a:rPr lang="en-US" sz="2400" dirty="0" smtClean="0">
                <a:latin typeface="Calibri" pitchFamily="34" charset="0"/>
                <a:cs typeface="Calibri" pitchFamily="34" charset="0"/>
              </a:rPr>
              <a:t>The size of the bar is calculated from the uncertainty due to random errors. </a:t>
            </a:r>
          </a:p>
          <a:p>
            <a:pPr eaLnBrk="1" hangingPunct="1"/>
            <a:r>
              <a:rPr lang="en-US" sz="2400" dirty="0" smtClean="0">
                <a:latin typeface="Calibri" pitchFamily="34" charset="0"/>
                <a:cs typeface="Calibri" pitchFamily="34" charset="0"/>
              </a:rPr>
              <a:t>Any line that is drawn should be within the error bars of each point</a:t>
            </a:r>
          </a:p>
          <a:p>
            <a:pPr eaLnBrk="1" hangingPunct="1"/>
            <a:endParaRPr lang="en-US" sz="800" dirty="0" smtClean="0">
              <a:latin typeface="Calibri" pitchFamily="34" charset="0"/>
              <a:cs typeface="Calibri" pitchFamily="34" charset="0"/>
            </a:endParaRPr>
          </a:p>
          <a:p>
            <a:pPr eaLnBrk="1" hangingPunct="1"/>
            <a:r>
              <a:rPr lang="en-US" sz="2400" dirty="0" smtClean="0">
                <a:latin typeface="Calibri" pitchFamily="34" charset="0"/>
                <a:cs typeface="Calibri" pitchFamily="34" charset="0"/>
              </a:rPr>
              <a:t>If it is not possible to draw a line of “best” fit within the error bars then the systematic errors are greater </a:t>
            </a:r>
            <a:r>
              <a:rPr lang="en-US" sz="2400" dirty="0" smtClean="0">
                <a:latin typeface="Calibri" pitchFamily="34" charset="0"/>
                <a:cs typeface="Calibri" pitchFamily="34" charset="0"/>
              </a:rPr>
              <a:t>than </a:t>
            </a:r>
            <a:r>
              <a:rPr lang="en-US" sz="2400" dirty="0" smtClean="0">
                <a:latin typeface="Calibri" pitchFamily="34" charset="0"/>
                <a:cs typeface="Calibri" pitchFamily="34" charset="0"/>
              </a:rPr>
              <a:t>the random errors.</a:t>
            </a:r>
          </a:p>
          <a:p>
            <a:pPr eaLnBrk="1" hangingPunct="1">
              <a:buFontTx/>
              <a:buNone/>
            </a:pPr>
            <a:r>
              <a:rPr lang="en-US" dirty="0" smtClean="0">
                <a:latin typeface="Calibri" pitchFamily="34" charset="0"/>
                <a:cs typeface="Calibri" pitchFamily="34" charset="0"/>
              </a:rPr>
              <a:t> </a:t>
            </a:r>
          </a:p>
        </p:txBody>
      </p:sp>
      <p:pic>
        <p:nvPicPr>
          <p:cNvPr id="542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733800"/>
            <a:ext cx="52578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blinds(horizontal)">
                                      <p:cBhvr>
                                        <p:cTn id="7" dur="500"/>
                                        <p:tgtEl>
                                          <p:spTgt spid="696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diamond(in)">
                                      <p:cBhvr>
                                        <p:cTn id="12" dur="2000"/>
                                        <p:tgtEl>
                                          <p:spTgt spid="696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69635">
                                            <p:txEl>
                                              <p:pRg st="3" end="3"/>
                                            </p:txEl>
                                          </p:spTgt>
                                        </p:tgtEl>
                                        <p:attrNameLst>
                                          <p:attrName>style.visibility</p:attrName>
                                        </p:attrNameLst>
                                      </p:cBhvr>
                                      <p:to>
                                        <p:strVal val="visible"/>
                                      </p:to>
                                    </p:set>
                                    <p:anim calcmode="lin" valueType="num">
                                      <p:cBhvr additive="base">
                                        <p:cTn id="17"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96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228600" y="274638"/>
            <a:ext cx="8763000" cy="1143000"/>
          </a:xfrm>
        </p:spPr>
        <p:txBody>
          <a:bodyPr/>
          <a:lstStyle/>
          <a:p>
            <a:pPr eaLnBrk="1" hangingPunct="1"/>
            <a:r>
              <a:rPr lang="en-US" sz="3600" b="1" dirty="0" smtClean="0">
                <a:latin typeface="Calibri" pitchFamily="34" charset="0"/>
                <a:cs typeface="Calibri" pitchFamily="34" charset="0"/>
              </a:rPr>
              <a:t>Additional uncertainty </a:t>
            </a:r>
            <a:r>
              <a:rPr lang="en-US" sz="3600" b="1" dirty="0" smtClean="0">
                <a:latin typeface="Calibri" pitchFamily="34" charset="0"/>
                <a:cs typeface="Calibri" pitchFamily="34" charset="0"/>
              </a:rPr>
              <a:t>propagation </a:t>
            </a:r>
            <a:r>
              <a:rPr lang="en-US" sz="3600" b="1" dirty="0" smtClean="0">
                <a:latin typeface="Calibri" pitchFamily="34" charset="0"/>
                <a:cs typeface="Calibri" pitchFamily="34" charset="0"/>
              </a:rPr>
              <a:t>example</a:t>
            </a:r>
            <a:endParaRPr lang="en-US" sz="3600" b="1" dirty="0" smtClean="0">
              <a:latin typeface="Calibri" pitchFamily="34" charset="0"/>
              <a:cs typeface="Calibri" pitchFamily="34" charset="0"/>
            </a:endParaRPr>
          </a:p>
        </p:txBody>
      </p:sp>
      <p:sp>
        <p:nvSpPr>
          <p:cNvPr id="44035" name="Rectangle 3"/>
          <p:cNvSpPr>
            <a:spLocks noGrp="1" noChangeArrowheads="1"/>
          </p:cNvSpPr>
          <p:nvPr>
            <p:ph type="body" idx="1"/>
          </p:nvPr>
        </p:nvSpPr>
        <p:spPr>
          <a:xfrm>
            <a:off x="228600" y="1752600"/>
            <a:ext cx="8458200" cy="5562600"/>
          </a:xfrm>
        </p:spPr>
        <p:txBody>
          <a:bodyPr/>
          <a:lstStyle/>
          <a:p>
            <a:pPr eaLnBrk="1" hangingPunct="1">
              <a:buFontTx/>
              <a:buNone/>
            </a:pPr>
            <a:r>
              <a:rPr lang="en-US" dirty="0" smtClean="0">
                <a:latin typeface="Calibri" pitchFamily="34" charset="0"/>
                <a:cs typeface="Calibri" pitchFamily="34" charset="0"/>
              </a:rPr>
              <a:t>	100. cm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a:t>
            </a:r>
            <a:r>
              <a:rPr lang="en-US" dirty="0">
                <a:latin typeface="Calibri" pitchFamily="34" charset="0"/>
                <a:cs typeface="Calibri" pitchFamily="34" charset="0"/>
              </a:rPr>
              <a:t>0.5 cm</a:t>
            </a:r>
            <a:r>
              <a:rPr lang="en-US" baseline="30000" dirty="0">
                <a:latin typeface="Calibri" pitchFamily="34" charset="0"/>
                <a:cs typeface="Calibri" pitchFamily="34" charset="0"/>
              </a:rPr>
              <a:t>3</a:t>
            </a:r>
            <a:r>
              <a:rPr lang="en-US" dirty="0">
                <a:latin typeface="Calibri" pitchFamily="34" charset="0"/>
                <a:cs typeface="Calibri" pitchFamily="34" charset="0"/>
              </a:rPr>
              <a:t> ) </a:t>
            </a:r>
            <a:r>
              <a:rPr lang="en-US" dirty="0" smtClean="0">
                <a:latin typeface="Calibri" pitchFamily="34" charset="0"/>
                <a:cs typeface="Calibri" pitchFamily="34" charset="0"/>
              </a:rPr>
              <a:t>of water at </a:t>
            </a:r>
            <a:r>
              <a:rPr lang="en-US" dirty="0" smtClean="0">
                <a:latin typeface="Calibri" pitchFamily="34" charset="0"/>
                <a:cs typeface="Calibri" pitchFamily="34" charset="0"/>
              </a:rPr>
              <a:t>23.0°C </a:t>
            </a:r>
            <a:r>
              <a:rPr lang="en-US" dirty="0">
                <a:latin typeface="Calibri" pitchFamily="34" charset="0"/>
                <a:cs typeface="Calibri" pitchFamily="34" charset="0"/>
              </a:rPr>
              <a:t>(±0.5°C) </a:t>
            </a:r>
            <a:r>
              <a:rPr lang="en-US" dirty="0" smtClean="0">
                <a:latin typeface="Calibri" pitchFamily="34" charset="0"/>
                <a:cs typeface="Calibri" pitchFamily="34" charset="0"/>
              </a:rPr>
              <a:t>increased in temp to </a:t>
            </a:r>
            <a:r>
              <a:rPr lang="en-US" dirty="0" smtClean="0">
                <a:latin typeface="Calibri" pitchFamily="34" charset="0"/>
                <a:cs typeface="Calibri" pitchFamily="34" charset="0"/>
              </a:rPr>
              <a:t>28.0°</a:t>
            </a:r>
            <a:r>
              <a:rPr lang="en-US" dirty="0" smtClean="0">
                <a:latin typeface="Calibri" pitchFamily="34" charset="0"/>
                <a:cs typeface="Calibri" pitchFamily="34" charset="0"/>
              </a:rPr>
              <a:t>C </a:t>
            </a:r>
            <a:r>
              <a:rPr lang="en-US" dirty="0">
                <a:latin typeface="Calibri" pitchFamily="34" charset="0"/>
                <a:cs typeface="Calibri" pitchFamily="34" charset="0"/>
              </a:rPr>
              <a:t>(±0.5°C). </a:t>
            </a:r>
            <a:endParaRPr lang="en-US" dirty="0" smtClean="0">
              <a:latin typeface="Calibri" pitchFamily="34" charset="0"/>
              <a:cs typeface="Calibri" pitchFamily="34" charset="0"/>
            </a:endParaRPr>
          </a:p>
          <a:p>
            <a:pPr eaLnBrk="1" hangingPunct="1">
              <a:buFontTx/>
              <a:buNone/>
            </a:pPr>
            <a:endParaRPr lang="en-US" dirty="0" smtClean="0">
              <a:latin typeface="Calibri" pitchFamily="34" charset="0"/>
              <a:cs typeface="Calibri" pitchFamily="34" charset="0"/>
            </a:endParaRPr>
          </a:p>
          <a:p>
            <a:pPr eaLnBrk="1" hangingPunct="1">
              <a:buFontTx/>
              <a:buNone/>
            </a:pPr>
            <a:r>
              <a:rPr lang="en-US" dirty="0" smtClean="0">
                <a:latin typeface="Calibri" pitchFamily="34" charset="0"/>
                <a:cs typeface="Calibri" pitchFamily="34" charset="0"/>
              </a:rPr>
              <a:t>	(Remember that cm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 mL, and that the density of water is </a:t>
            </a:r>
            <a:r>
              <a:rPr lang="en-US" dirty="0" smtClean="0">
                <a:latin typeface="Calibri" pitchFamily="34" charset="0"/>
                <a:cs typeface="Calibri" pitchFamily="34" charset="0"/>
              </a:rPr>
              <a:t>1 g/cm</a:t>
            </a:r>
            <a:r>
              <a:rPr lang="en-US" baseline="30000" dirty="0" smtClean="0">
                <a:latin typeface="Calibri" pitchFamily="34" charset="0"/>
                <a:cs typeface="Calibri" pitchFamily="34" charset="0"/>
              </a:rPr>
              <a:t>3</a:t>
            </a:r>
            <a:r>
              <a:rPr lang="en-US" dirty="0" smtClean="0">
                <a:latin typeface="Calibri" pitchFamily="34" charset="0"/>
                <a:cs typeface="Calibri" pitchFamily="34" charset="0"/>
              </a:rPr>
              <a:t>). </a:t>
            </a:r>
          </a:p>
          <a:p>
            <a:pPr eaLnBrk="1" hangingPunct="1">
              <a:buFontTx/>
              <a:buNone/>
            </a:pPr>
            <a:endParaRPr lang="en-US" dirty="0" smtClean="0">
              <a:latin typeface="Calibri" pitchFamily="34" charset="0"/>
              <a:cs typeface="Calibri" pitchFamily="34" charset="0"/>
            </a:endParaRPr>
          </a:p>
          <a:p>
            <a:pPr eaLnBrk="1" hangingPunct="1">
              <a:buFontTx/>
              <a:buNone/>
            </a:pPr>
            <a:r>
              <a:rPr lang="en-US" b="1" dirty="0" smtClean="0">
                <a:latin typeface="Calibri" pitchFamily="34" charset="0"/>
                <a:cs typeface="Calibri" pitchFamily="34" charset="0"/>
              </a:rPr>
              <a:t>	Calculate the energy the water absorbed.</a:t>
            </a:r>
            <a:r>
              <a:rPr lang="en-US" dirty="0" smtClean="0">
                <a:latin typeface="Calibri" pitchFamily="34" charset="0"/>
                <a:cs typeface="Calibri" pitchFamily="34" charset="0"/>
              </a:rPr>
              <a:t> </a:t>
            </a:r>
          </a:p>
          <a:p>
            <a:pPr lvl="2" eaLnBrk="1" hangingPunct="1">
              <a:buFontTx/>
              <a:buNone/>
            </a:pPr>
            <a:endParaRPr lang="en-US" dirty="0" smtClean="0">
              <a:latin typeface="Calibri" pitchFamily="34" charset="0"/>
              <a:cs typeface="Calibri" pitchFamily="34" charset="0"/>
            </a:endParaRPr>
          </a:p>
          <a:p>
            <a:pPr eaLnBrk="1" hangingPunct="1">
              <a:buFontTx/>
              <a:buNone/>
            </a:pPr>
            <a:r>
              <a:rPr lang="en-US" dirty="0" smtClean="0">
                <a:latin typeface="Calibri" pitchFamily="34" charset="0"/>
                <a:cs typeface="Calibri" pitchFamily="34" charset="0"/>
              </a:rPr>
              <a:t>	</a:t>
            </a:r>
          </a:p>
        </p:txBody>
      </p:sp>
    </p:spTree>
    <p:extLst>
      <p:ext uri="{BB962C8B-B14F-4D97-AF65-F5344CB8AC3E}">
        <p14:creationId xmlns:p14="http://schemas.microsoft.com/office/powerpoint/2010/main" val="793492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dirty="0" smtClean="0">
                <a:solidFill>
                  <a:srgbClr val="008000"/>
                </a:solidFill>
                <a:latin typeface="Calibri" pitchFamily="34" charset="0"/>
                <a:cs typeface="Calibri" pitchFamily="34" charset="0"/>
              </a:rPr>
              <a:t>1</a:t>
            </a:r>
            <a:r>
              <a:rPr lang="en-US" baseline="30000" dirty="0" smtClean="0">
                <a:solidFill>
                  <a:srgbClr val="008000"/>
                </a:solidFill>
                <a:latin typeface="Calibri" pitchFamily="34" charset="0"/>
                <a:cs typeface="Calibri" pitchFamily="34" charset="0"/>
              </a:rPr>
              <a:t>st</a:t>
            </a:r>
            <a:r>
              <a:rPr lang="en-US" dirty="0" smtClean="0">
                <a:solidFill>
                  <a:srgbClr val="008000"/>
                </a:solidFill>
                <a:latin typeface="Calibri" pitchFamily="34" charset="0"/>
                <a:cs typeface="Calibri" pitchFamily="34" charset="0"/>
              </a:rPr>
              <a:t> calc. is for %U</a:t>
            </a:r>
          </a:p>
        </p:txBody>
      </p:sp>
      <p:sp>
        <p:nvSpPr>
          <p:cNvPr id="70659" name="Rectangle 3"/>
          <p:cNvSpPr>
            <a:spLocks noGrp="1" noChangeArrowheads="1"/>
          </p:cNvSpPr>
          <p:nvPr>
            <p:ph type="body" idx="1"/>
          </p:nvPr>
        </p:nvSpPr>
        <p:spPr>
          <a:xfrm>
            <a:off x="0" y="1676400"/>
            <a:ext cx="8686800" cy="4525963"/>
          </a:xfrm>
        </p:spPr>
        <p:txBody>
          <a:bodyPr/>
          <a:lstStyle/>
          <a:p>
            <a:pPr lvl="2" eaLnBrk="1" hangingPunct="1">
              <a:buFontTx/>
              <a:buNone/>
            </a:pPr>
            <a:r>
              <a:rPr lang="en-US" sz="3600" dirty="0" smtClean="0">
                <a:latin typeface="Calibri" pitchFamily="34" charset="0"/>
                <a:cs typeface="Calibri" pitchFamily="34" charset="0"/>
              </a:rPr>
              <a:t>	Info:</a:t>
            </a:r>
          </a:p>
          <a:p>
            <a:pPr lvl="2" eaLnBrk="1" hangingPunct="1">
              <a:buFontTx/>
              <a:buNone/>
            </a:pPr>
            <a:r>
              <a:rPr lang="en-US" sz="3600" dirty="0" smtClean="0">
                <a:latin typeface="Calibri" pitchFamily="34" charset="0"/>
                <a:cs typeface="Calibri" pitchFamily="34" charset="0"/>
              </a:rPr>
              <a:t>	100.0 cm</a:t>
            </a:r>
            <a:r>
              <a:rPr lang="en-US" sz="3600" baseline="30000" dirty="0" smtClean="0">
                <a:latin typeface="Calibri" pitchFamily="34" charset="0"/>
                <a:cs typeface="Calibri" pitchFamily="34" charset="0"/>
              </a:rPr>
              <a:t>3</a:t>
            </a:r>
            <a:r>
              <a:rPr lang="en-US" sz="3600" dirty="0" smtClean="0">
                <a:latin typeface="Calibri" pitchFamily="34" charset="0"/>
                <a:cs typeface="Calibri" pitchFamily="34" charset="0"/>
              </a:rPr>
              <a:t> (±0.5) of water at 23.0 °C (±0.5) increased in temp to 28.0 ºC.</a:t>
            </a:r>
          </a:p>
          <a:p>
            <a:pPr lvl="2" eaLnBrk="1" hangingPunct="1">
              <a:buFontTx/>
              <a:buNone/>
            </a:pPr>
            <a:endParaRPr lang="en-US" dirty="0" smtClean="0">
              <a:latin typeface="Calibri" pitchFamily="34" charset="0"/>
              <a:cs typeface="Calibri" pitchFamily="34" charset="0"/>
            </a:endParaRPr>
          </a:p>
          <a:p>
            <a:pPr lvl="2" algn="ctr" eaLnBrk="1" hangingPunct="1">
              <a:buFontTx/>
              <a:buNone/>
            </a:pPr>
            <a:r>
              <a:rPr lang="en-US" b="1" dirty="0" smtClean="0">
                <a:solidFill>
                  <a:srgbClr val="6600CC"/>
                </a:solidFill>
                <a:latin typeface="Calibri" pitchFamily="34" charset="0"/>
                <a:cs typeface="Calibri" pitchFamily="34" charset="0"/>
              </a:rPr>
              <a:t>%U= (A.U.) / (recorded value) x 100 = </a:t>
            </a:r>
          </a:p>
          <a:p>
            <a:pPr lvl="2" eaLnBrk="1" hangingPunct="1"/>
            <a:r>
              <a:rPr lang="en-US" dirty="0" smtClean="0">
                <a:latin typeface="Calibri" pitchFamily="34" charset="0"/>
                <a:cs typeface="Calibri" pitchFamily="34" charset="0"/>
              </a:rPr>
              <a:t>RU of water volume = (0.5/100.0) x 100 = 0.5% </a:t>
            </a:r>
          </a:p>
          <a:p>
            <a:pPr lvl="2" eaLnBrk="1" hangingPunct="1"/>
            <a:r>
              <a:rPr lang="en-US" dirty="0" smtClean="0">
                <a:latin typeface="Calibri" pitchFamily="34" charset="0"/>
                <a:cs typeface="Calibri" pitchFamily="34" charset="0"/>
              </a:rPr>
              <a:t>RU of temp change = (1/278) x 100 = 0.4%  </a:t>
            </a:r>
          </a:p>
          <a:p>
            <a:pPr lvl="2" eaLnBrk="1" hangingPunct="1">
              <a:buFontTx/>
              <a:buNone/>
            </a:pPr>
            <a:r>
              <a:rPr lang="en-US" dirty="0" smtClean="0">
                <a:latin typeface="Calibri" pitchFamily="34" charset="0"/>
                <a:cs typeface="Calibri" pitchFamily="34" charset="0"/>
              </a:rPr>
              <a:t>	(the specific heat capacity of the water is taken as an absolute value).</a:t>
            </a:r>
          </a:p>
        </p:txBody>
      </p:sp>
    </p:spTree>
    <p:extLst>
      <p:ext uri="{BB962C8B-B14F-4D97-AF65-F5344CB8AC3E}">
        <p14:creationId xmlns:p14="http://schemas.microsoft.com/office/powerpoint/2010/main" val="40047168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diamond(in)">
                                      <p:cBhvr>
                                        <p:cTn id="7" dur="2000"/>
                                        <p:tgtEl>
                                          <p:spTgt spid="70659">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70659">
                                            <p:txEl>
                                              <p:pRg st="1" end="1"/>
                                            </p:txEl>
                                          </p:spTgt>
                                        </p:tgtEl>
                                        <p:attrNameLst>
                                          <p:attrName>style.visibility</p:attrName>
                                        </p:attrNameLst>
                                      </p:cBhvr>
                                      <p:to>
                                        <p:strVal val="visible"/>
                                      </p:to>
                                    </p:set>
                                    <p:animEffect transition="in" filter="diamond(in)">
                                      <p:cBhvr>
                                        <p:cTn id="10" dur="2000"/>
                                        <p:tgtEl>
                                          <p:spTgt spid="7065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nodeType="clickEffect">
                                  <p:stCondLst>
                                    <p:cond delay="0"/>
                                  </p:stCondLst>
                                  <p:childTnLst>
                                    <p:set>
                                      <p:cBhvr>
                                        <p:cTn id="14" dur="1" fill="hold">
                                          <p:stCondLst>
                                            <p:cond delay="0"/>
                                          </p:stCondLst>
                                        </p:cTn>
                                        <p:tgtEl>
                                          <p:spTgt spid="70659">
                                            <p:txEl>
                                              <p:pRg st="3" end="3"/>
                                            </p:txEl>
                                          </p:spTgt>
                                        </p:tgtEl>
                                        <p:attrNameLst>
                                          <p:attrName>style.visibility</p:attrName>
                                        </p:attrNameLst>
                                      </p:cBhvr>
                                      <p:to>
                                        <p:strVal val="visible"/>
                                      </p:to>
                                    </p:set>
                                    <p:animEffect transition="in" filter="diamond(in)">
                                      <p:cBhvr>
                                        <p:cTn id="15" dur="2000"/>
                                        <p:tgtEl>
                                          <p:spTgt spid="70659">
                                            <p:txEl>
                                              <p:pRg st="3" end="3"/>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70659">
                                            <p:txEl>
                                              <p:pRg st="4" end="4"/>
                                            </p:txEl>
                                          </p:spTgt>
                                        </p:tgtEl>
                                        <p:attrNameLst>
                                          <p:attrName>style.visibility</p:attrName>
                                        </p:attrNameLst>
                                      </p:cBhvr>
                                      <p:to>
                                        <p:strVal val="visible"/>
                                      </p:to>
                                    </p:set>
                                    <p:animEffect transition="in" filter="blinds(horizontal)">
                                      <p:cBhvr>
                                        <p:cTn id="20" dur="500"/>
                                        <p:tgtEl>
                                          <p:spTgt spid="70659">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70659">
                                            <p:txEl>
                                              <p:pRg st="5" end="5"/>
                                            </p:txEl>
                                          </p:spTgt>
                                        </p:tgtEl>
                                        <p:attrNameLst>
                                          <p:attrName>style.visibility</p:attrName>
                                        </p:attrNameLst>
                                      </p:cBhvr>
                                      <p:to>
                                        <p:strVal val="visible"/>
                                      </p:to>
                                    </p:set>
                                    <p:animEffect transition="in" filter="box(in)">
                                      <p:cBhvr>
                                        <p:cTn id="25" dur="500"/>
                                        <p:tgtEl>
                                          <p:spTgt spid="70659">
                                            <p:txEl>
                                              <p:pRg st="5" end="5"/>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70659">
                                            <p:txEl>
                                              <p:pRg st="6" end="6"/>
                                            </p:txEl>
                                          </p:spTgt>
                                        </p:tgtEl>
                                        <p:attrNameLst>
                                          <p:attrName>style.visibility</p:attrName>
                                        </p:attrNameLst>
                                      </p:cBhvr>
                                      <p:to>
                                        <p:strVal val="visible"/>
                                      </p:to>
                                    </p:set>
                                    <p:animEffect transition="in" filter="box(in)">
                                      <p:cBhvr>
                                        <p:cTn id="28" dur="500"/>
                                        <p:tgtEl>
                                          <p:spTgt spid="706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sz="4000" smtClean="0">
                <a:latin typeface="Calibri" pitchFamily="34" charset="0"/>
                <a:cs typeface="Calibri" pitchFamily="34" charset="0"/>
              </a:rPr>
              <a:t>Calculate Energy (q)</a:t>
            </a:r>
            <a:br>
              <a:rPr lang="en-US" sz="4000" smtClean="0">
                <a:latin typeface="Calibri" pitchFamily="34" charset="0"/>
                <a:cs typeface="Calibri" pitchFamily="34" charset="0"/>
              </a:rPr>
            </a:br>
            <a:r>
              <a:rPr lang="en-US" sz="4000" smtClean="0">
                <a:latin typeface="Calibri" pitchFamily="34" charset="0"/>
                <a:cs typeface="Calibri" pitchFamily="34" charset="0"/>
              </a:rPr>
              <a:t>q = mc</a:t>
            </a:r>
            <a:r>
              <a:rPr lang="el-GR" sz="4000" smtClean="0">
                <a:latin typeface="Calibri" pitchFamily="34" charset="0"/>
                <a:cs typeface="Calibri" pitchFamily="34" charset="0"/>
              </a:rPr>
              <a:t>Δ</a:t>
            </a:r>
            <a:r>
              <a:rPr lang="en-US" sz="4000" smtClean="0">
                <a:latin typeface="Calibri" pitchFamily="34" charset="0"/>
                <a:cs typeface="Calibri" pitchFamily="34" charset="0"/>
              </a:rPr>
              <a:t>T</a:t>
            </a:r>
          </a:p>
        </p:txBody>
      </p:sp>
      <p:sp>
        <p:nvSpPr>
          <p:cNvPr id="64515" name="Rectangle 3"/>
          <p:cNvSpPr>
            <a:spLocks noGrp="1" noChangeArrowheads="1"/>
          </p:cNvSpPr>
          <p:nvPr>
            <p:ph type="body" idx="1"/>
          </p:nvPr>
        </p:nvSpPr>
        <p:spPr/>
        <p:txBody>
          <a:bodyPr/>
          <a:lstStyle/>
          <a:p>
            <a:pPr eaLnBrk="1" hangingPunct="1">
              <a:lnSpc>
                <a:spcPct val="80000"/>
              </a:lnSpc>
              <a:buFontTx/>
              <a:buNone/>
            </a:pPr>
            <a:r>
              <a:rPr lang="en-US" sz="2800" smtClean="0">
                <a:latin typeface="Calibri" pitchFamily="34" charset="0"/>
                <a:cs typeface="Calibri" pitchFamily="34" charset="0"/>
              </a:rPr>
              <a:t>q = ?</a:t>
            </a:r>
          </a:p>
          <a:p>
            <a:pPr eaLnBrk="1" hangingPunct="1">
              <a:lnSpc>
                <a:spcPct val="80000"/>
              </a:lnSpc>
              <a:buFontTx/>
              <a:buNone/>
            </a:pPr>
            <a:r>
              <a:rPr lang="en-US" sz="2800" smtClean="0">
                <a:latin typeface="Calibri" pitchFamily="34" charset="0"/>
                <a:cs typeface="Calibri" pitchFamily="34" charset="0"/>
              </a:rPr>
              <a:t>m = 100. g </a:t>
            </a:r>
          </a:p>
          <a:p>
            <a:pPr eaLnBrk="1" hangingPunct="1">
              <a:lnSpc>
                <a:spcPct val="80000"/>
              </a:lnSpc>
              <a:buFontTx/>
              <a:buNone/>
            </a:pPr>
            <a:r>
              <a:rPr lang="en-US" sz="2800" smtClean="0">
                <a:latin typeface="Calibri" pitchFamily="34" charset="0"/>
                <a:cs typeface="Calibri" pitchFamily="34" charset="0"/>
              </a:rPr>
              <a:t>c = 4.184 J/g°C </a:t>
            </a:r>
          </a:p>
          <a:p>
            <a:pPr eaLnBrk="1" hangingPunct="1">
              <a:lnSpc>
                <a:spcPct val="80000"/>
              </a:lnSpc>
              <a:buFontTx/>
              <a:buNone/>
            </a:pPr>
            <a:r>
              <a:rPr lang="el-GR" sz="2800" smtClean="0">
                <a:latin typeface="Calibri" pitchFamily="34" charset="0"/>
                <a:cs typeface="Calibri" pitchFamily="34" charset="0"/>
              </a:rPr>
              <a:t>Δ</a:t>
            </a:r>
            <a:r>
              <a:rPr lang="en-US" sz="2800" smtClean="0">
                <a:latin typeface="Calibri" pitchFamily="34" charset="0"/>
                <a:cs typeface="Calibri" pitchFamily="34" charset="0"/>
              </a:rPr>
              <a:t>T = 5.0 °C </a:t>
            </a:r>
          </a:p>
          <a:p>
            <a:pPr eaLnBrk="1" hangingPunct="1">
              <a:lnSpc>
                <a:spcPct val="80000"/>
              </a:lnSpc>
              <a:buFontTx/>
              <a:buNone/>
            </a:pPr>
            <a:r>
              <a:rPr lang="en-US" sz="2800" smtClean="0">
                <a:latin typeface="Calibri" pitchFamily="34" charset="0"/>
                <a:cs typeface="Calibri" pitchFamily="34" charset="0"/>
              </a:rPr>
              <a:t> </a:t>
            </a:r>
          </a:p>
          <a:p>
            <a:pPr eaLnBrk="1" hangingPunct="1">
              <a:lnSpc>
                <a:spcPct val="80000"/>
              </a:lnSpc>
              <a:buFontTx/>
              <a:buNone/>
            </a:pPr>
            <a:r>
              <a:rPr lang="en-US" sz="2800" smtClean="0">
                <a:latin typeface="Calibri" pitchFamily="34" charset="0"/>
                <a:cs typeface="Calibri" pitchFamily="34" charset="0"/>
              </a:rPr>
              <a:t>q = 100. g x 4.184 J/g°C x 5.0 °C = 2.1 X 10</a:t>
            </a:r>
            <a:r>
              <a:rPr lang="en-US" sz="2800" baseline="30000" smtClean="0">
                <a:latin typeface="Calibri" pitchFamily="34" charset="0"/>
                <a:cs typeface="Calibri" pitchFamily="34" charset="0"/>
              </a:rPr>
              <a:t>3</a:t>
            </a:r>
            <a:r>
              <a:rPr lang="en-US" sz="2800" smtClean="0">
                <a:latin typeface="Calibri" pitchFamily="34" charset="0"/>
                <a:cs typeface="Calibri" pitchFamily="34" charset="0"/>
              </a:rPr>
              <a:t> J </a:t>
            </a:r>
          </a:p>
          <a:p>
            <a:pPr eaLnBrk="1" hangingPunct="1">
              <a:lnSpc>
                <a:spcPct val="80000"/>
              </a:lnSpc>
              <a:buFontTx/>
              <a:buNone/>
            </a:pPr>
            <a:endParaRPr lang="en-US" sz="2800" smtClean="0">
              <a:latin typeface="Calibri" pitchFamily="34" charset="0"/>
              <a:cs typeface="Calibri" pitchFamily="34" charset="0"/>
            </a:endParaRPr>
          </a:p>
          <a:p>
            <a:pPr eaLnBrk="1" hangingPunct="1">
              <a:lnSpc>
                <a:spcPct val="80000"/>
              </a:lnSpc>
              <a:buFontTx/>
              <a:buNone/>
            </a:pPr>
            <a:r>
              <a:rPr lang="en-US" sz="2800" b="1" smtClean="0">
                <a:solidFill>
                  <a:srgbClr val="FF0000"/>
                </a:solidFill>
                <a:latin typeface="Calibri" pitchFamily="34" charset="0"/>
                <a:cs typeface="Calibri" pitchFamily="34" charset="0"/>
              </a:rPr>
              <a:t>	Final Answer… (must include info about the uncertainty)</a:t>
            </a:r>
          </a:p>
          <a:p>
            <a:pPr eaLnBrk="1" hangingPunct="1">
              <a:lnSpc>
                <a:spcPct val="80000"/>
              </a:lnSpc>
              <a:buFontTx/>
              <a:buNone/>
            </a:pPr>
            <a:r>
              <a:rPr lang="en-US" sz="2800" smtClean="0">
                <a:latin typeface="Calibri" pitchFamily="34" charset="0"/>
                <a:cs typeface="Calibri" pitchFamily="34" charset="0"/>
              </a:rPr>
              <a:t>	</a:t>
            </a:r>
            <a:endParaRPr lang="el-GR" sz="2800" smtClean="0">
              <a:latin typeface="Calibri" pitchFamily="34" charset="0"/>
              <a:cs typeface="Calibri" pitchFamily="34" charset="0"/>
            </a:endParaRPr>
          </a:p>
        </p:txBody>
      </p:sp>
    </p:spTree>
    <p:extLst>
      <p:ext uri="{BB962C8B-B14F-4D97-AF65-F5344CB8AC3E}">
        <p14:creationId xmlns:p14="http://schemas.microsoft.com/office/powerpoint/2010/main" val="27149917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box(in)">
                                      <p:cBhvr>
                                        <p:cTn id="7" dur="500"/>
                                        <p:tgtEl>
                                          <p:spTgt spid="645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4515">
                                            <p:txEl>
                                              <p:pRg st="1" end="1"/>
                                            </p:txEl>
                                          </p:spTgt>
                                        </p:tgtEl>
                                        <p:attrNameLst>
                                          <p:attrName>style.visibility</p:attrName>
                                        </p:attrNameLst>
                                      </p:cBhvr>
                                      <p:to>
                                        <p:strVal val="visible"/>
                                      </p:to>
                                    </p:set>
                                    <p:animEffect transition="in" filter="box(in)">
                                      <p:cBhvr>
                                        <p:cTn id="12" dur="500"/>
                                        <p:tgtEl>
                                          <p:spTgt spid="645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4515">
                                            <p:txEl>
                                              <p:pRg st="2" end="2"/>
                                            </p:txEl>
                                          </p:spTgt>
                                        </p:tgtEl>
                                        <p:attrNameLst>
                                          <p:attrName>style.visibility</p:attrName>
                                        </p:attrNameLst>
                                      </p:cBhvr>
                                      <p:to>
                                        <p:strVal val="visible"/>
                                      </p:to>
                                    </p:set>
                                    <p:animEffect transition="in" filter="checkerboard(across)">
                                      <p:cBhvr>
                                        <p:cTn id="17" dur="500"/>
                                        <p:tgtEl>
                                          <p:spTgt spid="645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64515">
                                            <p:txEl>
                                              <p:pRg st="3" end="3"/>
                                            </p:txEl>
                                          </p:spTgt>
                                        </p:tgtEl>
                                        <p:attrNameLst>
                                          <p:attrName>style.visibility</p:attrName>
                                        </p:attrNameLst>
                                      </p:cBhvr>
                                      <p:to>
                                        <p:strVal val="visible"/>
                                      </p:to>
                                    </p:set>
                                    <p:animEffect transition="in" filter="diamond(in)">
                                      <p:cBhvr>
                                        <p:cTn id="22" dur="2000"/>
                                        <p:tgtEl>
                                          <p:spTgt spid="645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64515">
                                            <p:txEl>
                                              <p:pRg st="5" end="5"/>
                                            </p:txEl>
                                          </p:spTgt>
                                        </p:tgtEl>
                                        <p:attrNameLst>
                                          <p:attrName>style.visibility</p:attrName>
                                        </p:attrNameLst>
                                      </p:cBhvr>
                                      <p:to>
                                        <p:strVal val="visible"/>
                                      </p:to>
                                    </p:set>
                                    <p:animEffect transition="in" filter="checkerboard(across)">
                                      <p:cBhvr>
                                        <p:cTn id="27" dur="500"/>
                                        <p:tgtEl>
                                          <p:spTgt spid="64515">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64515">
                                            <p:txEl>
                                              <p:pRg st="7" end="7"/>
                                            </p:txEl>
                                          </p:spTgt>
                                        </p:tgtEl>
                                        <p:attrNameLst>
                                          <p:attrName>style.visibility</p:attrName>
                                        </p:attrNameLst>
                                      </p:cBhvr>
                                      <p:to>
                                        <p:strVal val="visible"/>
                                      </p:to>
                                    </p:set>
                                    <p:animEffect transition="in" filter="checkerboard(across)">
                                      <p:cBhvr>
                                        <p:cTn id="32" dur="500"/>
                                        <p:tgtEl>
                                          <p:spTgt spid="6451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mtClean="0">
                <a:latin typeface="Calibri" pitchFamily="34" charset="0"/>
                <a:cs typeface="Calibri" pitchFamily="34" charset="0"/>
              </a:rPr>
              <a:t>Propagation of Uncertainty</a:t>
            </a:r>
          </a:p>
        </p:txBody>
      </p:sp>
      <p:sp>
        <p:nvSpPr>
          <p:cNvPr id="47107" name="Rectangle 3"/>
          <p:cNvSpPr>
            <a:spLocks noGrp="1" noChangeArrowheads="1"/>
          </p:cNvSpPr>
          <p:nvPr>
            <p:ph type="body" idx="1"/>
          </p:nvPr>
        </p:nvSpPr>
        <p:spPr/>
        <p:txBody>
          <a:bodyPr/>
          <a:lstStyle/>
          <a:p>
            <a:pPr eaLnBrk="1" hangingPunct="1">
              <a:buFontTx/>
              <a:buNone/>
            </a:pPr>
            <a:r>
              <a:rPr lang="en-US" dirty="0" smtClean="0">
                <a:latin typeface="Calibri" pitchFamily="34" charset="0"/>
                <a:cs typeface="Calibri" pitchFamily="34" charset="0"/>
              </a:rPr>
              <a:t>	%U = 0.5% + 0.4% = 0.9% (remember that you must add %U. when numbers are multiplied)</a:t>
            </a:r>
            <a:endParaRPr lang="el-GR" dirty="0" smtClean="0">
              <a:latin typeface="Calibri" pitchFamily="34" charset="0"/>
              <a:cs typeface="Calibri" pitchFamily="34" charset="0"/>
            </a:endParaRPr>
          </a:p>
          <a:p>
            <a:pPr eaLnBrk="1" hangingPunct="1"/>
            <a:endParaRPr lang="en-US" dirty="0" smtClean="0">
              <a:latin typeface="Calibri" pitchFamily="34" charset="0"/>
              <a:cs typeface="Calibri" pitchFamily="34" charset="0"/>
            </a:endParaRPr>
          </a:p>
        </p:txBody>
      </p:sp>
    </p:spTree>
    <p:extLst>
      <p:ext uri="{BB962C8B-B14F-4D97-AF65-F5344CB8AC3E}">
        <p14:creationId xmlns:p14="http://schemas.microsoft.com/office/powerpoint/2010/main" val="40388929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endParaRPr lang="en-US" smtClean="0">
              <a:latin typeface="Calibri" pitchFamily="34" charset="0"/>
              <a:cs typeface="Calibri" pitchFamily="34" charset="0"/>
            </a:endParaRPr>
          </a:p>
        </p:txBody>
      </p:sp>
      <p:sp>
        <p:nvSpPr>
          <p:cNvPr id="71683" name="Rectangle 3"/>
          <p:cNvSpPr>
            <a:spLocks noGrp="1" noChangeArrowheads="1"/>
          </p:cNvSpPr>
          <p:nvPr>
            <p:ph type="body" idx="1"/>
          </p:nvPr>
        </p:nvSpPr>
        <p:spPr/>
        <p:txBody>
          <a:bodyPr/>
          <a:lstStyle/>
          <a:p>
            <a:pPr lvl="2" eaLnBrk="1" hangingPunct="1"/>
            <a:r>
              <a:rPr lang="en-US" dirty="0" smtClean="0">
                <a:latin typeface="Calibri" pitchFamily="34" charset="0"/>
                <a:cs typeface="Calibri" pitchFamily="34" charset="0"/>
              </a:rPr>
              <a:t>We must typically convert back to an AU for our final answer (A.U. = </a:t>
            </a:r>
            <a:r>
              <a:rPr lang="en-US" dirty="0" smtClean="0">
                <a:latin typeface="Calibri" pitchFamily="34" charset="0"/>
                <a:cs typeface="Calibri" pitchFamily="34" charset="0"/>
              </a:rPr>
              <a:t>%U </a:t>
            </a:r>
            <a:r>
              <a:rPr lang="en-US" dirty="0" smtClean="0">
                <a:latin typeface="Calibri" pitchFamily="34" charset="0"/>
                <a:cs typeface="Calibri" pitchFamily="34" charset="0"/>
              </a:rPr>
              <a:t>x </a:t>
            </a:r>
            <a:r>
              <a:rPr lang="en-US" dirty="0" smtClean="0">
                <a:latin typeface="Calibri" pitchFamily="34" charset="0"/>
                <a:cs typeface="Calibri" pitchFamily="34" charset="0"/>
              </a:rPr>
              <a:t>recorded value). </a:t>
            </a:r>
            <a:endParaRPr lang="en-US" dirty="0" smtClean="0">
              <a:latin typeface="Calibri" pitchFamily="34" charset="0"/>
              <a:cs typeface="Calibri" pitchFamily="34" charset="0"/>
            </a:endParaRPr>
          </a:p>
          <a:p>
            <a:pPr lvl="2" eaLnBrk="1" hangingPunct="1"/>
            <a:r>
              <a:rPr lang="en-US" dirty="0" smtClean="0">
                <a:solidFill>
                  <a:srgbClr val="FF0000"/>
                </a:solidFill>
                <a:latin typeface="Calibri" pitchFamily="34" charset="0"/>
                <a:cs typeface="Calibri" pitchFamily="34" charset="0"/>
              </a:rPr>
              <a:t>0.9% of 2100 is 18.9 (19 to 2 sig figs.)</a:t>
            </a:r>
          </a:p>
          <a:p>
            <a:pPr lvl="2" eaLnBrk="1" hangingPunct="1"/>
            <a:r>
              <a:rPr lang="en-US" dirty="0" smtClean="0">
                <a:latin typeface="Calibri" pitchFamily="34" charset="0"/>
                <a:cs typeface="Calibri" pitchFamily="34" charset="0"/>
              </a:rPr>
              <a:t>Thus we get 2,100 ± 19 J </a:t>
            </a:r>
          </a:p>
          <a:p>
            <a:pPr lvl="3" eaLnBrk="1" hangingPunct="1"/>
            <a:r>
              <a:rPr lang="en-US" dirty="0" smtClean="0">
                <a:latin typeface="Calibri" pitchFamily="34" charset="0"/>
                <a:cs typeface="Calibri" pitchFamily="34" charset="0"/>
              </a:rPr>
              <a:t>Record as </a:t>
            </a:r>
            <a:r>
              <a:rPr lang="en-US" sz="3200" b="1" dirty="0" smtClean="0">
                <a:latin typeface="Calibri" pitchFamily="34" charset="0"/>
                <a:cs typeface="Calibri" pitchFamily="34" charset="0"/>
              </a:rPr>
              <a:t>2,100 ± 20 J </a:t>
            </a:r>
          </a:p>
          <a:p>
            <a:pPr lvl="3" eaLnBrk="1" hangingPunct="1"/>
            <a:endParaRPr lang="en-US" dirty="0" smtClean="0">
              <a:latin typeface="Calibri" pitchFamily="34" charset="0"/>
              <a:cs typeface="Calibri" pitchFamily="34" charset="0"/>
            </a:endParaRPr>
          </a:p>
          <a:p>
            <a:pPr lvl="2" eaLnBrk="1" hangingPunct="1">
              <a:buFontTx/>
              <a:buNone/>
            </a:pPr>
            <a:endParaRPr lang="en-US" dirty="0" smtClean="0">
              <a:latin typeface="Calibri" pitchFamily="34" charset="0"/>
              <a:cs typeface="Calibri" pitchFamily="34" charset="0"/>
            </a:endParaRPr>
          </a:p>
          <a:p>
            <a:pPr lvl="2" eaLnBrk="1" hangingPunct="1">
              <a:buFontTx/>
              <a:buNone/>
            </a:pPr>
            <a:r>
              <a:rPr lang="en-US" b="1" i="1" dirty="0" smtClean="0">
                <a:solidFill>
                  <a:schemeClr val="accent2"/>
                </a:solidFill>
                <a:latin typeface="Calibri" pitchFamily="34" charset="0"/>
                <a:cs typeface="Calibri" pitchFamily="34" charset="0"/>
              </a:rPr>
              <a:t>	Lowering the %U. of a measurement can reduce the uncertainty of your answer (which should lead you to know exactly how to improve the method of your experiment significantly)</a:t>
            </a:r>
            <a:endParaRPr lang="en-US" dirty="0" smtClean="0">
              <a:latin typeface="Calibri" pitchFamily="34" charset="0"/>
              <a:cs typeface="Calibri" pitchFamily="34" charset="0"/>
            </a:endParaRPr>
          </a:p>
        </p:txBody>
      </p:sp>
    </p:spTree>
    <p:extLst>
      <p:ext uri="{BB962C8B-B14F-4D97-AF65-F5344CB8AC3E}">
        <p14:creationId xmlns:p14="http://schemas.microsoft.com/office/powerpoint/2010/main" val="26326636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box(in)">
                                      <p:cBhvr>
                                        <p:cTn id="7" dur="500"/>
                                        <p:tgtEl>
                                          <p:spTgt spid="716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1683">
                                            <p:txEl>
                                              <p:pRg st="1" end="1"/>
                                            </p:txEl>
                                          </p:spTgt>
                                        </p:tgtEl>
                                        <p:attrNameLst>
                                          <p:attrName>style.visibility</p:attrName>
                                        </p:attrNameLst>
                                      </p:cBhvr>
                                      <p:to>
                                        <p:strVal val="visible"/>
                                      </p:to>
                                    </p:set>
                                    <p:animEffect transition="in" filter="checkerboard(across)">
                                      <p:cBhvr>
                                        <p:cTn id="12" dur="500"/>
                                        <p:tgtEl>
                                          <p:spTgt spid="716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1683">
                                            <p:txEl>
                                              <p:pRg st="2" end="2"/>
                                            </p:txEl>
                                          </p:spTgt>
                                        </p:tgtEl>
                                        <p:attrNameLst>
                                          <p:attrName>style.visibility</p:attrName>
                                        </p:attrNameLst>
                                      </p:cBhvr>
                                      <p:to>
                                        <p:strVal val="visible"/>
                                      </p:to>
                                    </p:set>
                                    <p:animEffect transition="in" filter="checkerboard(across)">
                                      <p:cBhvr>
                                        <p:cTn id="17" dur="500"/>
                                        <p:tgtEl>
                                          <p:spTgt spid="716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71683">
                                            <p:txEl>
                                              <p:pRg st="3" end="3"/>
                                            </p:txEl>
                                          </p:spTgt>
                                        </p:tgtEl>
                                        <p:attrNameLst>
                                          <p:attrName>style.visibility</p:attrName>
                                        </p:attrNameLst>
                                      </p:cBhvr>
                                      <p:to>
                                        <p:strVal val="visible"/>
                                      </p:to>
                                    </p:set>
                                    <p:animEffect transition="in" filter="checkerboard(across)">
                                      <p:cBhvr>
                                        <p:cTn id="22" dur="500"/>
                                        <p:tgtEl>
                                          <p:spTgt spid="716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71683">
                                            <p:txEl>
                                              <p:pRg st="6" end="6"/>
                                            </p:txEl>
                                          </p:spTgt>
                                        </p:tgtEl>
                                        <p:attrNameLst>
                                          <p:attrName>style.visibility</p:attrName>
                                        </p:attrNameLst>
                                      </p:cBhvr>
                                      <p:to>
                                        <p:strVal val="visible"/>
                                      </p:to>
                                    </p:set>
                                    <p:animEffect transition="in" filter="box(in)">
                                      <p:cBhvr>
                                        <p:cTn id="27" dur="500"/>
                                        <p:tgtEl>
                                          <p:spTgt spid="716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endParaRPr lang="en-US" smtClean="0"/>
          </a:p>
        </p:txBody>
      </p:sp>
      <p:sp>
        <p:nvSpPr>
          <p:cNvPr id="7171" name="Content Placeholder 2"/>
          <p:cNvSpPr>
            <a:spLocks noGrp="1"/>
          </p:cNvSpPr>
          <p:nvPr>
            <p:ph idx="1"/>
          </p:nvPr>
        </p:nvSpPr>
        <p:spPr/>
        <p:txBody>
          <a:bodyPr/>
          <a:lstStyle/>
          <a:p>
            <a:pPr marL="0" indent="0">
              <a:buFontTx/>
              <a:buNone/>
            </a:pPr>
            <a:r>
              <a:rPr lang="en-US" sz="2600" dirty="0" smtClean="0"/>
              <a:t>The pipette is a more precise tool than the graduated cylinder because it has clear markings every tenth of a mL (i.e. </a:t>
            </a:r>
            <a:r>
              <a:rPr lang="en-US" sz="2600" dirty="0" smtClean="0"/>
              <a:t>9.01 mL (</a:t>
            </a:r>
            <a:r>
              <a:rPr lang="en-US" sz="2600" dirty="0" smtClean="0">
                <a:sym typeface="Symbol" pitchFamily="18" charset="2"/>
              </a:rPr>
              <a:t></a:t>
            </a:r>
            <a:r>
              <a:rPr lang="en-US" sz="2600" dirty="0" smtClean="0"/>
              <a:t> 0.05 mL)), </a:t>
            </a:r>
            <a:r>
              <a:rPr lang="en-US" sz="2600" dirty="0" smtClean="0"/>
              <a:t>while the graduated cylinder only has markings every mL (i.e. 9.0 </a:t>
            </a:r>
            <a:r>
              <a:rPr lang="en-US" sz="2600" dirty="0" smtClean="0"/>
              <a:t>mL (</a:t>
            </a:r>
            <a:r>
              <a:rPr lang="en-US" sz="2600" dirty="0" smtClean="0">
                <a:sym typeface="Symbol" pitchFamily="18" charset="2"/>
              </a:rPr>
              <a:t></a:t>
            </a:r>
            <a:r>
              <a:rPr lang="en-US" sz="2600" dirty="0" smtClean="0"/>
              <a:t> </a:t>
            </a:r>
            <a:r>
              <a:rPr lang="en-US" sz="2600" dirty="0" smtClean="0"/>
              <a:t>0.5 </a:t>
            </a:r>
            <a:r>
              <a:rPr lang="en-US" sz="2600" dirty="0" smtClean="0"/>
              <a:t>mL)).  </a:t>
            </a:r>
            <a:endParaRPr lang="en-US" sz="2600" dirty="0" smtClean="0"/>
          </a:p>
          <a:p>
            <a:pPr marL="0" indent="0">
              <a:buFontTx/>
              <a:buNone/>
            </a:pPr>
            <a:endParaRPr lang="en-US" sz="2600" b="1" dirty="0" smtClean="0"/>
          </a:p>
          <a:p>
            <a:pPr marL="0" indent="0">
              <a:buFontTx/>
              <a:buNone/>
            </a:pPr>
            <a:r>
              <a:rPr lang="en-US" sz="2600" b="1" dirty="0" smtClean="0"/>
              <a:t>Notice that the magnitude of the uncertainty should be in agreement with the precision of the measurement as written.</a:t>
            </a:r>
            <a:endParaRPr lang="en-US" sz="2600" dirty="0" smtClean="0"/>
          </a:p>
          <a:p>
            <a:pPr marL="0" indent="0">
              <a:buFontTx/>
              <a:buNone/>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t>Precision:</a:t>
            </a:r>
          </a:p>
        </p:txBody>
      </p:sp>
      <p:sp>
        <p:nvSpPr>
          <p:cNvPr id="7171" name="Rectangle 3"/>
          <p:cNvSpPr>
            <a:spLocks noGrp="1" noChangeArrowheads="1"/>
          </p:cNvSpPr>
          <p:nvPr>
            <p:ph type="body" idx="1"/>
          </p:nvPr>
        </p:nvSpPr>
        <p:spPr>
          <a:xfrm>
            <a:off x="609600" y="1828800"/>
            <a:ext cx="7772400" cy="4114800"/>
          </a:xfrm>
        </p:spPr>
        <p:txBody>
          <a:bodyPr/>
          <a:lstStyle/>
          <a:p>
            <a:pPr marL="0" indent="0" eaLnBrk="1" hangingPunct="1">
              <a:buFontTx/>
              <a:buNone/>
              <a:defRPr/>
            </a:pPr>
            <a:r>
              <a:rPr lang="en-US" dirty="0" smtClean="0">
                <a:latin typeface="Calibri" pitchFamily="34" charset="0"/>
                <a:cs typeface="Calibri" pitchFamily="34" charset="0"/>
              </a:rPr>
              <a:t>The degree of </a:t>
            </a:r>
            <a:r>
              <a:rPr lang="en-US" b="1" dirty="0" smtClean="0">
                <a:latin typeface="Calibri" pitchFamily="34" charset="0"/>
                <a:cs typeface="Calibri" pitchFamily="34" charset="0"/>
              </a:rPr>
              <a:t>agreement </a:t>
            </a:r>
            <a:r>
              <a:rPr lang="en-US" dirty="0" smtClean="0">
                <a:latin typeface="Calibri" pitchFamily="34" charset="0"/>
                <a:cs typeface="Calibri" pitchFamily="34" charset="0"/>
              </a:rPr>
              <a:t>among several measurements of the same quantity.  Precision reflects the </a:t>
            </a:r>
            <a:r>
              <a:rPr lang="en-US" b="1" dirty="0" smtClean="0">
                <a:latin typeface="Calibri" pitchFamily="34" charset="0"/>
                <a:cs typeface="Calibri" pitchFamily="34" charset="0"/>
              </a:rPr>
              <a:t>reproducibility</a:t>
            </a:r>
            <a:r>
              <a:rPr lang="en-US" dirty="0" smtClean="0">
                <a:latin typeface="Calibri" pitchFamily="34" charset="0"/>
                <a:cs typeface="Calibri" pitchFamily="34" charset="0"/>
              </a:rPr>
              <a:t> of a measurement. </a:t>
            </a:r>
          </a:p>
          <a:p>
            <a:pPr marL="0" indent="0" eaLnBrk="1" hangingPunct="1">
              <a:buFontTx/>
              <a:buNone/>
              <a:defRPr/>
            </a:pPr>
            <a:endParaRPr lang="en-US" dirty="0" smtClean="0">
              <a:latin typeface="Calibri" pitchFamily="34" charset="0"/>
              <a:cs typeface="Calibri" pitchFamily="34" charset="0"/>
            </a:endParaRPr>
          </a:p>
          <a:p>
            <a:pPr eaLnBrk="1" hangingPunct="1">
              <a:buFontTx/>
              <a:buNone/>
              <a:defRPr/>
            </a:pPr>
            <a:r>
              <a:rPr lang="en-US" dirty="0" smtClean="0">
                <a:latin typeface="Calibri" pitchFamily="34" charset="0"/>
                <a:cs typeface="Calibri" pitchFamily="34" charset="0"/>
              </a:rPr>
              <a:t> (</a:t>
            </a:r>
            <a:r>
              <a:rPr lang="en-US" i="1" dirty="0" smtClean="0">
                <a:latin typeface="Calibri" pitchFamily="34" charset="0"/>
                <a:cs typeface="Calibri" pitchFamily="34" charset="0"/>
              </a:rPr>
              <a:t>Precision does not imply accuracy)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Accuracy</a:t>
            </a:r>
          </a:p>
        </p:txBody>
      </p:sp>
      <p:sp>
        <p:nvSpPr>
          <p:cNvPr id="9219" name="Rectangle 3"/>
          <p:cNvSpPr>
            <a:spLocks noGrp="1" noChangeArrowheads="1"/>
          </p:cNvSpPr>
          <p:nvPr>
            <p:ph type="body" idx="1"/>
          </p:nvPr>
        </p:nvSpPr>
        <p:spPr>
          <a:xfrm>
            <a:off x="762000" y="2286000"/>
            <a:ext cx="7772400" cy="4114800"/>
          </a:xfrm>
        </p:spPr>
        <p:txBody>
          <a:bodyPr/>
          <a:lstStyle/>
          <a:p>
            <a:pPr eaLnBrk="1" hangingPunct="1"/>
            <a:r>
              <a:rPr lang="en-US" smtClean="0">
                <a:latin typeface="Calibri" pitchFamily="34" charset="0"/>
                <a:cs typeface="Calibri" pitchFamily="34" charset="0"/>
              </a:rPr>
              <a:t>The extent to which your measurement is in fact close to the true, or accepted value.  </a:t>
            </a:r>
          </a:p>
          <a:p>
            <a:pPr eaLnBrk="1" hangingPunct="1">
              <a:buFontTx/>
              <a:buNone/>
            </a:pPr>
            <a:r>
              <a:rPr lang="en-US" smtClean="0">
                <a:latin typeface="Calibri" pitchFamily="34" charset="0"/>
                <a:cs typeface="Calibri" pitchFamily="34" charset="0"/>
              </a:rPr>
              <a:t>	</a:t>
            </a:r>
            <a:r>
              <a:rPr lang="en-US" i="1" smtClean="0">
                <a:latin typeface="Calibri" pitchFamily="34" charset="0"/>
                <a:cs typeface="Calibri" pitchFamily="34" charset="0"/>
              </a:rPr>
              <a:t>If you do not know the true value, it may be difficult to determine accuracy.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4"/>
          <p:cNvSpPr>
            <a:spLocks noChangeArrowheads="1"/>
          </p:cNvSpPr>
          <p:nvPr/>
        </p:nvSpPr>
        <p:spPr bwMode="auto">
          <a:xfrm>
            <a:off x="1143000" y="18573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3" name="Oval 5"/>
          <p:cNvSpPr>
            <a:spLocks noChangeArrowheads="1"/>
          </p:cNvSpPr>
          <p:nvPr/>
        </p:nvSpPr>
        <p:spPr bwMode="auto">
          <a:xfrm>
            <a:off x="5486400" y="44577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4" name="Oval 6"/>
          <p:cNvSpPr>
            <a:spLocks noChangeArrowheads="1"/>
          </p:cNvSpPr>
          <p:nvPr/>
        </p:nvSpPr>
        <p:spPr bwMode="auto">
          <a:xfrm>
            <a:off x="1143000" y="4448175"/>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5" name="Oval 7"/>
          <p:cNvSpPr>
            <a:spLocks noChangeArrowheads="1"/>
          </p:cNvSpPr>
          <p:nvPr/>
        </p:nvSpPr>
        <p:spPr bwMode="auto">
          <a:xfrm>
            <a:off x="5486400" y="1866900"/>
            <a:ext cx="1828800" cy="17526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6" name="Oval 8"/>
          <p:cNvSpPr>
            <a:spLocks noChangeArrowheads="1"/>
          </p:cNvSpPr>
          <p:nvPr/>
        </p:nvSpPr>
        <p:spPr bwMode="auto">
          <a:xfrm>
            <a:off x="132397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7" name="Oval 9"/>
          <p:cNvSpPr>
            <a:spLocks noChangeArrowheads="1"/>
          </p:cNvSpPr>
          <p:nvPr/>
        </p:nvSpPr>
        <p:spPr bwMode="auto">
          <a:xfrm>
            <a:off x="5676900"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8" name="Oval 10"/>
          <p:cNvSpPr>
            <a:spLocks noChangeArrowheads="1"/>
          </p:cNvSpPr>
          <p:nvPr/>
        </p:nvSpPr>
        <p:spPr bwMode="auto">
          <a:xfrm>
            <a:off x="5686425" y="20193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9" name="Oval 11"/>
          <p:cNvSpPr>
            <a:spLocks noChangeArrowheads="1"/>
          </p:cNvSpPr>
          <p:nvPr/>
        </p:nvSpPr>
        <p:spPr bwMode="auto">
          <a:xfrm>
            <a:off x="1323975" y="4610100"/>
            <a:ext cx="1447800" cy="1447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0" name="Oval 16"/>
          <p:cNvSpPr>
            <a:spLocks noChangeArrowheads="1"/>
          </p:cNvSpPr>
          <p:nvPr/>
        </p:nvSpPr>
        <p:spPr bwMode="auto">
          <a:xfrm>
            <a:off x="1495425"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1" name="Oval 17"/>
          <p:cNvSpPr>
            <a:spLocks noChangeArrowheads="1"/>
          </p:cNvSpPr>
          <p:nvPr/>
        </p:nvSpPr>
        <p:spPr bwMode="auto">
          <a:xfrm>
            <a:off x="1495425" y="4810125"/>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2" name="Oval 18"/>
          <p:cNvSpPr>
            <a:spLocks noChangeArrowheads="1"/>
          </p:cNvSpPr>
          <p:nvPr/>
        </p:nvSpPr>
        <p:spPr bwMode="auto">
          <a:xfrm>
            <a:off x="5848350" y="22098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3" name="Oval 19"/>
          <p:cNvSpPr>
            <a:spLocks noChangeArrowheads="1"/>
          </p:cNvSpPr>
          <p:nvPr/>
        </p:nvSpPr>
        <p:spPr bwMode="auto">
          <a:xfrm>
            <a:off x="5838825" y="4800600"/>
            <a:ext cx="1114425" cy="10668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4" name="Oval 20"/>
          <p:cNvSpPr>
            <a:spLocks noChangeArrowheads="1"/>
          </p:cNvSpPr>
          <p:nvPr/>
        </p:nvSpPr>
        <p:spPr bwMode="auto">
          <a:xfrm>
            <a:off x="1685925" y="23907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5" name="Oval 21"/>
          <p:cNvSpPr>
            <a:spLocks noChangeArrowheads="1"/>
          </p:cNvSpPr>
          <p:nvPr/>
        </p:nvSpPr>
        <p:spPr bwMode="auto">
          <a:xfrm>
            <a:off x="1676400" y="4981575"/>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6" name="Oval 22"/>
          <p:cNvSpPr>
            <a:spLocks noChangeArrowheads="1"/>
          </p:cNvSpPr>
          <p:nvPr/>
        </p:nvSpPr>
        <p:spPr bwMode="auto">
          <a:xfrm>
            <a:off x="6038850" y="495300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7" name="Oval 23"/>
          <p:cNvSpPr>
            <a:spLocks noChangeArrowheads="1"/>
          </p:cNvSpPr>
          <p:nvPr/>
        </p:nvSpPr>
        <p:spPr bwMode="auto">
          <a:xfrm>
            <a:off x="6038850" y="2381250"/>
            <a:ext cx="742950" cy="723900"/>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8" name="Oval 24"/>
          <p:cNvSpPr>
            <a:spLocks noChangeArrowheads="1"/>
          </p:cNvSpPr>
          <p:nvPr/>
        </p:nvSpPr>
        <p:spPr bwMode="auto">
          <a:xfrm>
            <a:off x="1857375"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9" name="Oval 25"/>
          <p:cNvSpPr>
            <a:spLocks noChangeArrowheads="1"/>
          </p:cNvSpPr>
          <p:nvPr/>
        </p:nvSpPr>
        <p:spPr bwMode="auto">
          <a:xfrm>
            <a:off x="6210300" y="25527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0" name="Oval 26"/>
          <p:cNvSpPr>
            <a:spLocks noChangeArrowheads="1"/>
          </p:cNvSpPr>
          <p:nvPr/>
        </p:nvSpPr>
        <p:spPr bwMode="auto">
          <a:xfrm>
            <a:off x="1866900" y="5143500"/>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1" name="Oval 27"/>
          <p:cNvSpPr>
            <a:spLocks noChangeArrowheads="1"/>
          </p:cNvSpPr>
          <p:nvPr/>
        </p:nvSpPr>
        <p:spPr bwMode="auto">
          <a:xfrm>
            <a:off x="6210300" y="5133975"/>
            <a:ext cx="390525" cy="390525"/>
          </a:xfrm>
          <a:prstGeom prst="ellipse">
            <a:avLst/>
          </a:prstGeom>
          <a:noFill/>
          <a:ln w="508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2" name="Oval 28"/>
          <p:cNvSpPr>
            <a:spLocks noChangeArrowheads="1"/>
          </p:cNvSpPr>
          <p:nvPr/>
        </p:nvSpPr>
        <p:spPr bwMode="auto">
          <a:xfrm>
            <a:off x="2971800" y="228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3" name="Oval 29"/>
          <p:cNvSpPr>
            <a:spLocks noChangeArrowheads="1"/>
          </p:cNvSpPr>
          <p:nvPr/>
        </p:nvSpPr>
        <p:spPr bwMode="auto">
          <a:xfrm>
            <a:off x="1295400" y="2590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4" name="Oval 30"/>
          <p:cNvSpPr>
            <a:spLocks noChangeArrowheads="1"/>
          </p:cNvSpPr>
          <p:nvPr/>
        </p:nvSpPr>
        <p:spPr bwMode="auto">
          <a:xfrm>
            <a:off x="25146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5" name="Oval 31"/>
          <p:cNvSpPr>
            <a:spLocks noChangeArrowheads="1"/>
          </p:cNvSpPr>
          <p:nvPr/>
        </p:nvSpPr>
        <p:spPr bwMode="auto">
          <a:xfrm>
            <a:off x="12192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6" name="Oval 32"/>
          <p:cNvSpPr>
            <a:spLocks noChangeArrowheads="1"/>
          </p:cNvSpPr>
          <p:nvPr/>
        </p:nvSpPr>
        <p:spPr bwMode="auto">
          <a:xfrm>
            <a:off x="2209800" y="2057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7" name="Oval 33"/>
          <p:cNvSpPr>
            <a:spLocks noChangeArrowheads="1"/>
          </p:cNvSpPr>
          <p:nvPr/>
        </p:nvSpPr>
        <p:spPr bwMode="auto">
          <a:xfrm>
            <a:off x="1676400" y="2438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8" name="Oval 34"/>
          <p:cNvSpPr>
            <a:spLocks noChangeArrowheads="1"/>
          </p:cNvSpPr>
          <p:nvPr/>
        </p:nvSpPr>
        <p:spPr bwMode="auto">
          <a:xfrm>
            <a:off x="1447800" y="1981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9" name="Oval 35"/>
          <p:cNvSpPr>
            <a:spLocks noChangeArrowheads="1"/>
          </p:cNvSpPr>
          <p:nvPr/>
        </p:nvSpPr>
        <p:spPr bwMode="auto">
          <a:xfrm>
            <a:off x="2286000" y="4419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0" name="Oval 36"/>
          <p:cNvSpPr>
            <a:spLocks noChangeArrowheads="1"/>
          </p:cNvSpPr>
          <p:nvPr/>
        </p:nvSpPr>
        <p:spPr bwMode="auto">
          <a:xfrm>
            <a:off x="1524000" y="6096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1" name="Oval 37"/>
          <p:cNvSpPr>
            <a:spLocks noChangeArrowheads="1"/>
          </p:cNvSpPr>
          <p:nvPr/>
        </p:nvSpPr>
        <p:spPr bwMode="auto">
          <a:xfrm>
            <a:off x="19050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2" name="Oval 38"/>
          <p:cNvSpPr>
            <a:spLocks noChangeArrowheads="1"/>
          </p:cNvSpPr>
          <p:nvPr/>
        </p:nvSpPr>
        <p:spPr bwMode="auto">
          <a:xfrm>
            <a:off x="2209800" y="571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3" name="Oval 39"/>
          <p:cNvSpPr>
            <a:spLocks noChangeArrowheads="1"/>
          </p:cNvSpPr>
          <p:nvPr/>
        </p:nvSpPr>
        <p:spPr bwMode="auto">
          <a:xfrm>
            <a:off x="28956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4" name="Oval 40"/>
          <p:cNvSpPr>
            <a:spLocks noChangeArrowheads="1"/>
          </p:cNvSpPr>
          <p:nvPr/>
        </p:nvSpPr>
        <p:spPr bwMode="auto">
          <a:xfrm>
            <a:off x="1219200" y="5029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5" name="Oval 41"/>
          <p:cNvSpPr>
            <a:spLocks noChangeArrowheads="1"/>
          </p:cNvSpPr>
          <p:nvPr/>
        </p:nvSpPr>
        <p:spPr bwMode="auto">
          <a:xfrm>
            <a:off x="1600200" y="556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6" name="Oval 42"/>
          <p:cNvSpPr>
            <a:spLocks noChangeArrowheads="1"/>
          </p:cNvSpPr>
          <p:nvPr/>
        </p:nvSpPr>
        <p:spPr bwMode="auto">
          <a:xfrm>
            <a:off x="72390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7" name="Oval 43"/>
          <p:cNvSpPr>
            <a:spLocks noChangeArrowheads="1"/>
          </p:cNvSpPr>
          <p:nvPr/>
        </p:nvSpPr>
        <p:spPr bwMode="auto">
          <a:xfrm>
            <a:off x="7391400" y="16764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8" name="Oval 44"/>
          <p:cNvSpPr>
            <a:spLocks noChangeArrowheads="1"/>
          </p:cNvSpPr>
          <p:nvPr/>
        </p:nvSpPr>
        <p:spPr bwMode="auto">
          <a:xfrm>
            <a:off x="74676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9" name="Oval 45"/>
          <p:cNvSpPr>
            <a:spLocks noChangeArrowheads="1"/>
          </p:cNvSpPr>
          <p:nvPr/>
        </p:nvSpPr>
        <p:spPr bwMode="auto">
          <a:xfrm>
            <a:off x="7239000" y="1752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0" name="Oval 46"/>
          <p:cNvSpPr>
            <a:spLocks noChangeArrowheads="1"/>
          </p:cNvSpPr>
          <p:nvPr/>
        </p:nvSpPr>
        <p:spPr bwMode="auto">
          <a:xfrm>
            <a:off x="7391400" y="1828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1" name="Oval 47"/>
          <p:cNvSpPr>
            <a:spLocks noChangeArrowheads="1"/>
          </p:cNvSpPr>
          <p:nvPr/>
        </p:nvSpPr>
        <p:spPr bwMode="auto">
          <a:xfrm>
            <a:off x="733425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2" name="Oval 48"/>
          <p:cNvSpPr>
            <a:spLocks noChangeArrowheads="1"/>
          </p:cNvSpPr>
          <p:nvPr/>
        </p:nvSpPr>
        <p:spPr bwMode="auto">
          <a:xfrm>
            <a:off x="7467600" y="1905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3" name="Oval 49"/>
          <p:cNvSpPr>
            <a:spLocks noChangeArrowheads="1"/>
          </p:cNvSpPr>
          <p:nvPr/>
        </p:nvSpPr>
        <p:spPr bwMode="auto">
          <a:xfrm>
            <a:off x="64008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4" name="Oval 50"/>
          <p:cNvSpPr>
            <a:spLocks noChangeArrowheads="1"/>
          </p:cNvSpPr>
          <p:nvPr/>
        </p:nvSpPr>
        <p:spPr bwMode="auto">
          <a:xfrm>
            <a:off x="6477000" y="52578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5" name="Oval 51"/>
          <p:cNvSpPr>
            <a:spLocks noChangeArrowheads="1"/>
          </p:cNvSpPr>
          <p:nvPr/>
        </p:nvSpPr>
        <p:spPr bwMode="auto">
          <a:xfrm>
            <a:off x="6400800" y="54102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6" name="Oval 52"/>
          <p:cNvSpPr>
            <a:spLocks noChangeArrowheads="1"/>
          </p:cNvSpPr>
          <p:nvPr/>
        </p:nvSpPr>
        <p:spPr bwMode="auto">
          <a:xfrm>
            <a:off x="6324600" y="51816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7" name="Oval 53"/>
          <p:cNvSpPr>
            <a:spLocks noChangeArrowheads="1"/>
          </p:cNvSpPr>
          <p:nvPr/>
        </p:nvSpPr>
        <p:spPr bwMode="auto">
          <a:xfrm>
            <a:off x="6448425"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8" name="Oval 54"/>
          <p:cNvSpPr>
            <a:spLocks noChangeArrowheads="1"/>
          </p:cNvSpPr>
          <p:nvPr/>
        </p:nvSpPr>
        <p:spPr bwMode="auto">
          <a:xfrm>
            <a:off x="6248400" y="5334000"/>
            <a:ext cx="76200" cy="76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9" name="Text Box 55"/>
          <p:cNvSpPr txBox="1">
            <a:spLocks noChangeArrowheads="1"/>
          </p:cNvSpPr>
          <p:nvPr/>
        </p:nvSpPr>
        <p:spPr bwMode="auto">
          <a:xfrm>
            <a:off x="533400" y="35814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Neither accurate nor precise</a:t>
            </a:r>
          </a:p>
        </p:txBody>
      </p:sp>
      <p:sp>
        <p:nvSpPr>
          <p:cNvPr id="10290" name="Text Box 56"/>
          <p:cNvSpPr txBox="1">
            <a:spLocks noChangeArrowheads="1"/>
          </p:cNvSpPr>
          <p:nvPr/>
        </p:nvSpPr>
        <p:spPr bwMode="auto">
          <a:xfrm>
            <a:off x="762000" y="63246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not precise</a:t>
            </a:r>
          </a:p>
        </p:txBody>
      </p:sp>
      <p:sp>
        <p:nvSpPr>
          <p:cNvPr id="10291" name="Text Box 57"/>
          <p:cNvSpPr txBox="1">
            <a:spLocks noChangeArrowheads="1"/>
          </p:cNvSpPr>
          <p:nvPr/>
        </p:nvSpPr>
        <p:spPr bwMode="auto">
          <a:xfrm>
            <a:off x="5334000" y="3581400"/>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Precise, not accurate</a:t>
            </a:r>
          </a:p>
        </p:txBody>
      </p:sp>
      <p:sp>
        <p:nvSpPr>
          <p:cNvPr id="10292" name="Text Box 58"/>
          <p:cNvSpPr txBox="1">
            <a:spLocks noChangeArrowheads="1"/>
          </p:cNvSpPr>
          <p:nvPr/>
        </p:nvSpPr>
        <p:spPr bwMode="auto">
          <a:xfrm>
            <a:off x="5334000" y="6172200"/>
            <a:ext cx="3200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atin typeface="Tahoma" pitchFamily="34" charset="0"/>
              </a:rPr>
              <a:t>Accurate and precise</a:t>
            </a:r>
          </a:p>
        </p:txBody>
      </p:sp>
      <p:sp>
        <p:nvSpPr>
          <p:cNvPr id="10293" name="Text Box 59"/>
          <p:cNvSpPr txBox="1">
            <a:spLocks noChangeArrowheads="1"/>
          </p:cNvSpPr>
          <p:nvPr/>
        </p:nvSpPr>
        <p:spPr bwMode="auto">
          <a:xfrm>
            <a:off x="1905000" y="609600"/>
            <a:ext cx="6096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sz="4000">
                <a:latin typeface="Calibri" pitchFamily="34" charset="0"/>
                <a:cs typeface="Calibri" pitchFamily="34" charset="0"/>
              </a:rPr>
              <a:t>Accuracy &amp; Precision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version>
  <revision id="1.0.37047.0"/>
</version>
</file>

<file path=customXml/itemProps1.xml><?xml version="1.0" encoding="utf-8"?>
<ds:datastoreItem xmlns:ds="http://schemas.openxmlformats.org/officeDocument/2006/customXml" ds:itemID="{D4C37841-0F2A-4919-8E4A-3CCC004936BA}">
  <ds:schemaRefs/>
</ds:datastoreItem>
</file>

<file path=docProps/app.xml><?xml version="1.0" encoding="utf-8"?>
<Properties xmlns="http://schemas.openxmlformats.org/officeDocument/2006/extended-properties" xmlns:vt="http://schemas.openxmlformats.org/officeDocument/2006/docPropsVTypes">
  <Template/>
  <TotalTime>4017</TotalTime>
  <Words>2178</Words>
  <Application>Microsoft Office PowerPoint</Application>
  <PresentationFormat>On-screen Show (4:3)</PresentationFormat>
  <Paragraphs>346</Paragraphs>
  <Slides>59</Slides>
  <Notes>0</Notes>
  <HiddenSlides>5</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Default Design</vt:lpstr>
      <vt:lpstr>Uncertainty and Error  in Measurement (IB text - Ch 11; AP text - section 1.4 pgs. 10-13 and A10-A13)</vt:lpstr>
      <vt:lpstr>Uncertainty in Measurement</vt:lpstr>
      <vt:lpstr>PowerPoint Presentation</vt:lpstr>
      <vt:lpstr>PowerPoint Presentation</vt:lpstr>
      <vt:lpstr>Precision in measuring </vt:lpstr>
      <vt:lpstr>PowerPoint Presentation</vt:lpstr>
      <vt:lpstr>Precision:</vt:lpstr>
      <vt:lpstr>Accuracy</vt:lpstr>
      <vt:lpstr>PowerPoint Presentation</vt:lpstr>
      <vt:lpstr>PowerPoint Presentation</vt:lpstr>
      <vt:lpstr>Random Errors  (also called indeterminate errors pg. 12 of Zumdahl)</vt:lpstr>
      <vt:lpstr>PowerPoint Presentation</vt:lpstr>
      <vt:lpstr>How to calculate random errors</vt:lpstr>
      <vt:lpstr>Systematic Errors  (determinate errors pg. 12, Zumdahl)</vt:lpstr>
      <vt:lpstr>PowerPoint Presentation</vt:lpstr>
      <vt:lpstr>Examples of Systematic Errors</vt:lpstr>
      <vt:lpstr>Reporting Measurements</vt:lpstr>
      <vt:lpstr>Example:</vt:lpstr>
      <vt:lpstr>Practice</vt:lpstr>
      <vt:lpstr>31.0 cm</vt:lpstr>
      <vt:lpstr>The Uncertainty… 31.0 cm (± 0.5 cm)</vt:lpstr>
      <vt:lpstr>More Practice</vt:lpstr>
      <vt:lpstr>REMEMBER!!!</vt:lpstr>
      <vt:lpstr>More Practice</vt:lpstr>
      <vt:lpstr>More Practice</vt:lpstr>
      <vt:lpstr>More Practice</vt:lpstr>
      <vt:lpstr>Dealing with uncertainties</vt:lpstr>
      <vt:lpstr>PowerPoint Presentation</vt:lpstr>
      <vt:lpstr>PowerPoint Presentation</vt:lpstr>
      <vt:lpstr>Significant Figures:  Rules</vt:lpstr>
      <vt:lpstr>Significant Figures in Calcs.</vt:lpstr>
      <vt:lpstr>PowerPoint Presentation</vt:lpstr>
      <vt:lpstr>Just because your calculator has all the numbers listed, doesn’t mean you should report them in your answer.  You must pay attention to significant figures!</vt:lpstr>
      <vt:lpstr>For example:</vt:lpstr>
      <vt:lpstr>WHY 22.5g ???</vt:lpstr>
      <vt:lpstr>Propagation of Uncertainty in Calculations</vt:lpstr>
      <vt:lpstr>3 rules for Propagating Uncertainties</vt:lpstr>
      <vt:lpstr>1) Addition or subtraction of numbers with uncertainty</vt:lpstr>
      <vt:lpstr>Example</vt:lpstr>
      <vt:lpstr>Practice Problems</vt:lpstr>
      <vt:lpstr>Answers</vt:lpstr>
      <vt:lpstr>2) Multiplication and division of numbers with uncertainty</vt:lpstr>
      <vt:lpstr>PowerPoint Presentation</vt:lpstr>
      <vt:lpstr>EXAMPLE:</vt:lpstr>
      <vt:lpstr>How does %U help w/ your CE?</vt:lpstr>
      <vt:lpstr>Example</vt:lpstr>
      <vt:lpstr>Density = mass / volume</vt:lpstr>
      <vt:lpstr>Density = mass / volume</vt:lpstr>
      <vt:lpstr>Density = mass / volume</vt:lpstr>
      <vt:lpstr>3) Multiplying or dividing by a pure number</vt:lpstr>
      <vt:lpstr>3) Multiplying or dividing by a pure number</vt:lpstr>
      <vt:lpstr>Graphing</vt:lpstr>
      <vt:lpstr>Error Bars</vt:lpstr>
      <vt:lpstr>Error Bars</vt:lpstr>
      <vt:lpstr>Additional uncertainty propagation example</vt:lpstr>
      <vt:lpstr>1st calc. is for %U</vt:lpstr>
      <vt:lpstr>Calculate Energy (q) q = mcΔT</vt:lpstr>
      <vt:lpstr>Propagation of Uncertainty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Rick Freed</dc:creator>
  <cp:lastModifiedBy>Deborah Dogancay</cp:lastModifiedBy>
  <cp:revision>105</cp:revision>
  <dcterms:created xsi:type="dcterms:W3CDTF">2003-07-16T22:11:49Z</dcterms:created>
  <dcterms:modified xsi:type="dcterms:W3CDTF">2012-09-01T18:46:22Z</dcterms:modified>
</cp:coreProperties>
</file>