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50"/>
  </p:notesMasterIdLst>
  <p:sldIdLst>
    <p:sldId id="256" r:id="rId2"/>
    <p:sldId id="341" r:id="rId3"/>
    <p:sldId id="319" r:id="rId4"/>
    <p:sldId id="323" r:id="rId5"/>
    <p:sldId id="338" r:id="rId6"/>
    <p:sldId id="339" r:id="rId7"/>
    <p:sldId id="320" r:id="rId8"/>
    <p:sldId id="325" r:id="rId9"/>
    <p:sldId id="340" r:id="rId10"/>
    <p:sldId id="326" r:id="rId11"/>
    <p:sldId id="327" r:id="rId12"/>
    <p:sldId id="328" r:id="rId13"/>
    <p:sldId id="329" r:id="rId14"/>
    <p:sldId id="330" r:id="rId15"/>
    <p:sldId id="331" r:id="rId16"/>
    <p:sldId id="332" r:id="rId17"/>
    <p:sldId id="322" r:id="rId18"/>
    <p:sldId id="334" r:id="rId19"/>
    <p:sldId id="333" r:id="rId20"/>
    <p:sldId id="365" r:id="rId21"/>
    <p:sldId id="337" r:id="rId22"/>
    <p:sldId id="335" r:id="rId23"/>
    <p:sldId id="336" r:id="rId24"/>
    <p:sldId id="342" r:id="rId25"/>
    <p:sldId id="343" r:id="rId26"/>
    <p:sldId id="344" r:id="rId27"/>
    <p:sldId id="345" r:id="rId28"/>
    <p:sldId id="349" r:id="rId29"/>
    <p:sldId id="350" r:id="rId30"/>
    <p:sldId id="346" r:id="rId31"/>
    <p:sldId id="347" r:id="rId32"/>
    <p:sldId id="351" r:id="rId33"/>
    <p:sldId id="348" r:id="rId34"/>
    <p:sldId id="311" r:id="rId35"/>
    <p:sldId id="352" r:id="rId36"/>
    <p:sldId id="353" r:id="rId37"/>
    <p:sldId id="354" r:id="rId38"/>
    <p:sldId id="312" r:id="rId39"/>
    <p:sldId id="355" r:id="rId40"/>
    <p:sldId id="356" r:id="rId41"/>
    <p:sldId id="357" r:id="rId42"/>
    <p:sldId id="362" r:id="rId43"/>
    <p:sldId id="358" r:id="rId44"/>
    <p:sldId id="359" r:id="rId45"/>
    <p:sldId id="360" r:id="rId46"/>
    <p:sldId id="361" r:id="rId47"/>
    <p:sldId id="363" r:id="rId48"/>
    <p:sldId id="364" r:id="rId4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42" autoAdjust="0"/>
    <p:restoredTop sz="86322" autoAdjust="0"/>
  </p:normalViewPr>
  <p:slideViewPr>
    <p:cSldViewPr>
      <p:cViewPr>
        <p:scale>
          <a:sx n="60" d="100"/>
          <a:sy n="60" d="100"/>
        </p:scale>
        <p:origin x="-1164" y="-2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22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58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E5F6030B-CE53-4DC5-8550-35B945D932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5823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FC83745E-4EC5-43BA-BD54-7348AF128DD1}" type="slidenum">
              <a:rPr lang="en-US" smtClean="0">
                <a:latin typeface="Arial" charset="0"/>
              </a:rPr>
              <a:pPr/>
              <a:t>1</a:t>
            </a:fld>
            <a:endParaRPr lang="en-US" smtClean="0">
              <a:latin typeface="Arial" charset="0"/>
            </a:endParaRPr>
          </a:p>
        </p:txBody>
      </p:sp>
      <p:sp>
        <p:nvSpPr>
          <p:cNvPr id="532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2BF61D80-57B4-436E-8823-7AD9B4204F9D}" type="slidenum">
              <a:rPr lang="en-US" smtClean="0">
                <a:latin typeface="Arial" charset="0"/>
              </a:rPr>
              <a:pPr/>
              <a:t>34</a:t>
            </a:fld>
            <a:endParaRPr lang="en-US" smtClean="0">
              <a:latin typeface="Arial" charset="0"/>
            </a:endParaRPr>
          </a:p>
        </p:txBody>
      </p:sp>
      <p:sp>
        <p:nvSpPr>
          <p:cNvPr id="624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9094400A-CB0E-41E5-B2DE-66C01F0089D2}" type="slidenum">
              <a:rPr lang="en-US" smtClean="0">
                <a:latin typeface="Arial" charset="0"/>
              </a:rPr>
              <a:pPr/>
              <a:t>38</a:t>
            </a:fld>
            <a:endParaRPr lang="en-US" smtClean="0">
              <a:latin typeface="Arial" charset="0"/>
            </a:endParaRPr>
          </a:p>
        </p:txBody>
      </p:sp>
      <p:sp>
        <p:nvSpPr>
          <p:cNvPr id="634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ED6BE75A-001F-4543-9B16-E15924EF4D46}" type="slidenum">
              <a:rPr lang="en-US" smtClean="0">
                <a:latin typeface="Arial" charset="0"/>
              </a:rPr>
              <a:pPr/>
              <a:t>2</a:t>
            </a:fld>
            <a:endParaRPr lang="en-US" smtClean="0">
              <a:latin typeface="Arial" charset="0"/>
            </a:endParaRPr>
          </a:p>
        </p:txBody>
      </p:sp>
      <p:sp>
        <p:nvSpPr>
          <p:cNvPr id="54275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4276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CCBDA47F-AC2A-4A26-A2F6-C740F42AF9AD}" type="slidenum">
              <a:rPr lang="en-US" smtClean="0">
                <a:latin typeface="Arial" charset="0"/>
              </a:rPr>
              <a:pPr/>
              <a:t>3</a:t>
            </a:fld>
            <a:endParaRPr lang="en-US" smtClean="0">
              <a:latin typeface="Arial" charset="0"/>
            </a:endParaRPr>
          </a:p>
        </p:txBody>
      </p:sp>
      <p:sp>
        <p:nvSpPr>
          <p:cNvPr id="552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AE57FDDD-D011-4EC0-B477-44726E1A2F46}" type="slidenum">
              <a:rPr lang="en-US" smtClean="0">
                <a:latin typeface="Arial" charset="0"/>
              </a:rPr>
              <a:pPr/>
              <a:t>4</a:t>
            </a:fld>
            <a:endParaRPr lang="en-US" smtClean="0">
              <a:latin typeface="Arial" charset="0"/>
            </a:endParaRPr>
          </a:p>
        </p:txBody>
      </p:sp>
      <p:sp>
        <p:nvSpPr>
          <p:cNvPr id="563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954835F3-C124-4E73-B8A3-8FC0438BBB69}" type="slidenum">
              <a:rPr lang="en-US" smtClean="0">
                <a:latin typeface="Arial" charset="0"/>
              </a:rPr>
              <a:pPr/>
              <a:t>5</a:t>
            </a:fld>
            <a:endParaRPr lang="en-US" smtClean="0">
              <a:latin typeface="Arial" charset="0"/>
            </a:endParaRPr>
          </a:p>
        </p:txBody>
      </p:sp>
      <p:sp>
        <p:nvSpPr>
          <p:cNvPr id="57347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7348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EFF0792F-0ED1-419A-8068-A62AB5649759}" type="slidenum">
              <a:rPr lang="en-US" smtClean="0">
                <a:latin typeface="Arial" charset="0"/>
              </a:rPr>
              <a:pPr/>
              <a:t>6</a:t>
            </a:fld>
            <a:endParaRPr lang="en-US" smtClean="0">
              <a:latin typeface="Arial" charset="0"/>
            </a:endParaRPr>
          </a:p>
        </p:txBody>
      </p:sp>
      <p:sp>
        <p:nvSpPr>
          <p:cNvPr id="5837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B072D5B5-44E1-4BD7-92B7-736646D994A0}" type="slidenum">
              <a:rPr lang="en-US" smtClean="0">
                <a:latin typeface="Arial" charset="0"/>
              </a:rPr>
              <a:pPr/>
              <a:t>7</a:t>
            </a:fld>
            <a:endParaRPr lang="en-US" smtClean="0">
              <a:latin typeface="Arial" charset="0"/>
            </a:endParaRPr>
          </a:p>
        </p:txBody>
      </p:sp>
      <p:sp>
        <p:nvSpPr>
          <p:cNvPr id="593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CA96A7D4-66F9-4DFA-8EFA-E40EA2B42A42}" type="slidenum">
              <a:rPr lang="en-US" smtClean="0">
                <a:latin typeface="Arial" charset="0"/>
              </a:rPr>
              <a:pPr/>
              <a:t>9</a:t>
            </a:fld>
            <a:endParaRPr lang="en-US" smtClean="0">
              <a:latin typeface="Arial" charset="0"/>
            </a:endParaRPr>
          </a:p>
        </p:txBody>
      </p:sp>
      <p:sp>
        <p:nvSpPr>
          <p:cNvPr id="60419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0420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3865024D-855A-49E3-B6CA-E9B42751F5E4}" type="slidenum">
              <a:rPr lang="en-US" smtClean="0">
                <a:latin typeface="Arial" charset="0"/>
              </a:rPr>
              <a:pPr/>
              <a:t>17</a:t>
            </a:fld>
            <a:endParaRPr lang="en-US" smtClean="0">
              <a:latin typeface="Arial" charset="0"/>
            </a:endParaRPr>
          </a:p>
        </p:txBody>
      </p:sp>
      <p:sp>
        <p:nvSpPr>
          <p:cNvPr id="614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228600" y="2889250"/>
            <a:ext cx="8610600" cy="201613"/>
            <a:chOff x="144" y="1680"/>
            <a:chExt cx="5424" cy="144"/>
          </a:xfrm>
        </p:grpSpPr>
        <p:sp>
          <p:nvSpPr>
            <p:cNvPr id="5" name="Rectangle 8"/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Rectangle 9"/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Rectangle 10"/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 algn="ctr">
              <a:defRPr sz="58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AA4634-8B18-49F9-B7C0-7D2C9A50ED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544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DD4793-6E96-4A53-896D-856259C9C3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793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724940-1227-47DF-B91B-35D128977C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23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3D1A35-2B9A-4884-8448-C199357111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700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BAD40F-AD38-4D82-A370-3FBC02AFB2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92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8012DD-16F3-47AD-BE5E-AA333A37B9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699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1CF336-836D-42BC-93D9-6E8C24E944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52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DBE539-3FD7-40CA-89A3-F425217022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224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8A656B-2D77-49EA-851F-CEFFCA1ABD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023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753095-B7B2-4F33-BFFB-F99B7AC481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283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CF6011-18A2-4CC4-821C-485950BA49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013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EC31CA18-7C36-4B25-BAD2-437944AD8B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ozone_GIS/community_ozone_2.m3vz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2" Type="http://schemas.openxmlformats.org/officeDocument/2006/relationships/hyperlink" Target="http://en.wikipedia.org/wiki/File:Peroxide_group_v.2.pn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.wikipedia.org/wiki/File:Wasserstoffperoxid.svg" TargetMode="External"/><Relationship Id="rId5" Type="http://schemas.openxmlformats.org/officeDocument/2006/relationships/image" Target="../media/image28.png"/><Relationship Id="rId4" Type="http://schemas.openxmlformats.org/officeDocument/2006/relationships/hyperlink" Target="http://upload.wikimedia.org/wikipedia/commons/c/cc/Ascaridol2.png" TargetMode="External"/><Relationship Id="rId9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GoogleEarthFiles/Aura_2011_01_NO2Trop.kml" TargetMode="External"/><Relationship Id="rId5" Type="http://schemas.openxmlformats.org/officeDocument/2006/relationships/hyperlink" Target="GoogleEarthFiles/population.kmz" TargetMode="External"/><Relationship Id="rId4" Type="http://schemas.openxmlformats.org/officeDocument/2006/relationships/hyperlink" Target="http://avdc.gsfc.nasa.gov/index.php?site=705441739&amp;type=1&amp;iDayShow=0&amp;chProductCaptionHere=Monthly%20Average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gi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685800"/>
            <a:ext cx="7772400" cy="2127250"/>
          </a:xfrm>
        </p:spPr>
        <p:txBody>
          <a:bodyPr/>
          <a:lstStyle/>
          <a:p>
            <a:pPr eaLnBrk="1" hangingPunct="1"/>
            <a:r>
              <a:rPr lang="en-US" smtClean="0"/>
              <a:t>Environmental </a:t>
            </a:r>
            <a:br>
              <a:rPr lang="en-US" smtClean="0"/>
            </a:br>
            <a:r>
              <a:rPr lang="en-US" smtClean="0"/>
              <a:t>Chemistry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270250"/>
            <a:ext cx="8610600" cy="2209800"/>
          </a:xfrm>
        </p:spPr>
        <p:txBody>
          <a:bodyPr/>
          <a:lstStyle/>
          <a:p>
            <a:pPr eaLnBrk="1" hangingPunct="1"/>
            <a:r>
              <a:rPr lang="en-US" smtClean="0"/>
              <a:t>IB Option E</a:t>
            </a:r>
            <a:br>
              <a:rPr lang="en-US" smtClean="0"/>
            </a:br>
            <a:r>
              <a:rPr lang="en-US" sz="2400" smtClean="0"/>
              <a:t>Part 2: Smog, Greenhouse Effect &amp; Ozone Depletion</a:t>
            </a:r>
          </a:p>
        </p:txBody>
      </p:sp>
      <p:pic>
        <p:nvPicPr>
          <p:cNvPr id="307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4286250"/>
            <a:ext cx="4694238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4" descr="summersmo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76200"/>
            <a:ext cx="2362200" cy="188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8" descr="http://blogs.e-rockford.com/applesauce/files/2008/06/global_warming_panic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3288" y="76200"/>
            <a:ext cx="1814512" cy="188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Thermal Inversion Demonstration</a:t>
            </a:r>
          </a:p>
        </p:txBody>
      </p:sp>
      <p:pic>
        <p:nvPicPr>
          <p:cNvPr id="12291" name="Picture 8" descr="http://t1.gstatic.com/images?q=tbn:ANd9GcTvXXg3C4RkGQ5yofB_--sspmwVqm2HnA85nvUJ4IfioH-8YjI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057400"/>
            <a:ext cx="4154488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Thermal Inversion</a:t>
            </a:r>
          </a:p>
        </p:txBody>
      </p:sp>
      <p:pic>
        <p:nvPicPr>
          <p:cNvPr id="13315" name="Picture 4" descr="http://www.chaseireland.org/images/inversion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754313"/>
            <a:ext cx="2743200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6" descr="http://www.chaseireland.org/images/inversion3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754313"/>
            <a:ext cx="2743200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TextBox 6"/>
          <p:cNvSpPr txBox="1">
            <a:spLocks noChangeArrowheads="1"/>
          </p:cNvSpPr>
          <p:nvPr/>
        </p:nvSpPr>
        <p:spPr bwMode="auto">
          <a:xfrm>
            <a:off x="1752600" y="4430713"/>
            <a:ext cx="2286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/>
              <a:t>Normal conditions</a:t>
            </a:r>
          </a:p>
        </p:txBody>
      </p:sp>
      <p:sp>
        <p:nvSpPr>
          <p:cNvPr id="13318" name="TextBox 7"/>
          <p:cNvSpPr txBox="1">
            <a:spLocks noChangeArrowheads="1"/>
          </p:cNvSpPr>
          <p:nvPr/>
        </p:nvSpPr>
        <p:spPr bwMode="auto">
          <a:xfrm>
            <a:off x="5286375" y="4430713"/>
            <a:ext cx="2286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/>
              <a:t>Thermal inversion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Thermal Inversions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077200" cy="3921125"/>
          </a:xfrm>
        </p:spPr>
        <p:txBody>
          <a:bodyPr/>
          <a:lstStyle/>
          <a:p>
            <a:r>
              <a:rPr lang="en-US" smtClean="0"/>
              <a:t>Occur in </a:t>
            </a:r>
            <a:r>
              <a:rPr lang="en-US" b="1" smtClean="0"/>
              <a:t>bowl-shaped cities</a:t>
            </a:r>
            <a:r>
              <a:rPr lang="en-US" smtClean="0"/>
              <a:t> when it is warm and dry and there is </a:t>
            </a:r>
            <a:r>
              <a:rPr lang="en-US" b="1" smtClean="0"/>
              <a:t>no wind</a:t>
            </a:r>
            <a:r>
              <a:rPr lang="en-US" smtClean="0"/>
              <a:t>.  </a:t>
            </a:r>
          </a:p>
        </p:txBody>
      </p:sp>
      <p:pic>
        <p:nvPicPr>
          <p:cNvPr id="14340" name="Picture 14" descr="https://www.thermalfluidscentral.org/encyclopedia/images/thumb/2/2b/The_Los_Angeles_Basin.jpg/400px-The_Los_Angeles_Bas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838" y="4114800"/>
            <a:ext cx="4421187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Thermal Inversions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943600" cy="45307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Mountains</a:t>
            </a:r>
            <a:r>
              <a:rPr lang="en-US" dirty="0"/>
              <a:t>, buildings and other barriers around cities can also promote the development of thermal inversions by </a:t>
            </a:r>
            <a:r>
              <a:rPr lang="en-US" b="1" dirty="0"/>
              <a:t>preventing horizontal movement of air.</a:t>
            </a:r>
            <a:r>
              <a:rPr lang="en-US" dirty="0"/>
              <a:t>  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pic>
        <p:nvPicPr>
          <p:cNvPr id="15364" name="Picture 2" descr="Figure 1 Thermal invers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300" y="1476375"/>
            <a:ext cx="1714500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Thermal Inversions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848600" cy="4530725"/>
          </a:xfrm>
        </p:spPr>
        <p:txBody>
          <a:bodyPr/>
          <a:lstStyle/>
          <a:p>
            <a:r>
              <a:rPr lang="en-US" smtClean="0"/>
              <a:t>Under these conditions, </a:t>
            </a:r>
            <a:r>
              <a:rPr lang="en-US" b="1" smtClean="0"/>
              <a:t>warm air caps/traps pollutants.</a:t>
            </a:r>
            <a:br>
              <a:rPr lang="en-US" b="1" smtClean="0"/>
            </a:br>
            <a:endParaRPr lang="en-US" smtClean="0"/>
          </a:p>
        </p:txBody>
      </p:sp>
      <p:pic>
        <p:nvPicPr>
          <p:cNvPr id="16388" name="Picture 12" descr="http://www.env.gov.bc.ca/epd/bcairquality/images/inversion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3657600"/>
            <a:ext cx="4684713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Photochemical Smog </a:t>
            </a:r>
            <a:endParaRPr lang="en-US" smtClean="0"/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30725"/>
          </a:xfrm>
        </p:spPr>
        <p:txBody>
          <a:bodyPr/>
          <a:lstStyle/>
          <a:p>
            <a:r>
              <a:rPr lang="en-US" sz="2400" smtClean="0"/>
              <a:t>Today’s air pollution problem</a:t>
            </a:r>
          </a:p>
          <a:p>
            <a:r>
              <a:rPr lang="en-US" sz="2400" smtClean="0"/>
              <a:t>Caused by traffic exhaust fumes</a:t>
            </a:r>
          </a:p>
          <a:p>
            <a:r>
              <a:rPr lang="en-US" sz="2400" smtClean="0"/>
              <a:t>Free radical rxns between sunlight, NO</a:t>
            </a:r>
            <a:r>
              <a:rPr lang="en-US" sz="2400" baseline="-25000" smtClean="0"/>
              <a:t>x</a:t>
            </a:r>
            <a:r>
              <a:rPr lang="en-US" sz="2400" smtClean="0"/>
              <a:t> and VOC’s </a:t>
            </a:r>
          </a:p>
          <a:p>
            <a:endParaRPr lang="en-US" smtClean="0"/>
          </a:p>
        </p:txBody>
      </p:sp>
      <p:pic>
        <p:nvPicPr>
          <p:cNvPr id="17412" name="Picture 2" descr="http://www.topnews.in/health/files/car-exhaust-fumes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3352800"/>
            <a:ext cx="381000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Ozone, O</a:t>
            </a:r>
            <a:r>
              <a:rPr lang="en-US" b="1" baseline="-25000" smtClean="0"/>
              <a:t>3</a:t>
            </a:r>
            <a:r>
              <a:rPr lang="en-US" i="1" smtClean="0"/>
              <a:t> </a:t>
            </a:r>
            <a:r>
              <a:rPr lang="en-US" sz="3200" i="1" smtClean="0"/>
              <a:t>(GOOD up high, BAD nearby)</a:t>
            </a:r>
            <a:endParaRPr lang="en-US" sz="3200" smtClean="0"/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sz="3200" u="sng" smtClean="0"/>
              <a:t>Mechanism (know):</a:t>
            </a:r>
          </a:p>
          <a:p>
            <a:pPr marL="457200" lvl="1" indent="0">
              <a:buFont typeface="Wingdings" pitchFamily="2" charset="2"/>
              <a:buNone/>
            </a:pPr>
            <a:r>
              <a:rPr lang="en-US" sz="3200" smtClean="0"/>
              <a:t>N</a:t>
            </a:r>
            <a:r>
              <a:rPr lang="en-US" sz="3200" baseline="-25000" smtClean="0"/>
              <a:t>2</a:t>
            </a:r>
            <a:r>
              <a:rPr lang="en-US" sz="3200" smtClean="0"/>
              <a:t> + O</a:t>
            </a:r>
            <a:r>
              <a:rPr lang="en-US" sz="3200" baseline="-25000" smtClean="0"/>
              <a:t>2</a:t>
            </a:r>
            <a:r>
              <a:rPr lang="en-US" sz="3200" smtClean="0"/>
              <a:t> </a:t>
            </a:r>
            <a:r>
              <a:rPr lang="en-US" sz="3200" smtClean="0">
                <a:sym typeface="Symbol" pitchFamily="18" charset="2"/>
              </a:rPr>
              <a:t></a:t>
            </a:r>
            <a:r>
              <a:rPr lang="en-US" sz="3200" smtClean="0"/>
              <a:t> 2NO</a:t>
            </a:r>
          </a:p>
          <a:p>
            <a:pPr marL="457200" lvl="1" indent="0">
              <a:buFont typeface="Wingdings" pitchFamily="2" charset="2"/>
              <a:buNone/>
            </a:pPr>
            <a:r>
              <a:rPr lang="en-US" sz="3200" smtClean="0"/>
              <a:t>2NO + O</a:t>
            </a:r>
            <a:r>
              <a:rPr lang="en-US" sz="3200" baseline="-25000" smtClean="0"/>
              <a:t>2</a:t>
            </a:r>
            <a:r>
              <a:rPr lang="en-US" sz="3200" smtClean="0"/>
              <a:t> </a:t>
            </a:r>
            <a:r>
              <a:rPr lang="en-US" sz="3200" smtClean="0">
                <a:sym typeface="Symbol" pitchFamily="18" charset="2"/>
              </a:rPr>
              <a:t></a:t>
            </a:r>
            <a:r>
              <a:rPr lang="en-US" sz="3200" smtClean="0"/>
              <a:t> 2NO</a:t>
            </a:r>
            <a:r>
              <a:rPr lang="en-US" sz="3200" baseline="-25000" smtClean="0"/>
              <a:t>2</a:t>
            </a:r>
            <a:r>
              <a:rPr lang="en-US" sz="3200" smtClean="0"/>
              <a:t> (brown)</a:t>
            </a:r>
          </a:p>
          <a:p>
            <a:pPr marL="457200" lvl="1" indent="0">
              <a:buFont typeface="Wingdings" pitchFamily="2" charset="2"/>
              <a:buNone/>
            </a:pPr>
            <a:r>
              <a:rPr lang="en-US" sz="3200" smtClean="0"/>
              <a:t>NO</a:t>
            </a:r>
            <a:r>
              <a:rPr lang="en-US" sz="3200" baseline="-25000" smtClean="0"/>
              <a:t>2</a:t>
            </a:r>
            <a:r>
              <a:rPr lang="en-US" sz="3200" smtClean="0"/>
              <a:t> + sunlight (UV) </a:t>
            </a:r>
            <a:r>
              <a:rPr lang="en-US" sz="3200" smtClean="0">
                <a:sym typeface="Symbol" pitchFamily="18" charset="2"/>
              </a:rPr>
              <a:t></a:t>
            </a:r>
            <a:r>
              <a:rPr lang="en-US" sz="3200" smtClean="0"/>
              <a:t> NO + O</a:t>
            </a:r>
            <a:r>
              <a:rPr lang="en-US" sz="3200" smtClean="0">
                <a:sym typeface="Symbol" pitchFamily="18" charset="2"/>
              </a:rPr>
              <a:t></a:t>
            </a:r>
            <a:endParaRPr lang="en-US" sz="3200" smtClean="0"/>
          </a:p>
          <a:p>
            <a:pPr marL="457200" lvl="1" indent="0">
              <a:buFont typeface="Wingdings" pitchFamily="2" charset="2"/>
              <a:buNone/>
            </a:pPr>
            <a:r>
              <a:rPr lang="en-US" sz="3200" smtClean="0"/>
              <a:t>O</a:t>
            </a:r>
            <a:r>
              <a:rPr lang="en-US" sz="3200" baseline="-25000" smtClean="0"/>
              <a:t>2</a:t>
            </a:r>
            <a:r>
              <a:rPr lang="en-US" sz="3200" smtClean="0"/>
              <a:t> + O</a:t>
            </a:r>
            <a:r>
              <a:rPr lang="en-US" sz="3200" smtClean="0">
                <a:sym typeface="Symbol" pitchFamily="18" charset="2"/>
              </a:rPr>
              <a:t></a:t>
            </a:r>
            <a:r>
              <a:rPr lang="en-US" sz="3200" smtClean="0"/>
              <a:t> </a:t>
            </a:r>
            <a:r>
              <a:rPr lang="en-US" sz="3200" smtClean="0">
                <a:sym typeface="Symbol" pitchFamily="18" charset="2"/>
              </a:rPr>
              <a:t></a:t>
            </a:r>
            <a:r>
              <a:rPr lang="en-US" sz="3200" smtClean="0"/>
              <a:t> O</a:t>
            </a:r>
            <a:r>
              <a:rPr lang="en-US" sz="3200" baseline="-25000" smtClean="0"/>
              <a:t>3</a:t>
            </a:r>
            <a:endParaRPr lang="en-US" sz="3200" smtClean="0"/>
          </a:p>
        </p:txBody>
      </p:sp>
      <p:pic>
        <p:nvPicPr>
          <p:cNvPr id="18436" name="Picture 4" descr="http://www.quality-drinking-water.com/image-files/ozone_format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4191000"/>
            <a:ext cx="2171700" cy="212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hlinkClick r:id="rId3" action="ppaction://hlinkfile"/>
              </a:rPr>
              <a:t>Tropospheric Ozone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200" smtClean="0"/>
              <a:t>Yes, a problem </a:t>
            </a:r>
            <a:r>
              <a:rPr lang="en-US" sz="2200" u="sng" smtClean="0"/>
              <a:t>HERE</a:t>
            </a:r>
          </a:p>
        </p:txBody>
      </p:sp>
      <p:pic>
        <p:nvPicPr>
          <p:cNvPr id="19460" name="Picture 4" descr="ozo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0" y="1828800"/>
            <a:ext cx="4457700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590800"/>
            <a:ext cx="3814763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462" name="TextBox 1"/>
          <p:cNvSpPr txBox="1">
            <a:spLocks noChangeArrowheads="1"/>
          </p:cNvSpPr>
          <p:nvPr/>
        </p:nvSpPr>
        <p:spPr bwMode="auto">
          <a:xfrm>
            <a:off x="914400" y="5105400"/>
            <a:ext cx="2362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>
                <a:hlinkClick r:id="rId3" action="ppaction://hlinkfile"/>
              </a:rPr>
              <a:t>Link to Ozone GIS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Daily pollution fluctuations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2048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462213"/>
            <a:ext cx="441960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Peroxyacylnitrates, (PANs)</a:t>
            </a:r>
            <a:endParaRPr lang="en-US" smtClean="0"/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381000" y="1524000"/>
            <a:ext cx="8153400" cy="9144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sz="2600" smtClean="0"/>
              <a:t>Secondary pollutants that are eye irritants</a:t>
            </a:r>
          </a:p>
        </p:txBody>
      </p:sp>
      <p:pic>
        <p:nvPicPr>
          <p:cNvPr id="21508" name="Picture 7" descr="http://www.myscience.us/image/db/menu_198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971800"/>
            <a:ext cx="3519488" cy="264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5" descr="http://t2.gstatic.com/images?q=tbn:ANd9GcR5kLZx1ZDO28X6mMrVZDcOHRtBhLq0l5sBGWfGQ3Kefd-6O3tHbQ&amp;t=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304800"/>
            <a:ext cx="1752600" cy="114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9" descr="http://en.wikivisual.com/images/e/e1/LondonSmo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332038"/>
            <a:ext cx="3057525" cy="407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1" descr="19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828800"/>
            <a:ext cx="4267200" cy="278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AIR POLLUTION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566738" y="5016500"/>
            <a:ext cx="8001000" cy="9271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600" smtClean="0"/>
              <a:t>Some primary air pollutants may react with one another or with other chemicals in the air to form secondary air pollutants.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What is a peroxide?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057400"/>
            <a:ext cx="5181600" cy="1752600"/>
          </a:xfrm>
        </p:spPr>
        <p:txBody>
          <a:bodyPr/>
          <a:lstStyle/>
          <a:p>
            <a:r>
              <a:rPr lang="en-US" smtClean="0"/>
              <a:t>Compound containing an O-O single bond or the peroxide anion (O-O)</a:t>
            </a:r>
            <a:r>
              <a:rPr lang="en-US" baseline="30000" smtClean="0"/>
              <a:t>2-</a:t>
            </a:r>
            <a:r>
              <a:rPr lang="en-US" smtClean="0"/>
              <a:t>.   </a:t>
            </a:r>
          </a:p>
        </p:txBody>
      </p:sp>
      <p:pic>
        <p:nvPicPr>
          <p:cNvPr id="205826" name="Picture 2" descr="http://upload.wikimedia.org/wikipedia/commons/thumb/9/98/Peroxide_group_v.2.png/170px-Peroxide_group_v.2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3650" y="3209925"/>
            <a:ext cx="1619250" cy="288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28" name="Picture 4" descr="File:Ascaridol2.pn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191000"/>
            <a:ext cx="476250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800100" y="5943600"/>
            <a:ext cx="50673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/>
              <a:t>Here’s a fun one: ascaridole – a bicyclic monoterpene found in Mexican tea</a:t>
            </a:r>
          </a:p>
        </p:txBody>
      </p:sp>
      <p:pic>
        <p:nvPicPr>
          <p:cNvPr id="205830" name="Picture 6" descr="http://upload.wikimedia.org/wikipedia/commons/thumb/8/8e/Wasserstoffperoxid.svg/120px-Wasserstoffperoxid.svg.png">
            <a:hlinkClick r:id="rId6" tooltip="Structural formula of hydrogen peroxide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609600"/>
            <a:ext cx="11430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32" name="Picture 8" descr="http://www.acne.org/images/products/img-442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457200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34" name="Picture 10" descr="C:\Users\DEBORA~1\AppData\Local\Temp\SNAGHTML4048341b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9063" y="4249738"/>
            <a:ext cx="1455737" cy="1312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Peroxyacylnitrates, (PANs)</a:t>
            </a: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9067800" cy="4530725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en-US" sz="3200" u="sng" dirty="0" smtClean="0"/>
              <a:t>Mechanism (know):</a:t>
            </a:r>
            <a:br>
              <a:rPr lang="en-US" sz="3200" u="sng" dirty="0" smtClean="0"/>
            </a:br>
            <a:r>
              <a:rPr lang="en-US" sz="3200" u="sng" dirty="0" smtClean="0"/>
              <a:t/>
            </a:r>
            <a:br>
              <a:rPr lang="en-US" sz="3200" u="sng" dirty="0" smtClean="0"/>
            </a:br>
            <a:r>
              <a:rPr lang="en-US" sz="2600" dirty="0" smtClean="0"/>
              <a:t>Production </a:t>
            </a:r>
            <a:r>
              <a:rPr lang="en-US" sz="2600" dirty="0"/>
              <a:t>of hydrocarbon radicals:</a:t>
            </a:r>
          </a:p>
          <a:p>
            <a:pPr lvl="1">
              <a:defRPr/>
            </a:pPr>
            <a:r>
              <a:rPr lang="en-US" sz="2600" dirty="0"/>
              <a:t>RH + O</a:t>
            </a:r>
            <a:r>
              <a:rPr lang="en-US" sz="2600" dirty="0">
                <a:sym typeface="Symbol"/>
              </a:rPr>
              <a:t></a:t>
            </a:r>
            <a:r>
              <a:rPr lang="en-US" sz="2600" dirty="0"/>
              <a:t> </a:t>
            </a:r>
            <a:r>
              <a:rPr lang="en-US" sz="2600" dirty="0">
                <a:sym typeface="Symbol"/>
              </a:rPr>
              <a:t></a:t>
            </a:r>
            <a:r>
              <a:rPr lang="en-US" sz="2600" dirty="0"/>
              <a:t> R</a:t>
            </a:r>
            <a:r>
              <a:rPr lang="en-US" sz="2600" dirty="0">
                <a:sym typeface="Symbol"/>
              </a:rPr>
              <a:t></a:t>
            </a:r>
            <a:r>
              <a:rPr lang="en-US" sz="2600" dirty="0"/>
              <a:t> + </a:t>
            </a:r>
            <a:r>
              <a:rPr lang="en-US" sz="2600" dirty="0">
                <a:sym typeface="Symbol"/>
              </a:rPr>
              <a:t></a:t>
            </a:r>
            <a:r>
              <a:rPr lang="en-US" sz="2600" dirty="0"/>
              <a:t>OH </a:t>
            </a:r>
          </a:p>
          <a:p>
            <a:pPr marL="457200" lvl="1" indent="0">
              <a:buFont typeface="Wingdings" pitchFamily="2" charset="2"/>
              <a:buNone/>
              <a:defRPr/>
            </a:pPr>
            <a:r>
              <a:rPr lang="en-US" sz="2600" i="1" dirty="0"/>
              <a:t>	</a:t>
            </a:r>
            <a:r>
              <a:rPr lang="en-US" sz="1600" i="1" dirty="0" smtClean="0"/>
              <a:t>alkyl </a:t>
            </a:r>
            <a:r>
              <a:rPr lang="en-US" sz="1600" i="1" dirty="0"/>
              <a:t>radicals and hydroxyl radicals produced when VOCs are oxidized</a:t>
            </a:r>
            <a:endParaRPr lang="en-US" sz="1600" dirty="0"/>
          </a:p>
          <a:p>
            <a:pPr lvl="1">
              <a:defRPr/>
            </a:pPr>
            <a:r>
              <a:rPr lang="en-US" sz="2600" dirty="0"/>
              <a:t>RCH</a:t>
            </a:r>
            <a:r>
              <a:rPr lang="en-US" sz="2600" baseline="-25000" dirty="0"/>
              <a:t>3</a:t>
            </a:r>
            <a:r>
              <a:rPr lang="en-US" sz="2600" dirty="0"/>
              <a:t> + </a:t>
            </a:r>
            <a:r>
              <a:rPr lang="en-US" sz="2600" dirty="0">
                <a:sym typeface="Symbol"/>
              </a:rPr>
              <a:t></a:t>
            </a:r>
            <a:r>
              <a:rPr lang="en-US" sz="2600" dirty="0"/>
              <a:t>OH </a:t>
            </a:r>
            <a:r>
              <a:rPr lang="en-US" sz="2600" dirty="0">
                <a:sym typeface="Symbol"/>
              </a:rPr>
              <a:t></a:t>
            </a:r>
            <a:r>
              <a:rPr lang="en-US" sz="2600" dirty="0"/>
              <a:t> RCH</a:t>
            </a:r>
            <a:r>
              <a:rPr lang="en-US" sz="2600" baseline="-25000" dirty="0"/>
              <a:t>2</a:t>
            </a:r>
            <a:r>
              <a:rPr lang="en-US" sz="2600" dirty="0">
                <a:sym typeface="Symbol"/>
              </a:rPr>
              <a:t></a:t>
            </a:r>
            <a:r>
              <a:rPr lang="en-US" sz="2600" dirty="0"/>
              <a:t> + H</a:t>
            </a:r>
            <a:r>
              <a:rPr lang="en-US" sz="2600" baseline="-25000" dirty="0"/>
              <a:t>2</a:t>
            </a:r>
            <a:r>
              <a:rPr lang="en-US" sz="2600" dirty="0"/>
              <a:t>O		</a:t>
            </a:r>
            <a:endParaRPr lang="en-US" sz="2600" dirty="0" smtClean="0"/>
          </a:p>
          <a:p>
            <a:pPr marL="457200" lvl="1" indent="0">
              <a:buFont typeface="Wingdings" pitchFamily="2" charset="2"/>
              <a:buNone/>
              <a:defRPr/>
            </a:pPr>
            <a:r>
              <a:rPr lang="en-US" sz="2600" i="1" dirty="0"/>
              <a:t>	</a:t>
            </a:r>
            <a:r>
              <a:rPr lang="en-US" sz="1600" i="1" dirty="0" smtClean="0"/>
              <a:t>hydroxyl </a:t>
            </a:r>
            <a:r>
              <a:rPr lang="en-US" sz="1600" i="1" dirty="0"/>
              <a:t>radicals react with alkanes to produce further alkyl radicals</a:t>
            </a:r>
            <a:endParaRPr lang="en-US" sz="1600" dirty="0"/>
          </a:p>
          <a:p>
            <a:pPr lvl="1">
              <a:defRPr/>
            </a:pPr>
            <a:r>
              <a:rPr lang="en-US" sz="2600" dirty="0"/>
              <a:t>RCH</a:t>
            </a:r>
            <a:r>
              <a:rPr lang="en-US" sz="2600" baseline="-25000" dirty="0"/>
              <a:t>2</a:t>
            </a:r>
            <a:r>
              <a:rPr lang="en-US" sz="2600" dirty="0">
                <a:sym typeface="Symbol"/>
              </a:rPr>
              <a:t></a:t>
            </a:r>
            <a:r>
              <a:rPr lang="en-US" sz="2600" dirty="0"/>
              <a:t> + O</a:t>
            </a:r>
            <a:r>
              <a:rPr lang="en-US" sz="2600" baseline="-25000" dirty="0"/>
              <a:t>2</a:t>
            </a:r>
            <a:r>
              <a:rPr lang="en-US" sz="2600" dirty="0"/>
              <a:t> </a:t>
            </a:r>
            <a:r>
              <a:rPr lang="en-US" sz="2600" dirty="0">
                <a:sym typeface="Symbol"/>
              </a:rPr>
              <a:t></a:t>
            </a:r>
            <a:r>
              <a:rPr lang="en-US" sz="2600" dirty="0"/>
              <a:t> RCH</a:t>
            </a:r>
            <a:r>
              <a:rPr lang="en-US" sz="2600" baseline="-25000" dirty="0"/>
              <a:t>2</a:t>
            </a:r>
            <a:r>
              <a:rPr lang="en-US" sz="2600" dirty="0"/>
              <a:t>O</a:t>
            </a:r>
            <a:r>
              <a:rPr lang="en-US" sz="2600" baseline="-25000" dirty="0"/>
              <a:t>2</a:t>
            </a:r>
            <a:r>
              <a:rPr lang="en-US" sz="2600" dirty="0">
                <a:sym typeface="Symbol"/>
              </a:rPr>
              <a:t></a:t>
            </a:r>
            <a:r>
              <a:rPr lang="en-US" sz="2600" dirty="0"/>
              <a:t>			</a:t>
            </a:r>
            <a:endParaRPr lang="en-US" sz="2600" dirty="0" smtClean="0"/>
          </a:p>
          <a:p>
            <a:pPr marL="457200" lvl="1" indent="0">
              <a:buFont typeface="Wingdings" pitchFamily="2" charset="2"/>
              <a:buNone/>
              <a:defRPr/>
            </a:pPr>
            <a:r>
              <a:rPr lang="en-US" sz="2600" i="1" dirty="0"/>
              <a:t>	</a:t>
            </a:r>
            <a:r>
              <a:rPr lang="en-US" sz="1600" i="1" dirty="0" smtClean="0"/>
              <a:t>these </a:t>
            </a:r>
            <a:r>
              <a:rPr lang="en-US" sz="1600" i="1" dirty="0"/>
              <a:t>alkyl radicals react with </a:t>
            </a:r>
            <a:r>
              <a:rPr lang="en-US" sz="1600" i="1" dirty="0" smtClean="0"/>
              <a:t>O</a:t>
            </a:r>
            <a:r>
              <a:rPr lang="en-US" sz="1600" i="1" baseline="-25000" dirty="0" smtClean="0"/>
              <a:t>2</a:t>
            </a:r>
            <a:r>
              <a:rPr lang="en-US" sz="1600" i="1" dirty="0" smtClean="0"/>
              <a:t> </a:t>
            </a:r>
            <a:r>
              <a:rPr lang="en-US" sz="1600" i="1" dirty="0"/>
              <a:t>molecules to produce </a:t>
            </a:r>
            <a:r>
              <a:rPr lang="en-US" sz="1600" b="1" i="1" dirty="0" err="1"/>
              <a:t>peroxy</a:t>
            </a:r>
            <a:r>
              <a:rPr lang="en-US" sz="1600" b="1" i="1" dirty="0"/>
              <a:t> radicals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Peroxyacylnitrates, (PANs)</a:t>
            </a: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372600" cy="4530725"/>
          </a:xfrm>
        </p:spPr>
        <p:txBody>
          <a:bodyPr/>
          <a:lstStyle/>
          <a:p>
            <a:pPr marL="457200" lvl="1" indent="0">
              <a:buFont typeface="Wingdings" pitchFamily="2" charset="2"/>
              <a:buNone/>
              <a:defRPr/>
            </a:pPr>
            <a:r>
              <a:rPr lang="en-US" sz="3200" u="sng" dirty="0" smtClean="0"/>
              <a:t>Mechanism (know):</a:t>
            </a:r>
            <a:br>
              <a:rPr lang="en-US" sz="3200" u="sng" dirty="0" smtClean="0"/>
            </a:br>
            <a:r>
              <a:rPr lang="en-US" sz="3200" u="sng" dirty="0" smtClean="0"/>
              <a:t/>
            </a:r>
            <a:br>
              <a:rPr lang="en-US" sz="3200" u="sng" dirty="0" smtClean="0"/>
            </a:br>
            <a:r>
              <a:rPr lang="en-US" dirty="0" smtClean="0"/>
              <a:t>Production </a:t>
            </a:r>
            <a:r>
              <a:rPr lang="en-US" dirty="0"/>
              <a:t>of </a:t>
            </a:r>
            <a:r>
              <a:rPr lang="en-US" dirty="0" smtClean="0"/>
              <a:t>aldehydes:</a:t>
            </a:r>
            <a:br>
              <a:rPr lang="en-US" dirty="0" smtClean="0"/>
            </a:br>
            <a:endParaRPr lang="en-US" dirty="0"/>
          </a:p>
          <a:p>
            <a:pPr lvl="2">
              <a:defRPr/>
            </a:pPr>
            <a:r>
              <a:rPr lang="en-US" sz="2600" dirty="0"/>
              <a:t>RCH</a:t>
            </a:r>
            <a:r>
              <a:rPr lang="en-US" sz="2600" baseline="-25000" dirty="0"/>
              <a:t>2</a:t>
            </a:r>
            <a:r>
              <a:rPr lang="en-US" sz="2600" dirty="0"/>
              <a:t>O</a:t>
            </a:r>
            <a:r>
              <a:rPr lang="en-US" sz="2600" baseline="-25000" dirty="0"/>
              <a:t>2</a:t>
            </a:r>
            <a:r>
              <a:rPr lang="en-US" sz="2600" dirty="0">
                <a:sym typeface="Symbol"/>
              </a:rPr>
              <a:t></a:t>
            </a:r>
            <a:r>
              <a:rPr lang="en-US" sz="2600" dirty="0"/>
              <a:t> + NO</a:t>
            </a:r>
            <a:r>
              <a:rPr lang="en-US" sz="2600" dirty="0">
                <a:sym typeface="Symbol"/>
              </a:rPr>
              <a:t></a:t>
            </a:r>
            <a:r>
              <a:rPr lang="en-US" sz="2600" dirty="0"/>
              <a:t> </a:t>
            </a:r>
            <a:r>
              <a:rPr lang="en-US" sz="2600" dirty="0">
                <a:sym typeface="Symbol"/>
              </a:rPr>
              <a:t></a:t>
            </a:r>
            <a:r>
              <a:rPr lang="en-US" sz="2600" dirty="0"/>
              <a:t> RCH</a:t>
            </a:r>
            <a:r>
              <a:rPr lang="en-US" sz="2600" baseline="-25000" dirty="0"/>
              <a:t>2</a:t>
            </a:r>
            <a:r>
              <a:rPr lang="en-US" sz="2600" dirty="0"/>
              <a:t>O</a:t>
            </a:r>
            <a:r>
              <a:rPr lang="en-US" sz="2600" dirty="0">
                <a:sym typeface="Symbol"/>
              </a:rPr>
              <a:t></a:t>
            </a:r>
            <a:r>
              <a:rPr lang="en-US" sz="2600" dirty="0"/>
              <a:t> + NO</a:t>
            </a:r>
            <a:r>
              <a:rPr lang="en-US" sz="2600" baseline="-25000" dirty="0"/>
              <a:t>2 </a:t>
            </a:r>
            <a:r>
              <a:rPr lang="en-US" sz="2600" i="1" dirty="0"/>
              <a:t> </a:t>
            </a:r>
            <a:r>
              <a:rPr lang="en-US" i="1" dirty="0"/>
              <a:t>	</a:t>
            </a:r>
          </a:p>
          <a:p>
            <a:pPr marL="914400" lvl="2" indent="0">
              <a:buFont typeface="Wingdings" pitchFamily="2" charset="2"/>
              <a:buNone/>
              <a:defRPr/>
            </a:pPr>
            <a:r>
              <a:rPr lang="en-US" sz="1600" i="1" dirty="0" err="1" smtClean="0"/>
              <a:t>peroxy</a:t>
            </a:r>
            <a:r>
              <a:rPr lang="en-US" sz="1600" i="1" dirty="0" smtClean="0"/>
              <a:t> </a:t>
            </a:r>
            <a:r>
              <a:rPr lang="en-US" sz="1600" i="1" dirty="0"/>
              <a:t>radicals react with nitrogen monoxide to produce nitrogen </a:t>
            </a:r>
            <a:r>
              <a:rPr lang="en-US" sz="1600" i="1" dirty="0" smtClean="0"/>
              <a:t>dioxide</a:t>
            </a:r>
            <a:br>
              <a:rPr lang="en-US" sz="1600" i="1" dirty="0" smtClean="0"/>
            </a:br>
            <a:endParaRPr lang="en-US" sz="1600" dirty="0"/>
          </a:p>
          <a:p>
            <a:pPr lvl="2">
              <a:defRPr/>
            </a:pPr>
            <a:r>
              <a:rPr lang="en-US" sz="2600" dirty="0"/>
              <a:t>RCH</a:t>
            </a:r>
            <a:r>
              <a:rPr lang="en-US" sz="2600" baseline="-25000" dirty="0"/>
              <a:t>2</a:t>
            </a:r>
            <a:r>
              <a:rPr lang="en-US" sz="2600" dirty="0"/>
              <a:t>O</a:t>
            </a:r>
            <a:r>
              <a:rPr lang="en-US" sz="2600" dirty="0">
                <a:sym typeface="Symbol"/>
              </a:rPr>
              <a:t></a:t>
            </a:r>
            <a:r>
              <a:rPr lang="en-US" sz="2600" dirty="0"/>
              <a:t> + O</a:t>
            </a:r>
            <a:r>
              <a:rPr lang="en-US" sz="2600" baseline="-25000" dirty="0"/>
              <a:t>2</a:t>
            </a:r>
            <a:r>
              <a:rPr lang="en-US" sz="2600" dirty="0"/>
              <a:t> </a:t>
            </a:r>
            <a:r>
              <a:rPr lang="en-US" sz="2600" dirty="0">
                <a:sym typeface="Symbol"/>
              </a:rPr>
              <a:t></a:t>
            </a:r>
            <a:r>
              <a:rPr lang="en-US" sz="2600" dirty="0"/>
              <a:t> R</a:t>
            </a:r>
            <a:r>
              <a:rPr lang="en-US" sz="2600" b="1" dirty="0"/>
              <a:t>CHO</a:t>
            </a:r>
            <a:r>
              <a:rPr lang="en-US" sz="2600" dirty="0"/>
              <a:t> + HO</a:t>
            </a:r>
            <a:r>
              <a:rPr lang="en-US" sz="2600" baseline="-25000" dirty="0"/>
              <a:t>2</a:t>
            </a:r>
            <a:r>
              <a:rPr lang="en-US" sz="2600" dirty="0">
                <a:sym typeface="Symbol"/>
              </a:rPr>
              <a:t></a:t>
            </a:r>
            <a:r>
              <a:rPr lang="en-US" sz="2600" dirty="0"/>
              <a:t> </a:t>
            </a:r>
          </a:p>
          <a:p>
            <a:pPr marL="1371600" lvl="3" indent="0">
              <a:buFont typeface="Wingdings" pitchFamily="2" charset="2"/>
              <a:buNone/>
              <a:defRPr/>
            </a:pPr>
            <a:r>
              <a:rPr lang="en-US" i="1" dirty="0" smtClean="0"/>
              <a:t>RCH</a:t>
            </a:r>
            <a:r>
              <a:rPr lang="en-US" i="1" baseline="-25000" dirty="0" smtClean="0"/>
              <a:t>2</a:t>
            </a:r>
            <a:r>
              <a:rPr lang="en-US" i="1" dirty="0" smtClean="0"/>
              <a:t>O</a:t>
            </a:r>
            <a:r>
              <a:rPr lang="en-US" i="1" dirty="0">
                <a:sym typeface="Symbol"/>
              </a:rPr>
              <a:t></a:t>
            </a:r>
            <a:r>
              <a:rPr lang="en-US" i="1" dirty="0"/>
              <a:t> radicals react with oxygen to form aldehydes</a:t>
            </a:r>
            <a:endParaRPr lang="en-US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5" descr="http://t2.gstatic.com/images?q=tbn:ANd9GcR5kLZx1ZDO28X6mMrVZDcOHRtBhLq0l5sBGWfGQ3Kefd-6O3tHbQ&amp;t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4724400"/>
            <a:ext cx="1752600" cy="114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Peroxyacylnitrates, (PANs)</a:t>
            </a: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28600" y="1600200"/>
            <a:ext cx="9677400" cy="4530725"/>
          </a:xfrm>
        </p:spPr>
        <p:txBody>
          <a:bodyPr/>
          <a:lstStyle/>
          <a:p>
            <a:pPr marL="457200" lvl="1" indent="0">
              <a:buFont typeface="Wingdings" pitchFamily="2" charset="2"/>
              <a:buNone/>
              <a:defRPr/>
            </a:pPr>
            <a:r>
              <a:rPr lang="en-US" sz="3200" u="sng" dirty="0" smtClean="0"/>
              <a:t>Mechanism (know):</a:t>
            </a:r>
            <a:br>
              <a:rPr lang="en-US" sz="3200" u="sng" dirty="0" smtClean="0"/>
            </a:br>
            <a:r>
              <a:rPr lang="en-US" dirty="0"/>
              <a:t>Production of PANs by hydroxyl radicals and aldehydes</a:t>
            </a:r>
          </a:p>
          <a:p>
            <a:pPr lvl="2">
              <a:defRPr/>
            </a:pPr>
            <a:r>
              <a:rPr lang="en-US" sz="2600" dirty="0"/>
              <a:t>R</a:t>
            </a:r>
            <a:r>
              <a:rPr lang="en-US" sz="2600" b="1" dirty="0"/>
              <a:t>CHO</a:t>
            </a:r>
            <a:r>
              <a:rPr lang="en-US" sz="2600" dirty="0"/>
              <a:t> + </a:t>
            </a:r>
            <a:r>
              <a:rPr lang="en-US" sz="2600" dirty="0">
                <a:sym typeface="Symbol"/>
              </a:rPr>
              <a:t></a:t>
            </a:r>
            <a:r>
              <a:rPr lang="en-US" sz="2600" dirty="0"/>
              <a:t>OH </a:t>
            </a:r>
            <a:r>
              <a:rPr lang="en-US" sz="2600" dirty="0">
                <a:sym typeface="Symbol"/>
              </a:rPr>
              <a:t></a:t>
            </a:r>
            <a:r>
              <a:rPr lang="en-US" sz="2600" dirty="0"/>
              <a:t> RCO</a:t>
            </a:r>
            <a:r>
              <a:rPr lang="en-US" sz="2600" dirty="0">
                <a:sym typeface="Symbol"/>
              </a:rPr>
              <a:t></a:t>
            </a:r>
            <a:r>
              <a:rPr lang="en-US" sz="2600" dirty="0"/>
              <a:t> + H</a:t>
            </a:r>
            <a:r>
              <a:rPr lang="en-US" sz="2600" baseline="-25000" dirty="0"/>
              <a:t>2</a:t>
            </a:r>
            <a:r>
              <a:rPr lang="en-US" sz="2600" dirty="0"/>
              <a:t>O</a:t>
            </a:r>
            <a:r>
              <a:rPr lang="en-US" sz="3200" dirty="0"/>
              <a:t>		</a:t>
            </a:r>
            <a:endParaRPr lang="en-US" sz="3200" dirty="0" smtClean="0"/>
          </a:p>
          <a:p>
            <a:pPr marL="914400" lvl="2" indent="0">
              <a:buFont typeface="Wingdings" pitchFamily="2" charset="2"/>
              <a:buNone/>
              <a:defRPr/>
            </a:pPr>
            <a:r>
              <a:rPr lang="en-US" sz="3200" i="1" dirty="0" smtClean="0"/>
              <a:t>	</a:t>
            </a:r>
            <a:r>
              <a:rPr lang="en-US" sz="1600" i="1" dirty="0" smtClean="0"/>
              <a:t>H-atom </a:t>
            </a:r>
            <a:r>
              <a:rPr lang="en-US" sz="1600" i="1" dirty="0"/>
              <a:t>is removed from an aldehyde</a:t>
            </a:r>
            <a:endParaRPr lang="en-US" sz="1600" dirty="0"/>
          </a:p>
          <a:p>
            <a:pPr lvl="2">
              <a:defRPr/>
            </a:pPr>
            <a:r>
              <a:rPr lang="en-US" sz="2600" dirty="0"/>
              <a:t>RCO</a:t>
            </a:r>
            <a:r>
              <a:rPr lang="en-US" sz="2600" dirty="0">
                <a:sym typeface="Symbol"/>
              </a:rPr>
              <a:t></a:t>
            </a:r>
            <a:r>
              <a:rPr lang="en-US" sz="2600" dirty="0"/>
              <a:t> + O</a:t>
            </a:r>
            <a:r>
              <a:rPr lang="en-US" sz="2600" baseline="-25000" dirty="0"/>
              <a:t>2</a:t>
            </a:r>
            <a:r>
              <a:rPr lang="en-US" sz="2600" dirty="0"/>
              <a:t> </a:t>
            </a:r>
            <a:r>
              <a:rPr lang="en-US" sz="2600" dirty="0">
                <a:sym typeface="Symbol"/>
              </a:rPr>
              <a:t></a:t>
            </a:r>
            <a:r>
              <a:rPr lang="en-US" sz="2600" dirty="0"/>
              <a:t> RCOOO</a:t>
            </a:r>
            <a:r>
              <a:rPr lang="en-US" sz="2600" dirty="0">
                <a:sym typeface="Symbol"/>
              </a:rPr>
              <a:t></a:t>
            </a:r>
            <a:r>
              <a:rPr lang="en-US" sz="3200" dirty="0"/>
              <a:t>			</a:t>
            </a:r>
            <a:endParaRPr lang="en-US" sz="3200" dirty="0" smtClean="0"/>
          </a:p>
          <a:p>
            <a:pPr marL="914400" lvl="2" indent="0">
              <a:buFont typeface="Wingdings" pitchFamily="2" charset="2"/>
              <a:buNone/>
              <a:defRPr/>
            </a:pPr>
            <a:r>
              <a:rPr lang="en-US" sz="3200" i="1" dirty="0"/>
              <a:t>	</a:t>
            </a:r>
            <a:r>
              <a:rPr lang="en-US" sz="1600" i="1" dirty="0" smtClean="0"/>
              <a:t>resulting </a:t>
            </a:r>
            <a:r>
              <a:rPr lang="en-US" sz="1600" i="1" dirty="0"/>
              <a:t>radical reacts with oxygen molecule to produce a </a:t>
            </a:r>
            <a:r>
              <a:rPr lang="en-US" sz="1600" i="1" dirty="0" smtClean="0"/>
              <a:t>peroxide</a:t>
            </a:r>
            <a:br>
              <a:rPr lang="en-US" sz="1600" i="1" dirty="0" smtClean="0"/>
            </a:br>
            <a:endParaRPr lang="en-US" sz="1600" dirty="0"/>
          </a:p>
          <a:p>
            <a:pPr lvl="2">
              <a:defRPr/>
            </a:pPr>
            <a:r>
              <a:rPr lang="en-US" sz="2600" dirty="0" smtClean="0"/>
              <a:t>Termination </a:t>
            </a:r>
            <a:r>
              <a:rPr lang="en-US" sz="2600" dirty="0"/>
              <a:t>step: </a:t>
            </a:r>
            <a:endParaRPr lang="en-US" sz="2600" dirty="0" smtClean="0"/>
          </a:p>
          <a:p>
            <a:pPr marL="914400" lvl="2" indent="0">
              <a:buFont typeface="Wingdings" pitchFamily="2" charset="2"/>
              <a:buNone/>
              <a:defRPr/>
            </a:pPr>
            <a:r>
              <a:rPr lang="en-US" sz="2600" dirty="0"/>
              <a:t>	</a:t>
            </a:r>
            <a:r>
              <a:rPr lang="en-US" sz="2600" dirty="0" smtClean="0"/>
              <a:t>free </a:t>
            </a:r>
            <a:r>
              <a:rPr lang="en-US" sz="2600" dirty="0"/>
              <a:t>radicals </a:t>
            </a:r>
            <a:r>
              <a:rPr lang="en-US" sz="2600" dirty="0" smtClean="0"/>
              <a:t>(above) </a:t>
            </a:r>
            <a:r>
              <a:rPr lang="en-US" sz="2600" dirty="0"/>
              <a:t>+ NO </a:t>
            </a:r>
            <a:r>
              <a:rPr lang="en-US" sz="2600" dirty="0">
                <a:sym typeface="Symbol"/>
              </a:rPr>
              <a:t></a:t>
            </a:r>
            <a:r>
              <a:rPr lang="en-US" sz="2600" dirty="0"/>
              <a:t> </a:t>
            </a:r>
            <a:r>
              <a:rPr lang="en-US" sz="2600" b="1" dirty="0"/>
              <a:t>PAN</a:t>
            </a:r>
            <a:r>
              <a:rPr lang="en-US" sz="2600" dirty="0"/>
              <a:t> </a:t>
            </a:r>
            <a:endParaRPr lang="en-US" sz="2600" dirty="0" smtClean="0"/>
          </a:p>
          <a:p>
            <a:pPr marL="914400" lvl="2" indent="0">
              <a:buFont typeface="Wingdings" pitchFamily="2" charset="2"/>
              <a:buNone/>
              <a:defRPr/>
            </a:pPr>
            <a:r>
              <a:rPr lang="en-US" sz="2600" dirty="0"/>
              <a:t>	</a:t>
            </a:r>
            <a:r>
              <a:rPr lang="en-US" sz="2600" dirty="0" smtClean="0"/>
              <a:t>					(</a:t>
            </a:r>
            <a:r>
              <a:rPr lang="en-US" sz="2600" dirty="0"/>
              <a:t>relatively stable)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Greenhouse Effect</a:t>
            </a: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530725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en-US" sz="2400" dirty="0"/>
              <a:t>Greenhouse gases allow the passage of incoming solar short-wavelength radiation but absorb the longer-wavelength radiation from the Earth.  Some of the absorbed radiation is re-radiated back to Earth.</a:t>
            </a:r>
          </a:p>
          <a:p>
            <a:pPr>
              <a:defRPr/>
            </a:pPr>
            <a:endParaRPr lang="en-US" sz="2400" dirty="0"/>
          </a:p>
        </p:txBody>
      </p:sp>
      <p:pic>
        <p:nvPicPr>
          <p:cNvPr id="26628" name="Picture 7" descr="GreenhouseEffect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025" y="3200400"/>
            <a:ext cx="5387975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Major greenhouse gases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3352800" y="1752600"/>
            <a:ext cx="1981200" cy="4530725"/>
          </a:xfrm>
        </p:spPr>
        <p:txBody>
          <a:bodyPr/>
          <a:lstStyle/>
          <a:p>
            <a:pPr marL="0" indent="0" algn="ctr">
              <a:buFont typeface="Wingdings" pitchFamily="2" charset="2"/>
              <a:buNone/>
            </a:pPr>
            <a:r>
              <a:rPr lang="en-US" smtClean="0"/>
              <a:t>H</a:t>
            </a:r>
            <a:r>
              <a:rPr lang="en-US" baseline="-25000" smtClean="0"/>
              <a:t>2</a:t>
            </a:r>
            <a:r>
              <a:rPr lang="en-US" smtClean="0"/>
              <a:t>O</a:t>
            </a:r>
            <a:br>
              <a:rPr lang="en-US" smtClean="0"/>
            </a:br>
            <a:endParaRPr lang="en-US" smtClean="0"/>
          </a:p>
          <a:p>
            <a:pPr marL="0" indent="0" algn="ctr">
              <a:buFont typeface="Wingdings" pitchFamily="2" charset="2"/>
              <a:buNone/>
            </a:pPr>
            <a:r>
              <a:rPr lang="en-US" smtClean="0"/>
              <a:t>CO</a:t>
            </a:r>
            <a:r>
              <a:rPr lang="en-US" baseline="-25000" smtClean="0"/>
              <a:t>2</a:t>
            </a:r>
            <a:br>
              <a:rPr lang="en-US" baseline="-25000" smtClean="0"/>
            </a:br>
            <a:endParaRPr lang="en-US" baseline="-25000" smtClean="0"/>
          </a:p>
          <a:p>
            <a:pPr marL="0" indent="0" algn="ctr">
              <a:buFont typeface="Wingdings" pitchFamily="2" charset="2"/>
              <a:buNone/>
            </a:pPr>
            <a:r>
              <a:rPr lang="en-US" smtClean="0"/>
              <a:t>CH</a:t>
            </a:r>
            <a:r>
              <a:rPr lang="en-US" baseline="-25000" smtClean="0"/>
              <a:t>4</a:t>
            </a:r>
            <a:br>
              <a:rPr lang="en-US" baseline="-25000" smtClean="0"/>
            </a:br>
            <a:endParaRPr lang="en-US" baseline="-25000" smtClean="0"/>
          </a:p>
          <a:p>
            <a:pPr marL="0" indent="0" algn="ctr">
              <a:buFont typeface="Wingdings" pitchFamily="2" charset="2"/>
              <a:buNone/>
            </a:pPr>
            <a:r>
              <a:rPr lang="en-US" smtClean="0"/>
              <a:t>N</a:t>
            </a:r>
            <a:r>
              <a:rPr lang="en-US" baseline="-25000" smtClean="0"/>
              <a:t>2</a:t>
            </a:r>
            <a:r>
              <a:rPr lang="en-US" smtClean="0"/>
              <a:t>O</a:t>
            </a:r>
            <a:br>
              <a:rPr lang="en-US" smtClean="0"/>
            </a:br>
            <a:endParaRPr lang="en-US" smtClean="0"/>
          </a:p>
          <a:p>
            <a:pPr marL="0" indent="0" algn="ctr">
              <a:buFont typeface="Wingdings" pitchFamily="2" charset="2"/>
              <a:buNone/>
            </a:pPr>
            <a:r>
              <a:rPr lang="en-US" smtClean="0"/>
              <a:t>O</a:t>
            </a:r>
            <a:r>
              <a:rPr lang="en-US" baseline="-25000" smtClean="0"/>
              <a:t>3</a:t>
            </a:r>
            <a:br>
              <a:rPr lang="en-US" baseline="-25000" smtClean="0"/>
            </a:br>
            <a:endParaRPr lang="en-US" baseline="-25000" smtClean="0"/>
          </a:p>
          <a:p>
            <a:pPr marL="0" indent="0" algn="ctr">
              <a:buFont typeface="Wingdings" pitchFamily="2" charset="2"/>
              <a:buNone/>
            </a:pPr>
            <a:r>
              <a:rPr lang="en-US" smtClean="0"/>
              <a:t>CFCs</a:t>
            </a:r>
          </a:p>
        </p:txBody>
      </p:sp>
      <p:pic>
        <p:nvPicPr>
          <p:cNvPr id="27652" name="Picture 9" descr="greenhou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743200"/>
            <a:ext cx="3810000" cy="260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5" descr="Greenhouse_Effec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747963"/>
            <a:ext cx="2511425" cy="235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smtClean="0"/>
              <a:t>Table 2: </a:t>
            </a:r>
            <a:r>
              <a:rPr lang="en-US" sz="2800" smtClean="0"/>
              <a:t>Major greenhouse gases you should know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33400" y="1752600"/>
          <a:ext cx="8153400" cy="477043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685801"/>
                <a:gridCol w="3733800"/>
                <a:gridCol w="1912502"/>
                <a:gridCol w="1821298"/>
              </a:tblGrid>
              <a:tr h="91446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Gas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Main Source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Heat Trapping Effectiveness Compared With CO</a:t>
                      </a:r>
                      <a:r>
                        <a:rPr lang="en-US" sz="1600" baseline="-25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Overall contribution to increased global warming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4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r>
                        <a:rPr lang="en-US" sz="2000" b="1" baseline="-2500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en-US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O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Evaporation of oceans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0.1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108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CO</a:t>
                      </a:r>
                      <a:r>
                        <a:rPr lang="en-US" sz="2000" b="1" baseline="-2500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Combustion of fossil fuels and biomass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50%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108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CH</a:t>
                      </a:r>
                      <a:r>
                        <a:rPr lang="en-US" sz="2000" b="1" baseline="-25000"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Anaerobic decay of organic matter caused by intensive farming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18%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108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N</a:t>
                      </a:r>
                      <a:r>
                        <a:rPr lang="en-US" sz="2000" b="1" baseline="-2500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en-US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O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Artificial fertilizers and combustion of biomass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150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6%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108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O</a:t>
                      </a:r>
                      <a:r>
                        <a:rPr lang="en-US" sz="2000" b="1" baseline="-2500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Secondary pollutant in photochemical smog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2000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12%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108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CFCs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Refrigerants, propellants, foaming agents, solvents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10,000-25,000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14%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smtClean="0"/>
              <a:t>Effects of increasing amounts of greenhouse gases on the atmosphere: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066800"/>
          </a:xfrm>
        </p:spPr>
        <p:txBody>
          <a:bodyPr/>
          <a:lstStyle/>
          <a:p>
            <a:r>
              <a:rPr lang="en-US" sz="2600" smtClean="0"/>
              <a:t>Rising sea-levels (from thermal expansion of oceans and melting of the polar ice-caps)</a:t>
            </a:r>
          </a:p>
        </p:txBody>
      </p:sp>
      <p:pic>
        <p:nvPicPr>
          <p:cNvPr id="29700" name="Picture 2" descr="http://www.e-manonline.com/images/entry/sealevelrisingmyt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" y="2514600"/>
            <a:ext cx="45466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4" descr="http://www.toonpool.com/user/1631/files/sea_level_rising_37184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875" y="4221163"/>
            <a:ext cx="3133725" cy="225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smtClean="0"/>
              <a:t>Effects of increasing amounts of greenhouse gases on the atmosphere: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066800"/>
          </a:xfrm>
        </p:spPr>
        <p:txBody>
          <a:bodyPr/>
          <a:lstStyle/>
          <a:p>
            <a:r>
              <a:rPr lang="en-US" sz="2600" smtClean="0"/>
              <a:t>Rising sea-levels (from thermal expansion of oceans and melting of the polar ice-caps)</a:t>
            </a:r>
          </a:p>
        </p:txBody>
      </p:sp>
      <p:pic>
        <p:nvPicPr>
          <p:cNvPr id="30724" name="Picture 2" descr="http://www.nfglm.com/images/rising-level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667000"/>
            <a:ext cx="5715000" cy="375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smtClean="0"/>
              <a:t>Effects of increasing amounts of greenhouse gases on the atmosphere: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066800"/>
          </a:xfrm>
        </p:spPr>
        <p:txBody>
          <a:bodyPr/>
          <a:lstStyle/>
          <a:p>
            <a:r>
              <a:rPr lang="en-US" sz="2600" smtClean="0"/>
              <a:t>Rising sea-levels (from thermal expansion of oceans and melting of the polar ice-caps)</a:t>
            </a:r>
          </a:p>
        </p:txBody>
      </p:sp>
      <p:pic>
        <p:nvPicPr>
          <p:cNvPr id="3174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378325"/>
            <a:ext cx="4191000" cy="2328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4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2541588"/>
            <a:ext cx="4800600" cy="172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SMOG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876800" cy="4530725"/>
          </a:xfrm>
        </p:spPr>
        <p:txBody>
          <a:bodyPr/>
          <a:lstStyle/>
          <a:p>
            <a:r>
              <a:rPr lang="en-US" smtClean="0"/>
              <a:t>Two types:</a:t>
            </a:r>
          </a:p>
          <a:p>
            <a:pPr lvl="1"/>
            <a:r>
              <a:rPr lang="en-US" b="1" smtClean="0"/>
              <a:t>Oxidizing smog</a:t>
            </a:r>
            <a:r>
              <a:rPr lang="en-US" smtClean="0"/>
              <a:t>: “photochemical smog” – result of NOX rxns in the presence of UV light (occurs in dry sunshine).  This is responsible for the brown cloud of LA.</a:t>
            </a:r>
          </a:p>
          <a:p>
            <a:pPr eaLnBrk="1" hangingPunct="1"/>
            <a:endParaRPr lang="en-US" smtClean="0"/>
          </a:p>
        </p:txBody>
      </p:sp>
      <p:pic>
        <p:nvPicPr>
          <p:cNvPr id="5124" name="Picture 4" descr="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6838" y="3365500"/>
            <a:ext cx="3662362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TextBox 1"/>
          <p:cNvSpPr txBox="1">
            <a:spLocks noChangeArrowheads="1"/>
          </p:cNvSpPr>
          <p:nvPr/>
        </p:nvSpPr>
        <p:spPr bwMode="auto">
          <a:xfrm>
            <a:off x="304800" y="6416675"/>
            <a:ext cx="4724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>
                <a:hlinkClick r:id="rId4"/>
              </a:rPr>
              <a:t>Link to NASA’s AURA data</a:t>
            </a:r>
            <a:r>
              <a:rPr lang="en-US"/>
              <a:t> </a:t>
            </a:r>
          </a:p>
        </p:txBody>
      </p:sp>
      <p:sp>
        <p:nvSpPr>
          <p:cNvPr id="5126" name="TextBox 2"/>
          <p:cNvSpPr txBox="1">
            <a:spLocks noChangeArrowheads="1"/>
          </p:cNvSpPr>
          <p:nvPr/>
        </p:nvSpPr>
        <p:spPr bwMode="auto">
          <a:xfrm>
            <a:off x="6553200" y="6527800"/>
            <a:ext cx="16764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1200"/>
              <a:t>Los Angeles</a:t>
            </a:r>
          </a:p>
        </p:txBody>
      </p:sp>
      <p:sp>
        <p:nvSpPr>
          <p:cNvPr id="5127" name="TextBox 3"/>
          <p:cNvSpPr txBox="1">
            <a:spLocks noChangeArrowheads="1"/>
          </p:cNvSpPr>
          <p:nvPr/>
        </p:nvSpPr>
        <p:spPr bwMode="auto">
          <a:xfrm>
            <a:off x="304800" y="5486400"/>
            <a:ext cx="2362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>
                <a:hlinkClick r:id="rId5" action="ppaction://hlinkfile"/>
              </a:rPr>
              <a:t>Population density</a:t>
            </a:r>
            <a:endParaRPr lang="en-US"/>
          </a:p>
        </p:txBody>
      </p:sp>
      <p:sp>
        <p:nvSpPr>
          <p:cNvPr id="5128" name="TextBox 4"/>
          <p:cNvSpPr txBox="1">
            <a:spLocks noChangeArrowheads="1"/>
          </p:cNvSpPr>
          <p:nvPr/>
        </p:nvSpPr>
        <p:spPr bwMode="auto">
          <a:xfrm>
            <a:off x="304800" y="5954713"/>
            <a:ext cx="17907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>
                <a:hlinkClick r:id="rId6" action="ppaction://hlinkfile"/>
              </a:rPr>
              <a:t>Jan 2011 NO</a:t>
            </a:r>
            <a:r>
              <a:rPr lang="en-US" baseline="-25000">
                <a:hlinkClick r:id="rId6" action="ppaction://hlinkfile"/>
              </a:rPr>
              <a:t>2</a:t>
            </a:r>
            <a:endParaRPr lang="en-US" baseline="-25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smtClean="0"/>
              <a:t>Effects of increasing amounts of greenhouse gases on the atmosphere: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1600200"/>
            <a:ext cx="4953000" cy="11430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Changes </a:t>
            </a:r>
            <a:r>
              <a:rPr lang="en-US" dirty="0"/>
              <a:t>in precipitation and temperature of regions (causing floods and droughts)</a:t>
            </a:r>
          </a:p>
          <a:p>
            <a:pPr marL="0" indent="0">
              <a:buFont typeface="Wingdings" pitchFamily="2" charset="2"/>
              <a:buNone/>
              <a:defRPr/>
            </a:pPr>
            <a:endParaRPr lang="en-US" dirty="0"/>
          </a:p>
        </p:txBody>
      </p:sp>
      <p:pic>
        <p:nvPicPr>
          <p:cNvPr id="32772" name="Picture 2" descr="floyd0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571625"/>
            <a:ext cx="3124200" cy="521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2" descr="http://eriniseclectic.files.wordpress.com/2010/12/draugh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810000"/>
            <a:ext cx="4630738" cy="269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smtClean="0"/>
              <a:t>Effects of increasing amounts of greenhouse gases on the atmosphere: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Changes </a:t>
            </a:r>
            <a:r>
              <a:rPr lang="en-US" dirty="0"/>
              <a:t>in yield and distribution of commercial crops</a:t>
            </a:r>
          </a:p>
          <a:p>
            <a:pPr marL="0" indent="0">
              <a:buFont typeface="Wingdings" pitchFamily="2" charset="2"/>
              <a:buNone/>
              <a:defRPr/>
            </a:pPr>
            <a:endParaRPr lang="en-US" dirty="0"/>
          </a:p>
        </p:txBody>
      </p:sp>
      <p:pic>
        <p:nvPicPr>
          <p:cNvPr id="33796" name="Picture 2" descr="http://www.enviroone.com/images/crops/cor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057525"/>
            <a:ext cx="3106738" cy="248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4" descr="http://farm3.static.flickr.com/2218/2242148170_22214773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13" y="3057525"/>
            <a:ext cx="3587750" cy="261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smtClean="0"/>
              <a:t>Effects of increasing amounts of greenhouse gases on the atmosphere: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Changes </a:t>
            </a:r>
            <a:r>
              <a:rPr lang="en-US" dirty="0"/>
              <a:t>in yield and distribution of commercial crops</a:t>
            </a:r>
          </a:p>
          <a:p>
            <a:pPr marL="0" indent="0">
              <a:buFont typeface="Wingdings" pitchFamily="2" charset="2"/>
              <a:buNone/>
              <a:defRPr/>
            </a:pPr>
            <a:endParaRPr lang="en-US" dirty="0"/>
          </a:p>
        </p:txBody>
      </p:sp>
      <p:pic>
        <p:nvPicPr>
          <p:cNvPr id="34820" name="Picture 6" descr="http://www.biota-africa.org/images/species_richness_animation_en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100" y="2114550"/>
            <a:ext cx="4914900" cy="491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smtClean="0"/>
              <a:t>Effects of increasing amounts of greenhouse gases on the atmosphere:</a:t>
            </a: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Changes in distribution of pests and disease-carrying organisms</a:t>
            </a:r>
          </a:p>
          <a:p>
            <a:endParaRPr lang="en-US" smtClean="0"/>
          </a:p>
        </p:txBody>
      </p:sp>
      <p:pic>
        <p:nvPicPr>
          <p:cNvPr id="35844" name="Picture 2" descr="http://www.windows2universe.org/teacher_resources/online_courses/health/images/malaria_2050_s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838" y="2743200"/>
            <a:ext cx="6100762" cy="367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36868" name="Picture 7" descr="http://www.ucsusa.org/assets/images/gw/ozone_hole_NAS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-228600"/>
            <a:ext cx="3143250" cy="301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11" descr="http://earthobservatory.nasa.gov/images/imagerecords/0/817/ozone_still_2000_09_06_lr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133600"/>
            <a:ext cx="4914900" cy="491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Stratospheric Ozone</a:t>
            </a:r>
            <a:endParaRPr lang="en-US" smtClean="0"/>
          </a:p>
        </p:txBody>
      </p:sp>
      <p:sp>
        <p:nvSpPr>
          <p:cNvPr id="37891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Good up high!  (Absorbs dangerous UV-C)</a:t>
            </a:r>
          </a:p>
        </p:txBody>
      </p:sp>
      <p:pic>
        <p:nvPicPr>
          <p:cNvPr id="37892" name="Picture 5" descr="http://www.unep.org/ozone/slideshow/images/ozone-cartoons_03_0001_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743200"/>
            <a:ext cx="2981325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Picture 7" descr="http://www.cec.org/ods/images/prn_cecods_ozone_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2743200"/>
            <a:ext cx="5153025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Stratospheric Ozone</a:t>
            </a:r>
            <a:endParaRPr lang="en-US" smtClean="0"/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sz="1600" b="1" smtClean="0"/>
              <a:t>Table 3:</a:t>
            </a:r>
            <a:r>
              <a:rPr lang="en-US" sz="1600" smtClean="0"/>
              <a:t> Formation and depletion of stratospheric ozone by natural processes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33400" y="1905000"/>
          <a:ext cx="8001000" cy="1620838"/>
        </p:xfrm>
        <a:graphic>
          <a:graphicData uri="http://schemas.openxmlformats.org/drawingml/2006/table">
            <a:tbl>
              <a:tblPr/>
              <a:tblGrid>
                <a:gridCol w="3992563"/>
                <a:gridCol w="4008437"/>
              </a:tblGrid>
              <a:tr h="323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Formation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Depletion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00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O</a:t>
                      </a:r>
                      <a:r>
                        <a:rPr kumimoji="0" lang="en-US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+ UV (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  <a:sym typeface="Symbol" pitchFamily="18" charset="2"/>
                        </a:rPr>
                        <a:t>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&lt;242 nm) 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→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2O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  <a:sym typeface="Symbol" pitchFamily="18" charset="2"/>
                        </a:rPr>
                        <a:t>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/>
                      </a:r>
                      <a:b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</a:b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O</a:t>
                      </a:r>
                      <a:r>
                        <a:rPr kumimoji="0" lang="en-US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+ O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  <a:sym typeface="Symbol" pitchFamily="18" charset="2"/>
                        </a:rPr>
                        <a:t>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→ O</a:t>
                      </a:r>
                      <a:r>
                        <a:rPr kumimoji="0" lang="en-US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O</a:t>
                      </a:r>
                      <a:r>
                        <a:rPr kumimoji="0" lang="en-US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+ UV (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  <a:sym typeface="Symbol" pitchFamily="18" charset="2"/>
                        </a:rPr>
                        <a:t>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&lt;330 nm) 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→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O</a:t>
                      </a:r>
                      <a:r>
                        <a:rPr kumimoji="0" lang="en-US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+ O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  <a:sym typeface="Symbol" pitchFamily="18" charset="2"/>
                        </a:rPr>
                        <a:t>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b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</a:b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O</a:t>
                      </a:r>
                      <a:r>
                        <a:rPr kumimoji="0" lang="en-US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3 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+ O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  <a:sym typeface="Symbol" pitchFamily="18" charset="2"/>
                        </a:rPr>
                        <a:t>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→ 2O</a:t>
                      </a:r>
                      <a:r>
                        <a:rPr kumimoji="0" lang="en-US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38927" name="Picture 5" descr="http://www.sciencequiz.net/lcchemistry/atmospheric/images/ozone_anim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590925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8" name="Picture 7" descr="http://www.iitap.iastate.edu/gccourse/chem/ozone/images/ozonehole3d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733800"/>
            <a:ext cx="33528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Stratospheric Ozone</a:t>
            </a:r>
            <a:endParaRPr lang="en-US" smtClean="0"/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sz="1600" b="1" smtClean="0"/>
              <a:t>Table 3:</a:t>
            </a:r>
            <a:r>
              <a:rPr lang="en-US" sz="1600" smtClean="0"/>
              <a:t> Formation and depletion of stratospheric ozone by natural processes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33400" y="1905000"/>
          <a:ext cx="8001000" cy="1620838"/>
        </p:xfrm>
        <a:graphic>
          <a:graphicData uri="http://schemas.openxmlformats.org/drawingml/2006/table">
            <a:tbl>
              <a:tblPr/>
              <a:tblGrid>
                <a:gridCol w="3992563"/>
                <a:gridCol w="4008437"/>
              </a:tblGrid>
              <a:tr h="323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Formation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Depletion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00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O</a:t>
                      </a:r>
                      <a:r>
                        <a:rPr kumimoji="0" lang="en-US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+ UV 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66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66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  <a:sym typeface="Symbol" pitchFamily="18" charset="2"/>
                        </a:rPr>
                        <a:t>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66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&lt;242 nm) 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→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2O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  <a:sym typeface="Symbol" pitchFamily="18" charset="2"/>
                        </a:rPr>
                        <a:t>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/>
                      </a:r>
                      <a:b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</a:b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O</a:t>
                      </a:r>
                      <a:r>
                        <a:rPr kumimoji="0" lang="en-US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+ O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  <a:sym typeface="Symbol" pitchFamily="18" charset="2"/>
                        </a:rPr>
                        <a:t>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→ O</a:t>
                      </a:r>
                      <a:r>
                        <a:rPr kumimoji="0" lang="en-US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O</a:t>
                      </a:r>
                      <a:r>
                        <a:rPr kumimoji="0" lang="en-US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+ UV 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66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66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  <a:sym typeface="Symbol" pitchFamily="18" charset="2"/>
                        </a:rPr>
                        <a:t>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66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&lt;330 nm) 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→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O</a:t>
                      </a:r>
                      <a:r>
                        <a:rPr kumimoji="0" lang="en-US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+ O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  <a:sym typeface="Symbol" pitchFamily="18" charset="2"/>
                        </a:rPr>
                        <a:t>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b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</a:b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O</a:t>
                      </a:r>
                      <a:r>
                        <a:rPr kumimoji="0" lang="en-US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3 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+ O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  <a:sym typeface="Symbol" pitchFamily="18" charset="2"/>
                        </a:rPr>
                        <a:t>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→ 2O</a:t>
                      </a:r>
                      <a:r>
                        <a:rPr kumimoji="0" lang="en-US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8" name="Straight Arrow Connector 7"/>
          <p:cNvCxnSpPr>
            <a:cxnSpLocks noChangeShapeType="1"/>
          </p:cNvCxnSpPr>
          <p:nvPr/>
        </p:nvCxnSpPr>
        <p:spPr bwMode="auto">
          <a:xfrm>
            <a:off x="2514600" y="2743200"/>
            <a:ext cx="0" cy="10668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219200" y="3810000"/>
            <a:ext cx="2667000" cy="7620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/>
              <a:t>Shorter wavelength, thus higher energy</a:t>
            </a:r>
          </a:p>
        </p:txBody>
      </p:sp>
      <p:cxnSp>
        <p:nvCxnSpPr>
          <p:cNvPr id="10" name="Straight Arrow Connector 9"/>
          <p:cNvCxnSpPr>
            <a:cxnSpLocks noChangeShapeType="1"/>
          </p:cNvCxnSpPr>
          <p:nvPr/>
        </p:nvCxnSpPr>
        <p:spPr bwMode="auto">
          <a:xfrm>
            <a:off x="6629400" y="2743200"/>
            <a:ext cx="0" cy="10668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5334000" y="3810000"/>
            <a:ext cx="2667000" cy="7620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/>
              <a:t>Longer wavelength, thus lower energy</a:t>
            </a:r>
          </a:p>
        </p:txBody>
      </p:sp>
      <p:pic>
        <p:nvPicPr>
          <p:cNvPr id="12" name="Picture 11" descr="http://www.chemistry.wustl.edu/~courses/genchem/LabTutorials/AirQuality/images/o2Lewi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475" y="4811713"/>
            <a:ext cx="123825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 descr="http://t0.gstatic.com/images?q=tbn:ANd9GcRc2LZSOoDSaM2_XyBz5aIKU0aiGY4QBpkWxONRAi6Nkde-MrliV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0563" y="5829300"/>
            <a:ext cx="1925637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9" descr="http://www.mikeblaber.org/oldwine/chm1045/notes/Bonding/Resonan/IMG00007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2663" y="4724400"/>
            <a:ext cx="3741737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838200" y="6019800"/>
            <a:ext cx="1905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/>
              <a:t>Stronger bond to break</a:t>
            </a:r>
          </a:p>
        </p:txBody>
      </p:sp>
      <p:cxnSp>
        <p:nvCxnSpPr>
          <p:cNvPr id="17" name="Straight Arrow Connector 16"/>
          <p:cNvCxnSpPr>
            <a:cxnSpLocks noChangeShapeType="1"/>
          </p:cNvCxnSpPr>
          <p:nvPr/>
        </p:nvCxnSpPr>
        <p:spPr bwMode="auto">
          <a:xfrm flipV="1">
            <a:off x="1790700" y="5313363"/>
            <a:ext cx="723900" cy="801687"/>
          </a:xfrm>
          <a:prstGeom prst="straightConnector1">
            <a:avLst/>
          </a:prstGeom>
          <a:noFill/>
          <a:ln w="9525" algn="ctr">
            <a:solidFill>
              <a:srgbClr val="C00000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3505200" y="5754688"/>
            <a:ext cx="1905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/>
              <a:t>Weaker bond to break</a:t>
            </a:r>
          </a:p>
        </p:txBody>
      </p:sp>
      <p:cxnSp>
        <p:nvCxnSpPr>
          <p:cNvPr id="19" name="Straight Arrow Connector 18"/>
          <p:cNvCxnSpPr>
            <a:cxnSpLocks noChangeShapeType="1"/>
          </p:cNvCxnSpPr>
          <p:nvPr/>
        </p:nvCxnSpPr>
        <p:spPr bwMode="auto">
          <a:xfrm>
            <a:off x="5324475" y="6108700"/>
            <a:ext cx="1152525" cy="234950"/>
          </a:xfrm>
          <a:prstGeom prst="straightConnector1">
            <a:avLst/>
          </a:prstGeom>
          <a:noFill/>
          <a:ln w="9525" algn="ctr">
            <a:solidFill>
              <a:srgbClr val="C00000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5" grpId="0"/>
      <p:bldP spid="1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Ozone thinning problem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40964" name="Picture 5" descr="http://earthobservatory.nasa.gov/images/imagerecords/0/476/ozone_hole_lar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600200"/>
            <a:ext cx="4314825" cy="491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Stratospheric Ozone Depletion</a:t>
            </a:r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72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sz="1800" b="1" smtClean="0"/>
              <a:t>Table 4:</a:t>
            </a:r>
            <a:r>
              <a:rPr lang="en-US" sz="1800" smtClean="0"/>
              <a:t> Mechanisms for ozone depletion by anthropogenic sources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0" y="1981200"/>
          <a:ext cx="9144000" cy="4876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59801"/>
                <a:gridCol w="2302597"/>
                <a:gridCol w="3048000"/>
                <a:gridCol w="2133601"/>
              </a:tblGrid>
              <a:tr h="11116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Catalyst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Source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Sample Mechanism (know these)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Net Effect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651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CFCs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(most common = CCl</a:t>
                      </a:r>
                      <a:r>
                        <a:rPr lang="en-US" sz="1800" baseline="-25000" dirty="0">
                          <a:effectLst/>
                        </a:rPr>
                        <a:t>2</a:t>
                      </a:r>
                      <a:r>
                        <a:rPr lang="en-US" sz="1800" dirty="0">
                          <a:effectLst/>
                        </a:rPr>
                        <a:t>F</a:t>
                      </a:r>
                      <a:r>
                        <a:rPr lang="en-US" sz="1800" baseline="-25000" dirty="0">
                          <a:effectLst/>
                        </a:rPr>
                        <a:t>2</a:t>
                      </a:r>
                      <a:r>
                        <a:rPr lang="en-US" sz="1800" dirty="0">
                          <a:effectLst/>
                        </a:rPr>
                        <a:t>, a.k.a. Freon or CFC-12)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Refrigerants, propellants for aerosols, foaming agents for expanding plastics and cleaning solvents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CCl</a:t>
                      </a:r>
                      <a:r>
                        <a:rPr lang="en-US" sz="2000" baseline="-25000" dirty="0">
                          <a:effectLst/>
                        </a:rPr>
                        <a:t>2</a:t>
                      </a:r>
                      <a:r>
                        <a:rPr lang="en-US" sz="2000" dirty="0">
                          <a:effectLst/>
                        </a:rPr>
                        <a:t>F</a:t>
                      </a:r>
                      <a:r>
                        <a:rPr lang="en-US" sz="2000" baseline="-25000" dirty="0">
                          <a:effectLst/>
                        </a:rPr>
                        <a:t>2</a:t>
                      </a:r>
                      <a:r>
                        <a:rPr lang="en-US" sz="2000" dirty="0">
                          <a:effectLst/>
                        </a:rPr>
                        <a:t> → CClF</a:t>
                      </a:r>
                      <a:r>
                        <a:rPr lang="en-US" sz="2000" baseline="-25000" dirty="0">
                          <a:effectLst/>
                        </a:rPr>
                        <a:t>2</a:t>
                      </a:r>
                      <a:r>
                        <a:rPr lang="en-US" sz="2000" dirty="0">
                          <a:effectLst/>
                        </a:rPr>
                        <a:t> + </a:t>
                      </a:r>
                      <a:r>
                        <a:rPr lang="en-US" sz="2000" dirty="0" err="1">
                          <a:effectLst/>
                        </a:rPr>
                        <a:t>Cl</a:t>
                      </a:r>
                      <a:r>
                        <a:rPr lang="en-US" sz="2000" dirty="0">
                          <a:effectLst/>
                          <a:sym typeface="Symbol"/>
                        </a:rPr>
                        <a:t></a:t>
                      </a:r>
                      <a:endParaRPr lang="en-US" sz="2000" dirty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</a:rPr>
                        <a:t>Cl</a:t>
                      </a:r>
                      <a:r>
                        <a:rPr lang="en-US" sz="2000" dirty="0">
                          <a:effectLst/>
                          <a:sym typeface="Symbol"/>
                        </a:rPr>
                        <a:t></a:t>
                      </a:r>
                      <a:r>
                        <a:rPr lang="en-US" sz="2000" dirty="0">
                          <a:effectLst/>
                        </a:rPr>
                        <a:t> + O</a:t>
                      </a:r>
                      <a:r>
                        <a:rPr lang="en-US" sz="2000" baseline="-25000" dirty="0">
                          <a:effectLst/>
                        </a:rPr>
                        <a:t>3</a:t>
                      </a:r>
                      <a:r>
                        <a:rPr lang="en-US" sz="2000" dirty="0">
                          <a:effectLst/>
                        </a:rPr>
                        <a:t> → </a:t>
                      </a:r>
                      <a:r>
                        <a:rPr lang="en-US" sz="2000" dirty="0" err="1">
                          <a:effectLst/>
                        </a:rPr>
                        <a:t>ClO</a:t>
                      </a:r>
                      <a:r>
                        <a:rPr lang="en-US" sz="2000" dirty="0">
                          <a:effectLst/>
                          <a:sym typeface="Symbol"/>
                        </a:rPr>
                        <a:t></a:t>
                      </a:r>
                      <a:r>
                        <a:rPr lang="en-US" sz="2000" dirty="0">
                          <a:effectLst/>
                        </a:rPr>
                        <a:t> + O</a:t>
                      </a:r>
                      <a:r>
                        <a:rPr lang="en-US" sz="2000" baseline="-25000" dirty="0">
                          <a:effectLst/>
                        </a:rPr>
                        <a:t>2</a:t>
                      </a:r>
                      <a:r>
                        <a:rPr lang="en-US" sz="2000" dirty="0">
                          <a:effectLst/>
                        </a:rPr>
                        <a:t/>
                      </a:r>
                      <a:br>
                        <a:rPr lang="en-US" sz="2000" dirty="0">
                          <a:effectLst/>
                        </a:rPr>
                      </a:br>
                      <a:r>
                        <a:rPr lang="en-US" sz="2000" dirty="0" err="1">
                          <a:effectLst/>
                        </a:rPr>
                        <a:t>ClO</a:t>
                      </a:r>
                      <a:r>
                        <a:rPr lang="en-US" sz="2000" dirty="0">
                          <a:effectLst/>
                          <a:sym typeface="Symbol"/>
                        </a:rPr>
                        <a:t></a:t>
                      </a:r>
                      <a:r>
                        <a:rPr lang="en-US" sz="2000" dirty="0">
                          <a:effectLst/>
                        </a:rPr>
                        <a:t> + O</a:t>
                      </a:r>
                      <a:r>
                        <a:rPr lang="en-US" sz="2000" dirty="0">
                          <a:effectLst/>
                          <a:sym typeface="Symbol"/>
                        </a:rPr>
                        <a:t></a:t>
                      </a:r>
                      <a:r>
                        <a:rPr lang="en-US" sz="2000" dirty="0">
                          <a:effectLst/>
                        </a:rPr>
                        <a:t> → O</a:t>
                      </a:r>
                      <a:r>
                        <a:rPr lang="en-US" sz="2000" baseline="-25000" dirty="0">
                          <a:effectLst/>
                        </a:rPr>
                        <a:t>2</a:t>
                      </a:r>
                      <a:r>
                        <a:rPr lang="en-US" sz="2000" dirty="0">
                          <a:effectLst/>
                        </a:rPr>
                        <a:t> + </a:t>
                      </a:r>
                      <a:r>
                        <a:rPr lang="en-US" sz="2000" dirty="0" err="1">
                          <a:effectLst/>
                        </a:rPr>
                        <a:t>Cl</a:t>
                      </a:r>
                      <a:r>
                        <a:rPr lang="en-US" sz="2000" dirty="0">
                          <a:effectLst/>
                          <a:sym typeface="Symbol"/>
                        </a:rPr>
                        <a:t>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O</a:t>
                      </a:r>
                      <a:r>
                        <a:rPr lang="en-US" sz="2000" baseline="-25000" dirty="0">
                          <a:effectLst/>
                        </a:rPr>
                        <a:t>3</a:t>
                      </a:r>
                      <a:r>
                        <a:rPr lang="en-US" sz="2000" dirty="0">
                          <a:effectLst/>
                        </a:rPr>
                        <a:t> + O</a:t>
                      </a:r>
                      <a:r>
                        <a:rPr lang="en-US" sz="2000" dirty="0">
                          <a:effectLst/>
                          <a:sym typeface="Symbol"/>
                        </a:rPr>
                        <a:t></a:t>
                      </a:r>
                      <a:r>
                        <a:rPr lang="en-US" sz="2000" dirty="0">
                          <a:effectLst/>
                        </a:rPr>
                        <a:t> → 2O</a:t>
                      </a:r>
                      <a:r>
                        <a:rPr lang="en-US" sz="2000" baseline="-25000" dirty="0">
                          <a:effectLst/>
                        </a:rPr>
                        <a:t>2</a:t>
                      </a:r>
                      <a:endParaRPr lang="en-US" sz="2000" dirty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SMOG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00200"/>
            <a:ext cx="4876800" cy="4530725"/>
          </a:xfrm>
        </p:spPr>
        <p:txBody>
          <a:bodyPr/>
          <a:lstStyle/>
          <a:p>
            <a:r>
              <a:rPr lang="en-US" smtClean="0"/>
              <a:t>Two types:</a:t>
            </a:r>
          </a:p>
          <a:p>
            <a:pPr lvl="1"/>
            <a:r>
              <a:rPr lang="en-US" sz="2200" b="1" smtClean="0"/>
              <a:t>Reducing smog</a:t>
            </a:r>
            <a:r>
              <a:rPr lang="en-US" sz="2200" smtClean="0"/>
              <a:t>: “pea soup smog” – result of carbon particulates and sulfur dioxide (occurs in cold, damp weather).  Creates yellow-green smog --- due to env. controls, largely a thing of the past (thank goodness!!!)</a:t>
            </a:r>
          </a:p>
          <a:p>
            <a:pPr eaLnBrk="1" hangingPunct="1"/>
            <a:endParaRPr lang="en-US" smtClean="0"/>
          </a:p>
        </p:txBody>
      </p:sp>
      <p:pic>
        <p:nvPicPr>
          <p:cNvPr id="6148" name="Picture 12" descr="http://deliriousfoodie.files.wordpress.com/2010/12/london-fo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333750"/>
            <a:ext cx="3609975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TextBox 7"/>
          <p:cNvSpPr txBox="1">
            <a:spLocks noChangeArrowheads="1"/>
          </p:cNvSpPr>
          <p:nvPr/>
        </p:nvSpPr>
        <p:spPr bwMode="auto">
          <a:xfrm>
            <a:off x="6477000" y="5715000"/>
            <a:ext cx="1676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1200"/>
              <a:t>London Fog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572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sz="1800" b="1" smtClean="0"/>
              <a:t>Table 4:</a:t>
            </a:r>
            <a:r>
              <a:rPr lang="en-US" sz="1800" smtClean="0"/>
              <a:t> Mechanisms for ozone depletion by anthropogenic sources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0" y="2298700"/>
          <a:ext cx="9144000" cy="45593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59802"/>
                <a:gridCol w="2206362"/>
                <a:gridCol w="2991836"/>
                <a:gridCol w="2286000"/>
              </a:tblGrid>
              <a:tr h="105214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Catalyst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Source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Sample Mechanism (know these)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Net Effect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0715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NO</a:t>
                      </a:r>
                      <a:r>
                        <a:rPr lang="en-US" sz="2000" baseline="-25000" dirty="0">
                          <a:effectLst/>
                        </a:rPr>
                        <a:t>X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High temperatures inside combustion engines, power stations and jet aeroplanes.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NO + O</a:t>
                      </a:r>
                      <a:r>
                        <a:rPr lang="en-US" sz="2000" baseline="-25000">
                          <a:effectLst/>
                        </a:rPr>
                        <a:t>3</a:t>
                      </a:r>
                      <a:r>
                        <a:rPr lang="en-US" sz="2000">
                          <a:effectLst/>
                        </a:rPr>
                        <a:t> → NO</a:t>
                      </a:r>
                      <a:r>
                        <a:rPr lang="en-US" sz="2000" baseline="-25000">
                          <a:effectLst/>
                        </a:rPr>
                        <a:t>2</a:t>
                      </a:r>
                      <a:r>
                        <a:rPr lang="en-US" sz="2000">
                          <a:effectLst/>
                        </a:rPr>
                        <a:t> + O</a:t>
                      </a:r>
                      <a:r>
                        <a:rPr lang="en-US" sz="2000" baseline="-25000">
                          <a:effectLst/>
                        </a:rPr>
                        <a:t>2</a:t>
                      </a:r>
                      <a:endParaRPr lang="en-US" sz="200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NO</a:t>
                      </a:r>
                      <a:r>
                        <a:rPr lang="en-US" sz="2000" baseline="-25000">
                          <a:effectLst/>
                        </a:rPr>
                        <a:t>2</a:t>
                      </a:r>
                      <a:r>
                        <a:rPr lang="en-US" sz="2000">
                          <a:effectLst/>
                        </a:rPr>
                        <a:t> + O</a:t>
                      </a:r>
                      <a:r>
                        <a:rPr lang="en-US" sz="2000">
                          <a:effectLst/>
                          <a:sym typeface="Symbol"/>
                        </a:rPr>
                        <a:t></a:t>
                      </a:r>
                      <a:r>
                        <a:rPr lang="en-US" sz="2000">
                          <a:effectLst/>
                        </a:rPr>
                        <a:t> → NO + O</a:t>
                      </a:r>
                      <a:r>
                        <a:rPr lang="en-US" sz="2000" baseline="-25000">
                          <a:effectLst/>
                        </a:rPr>
                        <a:t>2</a:t>
                      </a:r>
                      <a:endParaRPr lang="en-US" sz="200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O</a:t>
                      </a:r>
                      <a:r>
                        <a:rPr lang="en-US" sz="2000" baseline="-25000" dirty="0">
                          <a:effectLst/>
                        </a:rPr>
                        <a:t>3</a:t>
                      </a:r>
                      <a:r>
                        <a:rPr lang="en-US" sz="2000" dirty="0">
                          <a:effectLst/>
                        </a:rPr>
                        <a:t> + O</a:t>
                      </a:r>
                      <a:r>
                        <a:rPr lang="en-US" sz="2000" dirty="0">
                          <a:effectLst/>
                          <a:sym typeface="Symbol"/>
                        </a:rPr>
                        <a:t></a:t>
                      </a:r>
                      <a:r>
                        <a:rPr lang="en-US" sz="2000" dirty="0">
                          <a:effectLst/>
                        </a:rPr>
                        <a:t> → 2O</a:t>
                      </a:r>
                      <a:r>
                        <a:rPr lang="en-US" sz="2000" baseline="-25000" dirty="0">
                          <a:effectLst/>
                        </a:rPr>
                        <a:t>2</a:t>
                      </a:r>
                      <a:endParaRPr lang="en-US" sz="2000" dirty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3028" name="Title 1"/>
          <p:cNvSpPr txBox="1">
            <a:spLocks/>
          </p:cNvSpPr>
          <p:nvPr/>
        </p:nvSpPr>
        <p:spPr bwMode="auto">
          <a:xfrm>
            <a:off x="609600" y="4302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4400">
                <a:solidFill>
                  <a:schemeClr val="tx2"/>
                </a:solidFill>
                <a:latin typeface="Garamond" pitchFamily="18" charset="0"/>
              </a:rPr>
              <a:t>Stratospheric Ozone Depletion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Alternatives to CFCs</a:t>
            </a:r>
            <a:endParaRPr lang="en-US" smtClean="0"/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smtClean="0"/>
              <a:t>Alternatives to CFCs for the future </a:t>
            </a:r>
            <a:r>
              <a:rPr lang="en-US" smtClean="0"/>
              <a:t>should have the following characteristics:</a:t>
            </a:r>
          </a:p>
          <a:p>
            <a:pPr lvl="1"/>
            <a:r>
              <a:rPr lang="en-US" smtClean="0"/>
              <a:t>Similar properties to CFC’s, but</a:t>
            </a:r>
          </a:p>
          <a:p>
            <a:pPr lvl="2"/>
            <a:r>
              <a:rPr lang="en-US" smtClean="0"/>
              <a:t>Low reactivity</a:t>
            </a:r>
          </a:p>
          <a:p>
            <a:pPr lvl="2"/>
            <a:r>
              <a:rPr lang="en-US" smtClean="0"/>
              <a:t>Low toxicity</a:t>
            </a:r>
          </a:p>
          <a:p>
            <a:pPr lvl="2"/>
            <a:r>
              <a:rPr lang="en-US" smtClean="0"/>
              <a:t>Low flammability</a:t>
            </a:r>
          </a:p>
          <a:p>
            <a:pPr lvl="2"/>
            <a:r>
              <a:rPr lang="en-US" smtClean="0"/>
              <a:t>No weak C-Cl bonds that can easily be broken by UV to form radicals</a:t>
            </a:r>
          </a:p>
          <a:p>
            <a:pPr lvl="2"/>
            <a:r>
              <a:rPr lang="en-US" smtClean="0"/>
              <a:t>Inability to absorb infrared radiation </a:t>
            </a:r>
          </a:p>
          <a:p>
            <a:pPr lvl="3"/>
            <a:r>
              <a:rPr lang="en-US" smtClean="0"/>
              <a:t>(not greenhouse gases)</a:t>
            </a:r>
          </a:p>
          <a:p>
            <a:endParaRPr lang="en-US" smtClean="0"/>
          </a:p>
        </p:txBody>
      </p:sp>
      <p:pic>
        <p:nvPicPr>
          <p:cNvPr id="44036" name="Picture 2" descr="http://t1.gstatic.com/images?q=tbn:ANd9GcS_Y_lIlC3ZFGignOXrmpYFFM3hcIUnGebxKimEZ4MyWR2Y8M_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25" y="5114925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Alternatives to CFCs</a:t>
            </a:r>
            <a:endParaRPr lang="en-US" smtClean="0"/>
          </a:p>
        </p:txBody>
      </p:sp>
      <p:pic>
        <p:nvPicPr>
          <p:cNvPr id="45059" name="Picture 2" descr="http://www.esrl.noaa.gov/gmd/images/equivalant_chlorin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4238" y="304800"/>
            <a:ext cx="2895600" cy="267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198813"/>
            <a:ext cx="6781800" cy="3506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39825"/>
          </a:xfrm>
        </p:spPr>
        <p:txBody>
          <a:bodyPr/>
          <a:lstStyle/>
          <a:p>
            <a:r>
              <a:rPr lang="en-US" sz="2800" b="1" smtClean="0"/>
              <a:t>Table 5:</a:t>
            </a:r>
            <a:r>
              <a:rPr lang="en-US" sz="2800" smtClean="0"/>
              <a:t> Most immediate replacements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28600" y="1431925"/>
          <a:ext cx="8915400" cy="5392738"/>
        </p:xfrm>
        <a:graphic>
          <a:graphicData uri="http://schemas.openxmlformats.org/drawingml/2006/table">
            <a:tbl>
              <a:tblPr/>
              <a:tblGrid>
                <a:gridCol w="1600200"/>
                <a:gridCol w="2203450"/>
                <a:gridCol w="2662238"/>
                <a:gridCol w="2449512"/>
              </a:tblGrid>
              <a:tr h="731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Class of chemicals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Lewis structure of example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Benefits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Drawbacks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93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HCFCs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/>
                      </a:r>
                      <a:b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</a:b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 </a:t>
                      </a:r>
                      <a:b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</a:b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/>
                      </a:r>
                      <a:b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</a:b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Chlorodifluormethane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Decompose more readily than CFCs and do not build up in stratosphere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Still contains one C-Cl bond per molecule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HFCs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/>
                      </a:r>
                      <a:b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</a:b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1,1,1,2-tetrafluoroethane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Good refrigerant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Flammable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Greenhouse gases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65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hydrocarbons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/>
                      </a:r>
                      <a:b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</a:b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2-methylpropane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Good refrigerant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Flammable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Greenhouse gases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46110" name="Picture 2" descr="http://wtt-lite.nist.gov/images/81197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733800"/>
            <a:ext cx="19050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111" name="Picture 4" descr="http://t2.gstatic.com/images?q=tbn:ANd9GcSoafyu8sta02vqTAjtPQqQ_RHv_C2ynLHHb3c8LttWmPIWQ6Z5X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1238" y="2362200"/>
            <a:ext cx="1071562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112" name="Picture 6" descr="http://upload.wikimedia.org/wikipedia/commons/5/5c/2-Chloro-2-methylpropan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5486400"/>
            <a:ext cx="1211262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Greatest ozone depletion occurs in polar regions:</a:t>
            </a:r>
            <a:endParaRPr lang="en-US" smtClean="0"/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>
          <a:xfrm>
            <a:off x="304800" y="3638550"/>
            <a:ext cx="8915400" cy="3371850"/>
          </a:xfrm>
        </p:spPr>
        <p:txBody>
          <a:bodyPr/>
          <a:lstStyle/>
          <a:p>
            <a:r>
              <a:rPr lang="en-US" sz="2200" smtClean="0"/>
              <a:t>Very low temperatures in winter</a:t>
            </a:r>
          </a:p>
          <a:p>
            <a:r>
              <a:rPr lang="en-US" sz="2200" smtClean="0"/>
              <a:t>Small amounts of water vapor in air freezes to form ice crystals.</a:t>
            </a:r>
          </a:p>
          <a:p>
            <a:r>
              <a:rPr lang="en-US" sz="2200" smtClean="0"/>
              <a:t>Crystals also contain small amounts of molecules, such as HCl and ClONO</a:t>
            </a:r>
            <a:r>
              <a:rPr lang="en-US" sz="2200" baseline="-25000" smtClean="0"/>
              <a:t>2</a:t>
            </a:r>
            <a:r>
              <a:rPr lang="en-US" sz="2200" smtClean="0"/>
              <a:t>.</a:t>
            </a:r>
          </a:p>
          <a:p>
            <a:r>
              <a:rPr lang="en-US" sz="2200" smtClean="0"/>
              <a:t>Catalytic rxns occur on the surface of the ice crystals to produce species such as hypochlorous acid (HClO) and chlorine (Cl</a:t>
            </a:r>
            <a:r>
              <a:rPr lang="en-US" sz="2200" baseline="-25000" smtClean="0"/>
              <a:t>2</a:t>
            </a:r>
            <a:r>
              <a:rPr lang="en-US" sz="2200" smtClean="0"/>
              <a:t>).</a:t>
            </a:r>
          </a:p>
        </p:txBody>
      </p:sp>
      <p:pic>
        <p:nvPicPr>
          <p:cNvPr id="47108" name="Picture 2" descr="http://www.esrl.noaa.gov/csd/assessments/ozone/1998/images/fig_faq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066800"/>
            <a:ext cx="3581400" cy="249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Greatest ozone depletion occurs in polar regions:</a:t>
            </a:r>
            <a:endParaRPr lang="en-US" smtClean="0"/>
          </a:p>
        </p:txBody>
      </p:sp>
      <p:sp>
        <p:nvSpPr>
          <p:cNvPr id="48131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378325"/>
          </a:xfrm>
        </p:spPr>
        <p:txBody>
          <a:bodyPr/>
          <a:lstStyle/>
          <a:p>
            <a:r>
              <a:rPr lang="en-US" sz="2400" smtClean="0"/>
              <a:t>Each spring, the Sun causes these molecules to break down, giving off Cl</a:t>
            </a:r>
            <a:r>
              <a:rPr lang="en-US" sz="2400" smtClean="0">
                <a:sym typeface="Symbol" pitchFamily="18" charset="2"/>
              </a:rPr>
              <a:t></a:t>
            </a:r>
            <a:r>
              <a:rPr lang="en-US" sz="2400" smtClean="0"/>
              <a:t> radicals.</a:t>
            </a:r>
            <a:br>
              <a:rPr lang="en-US" sz="2400" smtClean="0"/>
            </a:br>
            <a:endParaRPr lang="en-US" sz="2400" smtClean="0"/>
          </a:p>
          <a:p>
            <a:r>
              <a:rPr lang="en-US" sz="2400" smtClean="0"/>
              <a:t>These Cl</a:t>
            </a:r>
            <a:r>
              <a:rPr lang="en-US" sz="2400" smtClean="0">
                <a:sym typeface="Symbol" pitchFamily="18" charset="2"/>
              </a:rPr>
              <a:t></a:t>
            </a:r>
            <a:r>
              <a:rPr lang="en-US" sz="2400" smtClean="0"/>
              <a:t> radicals catalyze the destruction of ozone.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Greatest ozone depletion occurs in polar regions:</a:t>
            </a:r>
            <a:endParaRPr lang="en-US" smtClean="0"/>
          </a:p>
        </p:txBody>
      </p:sp>
      <p:sp>
        <p:nvSpPr>
          <p:cNvPr id="49155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530725"/>
          </a:xfrm>
        </p:spPr>
        <p:txBody>
          <a:bodyPr/>
          <a:lstStyle/>
          <a:p>
            <a:r>
              <a:rPr lang="en-US" sz="2400" smtClean="0"/>
              <a:t>Largest ozone layer holes occur during early spring.</a:t>
            </a:r>
            <a:br>
              <a:rPr lang="en-US" sz="2400" smtClean="0"/>
            </a:br>
            <a:endParaRPr lang="en-US" sz="2400" smtClean="0"/>
          </a:p>
          <a:p>
            <a:r>
              <a:rPr lang="en-US" sz="2400" smtClean="0"/>
              <a:t>As Sun continues to warm the air, ice crystals disperse and ozone concentrations gradually increase again.</a:t>
            </a:r>
          </a:p>
          <a:p>
            <a:endParaRPr 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How does sunscreen work?</a:t>
            </a:r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610475" cy="1066800"/>
          </a:xfrm>
        </p:spPr>
        <p:txBody>
          <a:bodyPr/>
          <a:lstStyle/>
          <a:p>
            <a:r>
              <a:rPr lang="en-US" smtClean="0"/>
              <a:t>Contain conjugated unsaturated hydrocarbons (organic compounds) that absorb in the UV region.</a:t>
            </a:r>
          </a:p>
          <a:p>
            <a:pPr lvl="1"/>
            <a:r>
              <a:rPr lang="en-US" smtClean="0"/>
              <a:t>e.g. </a:t>
            </a:r>
            <a:r>
              <a:rPr lang="en-US" i="1" smtClean="0"/>
              <a:t>para</a:t>
            </a:r>
            <a:r>
              <a:rPr lang="en-US" smtClean="0"/>
              <a:t>-aminobenzonic acid (PABA)</a:t>
            </a:r>
          </a:p>
        </p:txBody>
      </p:sp>
      <p:pic>
        <p:nvPicPr>
          <p:cNvPr id="50180" name="Picture 6" descr="http://0.tqn.com/d/chemistry/1/0/h/M/1/PAB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3200400"/>
            <a:ext cx="1504950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1" name="Picture 8" descr="http://www.lookbeauty.com/images/Best-Sunscree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3619500"/>
            <a:ext cx="2133600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How does sunblock work?</a:t>
            </a:r>
          </a:p>
        </p:txBody>
      </p:sp>
      <p:sp>
        <p:nvSpPr>
          <p:cNvPr id="5120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066800"/>
          </a:xfrm>
        </p:spPr>
        <p:txBody>
          <a:bodyPr/>
          <a:lstStyle/>
          <a:p>
            <a:r>
              <a:rPr lang="en-US" smtClean="0"/>
              <a:t>Sunblock (e.g. zinc oxide), on the other hand, is just an opaque white inorganic solid substance that blocks out the sun entirely (reflects all UV and visible light).</a:t>
            </a:r>
          </a:p>
        </p:txBody>
      </p:sp>
      <p:pic>
        <p:nvPicPr>
          <p:cNvPr id="51204" name="Picture 2" descr="http://static.howstuffworks.com/gif/nanotechnology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4114800"/>
            <a:ext cx="1905000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400" smtClean="0"/>
              <a:t>NUCLEAR ENERGY- Dream or Dilusion???</a:t>
            </a:r>
          </a:p>
        </p:txBody>
      </p:sp>
      <p:pic>
        <p:nvPicPr>
          <p:cNvPr id="7171" name="Picture 5" descr="simpson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76400"/>
            <a:ext cx="2819400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6" descr="Kkn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514600"/>
            <a:ext cx="3557588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8" descr="Radiation%20symbol%202%20J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657600"/>
            <a:ext cx="1905000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400" smtClean="0"/>
              <a:t>NUCLEAR ENERGY- Dream or Dilusion???</a:t>
            </a:r>
          </a:p>
        </p:txBody>
      </p:sp>
      <p:pic>
        <p:nvPicPr>
          <p:cNvPr id="8195" name="Picture 6" descr="nuclea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590800"/>
            <a:ext cx="6029325" cy="222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Nuclear Energy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Clean air, but in light of recent events in Japan, is this really a good alternative???</a:t>
            </a:r>
          </a:p>
        </p:txBody>
      </p:sp>
      <p:pic>
        <p:nvPicPr>
          <p:cNvPr id="9220" name="Picture 4" descr="cgon453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3276600"/>
            <a:ext cx="38100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smtClean="0">
                <a:solidFill>
                  <a:schemeClr val="tx1"/>
                </a:solidFill>
              </a:rPr>
              <a:t>Thermal Inversions:</a:t>
            </a:r>
            <a:r>
              <a:rPr lang="en-US" sz="2800" smtClean="0">
                <a:solidFill>
                  <a:schemeClr val="tx1"/>
                </a:solidFill>
              </a:rPr>
              <a:t> occur when the normal temperature gradient is reversed (temp. </a:t>
            </a:r>
            <a:r>
              <a:rPr lang="en-US" sz="2800" smtClean="0">
                <a:solidFill>
                  <a:schemeClr val="tx1"/>
                </a:solidFill>
                <a:sym typeface="Symbol" pitchFamily="18" charset="2"/>
              </a:rPr>
              <a:t></a:t>
            </a:r>
            <a:r>
              <a:rPr lang="en-US" sz="2800" smtClean="0">
                <a:solidFill>
                  <a:schemeClr val="tx1"/>
                </a:solidFill>
              </a:rPr>
              <a:t> with altitude).  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1905000" y="2000250"/>
            <a:ext cx="0" cy="304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flipH="1">
            <a:off x="1905000" y="5048250"/>
            <a:ext cx="2133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45" name="TextBox 5"/>
          <p:cNvSpPr txBox="1">
            <a:spLocks noChangeArrowheads="1"/>
          </p:cNvSpPr>
          <p:nvPr/>
        </p:nvSpPr>
        <p:spPr bwMode="auto">
          <a:xfrm rot="-5400000">
            <a:off x="436562" y="3144838"/>
            <a:ext cx="266541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1600"/>
              <a:t>tropospheric  altitude</a:t>
            </a:r>
          </a:p>
        </p:txBody>
      </p:sp>
      <p:sp>
        <p:nvSpPr>
          <p:cNvPr id="10246" name="TextBox 6"/>
          <p:cNvSpPr txBox="1">
            <a:spLocks noChangeArrowheads="1"/>
          </p:cNvSpPr>
          <p:nvPr/>
        </p:nvSpPr>
        <p:spPr bwMode="auto">
          <a:xfrm>
            <a:off x="2362200" y="4986338"/>
            <a:ext cx="16764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1600"/>
              <a:t>temperature</a:t>
            </a:r>
          </a:p>
        </p:txBody>
      </p:sp>
      <p:cxnSp>
        <p:nvCxnSpPr>
          <p:cNvPr id="8" name="Straight Connector 7"/>
          <p:cNvCxnSpPr/>
          <p:nvPr/>
        </p:nvCxnSpPr>
        <p:spPr>
          <a:xfrm flipH="1" flipV="1">
            <a:off x="1938338" y="2305050"/>
            <a:ext cx="2024062" cy="274320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953000" y="1981200"/>
            <a:ext cx="0" cy="304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4953000" y="5029200"/>
            <a:ext cx="2133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50" name="TextBox 10"/>
          <p:cNvSpPr txBox="1">
            <a:spLocks noChangeArrowheads="1"/>
          </p:cNvSpPr>
          <p:nvPr/>
        </p:nvSpPr>
        <p:spPr bwMode="auto">
          <a:xfrm rot="-5400000">
            <a:off x="3503612" y="3144838"/>
            <a:ext cx="262731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1600"/>
              <a:t>tropospheric  altitude</a:t>
            </a:r>
          </a:p>
        </p:txBody>
      </p:sp>
      <p:sp>
        <p:nvSpPr>
          <p:cNvPr id="10251" name="TextBox 11"/>
          <p:cNvSpPr txBox="1">
            <a:spLocks noChangeArrowheads="1"/>
          </p:cNvSpPr>
          <p:nvPr/>
        </p:nvSpPr>
        <p:spPr bwMode="auto">
          <a:xfrm>
            <a:off x="5410200" y="4968875"/>
            <a:ext cx="15240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1600"/>
              <a:t>temperature</a:t>
            </a:r>
          </a:p>
        </p:txBody>
      </p:sp>
      <p:cxnSp>
        <p:nvCxnSpPr>
          <p:cNvPr id="13" name="Straight Connector 12"/>
          <p:cNvCxnSpPr/>
          <p:nvPr/>
        </p:nvCxnSpPr>
        <p:spPr>
          <a:xfrm flipH="1" flipV="1">
            <a:off x="5562600" y="4210050"/>
            <a:ext cx="609600" cy="819150"/>
          </a:xfrm>
          <a:prstGeom prst="line">
            <a:avLst/>
          </a:prstGeom>
          <a:ln w="222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 flipV="1">
            <a:off x="5715000" y="2228850"/>
            <a:ext cx="609600" cy="819150"/>
          </a:xfrm>
          <a:prstGeom prst="line">
            <a:avLst/>
          </a:prstGeom>
          <a:ln w="222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5562600" y="3048000"/>
            <a:ext cx="762000" cy="1162050"/>
          </a:xfrm>
          <a:prstGeom prst="line">
            <a:avLst/>
          </a:prstGeom>
          <a:ln w="222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55" name="TextBox 15"/>
          <p:cNvSpPr txBox="1">
            <a:spLocks noChangeArrowheads="1"/>
          </p:cNvSpPr>
          <p:nvPr/>
        </p:nvSpPr>
        <p:spPr bwMode="auto">
          <a:xfrm>
            <a:off x="1828800" y="5362575"/>
            <a:ext cx="23622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1100" b="1"/>
              <a:t>Normal Conditions: </a:t>
            </a:r>
            <a:r>
              <a:rPr lang="en-US" sz="1100"/>
              <a:t>temp. decreases by </a:t>
            </a:r>
            <a:r>
              <a:rPr lang="en-US" sz="1100">
                <a:sym typeface="Symbol" pitchFamily="18" charset="2"/>
              </a:rPr>
              <a:t> </a:t>
            </a:r>
            <a:r>
              <a:rPr lang="en-US" sz="1100"/>
              <a:t>1</a:t>
            </a:r>
            <a:r>
              <a:rPr lang="en-US" sz="1100">
                <a:sym typeface="Symbol" pitchFamily="18" charset="2"/>
              </a:rPr>
              <a:t>C / 100 m of increasing altitude in dry tropospheric air</a:t>
            </a:r>
            <a:endParaRPr lang="en-US" sz="1100"/>
          </a:p>
        </p:txBody>
      </p:sp>
      <p:sp>
        <p:nvSpPr>
          <p:cNvPr id="10256" name="TextBox 16"/>
          <p:cNvSpPr txBox="1">
            <a:spLocks noChangeArrowheads="1"/>
          </p:cNvSpPr>
          <p:nvPr/>
        </p:nvSpPr>
        <p:spPr bwMode="auto">
          <a:xfrm>
            <a:off x="4876800" y="5353050"/>
            <a:ext cx="23622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1100" b="1"/>
              <a:t>Thermal Inversion:</a:t>
            </a:r>
            <a:r>
              <a:rPr lang="en-US" sz="1100"/>
              <a:t> layer of warm air becomes trapped, capping cool air near the surface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1" descr="19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60850"/>
            <a:ext cx="9144000" cy="282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67" name="Rectangle 3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8001000" cy="758825"/>
          </a:xfrm>
        </p:spPr>
        <p:txBody>
          <a:bodyPr/>
          <a:lstStyle/>
          <a:p>
            <a:r>
              <a:rPr lang="en-US" smtClean="0"/>
              <a:t>Thermal Inversions</a:t>
            </a:r>
          </a:p>
        </p:txBody>
      </p:sp>
      <p:sp>
        <p:nvSpPr>
          <p:cNvPr id="5939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571500" y="1622425"/>
            <a:ext cx="8001000" cy="2225675"/>
          </a:xfrm>
        </p:spPr>
        <p:txBody>
          <a:bodyPr/>
          <a:lstStyle/>
          <a:p>
            <a:pPr>
              <a:defRPr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Cold, cloudy weather in a valley surrounded by mountains can trap air pollutants (left).</a:t>
            </a:r>
          </a:p>
          <a:p>
            <a:pPr>
              <a:defRPr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Areas with sunny climate, light winds, mountains on three sides and an ocean on the other (right) are susceptible to inversions.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219200" y="3848100"/>
            <a:ext cx="10668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>
                <a:solidFill>
                  <a:srgbClr val="002060"/>
                </a:solidFill>
              </a:rPr>
              <a:t>Denver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7239000" y="3886200"/>
            <a:ext cx="533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>
                <a:solidFill>
                  <a:srgbClr val="002060"/>
                </a:solidFill>
              </a:rPr>
              <a:t>LA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theme/theme1.xml><?xml version="1.0" encoding="utf-8"?>
<a:theme xmlns:a="http://schemas.openxmlformats.org/drawingml/2006/main" name="Level">
  <a:themeElements>
    <a:clrScheme name="Level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Level">
      <a:majorFont>
        <a:latin typeface="Garamond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Level</Template>
  <TotalTime>2462</TotalTime>
  <Words>1292</Words>
  <Application>Microsoft Office PowerPoint</Application>
  <PresentationFormat>On-screen Show (4:3)</PresentationFormat>
  <Paragraphs>258</Paragraphs>
  <Slides>48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6" baseType="lpstr">
      <vt:lpstr>Verdana</vt:lpstr>
      <vt:lpstr>Arial</vt:lpstr>
      <vt:lpstr>Garamond</vt:lpstr>
      <vt:lpstr>Wingdings</vt:lpstr>
      <vt:lpstr>Times New Roman</vt:lpstr>
      <vt:lpstr>Symbol</vt:lpstr>
      <vt:lpstr>Calibri</vt:lpstr>
      <vt:lpstr>Level</vt:lpstr>
      <vt:lpstr>Environmental  Chemistry</vt:lpstr>
      <vt:lpstr>AIR POLLUTION</vt:lpstr>
      <vt:lpstr>SMOG</vt:lpstr>
      <vt:lpstr>SMOG</vt:lpstr>
      <vt:lpstr>NUCLEAR ENERGY- Dream or Dilusion???</vt:lpstr>
      <vt:lpstr>NUCLEAR ENERGY- Dream or Dilusion???</vt:lpstr>
      <vt:lpstr>Nuclear Energy</vt:lpstr>
      <vt:lpstr>Thermal Inversions: occur when the normal temperature gradient is reversed (temp.  with altitude).  </vt:lpstr>
      <vt:lpstr>Thermal Inversions</vt:lpstr>
      <vt:lpstr>Thermal Inversion Demonstration</vt:lpstr>
      <vt:lpstr>Thermal Inversion</vt:lpstr>
      <vt:lpstr>Thermal Inversions</vt:lpstr>
      <vt:lpstr>Thermal Inversions</vt:lpstr>
      <vt:lpstr>Thermal Inversions</vt:lpstr>
      <vt:lpstr>Photochemical Smog </vt:lpstr>
      <vt:lpstr>Ozone, O3 (GOOD up high, BAD nearby)</vt:lpstr>
      <vt:lpstr>Tropospheric Ozone</vt:lpstr>
      <vt:lpstr>Daily pollution fluctuations</vt:lpstr>
      <vt:lpstr>Peroxyacylnitrates, (PANs)</vt:lpstr>
      <vt:lpstr>What is a peroxide?</vt:lpstr>
      <vt:lpstr>Peroxyacylnitrates, (PANs)</vt:lpstr>
      <vt:lpstr>Peroxyacylnitrates, (PANs)</vt:lpstr>
      <vt:lpstr>Peroxyacylnitrates, (PANs)</vt:lpstr>
      <vt:lpstr>Greenhouse Effect</vt:lpstr>
      <vt:lpstr>Major greenhouse gases</vt:lpstr>
      <vt:lpstr>Table 2: Major greenhouse gases you should know</vt:lpstr>
      <vt:lpstr>Effects of increasing amounts of greenhouse gases on the atmosphere:</vt:lpstr>
      <vt:lpstr>Effects of increasing amounts of greenhouse gases on the atmosphere:</vt:lpstr>
      <vt:lpstr>Effects of increasing amounts of greenhouse gases on the atmosphere:</vt:lpstr>
      <vt:lpstr>Effects of increasing amounts of greenhouse gases on the atmosphere:</vt:lpstr>
      <vt:lpstr>Effects of increasing amounts of greenhouse gases on the atmosphere:</vt:lpstr>
      <vt:lpstr>Effects of increasing amounts of greenhouse gases on the atmosphere:</vt:lpstr>
      <vt:lpstr>Effects of increasing amounts of greenhouse gases on the atmosphere:</vt:lpstr>
      <vt:lpstr>PowerPoint Presentation</vt:lpstr>
      <vt:lpstr>Stratospheric Ozone</vt:lpstr>
      <vt:lpstr>Stratospheric Ozone</vt:lpstr>
      <vt:lpstr>Stratospheric Ozone</vt:lpstr>
      <vt:lpstr>Ozone thinning problem</vt:lpstr>
      <vt:lpstr>Stratospheric Ozone Depletion</vt:lpstr>
      <vt:lpstr>PowerPoint Presentation</vt:lpstr>
      <vt:lpstr>Alternatives to CFCs</vt:lpstr>
      <vt:lpstr>Alternatives to CFCs</vt:lpstr>
      <vt:lpstr>Table 5: Most immediate replacements</vt:lpstr>
      <vt:lpstr>Greatest ozone depletion occurs in polar regions:</vt:lpstr>
      <vt:lpstr>Greatest ozone depletion occurs in polar regions:</vt:lpstr>
      <vt:lpstr>Greatest ozone depletion occurs in polar regions:</vt:lpstr>
      <vt:lpstr>How does sunscreen work?</vt:lpstr>
      <vt:lpstr>How does sunblock work?</vt:lpstr>
    </vt:vector>
  </TitlesOfParts>
  <Company>CVUSD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Environmental Chemistry</dc:title>
  <dc:creator>ddogancay</dc:creator>
  <cp:lastModifiedBy>Deborah Dogancay</cp:lastModifiedBy>
  <cp:revision>57</cp:revision>
  <dcterms:created xsi:type="dcterms:W3CDTF">2010-02-23T16:39:32Z</dcterms:created>
  <dcterms:modified xsi:type="dcterms:W3CDTF">2011-04-11T19:36:08Z</dcterms:modified>
</cp:coreProperties>
</file>