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0"/>
  </p:notesMasterIdLst>
  <p:sldIdLst>
    <p:sldId id="256" r:id="rId2"/>
    <p:sldId id="259" r:id="rId3"/>
    <p:sldId id="260" r:id="rId4"/>
    <p:sldId id="261" r:id="rId5"/>
    <p:sldId id="262" r:id="rId6"/>
    <p:sldId id="258" r:id="rId7"/>
    <p:sldId id="263" r:id="rId8"/>
    <p:sldId id="264" r:id="rId9"/>
    <p:sldId id="265" r:id="rId10"/>
    <p:sldId id="266" r:id="rId11"/>
    <p:sldId id="267" r:id="rId12"/>
    <p:sldId id="294"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2" autoAdjust="0"/>
    <p:restoredTop sz="86322" autoAdjust="0"/>
  </p:normalViewPr>
  <p:slideViewPr>
    <p:cSldViewPr>
      <p:cViewPr varScale="1">
        <p:scale>
          <a:sx n="67" d="100"/>
          <a:sy n="67" d="100"/>
        </p:scale>
        <p:origin x="-9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19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D3C3728-4E51-476B-9614-D2B2C06CD24D}" type="slidenum">
              <a:rPr lang="en-US"/>
              <a:pPr>
                <a:defRPr/>
              </a:pPr>
              <a:t>‹#›</a:t>
            </a:fld>
            <a:endParaRPr lang="en-US"/>
          </a:p>
        </p:txBody>
      </p:sp>
    </p:spTree>
    <p:extLst>
      <p:ext uri="{BB962C8B-B14F-4D97-AF65-F5344CB8AC3E}">
        <p14:creationId xmlns:p14="http://schemas.microsoft.com/office/powerpoint/2010/main" val="533567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15F8F3C-6E7B-42EE-8C31-31D1EFE1BF11}" type="slidenum">
              <a:rPr lang="en-US" smtClean="0">
                <a:latin typeface="Arial" charset="0"/>
              </a:rPr>
              <a:pPr/>
              <a:t>1</a:t>
            </a:fld>
            <a:endParaRPr lang="en-US" smtClean="0">
              <a:latin typeface="Arial" charset="0"/>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smtClean="0"/>
          </a:p>
        </p:txBody>
      </p:sp>
      <p:sp>
        <p:nvSpPr>
          <p:cNvPr id="44036" name="Slide Number Placeholder 3"/>
          <p:cNvSpPr>
            <a:spLocks noGrp="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469F63B-E3B1-4EE9-B2A5-2B8279744CED}" type="slidenum">
              <a:rPr lang="en-US" smtClean="0">
                <a:latin typeface="Arial" charset="0"/>
              </a:rPr>
              <a:pPr/>
              <a:t>11</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18"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noProof="0" smtClean="0"/>
              <a:t>Click to edit Master title style</a:t>
            </a:r>
          </a:p>
        </p:txBody>
      </p:sp>
      <p:sp>
        <p:nvSpPr>
          <p:cNvPr id="9219"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16A57690-2B77-4D4D-9779-CA5BC9451CCA}" type="slidenum">
              <a:rPr lang="en-US"/>
              <a:pPr>
                <a:defRPr/>
              </a:pPr>
              <a:t>‹#›</a:t>
            </a:fld>
            <a:endParaRPr lang="en-US"/>
          </a:p>
        </p:txBody>
      </p:sp>
    </p:spTree>
    <p:extLst>
      <p:ext uri="{BB962C8B-B14F-4D97-AF65-F5344CB8AC3E}">
        <p14:creationId xmlns:p14="http://schemas.microsoft.com/office/powerpoint/2010/main" val="313609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458035-D158-437F-A3AB-B99CB90E186F}" type="slidenum">
              <a:rPr lang="en-US"/>
              <a:pPr>
                <a:defRPr/>
              </a:pPr>
              <a:t>‹#›</a:t>
            </a:fld>
            <a:endParaRPr lang="en-US"/>
          </a:p>
        </p:txBody>
      </p:sp>
    </p:spTree>
    <p:extLst>
      <p:ext uri="{BB962C8B-B14F-4D97-AF65-F5344CB8AC3E}">
        <p14:creationId xmlns:p14="http://schemas.microsoft.com/office/powerpoint/2010/main" val="264962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5C6D16-4A48-4336-93C1-5BD87976FA09}" type="slidenum">
              <a:rPr lang="en-US"/>
              <a:pPr>
                <a:defRPr/>
              </a:pPr>
              <a:t>‹#›</a:t>
            </a:fld>
            <a:endParaRPr lang="en-US"/>
          </a:p>
        </p:txBody>
      </p:sp>
    </p:spTree>
    <p:extLst>
      <p:ext uri="{BB962C8B-B14F-4D97-AF65-F5344CB8AC3E}">
        <p14:creationId xmlns:p14="http://schemas.microsoft.com/office/powerpoint/2010/main" val="397074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C09AED-F68D-4ADA-9CD0-8FB5F441FEC4}" type="slidenum">
              <a:rPr lang="en-US"/>
              <a:pPr>
                <a:defRPr/>
              </a:pPr>
              <a:t>‹#›</a:t>
            </a:fld>
            <a:endParaRPr lang="en-US"/>
          </a:p>
        </p:txBody>
      </p:sp>
    </p:spTree>
    <p:extLst>
      <p:ext uri="{BB962C8B-B14F-4D97-AF65-F5344CB8AC3E}">
        <p14:creationId xmlns:p14="http://schemas.microsoft.com/office/powerpoint/2010/main" val="2037924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37E132-976D-4E24-844E-09CFA37D0679}" type="slidenum">
              <a:rPr lang="en-US"/>
              <a:pPr>
                <a:defRPr/>
              </a:pPr>
              <a:t>‹#›</a:t>
            </a:fld>
            <a:endParaRPr lang="en-US"/>
          </a:p>
        </p:txBody>
      </p:sp>
    </p:spTree>
    <p:extLst>
      <p:ext uri="{BB962C8B-B14F-4D97-AF65-F5344CB8AC3E}">
        <p14:creationId xmlns:p14="http://schemas.microsoft.com/office/powerpoint/2010/main" val="1365345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2972B5-C403-4CBB-BED8-92AA2D8EEED5}" type="slidenum">
              <a:rPr lang="en-US"/>
              <a:pPr>
                <a:defRPr/>
              </a:pPr>
              <a:t>‹#›</a:t>
            </a:fld>
            <a:endParaRPr lang="en-US"/>
          </a:p>
        </p:txBody>
      </p:sp>
    </p:spTree>
    <p:extLst>
      <p:ext uri="{BB962C8B-B14F-4D97-AF65-F5344CB8AC3E}">
        <p14:creationId xmlns:p14="http://schemas.microsoft.com/office/powerpoint/2010/main" val="72647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D492B6-34D9-4A6A-9777-65735A0750C9}" type="slidenum">
              <a:rPr lang="en-US"/>
              <a:pPr>
                <a:defRPr/>
              </a:pPr>
              <a:t>‹#›</a:t>
            </a:fld>
            <a:endParaRPr lang="en-US"/>
          </a:p>
        </p:txBody>
      </p:sp>
    </p:spTree>
    <p:extLst>
      <p:ext uri="{BB962C8B-B14F-4D97-AF65-F5344CB8AC3E}">
        <p14:creationId xmlns:p14="http://schemas.microsoft.com/office/powerpoint/2010/main" val="302209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47D31D-644F-4C38-857D-0531813BE4D0}" type="slidenum">
              <a:rPr lang="en-US"/>
              <a:pPr>
                <a:defRPr/>
              </a:pPr>
              <a:t>‹#›</a:t>
            </a:fld>
            <a:endParaRPr lang="en-US"/>
          </a:p>
        </p:txBody>
      </p:sp>
    </p:spTree>
    <p:extLst>
      <p:ext uri="{BB962C8B-B14F-4D97-AF65-F5344CB8AC3E}">
        <p14:creationId xmlns:p14="http://schemas.microsoft.com/office/powerpoint/2010/main" val="196657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7004AC-4A8B-42C8-936C-9513F013542E}" type="slidenum">
              <a:rPr lang="en-US"/>
              <a:pPr>
                <a:defRPr/>
              </a:pPr>
              <a:t>‹#›</a:t>
            </a:fld>
            <a:endParaRPr lang="en-US"/>
          </a:p>
        </p:txBody>
      </p:sp>
    </p:spTree>
    <p:extLst>
      <p:ext uri="{BB962C8B-B14F-4D97-AF65-F5344CB8AC3E}">
        <p14:creationId xmlns:p14="http://schemas.microsoft.com/office/powerpoint/2010/main" val="91382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C16F76-2DDC-4E2A-88E1-65F27D0F8F95}" type="slidenum">
              <a:rPr lang="en-US"/>
              <a:pPr>
                <a:defRPr/>
              </a:pPr>
              <a:t>‹#›</a:t>
            </a:fld>
            <a:endParaRPr lang="en-US"/>
          </a:p>
        </p:txBody>
      </p:sp>
    </p:spTree>
    <p:extLst>
      <p:ext uri="{BB962C8B-B14F-4D97-AF65-F5344CB8AC3E}">
        <p14:creationId xmlns:p14="http://schemas.microsoft.com/office/powerpoint/2010/main" val="6180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86021A-A2B9-46FA-9056-231A4DD689DD}" type="slidenum">
              <a:rPr lang="en-US"/>
              <a:pPr>
                <a:defRPr/>
              </a:pPr>
              <a:t>‹#›</a:t>
            </a:fld>
            <a:endParaRPr lang="en-US"/>
          </a:p>
        </p:txBody>
      </p:sp>
    </p:spTree>
    <p:extLst>
      <p:ext uri="{BB962C8B-B14F-4D97-AF65-F5344CB8AC3E}">
        <p14:creationId xmlns:p14="http://schemas.microsoft.com/office/powerpoint/2010/main" val="330359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8198"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03C1739E-47AF-42CA-BB0C-04F87F66A9AD}" type="slidenum">
              <a:rPr lang="en-US"/>
              <a:pPr>
                <a:defRPr/>
              </a:pPr>
              <a:t>‹#›</a:t>
            </a:fld>
            <a:endParaRPr lang="en-US"/>
          </a:p>
        </p:txBody>
      </p:sp>
      <p:sp>
        <p:nvSpPr>
          <p:cNvPr id="1031"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48"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en.wikipedia.org/wiki/File:P,p'-dichlorodiphenyltrichloroethane.svg"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upload.wikimedia.org/wikipedia/commons/f/f5/Dioxin-2D-skeletal.sv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upload.wikimedia.org/wikipedia/commons/f/f5/Dioxin-2D-skeletal.sv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en.wikipedia.org/wiki/File:Polychlorinated_biphenyl_structure.sv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913" y="152400"/>
            <a:ext cx="242728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2"/>
          <p:cNvSpPr>
            <a:spLocks noGrp="1" noChangeArrowheads="1"/>
          </p:cNvSpPr>
          <p:nvPr>
            <p:ph type="ctrTitle"/>
          </p:nvPr>
        </p:nvSpPr>
        <p:spPr/>
        <p:txBody>
          <a:bodyPr/>
          <a:lstStyle/>
          <a:p>
            <a:pPr eaLnBrk="1" hangingPunct="1"/>
            <a:r>
              <a:rPr lang="en-US" smtClean="0"/>
              <a:t>Environmental Chemistry</a:t>
            </a:r>
          </a:p>
        </p:txBody>
      </p:sp>
      <p:sp>
        <p:nvSpPr>
          <p:cNvPr id="3076" name="Rectangle 3"/>
          <p:cNvSpPr>
            <a:spLocks noGrp="1" noChangeArrowheads="1"/>
          </p:cNvSpPr>
          <p:nvPr>
            <p:ph type="subTitle" idx="1"/>
          </p:nvPr>
        </p:nvSpPr>
        <p:spPr/>
        <p:txBody>
          <a:bodyPr/>
          <a:lstStyle/>
          <a:p>
            <a:pPr eaLnBrk="1" hangingPunct="1"/>
            <a:r>
              <a:rPr lang="en-US" smtClean="0"/>
              <a:t>IB Option E</a:t>
            </a:r>
            <a:br>
              <a:rPr lang="en-US" smtClean="0"/>
            </a:br>
            <a:r>
              <a:rPr lang="en-US" smtClean="0"/>
              <a:t>Part 3: Water</a:t>
            </a:r>
          </a:p>
        </p:txBody>
      </p:sp>
      <p:pic>
        <p:nvPicPr>
          <p:cNvPr id="307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7363" y="4448175"/>
            <a:ext cx="5715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startAt="2"/>
              <a:defRPr/>
            </a:pPr>
            <a:r>
              <a:rPr lang="en-US" dirty="0"/>
              <a:t>Measured volume of the sample is incubated at fixed temp. for 5 days (while microorganisms in the water oxidize the organic material)</a:t>
            </a:r>
          </a:p>
          <a:p>
            <a:pPr>
              <a:defRPr/>
            </a:pPr>
            <a:endParaRPr lang="en-US" dirty="0"/>
          </a:p>
        </p:txBody>
      </p:sp>
      <p:sp>
        <p:nvSpPr>
          <p:cNvPr id="12291" name="Title 1"/>
          <p:cNvSpPr txBox="1">
            <a:spLocks/>
          </p:cNvSpPr>
          <p:nvPr/>
        </p:nvSpPr>
        <p:spPr bwMode="auto">
          <a:xfrm>
            <a:off x="457200" y="430213"/>
            <a:ext cx="83820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800" b="1">
                <a:solidFill>
                  <a:schemeClr val="tx2"/>
                </a:solidFill>
                <a:latin typeface="Garamond" pitchFamily="18" charset="0"/>
              </a:rPr>
              <a:t>Measurement of BOD </a:t>
            </a:r>
            <a:r>
              <a:rPr lang="en-US" sz="3800">
                <a:solidFill>
                  <a:schemeClr val="tx2"/>
                </a:solidFill>
                <a:latin typeface="Garamond" pitchFamily="18" charset="0"/>
              </a:rPr>
              <a:t>(Winkler method)</a:t>
            </a:r>
          </a:p>
        </p:txBody>
      </p:sp>
      <p:pic>
        <p:nvPicPr>
          <p:cNvPr id="122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5" y="4191000"/>
            <a:ext cx="2725738"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530725"/>
          </a:xfrm>
        </p:spPr>
        <p:txBody>
          <a:bodyPr/>
          <a:lstStyle/>
          <a:p>
            <a:pPr marL="514350" indent="-514350">
              <a:buFont typeface="+mj-lt"/>
              <a:buAutoNum type="arabicPeriod" startAt="3"/>
              <a:defRPr/>
            </a:pPr>
            <a:r>
              <a:rPr lang="en-US" dirty="0"/>
              <a:t>After 5 days, determine how much oxygen is left in the system using a redox </a:t>
            </a:r>
            <a:r>
              <a:rPr lang="en-US" dirty="0" smtClean="0"/>
              <a:t>titration</a:t>
            </a:r>
          </a:p>
          <a:p>
            <a:pPr lvl="1">
              <a:defRPr/>
            </a:pPr>
            <a:r>
              <a:rPr lang="en-US" sz="1600" dirty="0"/>
              <a:t>Add an excess of a manganese (II) salt to the sample.</a:t>
            </a:r>
          </a:p>
          <a:p>
            <a:pPr lvl="1">
              <a:defRPr/>
            </a:pPr>
            <a:r>
              <a:rPr lang="en-US" sz="1600" dirty="0"/>
              <a:t>Under alkaline conditions, </a:t>
            </a:r>
            <a:r>
              <a:rPr lang="en-US" sz="1600" dirty="0" err="1"/>
              <a:t>Mn</a:t>
            </a:r>
            <a:r>
              <a:rPr lang="en-US" sz="1600" dirty="0"/>
              <a:t>(II) ions are oxidized to </a:t>
            </a:r>
            <a:r>
              <a:rPr lang="en-US" sz="1600" dirty="0" err="1"/>
              <a:t>Mn</a:t>
            </a:r>
            <a:r>
              <a:rPr lang="en-US" sz="1600" dirty="0"/>
              <a:t>(IV) oxide by the remaining oxygen</a:t>
            </a:r>
          </a:p>
          <a:p>
            <a:pPr lvl="2">
              <a:defRPr/>
            </a:pPr>
            <a:r>
              <a:rPr lang="en-US" sz="1600" dirty="0">
                <a:solidFill>
                  <a:srgbClr val="FF0000"/>
                </a:solidFill>
              </a:rPr>
              <a:t>2Mn</a:t>
            </a:r>
            <a:r>
              <a:rPr lang="en-US" sz="1600" baseline="30000" dirty="0">
                <a:solidFill>
                  <a:srgbClr val="FF0000"/>
                </a:solidFill>
              </a:rPr>
              <a:t>2+</a:t>
            </a:r>
            <a:r>
              <a:rPr lang="en-US" sz="1600" dirty="0">
                <a:solidFill>
                  <a:srgbClr val="FF0000"/>
                </a:solidFill>
              </a:rPr>
              <a:t>(</a:t>
            </a:r>
            <a:r>
              <a:rPr lang="en-US" sz="1600" dirty="0" err="1">
                <a:solidFill>
                  <a:srgbClr val="FF0000"/>
                </a:solidFill>
              </a:rPr>
              <a:t>aq</a:t>
            </a:r>
            <a:r>
              <a:rPr lang="en-US" sz="1600" dirty="0">
                <a:solidFill>
                  <a:srgbClr val="FF0000"/>
                </a:solidFill>
              </a:rPr>
              <a:t>) + 4OH</a:t>
            </a:r>
            <a:r>
              <a:rPr lang="en-US" sz="1600" baseline="30000" dirty="0">
                <a:solidFill>
                  <a:srgbClr val="FF0000"/>
                </a:solidFill>
              </a:rPr>
              <a:t>-</a:t>
            </a:r>
            <a:r>
              <a:rPr lang="en-US" sz="1600" dirty="0">
                <a:solidFill>
                  <a:srgbClr val="FF0000"/>
                </a:solidFill>
              </a:rPr>
              <a:t>(</a:t>
            </a:r>
            <a:r>
              <a:rPr lang="en-US" sz="1600" dirty="0" err="1">
                <a:solidFill>
                  <a:srgbClr val="FF0000"/>
                </a:solidFill>
              </a:rPr>
              <a:t>aq</a:t>
            </a:r>
            <a:r>
              <a:rPr lang="en-US" sz="1600" dirty="0">
                <a:solidFill>
                  <a:srgbClr val="FF0000"/>
                </a:solidFill>
              </a:rPr>
              <a:t>) + O</a:t>
            </a:r>
            <a:r>
              <a:rPr lang="en-US" sz="1600" baseline="-25000" dirty="0">
                <a:solidFill>
                  <a:srgbClr val="FF0000"/>
                </a:solidFill>
              </a:rPr>
              <a:t>2</a:t>
            </a:r>
            <a:r>
              <a:rPr lang="en-US" sz="1600" dirty="0">
                <a:solidFill>
                  <a:srgbClr val="FF0000"/>
                </a:solidFill>
              </a:rPr>
              <a:t>(</a:t>
            </a:r>
            <a:r>
              <a:rPr lang="en-US" sz="1600" dirty="0" err="1">
                <a:solidFill>
                  <a:srgbClr val="FF0000"/>
                </a:solidFill>
              </a:rPr>
              <a:t>aq</a:t>
            </a:r>
            <a:r>
              <a:rPr lang="en-US" sz="1600" dirty="0">
                <a:solidFill>
                  <a:srgbClr val="FF0000"/>
                </a:solidFill>
              </a:rPr>
              <a:t>) → 2MnO</a:t>
            </a:r>
            <a:r>
              <a:rPr lang="en-US" sz="1600" baseline="-25000" dirty="0">
                <a:solidFill>
                  <a:srgbClr val="FF0000"/>
                </a:solidFill>
              </a:rPr>
              <a:t>2</a:t>
            </a:r>
            <a:r>
              <a:rPr lang="en-US" sz="1600" dirty="0">
                <a:solidFill>
                  <a:srgbClr val="FF0000"/>
                </a:solidFill>
              </a:rPr>
              <a:t>(s) + 2H</a:t>
            </a:r>
            <a:r>
              <a:rPr lang="en-US" sz="1600" baseline="-25000" dirty="0">
                <a:solidFill>
                  <a:srgbClr val="FF0000"/>
                </a:solidFill>
              </a:rPr>
              <a:t>2</a:t>
            </a:r>
            <a:r>
              <a:rPr lang="en-US" sz="1600" dirty="0">
                <a:solidFill>
                  <a:srgbClr val="FF0000"/>
                </a:solidFill>
              </a:rPr>
              <a:t>O(l)</a:t>
            </a:r>
          </a:p>
          <a:p>
            <a:pPr lvl="1">
              <a:defRPr/>
            </a:pPr>
            <a:r>
              <a:rPr lang="en-US" sz="1600" dirty="0"/>
              <a:t>KI is then added which is oxidized by the </a:t>
            </a:r>
            <a:r>
              <a:rPr lang="en-US" sz="1600" dirty="0" err="1"/>
              <a:t>Mn</a:t>
            </a:r>
            <a:r>
              <a:rPr lang="en-US" sz="1600" dirty="0"/>
              <a:t>(IV) oxide in acidic </a:t>
            </a:r>
            <a:r>
              <a:rPr lang="en-US" sz="1600" dirty="0" err="1"/>
              <a:t>sol’n</a:t>
            </a:r>
            <a:r>
              <a:rPr lang="en-US" sz="1600" dirty="0"/>
              <a:t> to form iodine.</a:t>
            </a:r>
          </a:p>
          <a:p>
            <a:pPr lvl="2">
              <a:defRPr/>
            </a:pPr>
            <a:r>
              <a:rPr lang="en-US" sz="1600" dirty="0">
                <a:solidFill>
                  <a:srgbClr val="FF0000"/>
                </a:solidFill>
              </a:rPr>
              <a:t>MnO</a:t>
            </a:r>
            <a:r>
              <a:rPr lang="en-US" sz="1600" baseline="-25000" dirty="0">
                <a:solidFill>
                  <a:srgbClr val="FF0000"/>
                </a:solidFill>
              </a:rPr>
              <a:t>2</a:t>
            </a:r>
            <a:r>
              <a:rPr lang="en-US" sz="1600" dirty="0">
                <a:solidFill>
                  <a:srgbClr val="FF0000"/>
                </a:solidFill>
              </a:rPr>
              <a:t>(s) + 2I</a:t>
            </a:r>
            <a:r>
              <a:rPr lang="en-US" sz="1600" baseline="30000" dirty="0">
                <a:solidFill>
                  <a:srgbClr val="FF0000"/>
                </a:solidFill>
              </a:rPr>
              <a:t>-</a:t>
            </a:r>
            <a:r>
              <a:rPr lang="en-US" sz="1600" dirty="0">
                <a:solidFill>
                  <a:srgbClr val="FF0000"/>
                </a:solidFill>
              </a:rPr>
              <a:t>(</a:t>
            </a:r>
            <a:r>
              <a:rPr lang="en-US" sz="1600" dirty="0" err="1">
                <a:solidFill>
                  <a:srgbClr val="FF0000"/>
                </a:solidFill>
              </a:rPr>
              <a:t>aq</a:t>
            </a:r>
            <a:r>
              <a:rPr lang="en-US" sz="1600" dirty="0">
                <a:solidFill>
                  <a:srgbClr val="FF0000"/>
                </a:solidFill>
              </a:rPr>
              <a:t>) + 4H</a:t>
            </a:r>
            <a:r>
              <a:rPr lang="en-US" sz="1600" baseline="30000" dirty="0">
                <a:solidFill>
                  <a:srgbClr val="FF0000"/>
                </a:solidFill>
              </a:rPr>
              <a:t>+</a:t>
            </a:r>
            <a:r>
              <a:rPr lang="en-US" sz="1600" dirty="0">
                <a:solidFill>
                  <a:srgbClr val="FF0000"/>
                </a:solidFill>
              </a:rPr>
              <a:t>(</a:t>
            </a:r>
            <a:r>
              <a:rPr lang="en-US" sz="1600" dirty="0" err="1">
                <a:solidFill>
                  <a:srgbClr val="FF0000"/>
                </a:solidFill>
              </a:rPr>
              <a:t>aq</a:t>
            </a:r>
            <a:r>
              <a:rPr lang="en-US" sz="1600" dirty="0">
                <a:solidFill>
                  <a:srgbClr val="FF0000"/>
                </a:solidFill>
              </a:rPr>
              <a:t>) → Mn</a:t>
            </a:r>
            <a:r>
              <a:rPr lang="en-US" sz="1600" baseline="30000" dirty="0">
                <a:solidFill>
                  <a:srgbClr val="FF0000"/>
                </a:solidFill>
              </a:rPr>
              <a:t>2+</a:t>
            </a:r>
            <a:r>
              <a:rPr lang="en-US" sz="1600" dirty="0">
                <a:solidFill>
                  <a:srgbClr val="FF0000"/>
                </a:solidFill>
              </a:rPr>
              <a:t>(</a:t>
            </a:r>
            <a:r>
              <a:rPr lang="en-US" sz="1600" dirty="0" err="1">
                <a:solidFill>
                  <a:srgbClr val="FF0000"/>
                </a:solidFill>
              </a:rPr>
              <a:t>aq</a:t>
            </a:r>
            <a:r>
              <a:rPr lang="en-US" sz="1600" dirty="0">
                <a:solidFill>
                  <a:srgbClr val="FF0000"/>
                </a:solidFill>
              </a:rPr>
              <a:t>) + I</a:t>
            </a:r>
            <a:r>
              <a:rPr lang="en-US" sz="1600" baseline="-25000" dirty="0">
                <a:solidFill>
                  <a:srgbClr val="FF0000"/>
                </a:solidFill>
              </a:rPr>
              <a:t>2</a:t>
            </a:r>
            <a:r>
              <a:rPr lang="en-US" sz="1600" dirty="0">
                <a:solidFill>
                  <a:srgbClr val="FF0000"/>
                </a:solidFill>
              </a:rPr>
              <a:t>(</a:t>
            </a:r>
            <a:r>
              <a:rPr lang="en-US" sz="1600" dirty="0" err="1">
                <a:solidFill>
                  <a:srgbClr val="FF0000"/>
                </a:solidFill>
              </a:rPr>
              <a:t>aq</a:t>
            </a:r>
            <a:r>
              <a:rPr lang="en-US" sz="1600" dirty="0">
                <a:solidFill>
                  <a:srgbClr val="FF0000"/>
                </a:solidFill>
              </a:rPr>
              <a:t>) + 2H</a:t>
            </a:r>
            <a:r>
              <a:rPr lang="en-US" sz="1600" baseline="-25000" dirty="0">
                <a:solidFill>
                  <a:srgbClr val="FF0000"/>
                </a:solidFill>
              </a:rPr>
              <a:t>2</a:t>
            </a:r>
            <a:r>
              <a:rPr lang="en-US" sz="1600" dirty="0">
                <a:solidFill>
                  <a:srgbClr val="FF0000"/>
                </a:solidFill>
              </a:rPr>
              <a:t>O(l)</a:t>
            </a:r>
          </a:p>
          <a:p>
            <a:pPr lvl="1">
              <a:defRPr/>
            </a:pPr>
            <a:r>
              <a:rPr lang="en-US" sz="1600" dirty="0"/>
              <a:t>The iodine released is then titrated with standard sodium thiosulfate </a:t>
            </a:r>
            <a:r>
              <a:rPr lang="en-US" sz="1600" dirty="0" err="1"/>
              <a:t>sol’n</a:t>
            </a:r>
            <a:r>
              <a:rPr lang="en-US" sz="1600" dirty="0"/>
              <a:t> </a:t>
            </a:r>
          </a:p>
          <a:p>
            <a:pPr lvl="2">
              <a:defRPr/>
            </a:pPr>
            <a:r>
              <a:rPr lang="en-US" sz="1600" dirty="0">
                <a:solidFill>
                  <a:srgbClr val="FF0000"/>
                </a:solidFill>
              </a:rPr>
              <a:t>I</a:t>
            </a:r>
            <a:r>
              <a:rPr lang="en-US" sz="1600" baseline="-25000" dirty="0">
                <a:solidFill>
                  <a:srgbClr val="FF0000"/>
                </a:solidFill>
              </a:rPr>
              <a:t>2</a:t>
            </a:r>
            <a:r>
              <a:rPr lang="en-US" sz="1600" dirty="0">
                <a:solidFill>
                  <a:srgbClr val="FF0000"/>
                </a:solidFill>
              </a:rPr>
              <a:t>(</a:t>
            </a:r>
            <a:r>
              <a:rPr lang="en-US" sz="1600" dirty="0" err="1">
                <a:solidFill>
                  <a:srgbClr val="FF0000"/>
                </a:solidFill>
              </a:rPr>
              <a:t>aq</a:t>
            </a:r>
            <a:r>
              <a:rPr lang="en-US" sz="1600" dirty="0">
                <a:solidFill>
                  <a:srgbClr val="FF0000"/>
                </a:solidFill>
              </a:rPr>
              <a:t>) + 2S</a:t>
            </a:r>
            <a:r>
              <a:rPr lang="en-US" sz="1600" baseline="-25000" dirty="0">
                <a:solidFill>
                  <a:srgbClr val="FF0000"/>
                </a:solidFill>
              </a:rPr>
              <a:t>2</a:t>
            </a:r>
            <a:r>
              <a:rPr lang="en-US" sz="1600" dirty="0">
                <a:solidFill>
                  <a:srgbClr val="FF0000"/>
                </a:solidFill>
              </a:rPr>
              <a:t>O</a:t>
            </a:r>
            <a:r>
              <a:rPr lang="en-US" sz="1600" baseline="-25000" dirty="0">
                <a:solidFill>
                  <a:srgbClr val="FF0000"/>
                </a:solidFill>
              </a:rPr>
              <a:t>3</a:t>
            </a:r>
            <a:r>
              <a:rPr lang="en-US" sz="1600" baseline="30000" dirty="0">
                <a:solidFill>
                  <a:srgbClr val="FF0000"/>
                </a:solidFill>
              </a:rPr>
              <a:t>2-</a:t>
            </a:r>
            <a:r>
              <a:rPr lang="en-US" sz="1600" dirty="0">
                <a:solidFill>
                  <a:srgbClr val="FF0000"/>
                </a:solidFill>
              </a:rPr>
              <a:t>(</a:t>
            </a:r>
            <a:r>
              <a:rPr lang="en-US" sz="1600" dirty="0" err="1">
                <a:solidFill>
                  <a:srgbClr val="FF0000"/>
                </a:solidFill>
              </a:rPr>
              <a:t>aq</a:t>
            </a:r>
            <a:r>
              <a:rPr lang="en-US" sz="1600" dirty="0">
                <a:solidFill>
                  <a:srgbClr val="FF0000"/>
                </a:solidFill>
              </a:rPr>
              <a:t>) → S</a:t>
            </a:r>
            <a:r>
              <a:rPr lang="en-US" sz="1600" baseline="-25000" dirty="0">
                <a:solidFill>
                  <a:srgbClr val="FF0000"/>
                </a:solidFill>
              </a:rPr>
              <a:t>4</a:t>
            </a:r>
            <a:r>
              <a:rPr lang="en-US" sz="1600" dirty="0">
                <a:solidFill>
                  <a:srgbClr val="FF0000"/>
                </a:solidFill>
              </a:rPr>
              <a:t>O</a:t>
            </a:r>
            <a:r>
              <a:rPr lang="en-US" sz="1600" baseline="-25000" dirty="0">
                <a:solidFill>
                  <a:srgbClr val="FF0000"/>
                </a:solidFill>
              </a:rPr>
              <a:t>6</a:t>
            </a:r>
            <a:r>
              <a:rPr lang="en-US" sz="1600" baseline="30000" dirty="0">
                <a:solidFill>
                  <a:srgbClr val="FF0000"/>
                </a:solidFill>
              </a:rPr>
              <a:t>2-</a:t>
            </a:r>
            <a:r>
              <a:rPr lang="en-US" sz="1600" dirty="0">
                <a:solidFill>
                  <a:srgbClr val="FF0000"/>
                </a:solidFill>
              </a:rPr>
              <a:t>(</a:t>
            </a:r>
            <a:r>
              <a:rPr lang="en-US" sz="1600" dirty="0" err="1">
                <a:solidFill>
                  <a:srgbClr val="FF0000"/>
                </a:solidFill>
              </a:rPr>
              <a:t>aq</a:t>
            </a:r>
            <a:r>
              <a:rPr lang="en-US" sz="1600" dirty="0">
                <a:solidFill>
                  <a:srgbClr val="FF0000"/>
                </a:solidFill>
              </a:rPr>
              <a:t>) + 2I</a:t>
            </a:r>
            <a:r>
              <a:rPr lang="en-US" sz="1600" baseline="30000" dirty="0">
                <a:solidFill>
                  <a:srgbClr val="FF0000"/>
                </a:solidFill>
              </a:rPr>
              <a:t>-</a:t>
            </a:r>
            <a:r>
              <a:rPr lang="en-US" sz="1600" dirty="0">
                <a:solidFill>
                  <a:srgbClr val="FF0000"/>
                </a:solidFill>
              </a:rPr>
              <a:t>(</a:t>
            </a:r>
            <a:r>
              <a:rPr lang="en-US" sz="1600" dirty="0" err="1">
                <a:solidFill>
                  <a:srgbClr val="FF0000"/>
                </a:solidFill>
              </a:rPr>
              <a:t>aq</a:t>
            </a:r>
            <a:r>
              <a:rPr lang="en-US" sz="1600" dirty="0">
                <a:solidFill>
                  <a:srgbClr val="FF0000"/>
                </a:solidFill>
              </a:rPr>
              <a:t>)</a:t>
            </a:r>
          </a:p>
          <a:p>
            <a:pPr lvl="1">
              <a:defRPr/>
            </a:pPr>
            <a:r>
              <a:rPr lang="en-US" sz="1600" dirty="0"/>
              <a:t>By knowing the #moles of iodine produced, the amt. of oxygen that was present in the sample can be calculated (thus you know how much oxygen was consumed over the 5 day period)</a:t>
            </a:r>
          </a:p>
          <a:p>
            <a:pPr marL="400050" lvl="1" indent="0">
              <a:buFont typeface="Wingdings" pitchFamily="2" charset="2"/>
              <a:buNone/>
              <a:defRPr/>
            </a:pPr>
            <a:endParaRPr lang="en-US" dirty="0"/>
          </a:p>
          <a:p>
            <a:pPr>
              <a:defRPr/>
            </a:pPr>
            <a:endParaRPr lang="en-US" dirty="0"/>
          </a:p>
        </p:txBody>
      </p:sp>
      <p:sp>
        <p:nvSpPr>
          <p:cNvPr id="13315" name="Title 1"/>
          <p:cNvSpPr txBox="1">
            <a:spLocks/>
          </p:cNvSpPr>
          <p:nvPr/>
        </p:nvSpPr>
        <p:spPr bwMode="auto">
          <a:xfrm>
            <a:off x="457200" y="430213"/>
            <a:ext cx="83820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800" b="1">
                <a:solidFill>
                  <a:schemeClr val="tx2"/>
                </a:solidFill>
                <a:latin typeface="Garamond" pitchFamily="18" charset="0"/>
              </a:rPr>
              <a:t>Measurement of BOD </a:t>
            </a:r>
            <a:r>
              <a:rPr lang="en-US" sz="3800">
                <a:solidFill>
                  <a:schemeClr val="tx2"/>
                </a:solidFill>
                <a:latin typeface="Garamond" pitchFamily="18" charset="0"/>
              </a:rPr>
              <a:t>(Winkler method)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0"/>
            <a:ext cx="53721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3600" b="1" smtClean="0"/>
              <a:t>Eutrophication</a:t>
            </a:r>
            <a:r>
              <a:rPr lang="en-US" sz="3600" smtClean="0"/>
              <a:t>: too much of a good thing - killing a lake with excess nutrients</a:t>
            </a:r>
          </a:p>
        </p:txBody>
      </p:sp>
      <p:sp>
        <p:nvSpPr>
          <p:cNvPr id="3" name="Content Placeholder 2"/>
          <p:cNvSpPr>
            <a:spLocks noGrp="1"/>
          </p:cNvSpPr>
          <p:nvPr>
            <p:ph idx="1"/>
          </p:nvPr>
        </p:nvSpPr>
        <p:spPr/>
        <p:txBody>
          <a:bodyPr/>
          <a:lstStyle/>
          <a:p>
            <a:pPr>
              <a:defRPr/>
            </a:pPr>
            <a:r>
              <a:rPr lang="en-US" sz="2400" dirty="0"/>
              <a:t>Excess nitrates (from artificial fertilizers) and phosphates (from artificial fertilizers and detergents) accumulate in lakes.</a:t>
            </a:r>
          </a:p>
          <a:p>
            <a:pPr>
              <a:defRPr/>
            </a:pPr>
            <a:r>
              <a:rPr lang="en-US" sz="2400" dirty="0"/>
              <a:t>These nutrients cause </a:t>
            </a:r>
            <a:r>
              <a:rPr lang="en-US" b="1" i="1" dirty="0">
                <a:solidFill>
                  <a:schemeClr val="accent1">
                    <a:lumMod val="75000"/>
                  </a:schemeClr>
                </a:solidFill>
                <a:latin typeface="AbcAlegria" pitchFamily="2" charset="0"/>
              </a:rPr>
              <a:t>CRAZY</a:t>
            </a:r>
            <a:r>
              <a:rPr lang="en-US" sz="2400" b="1" dirty="0"/>
              <a:t> </a:t>
            </a:r>
            <a:r>
              <a:rPr lang="en-US" sz="2400" dirty="0"/>
              <a:t>growth of algae.</a:t>
            </a:r>
          </a:p>
          <a:p>
            <a:pPr>
              <a:defRPr/>
            </a:pPr>
            <a:endParaRPr lang="en-US" dirty="0"/>
          </a:p>
        </p:txBody>
      </p:sp>
      <p:pic>
        <p:nvPicPr>
          <p:cNvPr id="15364" name="Picture 2" descr="http://www.macalester.edu/environmentalstudies/threerivers/studentprojects/ENVI_133_Spr_08/Phosphorus/eutrophic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657600"/>
            <a:ext cx="3810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600" b="1" smtClean="0"/>
              <a:t>Eutrophication</a:t>
            </a:r>
            <a:r>
              <a:rPr lang="en-US" sz="3600" smtClean="0"/>
              <a:t>: too much of a good thing - killing a lake with excess nutrients</a:t>
            </a:r>
          </a:p>
        </p:txBody>
      </p:sp>
      <p:sp>
        <p:nvSpPr>
          <p:cNvPr id="16387" name="Content Placeholder 2"/>
          <p:cNvSpPr>
            <a:spLocks noGrp="1"/>
          </p:cNvSpPr>
          <p:nvPr>
            <p:ph idx="1"/>
          </p:nvPr>
        </p:nvSpPr>
        <p:spPr/>
        <p:txBody>
          <a:bodyPr/>
          <a:lstStyle/>
          <a:p>
            <a:r>
              <a:rPr lang="en-US" sz="2200" smtClean="0"/>
              <a:t>Excessive algal growth kills all life in the lake.</a:t>
            </a:r>
          </a:p>
          <a:p>
            <a:r>
              <a:rPr lang="en-US" sz="2200" smtClean="0"/>
              <a:t>Too much decaying algae, insufficient DO, products of anaerobic decay poison life in the lake (plus it blocks the light from penetrating beneath the surface of the water), leading to more decay, etc.</a:t>
            </a:r>
          </a:p>
          <a:p>
            <a:endParaRPr lang="en-US" smtClean="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57625"/>
            <a:ext cx="428625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3846513"/>
            <a:ext cx="42862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2400" b="1" smtClean="0"/>
              <a:t>Table 6: Products of Aerobic &amp; Anerobic Decomposition</a:t>
            </a:r>
            <a:endParaRPr lang="en-US" sz="2400" smtClean="0"/>
          </a:p>
        </p:txBody>
      </p:sp>
      <p:graphicFrame>
        <p:nvGraphicFramePr>
          <p:cNvPr id="4" name="Table 3"/>
          <p:cNvGraphicFramePr>
            <a:graphicFrameLocks noGrp="1"/>
          </p:cNvGraphicFramePr>
          <p:nvPr/>
        </p:nvGraphicFramePr>
        <p:xfrm>
          <a:off x="533400" y="1600200"/>
          <a:ext cx="7543800" cy="5048250"/>
        </p:xfrm>
        <a:graphic>
          <a:graphicData uri="http://schemas.openxmlformats.org/drawingml/2006/table">
            <a:tbl>
              <a:tblPr firstRow="1" firstCol="1" lastRow="1" lastCol="1" bandRow="1" bandCol="1"/>
              <a:tblGrid>
                <a:gridCol w="1219201"/>
                <a:gridCol w="3104685"/>
                <a:gridCol w="3219915"/>
              </a:tblGrid>
              <a:tr h="841375">
                <a:tc>
                  <a:txBody>
                    <a:bodyPr/>
                    <a:lstStyle/>
                    <a:p>
                      <a:pPr marL="0" marR="0" algn="ctr">
                        <a:lnSpc>
                          <a:spcPct val="115000"/>
                        </a:lnSpc>
                        <a:spcBef>
                          <a:spcPts val="0"/>
                        </a:spcBef>
                        <a:spcAft>
                          <a:spcPts val="0"/>
                        </a:spcAft>
                      </a:pPr>
                      <a:r>
                        <a:rPr lang="en-US" sz="2400" b="1" dirty="0">
                          <a:effectLst/>
                          <a:latin typeface="Calibri"/>
                          <a:ea typeface="Calibri"/>
                          <a:cs typeface="Times New Roman"/>
                        </a:rPr>
                        <a:t>Element</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Calibri"/>
                          <a:ea typeface="Calibri"/>
                          <a:cs typeface="Times New Roman"/>
                        </a:rPr>
                        <a:t>Aerobic decay product</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Calibri"/>
                          <a:ea typeface="Calibri"/>
                          <a:cs typeface="Times New Roman"/>
                        </a:rPr>
                        <a:t>Anaerobic decay product</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375">
                <a:tc>
                  <a:txBody>
                    <a:bodyPr/>
                    <a:lstStyle/>
                    <a:p>
                      <a:pPr marL="0" marR="0" algn="ctr">
                        <a:lnSpc>
                          <a:spcPct val="115000"/>
                        </a:lnSpc>
                        <a:spcBef>
                          <a:spcPts val="0"/>
                        </a:spcBef>
                        <a:spcAft>
                          <a:spcPts val="0"/>
                        </a:spcAft>
                      </a:pPr>
                      <a:r>
                        <a:rPr lang="en-US" sz="2400">
                          <a:effectLst/>
                          <a:latin typeface="Calibri"/>
                          <a:ea typeface="Calibri"/>
                          <a:cs typeface="Times New Roma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Calibri"/>
                          <a:ea typeface="Calibri"/>
                          <a:cs typeface="Times New Roman"/>
                        </a:rPr>
                        <a:t>CO</a:t>
                      </a:r>
                      <a:r>
                        <a:rPr lang="en-US" sz="2400" baseline="-25000">
                          <a:effectLst/>
                          <a:latin typeface="Calibri"/>
                          <a:ea typeface="Calibri"/>
                          <a:cs typeface="Times New Roman"/>
                        </a:rPr>
                        <a:t>2</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Calibri"/>
                          <a:ea typeface="Calibri"/>
                          <a:cs typeface="Times New Roman"/>
                        </a:rPr>
                        <a:t>CH</a:t>
                      </a:r>
                      <a:r>
                        <a:rPr lang="en-US" sz="2400" baseline="-25000">
                          <a:effectLst/>
                          <a:latin typeface="Calibri"/>
                          <a:ea typeface="Calibri"/>
                          <a:cs typeface="Times New Roman"/>
                        </a:rPr>
                        <a:t>4</a:t>
                      </a:r>
                      <a:r>
                        <a:rPr lang="en-US" sz="2400">
                          <a:effectLst/>
                          <a:latin typeface="Calibri"/>
                          <a:ea typeface="Calibri"/>
                          <a:cs typeface="Times New Roman"/>
                        </a:rPr>
                        <a:t> (marsh gas)</a:t>
                      </a:r>
                    </a:p>
                    <a:p>
                      <a:pPr marL="0" marR="0" algn="ctr">
                        <a:lnSpc>
                          <a:spcPct val="115000"/>
                        </a:lnSpc>
                        <a:spcBef>
                          <a:spcPts val="0"/>
                        </a:spcBef>
                        <a:spcAft>
                          <a:spcPts val="0"/>
                        </a:spcAft>
                      </a:pPr>
                      <a:r>
                        <a:rPr lang="en-US" sz="24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375">
                <a:tc>
                  <a:txBody>
                    <a:bodyPr/>
                    <a:lstStyle/>
                    <a:p>
                      <a:pPr marL="0" marR="0" algn="ctr">
                        <a:lnSpc>
                          <a:spcPct val="115000"/>
                        </a:lnSpc>
                        <a:spcBef>
                          <a:spcPts val="0"/>
                        </a:spcBef>
                        <a:spcAft>
                          <a:spcPts val="0"/>
                        </a:spcAft>
                      </a:pPr>
                      <a:r>
                        <a:rPr lang="en-US" sz="2400">
                          <a:effectLst/>
                          <a:latin typeface="Calibri"/>
                          <a:ea typeface="Calibri"/>
                          <a:cs typeface="Times New Roman"/>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Calibri"/>
                          <a:ea typeface="Calibri"/>
                          <a:cs typeface="Times New Roman"/>
                        </a:rPr>
                        <a:t>NO</a:t>
                      </a:r>
                      <a:r>
                        <a:rPr lang="en-US" sz="2400" baseline="-25000">
                          <a:effectLst/>
                          <a:latin typeface="Calibri"/>
                          <a:ea typeface="Calibri"/>
                          <a:cs typeface="Times New Roman"/>
                        </a:rPr>
                        <a:t>3</a:t>
                      </a:r>
                      <a:r>
                        <a:rPr lang="en-US" sz="24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Calibri"/>
                          <a:ea typeface="Calibri"/>
                          <a:cs typeface="Times New Roman"/>
                        </a:rPr>
                        <a:t>NH</a:t>
                      </a:r>
                      <a:r>
                        <a:rPr lang="en-US" sz="2400" baseline="-25000">
                          <a:effectLst/>
                          <a:latin typeface="Calibri"/>
                          <a:ea typeface="Calibri"/>
                          <a:cs typeface="Times New Roman"/>
                        </a:rPr>
                        <a:t>3</a:t>
                      </a:r>
                      <a:r>
                        <a:rPr lang="en-US" sz="2400">
                          <a:effectLst/>
                          <a:latin typeface="Calibri"/>
                          <a:ea typeface="Calibri"/>
                          <a:cs typeface="Times New Roman"/>
                        </a:rPr>
                        <a:t> and amines</a:t>
                      </a:r>
                      <a:br>
                        <a:rPr lang="en-US" sz="2400">
                          <a:effectLst/>
                          <a:latin typeface="Calibri"/>
                          <a:ea typeface="Calibri"/>
                          <a:cs typeface="Times New Roman"/>
                        </a:rPr>
                      </a:b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375">
                <a:tc>
                  <a:txBody>
                    <a:bodyPr/>
                    <a:lstStyle/>
                    <a:p>
                      <a:pPr marL="0" marR="0" algn="ctr">
                        <a:lnSpc>
                          <a:spcPct val="115000"/>
                        </a:lnSpc>
                        <a:spcBef>
                          <a:spcPts val="0"/>
                        </a:spcBef>
                        <a:spcAft>
                          <a:spcPts val="0"/>
                        </a:spcAft>
                      </a:pPr>
                      <a:r>
                        <a:rPr lang="en-US" sz="2400">
                          <a:effectLst/>
                          <a:latin typeface="Calibri"/>
                          <a:ea typeface="Calibri"/>
                          <a:cs typeface="Times New Roman"/>
                        </a:rPr>
                        <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Calibri"/>
                          <a:ea typeface="Calibri"/>
                          <a:cs typeface="Times New Roman"/>
                        </a:rPr>
                        <a:t>H</a:t>
                      </a:r>
                      <a:r>
                        <a:rPr lang="en-US" sz="2400" baseline="-25000">
                          <a:effectLst/>
                          <a:latin typeface="Calibri"/>
                          <a:ea typeface="Calibri"/>
                          <a:cs typeface="Times New Roman"/>
                        </a:rPr>
                        <a:t>2</a:t>
                      </a:r>
                      <a:r>
                        <a:rPr lang="en-US" sz="2400">
                          <a:effectLst/>
                          <a:latin typeface="Calibri"/>
                          <a:ea typeface="Calibri"/>
                          <a:cs typeface="Times New Roman"/>
                        </a:rPr>
                        <a: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Calibri"/>
                          <a:ea typeface="Calibri"/>
                          <a:cs typeface="Times New Roman"/>
                        </a:rPr>
                        <a:t>CH</a:t>
                      </a:r>
                      <a:r>
                        <a:rPr lang="en-US" sz="2400" baseline="-25000">
                          <a:effectLst/>
                          <a:latin typeface="Calibri"/>
                          <a:ea typeface="Calibri"/>
                          <a:cs typeface="Times New Roman"/>
                        </a:rPr>
                        <a:t>4</a:t>
                      </a:r>
                      <a:r>
                        <a:rPr lang="en-US" sz="2400">
                          <a:effectLst/>
                          <a:latin typeface="Calibri"/>
                          <a:ea typeface="Calibri"/>
                          <a:cs typeface="Times New Roman"/>
                        </a:rPr>
                        <a:t>, NH</a:t>
                      </a:r>
                      <a:r>
                        <a:rPr lang="en-US" sz="2400" baseline="-25000">
                          <a:effectLst/>
                          <a:latin typeface="Calibri"/>
                          <a:ea typeface="Calibri"/>
                          <a:cs typeface="Times New Roman"/>
                        </a:rPr>
                        <a:t>3</a:t>
                      </a:r>
                      <a:r>
                        <a:rPr lang="en-US" sz="2400">
                          <a:effectLst/>
                          <a:latin typeface="Calibri"/>
                          <a:ea typeface="Calibri"/>
                          <a:cs typeface="Times New Roman"/>
                        </a:rPr>
                        <a:t>, H</a:t>
                      </a:r>
                      <a:r>
                        <a:rPr lang="en-US" sz="2400" baseline="-25000">
                          <a:effectLst/>
                          <a:latin typeface="Calibri"/>
                          <a:ea typeface="Calibri"/>
                          <a:cs typeface="Times New Roman"/>
                        </a:rPr>
                        <a:t>2</a:t>
                      </a:r>
                      <a:r>
                        <a:rPr lang="en-US" sz="2400">
                          <a:effectLst/>
                          <a:latin typeface="Calibri"/>
                          <a:ea typeface="Calibri"/>
                          <a:cs typeface="Times New Roman"/>
                        </a:rPr>
                        <a:t>S and H</a:t>
                      </a:r>
                      <a:r>
                        <a:rPr lang="en-US" sz="2400" baseline="-25000">
                          <a:effectLst/>
                          <a:latin typeface="Calibri"/>
                          <a:ea typeface="Calibri"/>
                          <a:cs typeface="Times New Roman"/>
                        </a:rPr>
                        <a:t>2</a:t>
                      </a:r>
                      <a:r>
                        <a:rPr lang="en-US" sz="2400">
                          <a:effectLst/>
                          <a:latin typeface="Calibri"/>
                          <a:ea typeface="Calibri"/>
                          <a:cs typeface="Times New Roman"/>
                        </a:rPr>
                        <a:t>O</a:t>
                      </a:r>
                      <a:br>
                        <a:rPr lang="en-US" sz="2400">
                          <a:effectLst/>
                          <a:latin typeface="Calibri"/>
                          <a:ea typeface="Calibri"/>
                          <a:cs typeface="Times New Roman"/>
                        </a:rPr>
                      </a:b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375">
                <a:tc>
                  <a:txBody>
                    <a:bodyPr/>
                    <a:lstStyle/>
                    <a:p>
                      <a:pPr marL="0" marR="0" algn="ctr">
                        <a:lnSpc>
                          <a:spcPct val="115000"/>
                        </a:lnSpc>
                        <a:spcBef>
                          <a:spcPts val="0"/>
                        </a:spcBef>
                        <a:spcAft>
                          <a:spcPts val="0"/>
                        </a:spcAft>
                      </a:pPr>
                      <a:r>
                        <a:rPr lang="en-US" sz="2400">
                          <a:effectLst/>
                          <a:latin typeface="Calibri"/>
                          <a:ea typeface="Calibri"/>
                          <a:cs typeface="Times New Roman"/>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Calibri"/>
                          <a:ea typeface="Calibri"/>
                          <a:cs typeface="Times New Roman"/>
                        </a:rPr>
                        <a:t>SO</a:t>
                      </a:r>
                      <a:r>
                        <a:rPr lang="en-US" sz="2400" baseline="-25000">
                          <a:effectLst/>
                          <a:latin typeface="Calibri"/>
                          <a:ea typeface="Calibri"/>
                          <a:cs typeface="Times New Roman"/>
                        </a:rPr>
                        <a:t>4</a:t>
                      </a:r>
                      <a:r>
                        <a:rPr lang="en-US" sz="2400" baseline="30000">
                          <a:effectLst/>
                          <a:latin typeface="Calibri"/>
                          <a:ea typeface="Calibri"/>
                          <a:cs typeface="Times New Roman"/>
                        </a:rPr>
                        <a:t>2-</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Calibri"/>
                          <a:ea typeface="Calibri"/>
                          <a:cs typeface="Times New Roman"/>
                        </a:rPr>
                        <a:t>H</a:t>
                      </a:r>
                      <a:r>
                        <a:rPr lang="en-US" sz="2400" baseline="-25000" dirty="0">
                          <a:effectLst/>
                          <a:latin typeface="Calibri"/>
                          <a:ea typeface="Calibri"/>
                          <a:cs typeface="Times New Roman"/>
                        </a:rPr>
                        <a:t>2</a:t>
                      </a:r>
                      <a:r>
                        <a:rPr lang="en-US" sz="2400" dirty="0">
                          <a:effectLst/>
                          <a:latin typeface="Calibri"/>
                          <a:ea typeface="Calibri"/>
                          <a:cs typeface="Times New Roman"/>
                        </a:rPr>
                        <a:t>S (“rotten eggs” gas)</a:t>
                      </a:r>
                      <a:br>
                        <a:rPr lang="en-US" sz="2400" dirty="0">
                          <a:effectLst/>
                          <a:latin typeface="Calibri"/>
                          <a:ea typeface="Calibri"/>
                          <a:cs typeface="Times New Roman"/>
                        </a:rPr>
                      </a:b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375">
                <a:tc>
                  <a:txBody>
                    <a:bodyPr/>
                    <a:lstStyle/>
                    <a:p>
                      <a:pPr marL="0" marR="0" algn="ctr">
                        <a:lnSpc>
                          <a:spcPct val="115000"/>
                        </a:lnSpc>
                        <a:spcBef>
                          <a:spcPts val="0"/>
                        </a:spcBef>
                        <a:spcAft>
                          <a:spcPts val="0"/>
                        </a:spcAft>
                      </a:pPr>
                      <a:r>
                        <a:rPr lang="en-US" sz="2400">
                          <a:effectLst/>
                          <a:latin typeface="Calibri"/>
                          <a:ea typeface="Calibri"/>
                          <a:cs typeface="Times New Roman"/>
                        </a:rPr>
                        <a:t>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Calibri"/>
                          <a:ea typeface="Calibri"/>
                          <a:cs typeface="Times New Roman"/>
                        </a:rPr>
                        <a:t>PO</a:t>
                      </a:r>
                      <a:r>
                        <a:rPr lang="en-US" sz="2400" baseline="-25000">
                          <a:effectLst/>
                          <a:latin typeface="Calibri"/>
                          <a:ea typeface="Calibri"/>
                          <a:cs typeface="Times New Roman"/>
                        </a:rPr>
                        <a:t>4</a:t>
                      </a:r>
                      <a:r>
                        <a:rPr lang="en-US" sz="2400" baseline="30000">
                          <a:effectLst/>
                          <a:latin typeface="Calibri"/>
                          <a:ea typeface="Calibri"/>
                          <a:cs typeface="Times New Roman"/>
                        </a:rPr>
                        <a:t>3-</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Calibri"/>
                          <a:ea typeface="Calibri"/>
                          <a:cs typeface="Times New Roman"/>
                        </a:rPr>
                        <a:t>PH</a:t>
                      </a:r>
                      <a:r>
                        <a:rPr lang="en-US" sz="2400" baseline="-25000" dirty="0">
                          <a:effectLst/>
                          <a:latin typeface="Calibri"/>
                          <a:ea typeface="Calibri"/>
                          <a:cs typeface="Times New Roman"/>
                        </a:rPr>
                        <a:t>3</a:t>
                      </a:r>
                      <a:r>
                        <a:rPr lang="en-US" sz="2400" dirty="0">
                          <a:effectLst/>
                          <a:latin typeface="Calibri"/>
                          <a:ea typeface="Calibri"/>
                          <a:cs typeface="Times New Roman"/>
                        </a:rPr>
                        <a:t>( phosphine)</a:t>
                      </a:r>
                      <a:br>
                        <a:rPr lang="en-US" sz="2400" dirty="0">
                          <a:effectLst/>
                          <a:latin typeface="Calibri"/>
                          <a:ea typeface="Calibri"/>
                          <a:cs typeface="Times New Roman"/>
                        </a:rPr>
                      </a:b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t>Thermal Pollution</a:t>
            </a:r>
            <a:endParaRPr lang="en-US" smtClean="0"/>
          </a:p>
        </p:txBody>
      </p:sp>
      <p:sp>
        <p:nvSpPr>
          <p:cNvPr id="18435" name="Content Placeholder 2"/>
          <p:cNvSpPr>
            <a:spLocks noGrp="1"/>
          </p:cNvSpPr>
          <p:nvPr>
            <p:ph idx="1"/>
          </p:nvPr>
        </p:nvSpPr>
        <p:spPr>
          <a:xfrm>
            <a:off x="457200" y="1600200"/>
            <a:ext cx="4572000" cy="4530725"/>
          </a:xfrm>
        </p:spPr>
        <p:txBody>
          <a:bodyPr/>
          <a:lstStyle/>
          <a:p>
            <a:r>
              <a:rPr lang="en-US" smtClean="0"/>
              <a:t>Water that is removed from rivers by power stations can be returned with a temperature increase of up to 20</a:t>
            </a:r>
            <a:r>
              <a:rPr lang="en-US" smtClean="0">
                <a:sym typeface="Symbol" pitchFamily="18" charset="2"/>
              </a:rPr>
              <a:t></a:t>
            </a:r>
            <a:r>
              <a:rPr lang="en-US" smtClean="0"/>
              <a:t>C.  </a:t>
            </a:r>
            <a:br>
              <a:rPr lang="en-US" smtClean="0"/>
            </a:br>
            <a:endParaRPr lang="en-US" smtClean="0"/>
          </a:p>
          <a:p>
            <a:r>
              <a:rPr lang="en-US" smtClean="0"/>
              <a:t>Concentration of D.O. decreases with rising temperature.</a:t>
            </a: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52600"/>
            <a:ext cx="2805113" cy="211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287838"/>
            <a:ext cx="2970213" cy="234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smtClean="0"/>
              <a:t>Thermal Pollution</a:t>
            </a:r>
            <a:endParaRPr lang="en-US" smtClean="0"/>
          </a:p>
        </p:txBody>
      </p:sp>
      <p:sp>
        <p:nvSpPr>
          <p:cNvPr id="19459" name="Content Placeholder 2"/>
          <p:cNvSpPr>
            <a:spLocks noGrp="1"/>
          </p:cNvSpPr>
          <p:nvPr>
            <p:ph sz="half" idx="2"/>
          </p:nvPr>
        </p:nvSpPr>
        <p:spPr>
          <a:xfrm>
            <a:off x="457200" y="1524000"/>
            <a:ext cx="5029200" cy="3951288"/>
          </a:xfrm>
        </p:spPr>
        <p:txBody>
          <a:bodyPr/>
          <a:lstStyle/>
          <a:p>
            <a:r>
              <a:rPr lang="en-US" sz="2600" smtClean="0"/>
              <a:t>Oxygen in water may be insufficient for fish to survive.</a:t>
            </a:r>
          </a:p>
          <a:p>
            <a:r>
              <a:rPr lang="en-US" sz="2600" smtClean="0"/>
              <a:t>Metabolic rate of organisms increases with temp., placing additional demand for oxygen in the water.  </a:t>
            </a:r>
          </a:p>
          <a:p>
            <a:endParaRPr lang="en-US" smtClean="0"/>
          </a:p>
        </p:txBody>
      </p:sp>
      <p:sp>
        <p:nvSpPr>
          <p:cNvPr id="19460" name="Content Placeholder 5"/>
          <p:cNvSpPr>
            <a:spLocks noGrp="1"/>
          </p:cNvSpPr>
          <p:nvPr>
            <p:ph sz="quarter" idx="4"/>
          </p:nvPr>
        </p:nvSpPr>
        <p:spPr>
          <a:xfrm>
            <a:off x="457200" y="4800600"/>
            <a:ext cx="8001000" cy="1676400"/>
          </a:xfrm>
        </p:spPr>
        <p:txBody>
          <a:bodyPr/>
          <a:lstStyle/>
          <a:p>
            <a:r>
              <a:rPr lang="en-US" sz="2600" smtClean="0"/>
              <a:t>Spawning, fertilization and hatching of eggs, is very sensitive to temperature.</a:t>
            </a:r>
          </a:p>
          <a:p>
            <a:endParaRPr lang="en-US" smtClean="0"/>
          </a:p>
        </p:txBody>
      </p:sp>
      <p:pic>
        <p:nvPicPr>
          <p:cNvPr id="1946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050" y="1905000"/>
            <a:ext cx="33401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smtClean="0"/>
              <a:t>Thermal Pollution</a:t>
            </a:r>
            <a:endParaRPr lang="en-US" smtClean="0"/>
          </a:p>
        </p:txBody>
      </p:sp>
      <p:sp>
        <p:nvSpPr>
          <p:cNvPr id="20483" name="Content Placeholder 2"/>
          <p:cNvSpPr>
            <a:spLocks noGrp="1"/>
          </p:cNvSpPr>
          <p:nvPr>
            <p:ph idx="1"/>
          </p:nvPr>
        </p:nvSpPr>
        <p:spPr/>
        <p:txBody>
          <a:bodyPr/>
          <a:lstStyle/>
          <a:p>
            <a:r>
              <a:rPr lang="en-US" smtClean="0"/>
              <a:t>Thermal pollution can be </a:t>
            </a:r>
            <a:r>
              <a:rPr lang="en-US" b="1" smtClean="0"/>
              <a:t>reduced</a:t>
            </a:r>
            <a:r>
              <a:rPr lang="en-US" smtClean="0"/>
              <a:t> by trickling water through a porous material and blowing air in the opposite direction..  The heat is transferred to the air where it is less damaging.</a:t>
            </a:r>
          </a:p>
          <a:p>
            <a:endParaRPr lang="en-US" smtClean="0"/>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291013"/>
            <a:ext cx="3762375"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p:txBody>
          <a:bodyPr/>
          <a:lstStyle/>
          <a:p>
            <a:r>
              <a:rPr lang="en-US" sz="4800" b="1" smtClean="0"/>
              <a:t>Primary pollutants in waste water and their sources…</a:t>
            </a:r>
            <a:endParaRPr lang="en-US" sz="4800" smtClean="0"/>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49650"/>
            <a:ext cx="3121025" cy="263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038600"/>
            <a:ext cx="19050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787775"/>
            <a:ext cx="3133725"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i="1" smtClean="0"/>
              <a:t> </a:t>
            </a:r>
            <a:r>
              <a:rPr lang="en-US" smtClean="0"/>
              <a:t/>
            </a:r>
            <a:br>
              <a:rPr lang="en-US" smtClean="0"/>
            </a:br>
            <a:r>
              <a:rPr lang="en-US" b="1" smtClean="0"/>
              <a:t>Dissolved oxygen (DO) in water</a:t>
            </a:r>
            <a:endParaRPr lang="en-US" smtClean="0"/>
          </a:p>
        </p:txBody>
      </p:sp>
      <p:sp>
        <p:nvSpPr>
          <p:cNvPr id="3" name="Content Placeholder 2"/>
          <p:cNvSpPr>
            <a:spLocks noGrp="1"/>
          </p:cNvSpPr>
          <p:nvPr>
            <p:ph idx="1"/>
          </p:nvPr>
        </p:nvSpPr>
        <p:spPr>
          <a:xfrm>
            <a:off x="457200" y="1870075"/>
            <a:ext cx="5791200" cy="4530725"/>
          </a:xfrm>
        </p:spPr>
        <p:txBody>
          <a:bodyPr/>
          <a:lstStyle/>
          <a:p>
            <a:pPr>
              <a:defRPr/>
            </a:pPr>
            <a:r>
              <a:rPr lang="en-US" dirty="0"/>
              <a:t>One of the most important indicators of quality</a:t>
            </a:r>
          </a:p>
          <a:p>
            <a:pPr>
              <a:defRPr/>
            </a:pPr>
            <a:r>
              <a:rPr lang="en-US" dirty="0"/>
              <a:t>Required by most aquatic plants and animals for aerobic respiration</a:t>
            </a:r>
          </a:p>
          <a:p>
            <a:pPr>
              <a:defRPr/>
            </a:pPr>
            <a:r>
              <a:rPr lang="en-US" dirty="0"/>
              <a:t>Consumed by microorganisms when they decompose organic material</a:t>
            </a:r>
          </a:p>
          <a:p>
            <a:pPr marL="0" indent="0">
              <a:buFont typeface="Wingdings" pitchFamily="2" charset="2"/>
              <a:buNone/>
              <a:defRPr/>
            </a:pPr>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513" y="1905000"/>
            <a:ext cx="237648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smtClean="0"/>
              <a:t>Nitrates</a:t>
            </a:r>
            <a:endParaRPr lang="en-US" smtClean="0"/>
          </a:p>
        </p:txBody>
      </p:sp>
      <p:sp>
        <p:nvSpPr>
          <p:cNvPr id="22531" name="Content Placeholder 2"/>
          <p:cNvSpPr>
            <a:spLocks noGrp="1"/>
          </p:cNvSpPr>
          <p:nvPr>
            <p:ph idx="1"/>
          </p:nvPr>
        </p:nvSpPr>
        <p:spPr/>
        <p:txBody>
          <a:bodyPr/>
          <a:lstStyle/>
          <a:p>
            <a:r>
              <a:rPr lang="en-US" smtClean="0"/>
              <a:t>Enter the water from intensive animal farming, excessive use of artificial fertilizers and acid rain.</a:t>
            </a:r>
          </a:p>
          <a:p>
            <a:r>
              <a:rPr lang="en-US" smtClean="0"/>
              <a:t>All nitrates are soluble, so it’s very difficult to remove them from water.</a:t>
            </a:r>
          </a:p>
        </p:txBody>
      </p:sp>
      <p:pic>
        <p:nvPicPr>
          <p:cNvPr id="22532" name="Picture 5" descr="http://upload.wikimedia.org/wikipedia/commons/thumb/9/9e/Nitrate-ion-2D.png/800px-Nitrate-ion-2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038600"/>
            <a:ext cx="34544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smtClean="0"/>
              <a:t>Nitrates</a:t>
            </a:r>
            <a:endParaRPr lang="en-US" smtClean="0"/>
          </a:p>
        </p:txBody>
      </p:sp>
      <p:sp>
        <p:nvSpPr>
          <p:cNvPr id="23555" name="Content Placeholder 2"/>
          <p:cNvSpPr>
            <a:spLocks noGrp="1"/>
          </p:cNvSpPr>
          <p:nvPr>
            <p:ph idx="1"/>
          </p:nvPr>
        </p:nvSpPr>
        <p:spPr/>
        <p:txBody>
          <a:bodyPr/>
          <a:lstStyle/>
          <a:p>
            <a:r>
              <a:rPr lang="en-US" smtClean="0"/>
              <a:t>Unpolluted water is generally  &lt; 4 ppm</a:t>
            </a:r>
          </a:p>
          <a:p>
            <a:r>
              <a:rPr lang="en-US" smtClean="0"/>
              <a:t>Max limit of nitrates in drinking water is 50 ppm (or 50 mg dm</a:t>
            </a:r>
            <a:r>
              <a:rPr lang="en-US" baseline="30000" smtClean="0"/>
              <a:t>-3</a:t>
            </a:r>
            <a:r>
              <a:rPr lang="en-US" smtClean="0"/>
              <a:t>) as determined by the World Health Organization.</a:t>
            </a:r>
          </a:p>
        </p:txBody>
      </p:sp>
      <p:pic>
        <p:nvPicPr>
          <p:cNvPr id="235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886200"/>
            <a:ext cx="2547938"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smtClean="0"/>
              <a:t>Nitrates</a:t>
            </a:r>
            <a:endParaRPr lang="en-US" smtClean="0"/>
          </a:p>
        </p:txBody>
      </p:sp>
      <p:sp>
        <p:nvSpPr>
          <p:cNvPr id="24579" name="Content Placeholder 2"/>
          <p:cNvSpPr>
            <a:spLocks noGrp="1"/>
          </p:cNvSpPr>
          <p:nvPr>
            <p:ph idx="1"/>
          </p:nvPr>
        </p:nvSpPr>
        <p:spPr/>
        <p:txBody>
          <a:bodyPr/>
          <a:lstStyle/>
          <a:p>
            <a:r>
              <a:rPr lang="en-US" smtClean="0"/>
              <a:t>High nitrate levels in drinking water can poison babies under 6 mo. in age.  It makes it difficult for them to get enough oxygen and they my turn blue and suffocate </a:t>
            </a:r>
            <a:r>
              <a:rPr lang="en-US" sz="1800" smtClean="0"/>
              <a:t>(infantile methaemoglobinaemia, a.k.a. blue baby syndrome) </a:t>
            </a:r>
            <a:br>
              <a:rPr lang="en-US" sz="1800" smtClean="0"/>
            </a:br>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smtClean="0"/>
              <a:t>Heavy metals</a:t>
            </a:r>
            <a:br>
              <a:rPr lang="en-US" b="1" smtClean="0"/>
            </a:br>
            <a:r>
              <a:rPr lang="en-US" sz="1700" smtClean="0"/>
              <a:t>Ions in polluted water may include cadmium, mercury, lead, chromium, nickel, copper and zinc.</a:t>
            </a:r>
          </a:p>
        </p:txBody>
      </p:sp>
      <p:sp>
        <p:nvSpPr>
          <p:cNvPr id="3" name="Content Placeholder 2"/>
          <p:cNvSpPr>
            <a:spLocks noGrp="1"/>
          </p:cNvSpPr>
          <p:nvPr>
            <p:ph idx="1"/>
          </p:nvPr>
        </p:nvSpPr>
        <p:spPr>
          <a:xfrm>
            <a:off x="457200" y="1600200"/>
            <a:ext cx="8229600" cy="457200"/>
          </a:xfrm>
        </p:spPr>
        <p:txBody>
          <a:bodyPr/>
          <a:lstStyle/>
          <a:p>
            <a:pPr marL="0" indent="0">
              <a:buFont typeface="Wingdings" pitchFamily="2" charset="2"/>
              <a:buNone/>
              <a:defRPr/>
            </a:pPr>
            <a:r>
              <a:rPr lang="en-US" sz="2200" b="1" dirty="0"/>
              <a:t>Table 7: </a:t>
            </a:r>
            <a:r>
              <a:rPr lang="en-US" sz="2200" dirty="0"/>
              <a:t>Sources and hazards of some heavy metals </a:t>
            </a:r>
          </a:p>
          <a:p>
            <a:pPr>
              <a:defRPr/>
            </a:pPr>
            <a:endParaRPr lang="en-US" dirty="0"/>
          </a:p>
        </p:txBody>
      </p:sp>
      <p:graphicFrame>
        <p:nvGraphicFramePr>
          <p:cNvPr id="4" name="Table 3"/>
          <p:cNvGraphicFramePr>
            <a:graphicFrameLocks noGrp="1"/>
          </p:cNvGraphicFramePr>
          <p:nvPr/>
        </p:nvGraphicFramePr>
        <p:xfrm>
          <a:off x="381000" y="2057400"/>
          <a:ext cx="8610600" cy="4603750"/>
        </p:xfrm>
        <a:graphic>
          <a:graphicData uri="http://schemas.openxmlformats.org/drawingml/2006/table">
            <a:tbl>
              <a:tblPr firstRow="1" firstCol="1" bandRow="1">
                <a:tableStyleId>{5C22544A-7EE6-4342-B048-85BDC9FD1C3A}</a:tableStyleId>
              </a:tblPr>
              <a:tblGrid>
                <a:gridCol w="1295400"/>
                <a:gridCol w="2286000"/>
                <a:gridCol w="2743200"/>
                <a:gridCol w="2286000"/>
              </a:tblGrid>
              <a:tr h="490671">
                <a:tc>
                  <a:txBody>
                    <a:bodyPr/>
                    <a:lstStyle/>
                    <a:p>
                      <a:pPr marL="0" marR="0">
                        <a:lnSpc>
                          <a:spcPct val="115000"/>
                        </a:lnSpc>
                        <a:spcBef>
                          <a:spcPts val="0"/>
                        </a:spcBef>
                        <a:spcAft>
                          <a:spcPts val="0"/>
                        </a:spcAft>
                      </a:pPr>
                      <a:r>
                        <a:rPr lang="en-US" sz="1400" dirty="0">
                          <a:effectLst/>
                        </a:rPr>
                        <a:t>Metal</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Sources</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Health hazard</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Environmental hazard</a:t>
                      </a:r>
                      <a:endParaRPr lang="en-US" sz="1400">
                        <a:effectLst/>
                        <a:latin typeface="Calibri"/>
                        <a:ea typeface="Calibri"/>
                        <a:cs typeface="Times New Roman"/>
                      </a:endParaRPr>
                    </a:p>
                  </a:txBody>
                  <a:tcPr marL="68580" marR="68580" marT="0" marB="0"/>
                </a:tc>
              </a:tr>
              <a:tr h="1282227">
                <a:tc>
                  <a:txBody>
                    <a:bodyPr/>
                    <a:lstStyle/>
                    <a:p>
                      <a:pPr marL="0" marR="0">
                        <a:lnSpc>
                          <a:spcPct val="115000"/>
                        </a:lnSpc>
                        <a:spcBef>
                          <a:spcPts val="0"/>
                        </a:spcBef>
                        <a:spcAft>
                          <a:spcPts val="0"/>
                        </a:spcAft>
                      </a:pPr>
                      <a:r>
                        <a:rPr lang="en-US" sz="1400" dirty="0">
                          <a:effectLst/>
                        </a:rPr>
                        <a:t>Mercury</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Paints, batteries, agriculture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Causes severe damage to the nerves and the brain.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Biomagnification up food chain; causes reproductive system failure in fish; inhibits growth and kills fish</a:t>
                      </a:r>
                      <a:endParaRPr lang="en-US" sz="1400">
                        <a:effectLst/>
                        <a:latin typeface="Calibri"/>
                        <a:ea typeface="Calibri"/>
                        <a:cs typeface="Times New Roman"/>
                      </a:endParaRPr>
                    </a:p>
                  </a:txBody>
                  <a:tcPr marL="68580" marR="68580" marT="0" marB="0"/>
                </a:tc>
              </a:tr>
              <a:tr h="1142867">
                <a:tc>
                  <a:txBody>
                    <a:bodyPr/>
                    <a:lstStyle/>
                    <a:p>
                      <a:pPr marL="0" marR="0">
                        <a:lnSpc>
                          <a:spcPct val="115000"/>
                        </a:lnSpc>
                        <a:spcBef>
                          <a:spcPts val="0"/>
                        </a:spcBef>
                        <a:spcAft>
                          <a:spcPts val="0"/>
                        </a:spcAft>
                      </a:pPr>
                      <a:r>
                        <a:rPr lang="en-US" sz="1400">
                          <a:effectLst/>
                        </a:rPr>
                        <a:t>Lead</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Lead pipes, lead paint and glazes, leaded fuel (tetraethyl lead, banned in US)</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Can cause brain damage, especially in young children</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err="1">
                          <a:effectLst/>
                        </a:rPr>
                        <a:t>Biomagnification</a:t>
                      </a:r>
                      <a:r>
                        <a:rPr lang="en-US" sz="1400" dirty="0">
                          <a:effectLst/>
                        </a:rPr>
                        <a:t> up food chain; toxic to plants and domestic animals</a:t>
                      </a:r>
                      <a:endParaRPr lang="en-US" sz="1400" dirty="0">
                        <a:effectLst/>
                        <a:latin typeface="Calibri"/>
                        <a:ea typeface="Calibri"/>
                        <a:cs typeface="Times New Roman"/>
                      </a:endParaRPr>
                    </a:p>
                  </a:txBody>
                  <a:tcPr marL="68580" marR="68580" marT="0" marB="0"/>
                </a:tc>
              </a:tr>
              <a:tr h="1687985">
                <a:tc>
                  <a:txBody>
                    <a:bodyPr/>
                    <a:lstStyle/>
                    <a:p>
                      <a:pPr marL="0" marR="0">
                        <a:lnSpc>
                          <a:spcPct val="115000"/>
                        </a:lnSpc>
                        <a:spcBef>
                          <a:spcPts val="0"/>
                        </a:spcBef>
                        <a:spcAft>
                          <a:spcPts val="0"/>
                        </a:spcAft>
                      </a:pPr>
                      <a:r>
                        <a:rPr lang="en-US" sz="1400" dirty="0" smtClean="0">
                          <a:effectLst/>
                        </a:rPr>
                        <a:t>Cadmium</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Metal plating,</a:t>
                      </a:r>
                    </a:p>
                    <a:p>
                      <a:pPr marL="0" marR="0">
                        <a:lnSpc>
                          <a:spcPct val="115000"/>
                        </a:lnSpc>
                        <a:spcBef>
                          <a:spcPts val="0"/>
                        </a:spcBef>
                        <a:spcAft>
                          <a:spcPts val="0"/>
                        </a:spcAft>
                      </a:pPr>
                      <a:r>
                        <a:rPr lang="en-US" sz="1400" dirty="0">
                          <a:effectLst/>
                        </a:rPr>
                        <a:t>rechargeable batteries,</a:t>
                      </a:r>
                    </a:p>
                    <a:p>
                      <a:pPr marL="0" marR="0">
                        <a:lnSpc>
                          <a:spcPct val="115000"/>
                        </a:lnSpc>
                        <a:spcBef>
                          <a:spcPts val="0"/>
                        </a:spcBef>
                        <a:spcAft>
                          <a:spcPts val="0"/>
                        </a:spcAft>
                      </a:pPr>
                      <a:r>
                        <a:rPr lang="en-US" sz="1400" dirty="0">
                          <a:effectLst/>
                        </a:rPr>
                        <a:t>pigments, byproduct of zinc </a:t>
                      </a:r>
                      <a:r>
                        <a:rPr lang="en-US" sz="1400" dirty="0" smtClean="0">
                          <a:effectLst/>
                        </a:rPr>
                        <a:t>refining</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Makes enzymes ineffective by replacing zinc; causes brittle bones; can lead to lung and kidney </a:t>
                      </a:r>
                      <a:r>
                        <a:rPr lang="en-US" sz="1400" dirty="0" smtClean="0">
                          <a:effectLst/>
                        </a:rPr>
                        <a:t>cancer</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Toxic to fish; produces birth defects in </a:t>
                      </a:r>
                      <a:r>
                        <a:rPr lang="en-US" sz="1400" dirty="0" smtClean="0">
                          <a:effectLst/>
                        </a:rPr>
                        <a:t>mice</a:t>
                      </a:r>
                      <a:endParaRPr lang="en-US" sz="1400" dirty="0">
                        <a:effectLst/>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smtClean="0"/>
              <a:t>Pesticides</a:t>
            </a:r>
            <a:endParaRPr lang="en-US" smtClean="0"/>
          </a:p>
        </p:txBody>
      </p:sp>
      <p:sp>
        <p:nvSpPr>
          <p:cNvPr id="26627" name="Content Placeholder 2"/>
          <p:cNvSpPr>
            <a:spLocks noGrp="1"/>
          </p:cNvSpPr>
          <p:nvPr>
            <p:ph idx="1"/>
          </p:nvPr>
        </p:nvSpPr>
        <p:spPr/>
        <p:txBody>
          <a:bodyPr/>
          <a:lstStyle/>
          <a:p>
            <a:r>
              <a:rPr lang="en-US" smtClean="0"/>
              <a:t>Include insecticides, fungicides and herbicides, which kill insects, fungi and weeds respectively.</a:t>
            </a:r>
          </a:p>
          <a:p>
            <a:r>
              <a:rPr lang="en-US" smtClean="0"/>
              <a:t>Since they are poisonous, they can be problematic when washed off land into water.</a:t>
            </a:r>
          </a:p>
          <a:p>
            <a:endParaRPr lang="en-US" smtClean="0"/>
          </a:p>
        </p:txBody>
      </p:sp>
      <p:pic>
        <p:nvPicPr>
          <p:cNvPr id="266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113213"/>
            <a:ext cx="3397250" cy="228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smtClean="0"/>
              <a:t>Pesticides</a:t>
            </a:r>
            <a:endParaRPr lang="en-US" smtClean="0"/>
          </a:p>
        </p:txBody>
      </p:sp>
      <p:sp>
        <p:nvSpPr>
          <p:cNvPr id="27651" name="Content Placeholder 2"/>
          <p:cNvSpPr>
            <a:spLocks noGrp="1"/>
          </p:cNvSpPr>
          <p:nvPr>
            <p:ph idx="1"/>
          </p:nvPr>
        </p:nvSpPr>
        <p:spPr/>
        <p:txBody>
          <a:bodyPr/>
          <a:lstStyle/>
          <a:p>
            <a:r>
              <a:rPr lang="en-US" b="1" smtClean="0"/>
              <a:t>Example: DDT</a:t>
            </a:r>
            <a:r>
              <a:rPr lang="en-US" smtClean="0"/>
              <a:t> </a:t>
            </a:r>
            <a:r>
              <a:rPr lang="en-US" sz="1600" smtClean="0"/>
              <a:t>(</a:t>
            </a:r>
            <a:r>
              <a:rPr lang="en-US" sz="1600" b="1" smtClean="0"/>
              <a:t>d</a:t>
            </a:r>
            <a:r>
              <a:rPr lang="en-US" sz="1600" smtClean="0"/>
              <a:t>ichloro</a:t>
            </a:r>
            <a:r>
              <a:rPr lang="en-US" sz="1600" b="1" smtClean="0"/>
              <a:t>d</a:t>
            </a:r>
            <a:r>
              <a:rPr lang="en-US" sz="1600" smtClean="0"/>
              <a:t>iphenyl</a:t>
            </a:r>
            <a:r>
              <a:rPr lang="en-US" sz="1600" b="1" smtClean="0"/>
              <a:t>t</a:t>
            </a:r>
            <a:r>
              <a:rPr lang="en-US" sz="1600" smtClean="0"/>
              <a:t>richloroethane) </a:t>
            </a:r>
            <a:r>
              <a:rPr lang="en-US" sz="2400" smtClean="0"/>
              <a:t>pesticide introduced into environment at low levels harmless to birds and animals (including humans), but because it is stable and fat soluble it accumulated and became concentrated over time via </a:t>
            </a:r>
            <a:r>
              <a:rPr lang="en-US" sz="2400" b="1" smtClean="0"/>
              <a:t>biological magnification</a:t>
            </a:r>
            <a:r>
              <a:rPr lang="en-US" sz="2400" smtClean="0"/>
              <a:t>.  Has been banned in many countries because it had disastrous effects on bird life. </a:t>
            </a:r>
          </a:p>
        </p:txBody>
      </p:sp>
      <p:pic>
        <p:nvPicPr>
          <p:cNvPr id="27652" name="Picture 3" descr="http://upload.wikimedia.org/wikipedia/commons/thumb/0/0b/P%2Cp%27-dichlorodiphenyltrichloroethane.svg/200px-P%2Cp%27-dichlorodiphenyltrichloroethane.svg.png">
            <a:hlinkClick r:id="rId2" tooltip="&quot;Chemical structure of DDT&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700588"/>
            <a:ext cx="29210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333875"/>
            <a:ext cx="2438400"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b="1" smtClean="0"/>
              <a:t>Dioxins</a:t>
            </a:r>
            <a:endParaRPr lang="en-US" smtClean="0"/>
          </a:p>
        </p:txBody>
      </p:sp>
      <p:sp>
        <p:nvSpPr>
          <p:cNvPr id="28675" name="Content Placeholder 2"/>
          <p:cNvSpPr>
            <a:spLocks noGrp="1"/>
          </p:cNvSpPr>
          <p:nvPr>
            <p:ph idx="1"/>
          </p:nvPr>
        </p:nvSpPr>
        <p:spPr/>
        <p:txBody>
          <a:bodyPr/>
          <a:lstStyle/>
          <a:p>
            <a:r>
              <a:rPr lang="en-US" smtClean="0"/>
              <a:t>Group of compounds whose structure consists of two benzene rings connected via one or two oxygen atoms.  Each benzene ring can have up to four chlorine atoms.  </a:t>
            </a:r>
          </a:p>
          <a:p>
            <a:r>
              <a:rPr lang="en-US" smtClean="0"/>
              <a:t>2,3,7,8-tetrachlorodibenzodioxin (a.k.a. “dioxin”) is 10,000 times more poisonous than the cyanide ion.</a:t>
            </a:r>
          </a:p>
          <a:p>
            <a:endParaRPr lang="en-US" smtClean="0"/>
          </a:p>
        </p:txBody>
      </p:sp>
      <p:pic>
        <p:nvPicPr>
          <p:cNvPr id="28676" name="Picture 3" descr="File:Dioxin-2D-skeletal.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2971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b="1" smtClean="0"/>
              <a:t>Dioxins</a:t>
            </a:r>
            <a:endParaRPr lang="en-US" smtClean="0"/>
          </a:p>
        </p:txBody>
      </p:sp>
      <p:sp>
        <p:nvSpPr>
          <p:cNvPr id="29699" name="Content Placeholder 2"/>
          <p:cNvSpPr>
            <a:spLocks noGrp="1"/>
          </p:cNvSpPr>
          <p:nvPr>
            <p:ph idx="1"/>
          </p:nvPr>
        </p:nvSpPr>
        <p:spPr/>
        <p:txBody>
          <a:bodyPr/>
          <a:lstStyle/>
          <a:p>
            <a:r>
              <a:rPr lang="en-US" sz="2400" u="sng" smtClean="0"/>
              <a:t>Sources: </a:t>
            </a:r>
            <a:r>
              <a:rPr lang="en-US" sz="2400" smtClean="0"/>
              <a:t>one of the herbicides present in Agent Orange used during the Vietnam war, and also forms when waste materials containing organochloro-compounds are not incinerated at high enough temperatures.  Accumulate in fat and liver cells and therefore persist in environment.</a:t>
            </a:r>
          </a:p>
          <a:p>
            <a:r>
              <a:rPr lang="en-US" sz="2400" u="sng" smtClean="0"/>
              <a:t>Symptoms</a:t>
            </a:r>
            <a:r>
              <a:rPr lang="en-US" sz="2400" smtClean="0"/>
              <a:t> of exposure include cirrhosis of the liver, damage to the heart and memory and depression.  Also causes malfunctions in fetuses.</a:t>
            </a:r>
          </a:p>
          <a:p>
            <a:endParaRPr lang="en-US" smtClean="0"/>
          </a:p>
        </p:txBody>
      </p:sp>
      <p:pic>
        <p:nvPicPr>
          <p:cNvPr id="29700" name="Picture 3" descr="File:Dioxin-2D-skeletal.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2971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b="1" smtClean="0"/>
              <a:t>Polychlorinated biphenyls, PCBs </a:t>
            </a:r>
            <a:endParaRPr lang="en-US" smtClean="0"/>
          </a:p>
        </p:txBody>
      </p:sp>
      <p:sp>
        <p:nvSpPr>
          <p:cNvPr id="30723" name="Content Placeholder 2"/>
          <p:cNvSpPr>
            <a:spLocks noGrp="1"/>
          </p:cNvSpPr>
          <p:nvPr>
            <p:ph idx="1"/>
          </p:nvPr>
        </p:nvSpPr>
        <p:spPr/>
        <p:txBody>
          <a:bodyPr/>
          <a:lstStyle/>
          <a:p>
            <a:r>
              <a:rPr lang="en-US" sz="2400" smtClean="0"/>
              <a:t>Can have up to 10 chlorines.  </a:t>
            </a:r>
          </a:p>
          <a:p>
            <a:r>
              <a:rPr lang="en-US" sz="2400" u="sng" smtClean="0"/>
              <a:t>Source</a:t>
            </a:r>
            <a:r>
              <a:rPr lang="en-US" sz="2400" smtClean="0"/>
              <a:t>: used in electrical transformers and capacitors because of their chemical stability and high electrical resistance.  </a:t>
            </a:r>
          </a:p>
          <a:p>
            <a:r>
              <a:rPr lang="en-US" sz="2400" smtClean="0"/>
              <a:t>Persist in environment and accumulate in fatty tissue.  </a:t>
            </a:r>
          </a:p>
          <a:p>
            <a:r>
              <a:rPr lang="en-US" sz="2400" smtClean="0"/>
              <a:t>Reproduce reproductive efficient, impair learning in children and are thought to be carcinogenic.</a:t>
            </a:r>
          </a:p>
          <a:p>
            <a:endParaRPr lang="en-US" smtClean="0"/>
          </a:p>
        </p:txBody>
      </p:sp>
      <p:pic>
        <p:nvPicPr>
          <p:cNvPr id="30724" name="Picture 3" descr="http://upload.wikimedia.org/wikipedia/commons/thumb/4/49/Polychlorinated_biphenyl_structure.svg/300px-Polychlorinated_biphenyl_structure.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724400"/>
            <a:ext cx="3429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b="1" smtClean="0"/>
              <a:t>Waste Water Treatment </a:t>
            </a:r>
            <a:br>
              <a:rPr lang="en-US" b="1" smtClean="0"/>
            </a:br>
            <a:r>
              <a:rPr lang="en-US" sz="2000" smtClean="0"/>
              <a:t>Purpose: remove hazardous materials, reduce BOD and kill microorganisms before the water is returned to the environment.</a:t>
            </a: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38400"/>
            <a:ext cx="58007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i="1" smtClean="0"/>
              <a:t> </a:t>
            </a:r>
            <a:r>
              <a:rPr lang="en-US" smtClean="0"/>
              <a:t/>
            </a:r>
            <a:br>
              <a:rPr lang="en-US" smtClean="0"/>
            </a:br>
            <a:r>
              <a:rPr lang="en-US" b="1" smtClean="0"/>
              <a:t>Dissolved oxygen (DO) in water</a:t>
            </a:r>
            <a:endParaRPr lang="en-US" smtClean="0"/>
          </a:p>
        </p:txBody>
      </p:sp>
      <p:sp>
        <p:nvSpPr>
          <p:cNvPr id="3" name="Content Placeholder 2"/>
          <p:cNvSpPr>
            <a:spLocks noGrp="1"/>
          </p:cNvSpPr>
          <p:nvPr>
            <p:ph idx="1"/>
          </p:nvPr>
        </p:nvSpPr>
        <p:spPr/>
        <p:txBody>
          <a:bodyPr/>
          <a:lstStyle/>
          <a:p>
            <a:pPr>
              <a:defRPr/>
            </a:pPr>
            <a:r>
              <a:rPr lang="en-US" dirty="0"/>
              <a:t>The presence of DO in natural water is a healthy sign.</a:t>
            </a:r>
          </a:p>
          <a:p>
            <a:pPr>
              <a:defRPr/>
            </a:pPr>
            <a:r>
              <a:rPr lang="en-US" dirty="0"/>
              <a:t>The absence of DO can be a sign of severe pollution.</a:t>
            </a:r>
          </a:p>
          <a:p>
            <a:pPr marL="0" indent="0">
              <a:buFont typeface="Wingdings" pitchFamily="2" charset="2"/>
              <a:buNone/>
              <a:defRPr/>
            </a:pPr>
            <a:endParaRPr lang="en-US" dirty="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429000"/>
            <a:ext cx="41910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b="1" smtClean="0"/>
              <a:t>Primary treatment</a:t>
            </a:r>
            <a:endParaRPr lang="en-US" smtClean="0"/>
          </a:p>
        </p:txBody>
      </p:sp>
      <p:sp>
        <p:nvSpPr>
          <p:cNvPr id="32771" name="Content Placeholder 2"/>
          <p:cNvSpPr>
            <a:spLocks noGrp="1"/>
          </p:cNvSpPr>
          <p:nvPr>
            <p:ph idx="1"/>
          </p:nvPr>
        </p:nvSpPr>
        <p:spPr/>
        <p:txBody>
          <a:bodyPr/>
          <a:lstStyle/>
          <a:p>
            <a:pPr marL="514350" indent="-514350">
              <a:buFont typeface="Garamond" pitchFamily="18" charset="0"/>
              <a:buAutoNum type="arabicPeriod"/>
            </a:pPr>
            <a:r>
              <a:rPr lang="en-US" sz="2400" b="1" smtClean="0"/>
              <a:t>Filtration:</a:t>
            </a:r>
            <a:r>
              <a:rPr lang="en-US" sz="2400" smtClean="0"/>
              <a:t> waste water passed through screens and grids to filter out debris.</a:t>
            </a:r>
          </a:p>
          <a:p>
            <a:pPr marL="514350" indent="-514350">
              <a:buFont typeface="Garamond" pitchFamily="18" charset="0"/>
              <a:buAutoNum type="arabicPeriod"/>
            </a:pPr>
            <a:r>
              <a:rPr lang="en-US" sz="2400" b="1" smtClean="0"/>
              <a:t>Sedimentation</a:t>
            </a:r>
            <a:r>
              <a:rPr lang="en-US" sz="2400" smtClean="0"/>
              <a:t>: water is then passed into a sedimentation tank where it is allowed to settle.  Resulting</a:t>
            </a:r>
            <a:r>
              <a:rPr lang="en-US" sz="2400" b="1" smtClean="0"/>
              <a:t> sludge</a:t>
            </a:r>
            <a:r>
              <a:rPr lang="en-US" sz="2400" smtClean="0"/>
              <a:t> is removed from the bottom of the tank. </a:t>
            </a:r>
          </a:p>
        </p:txBody>
      </p:sp>
      <p:pic>
        <p:nvPicPr>
          <p:cNvPr id="32772" name="Picture 4" descr="http://www.water-technology.net/contractor_images/va-tech/3-wastewater-treat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657600"/>
            <a:ext cx="39243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smtClean="0"/>
              <a:t>Secondary treatment</a:t>
            </a:r>
            <a:r>
              <a:rPr lang="en-US" smtClean="0"/>
              <a:t> </a:t>
            </a:r>
          </a:p>
        </p:txBody>
      </p:sp>
      <p:sp>
        <p:nvSpPr>
          <p:cNvPr id="33795" name="Content Placeholder 2"/>
          <p:cNvSpPr>
            <a:spLocks noGrp="1"/>
          </p:cNvSpPr>
          <p:nvPr>
            <p:ph idx="1"/>
          </p:nvPr>
        </p:nvSpPr>
        <p:spPr/>
        <p:txBody>
          <a:bodyPr/>
          <a:lstStyle/>
          <a:p>
            <a:r>
              <a:rPr lang="en-US" b="1" smtClean="0"/>
              <a:t>Activated sludge process:</a:t>
            </a:r>
            <a:r>
              <a:rPr lang="en-US" smtClean="0"/>
              <a:t> </a:t>
            </a:r>
          </a:p>
          <a:p>
            <a:pPr lvl="1"/>
            <a:r>
              <a:rPr lang="en-US" sz="2000" smtClean="0"/>
              <a:t>organic material is oxidized and broken down.  </a:t>
            </a:r>
          </a:p>
          <a:p>
            <a:pPr lvl="1"/>
            <a:r>
              <a:rPr lang="en-US" sz="2000" smtClean="0"/>
              <a:t>Involves introduction of bacteria and aeration.  </a:t>
            </a:r>
          </a:p>
          <a:p>
            <a:pPr lvl="1"/>
            <a:r>
              <a:rPr lang="en-US" sz="2000" smtClean="0"/>
              <a:t>Large blowers are used to bubble air, or air enriched with oxygen, through waste water mixed with bacteria-laden sludge.  </a:t>
            </a:r>
          </a:p>
          <a:p>
            <a:pPr lvl="1"/>
            <a:r>
              <a:rPr lang="en-US" sz="2000" smtClean="0"/>
              <a:t>Thus bacteria help to aerobically decompose the contents.  </a:t>
            </a:r>
          </a:p>
          <a:p>
            <a:pPr lvl="1"/>
            <a:r>
              <a:rPr lang="en-US" sz="2000" smtClean="0"/>
              <a:t>The water, containing decomposed suspended particles, is passed through another sedimentation tank and the sludge is removed for further processing.  </a:t>
            </a:r>
          </a:p>
          <a:p>
            <a:pPr lvl="1"/>
            <a:r>
              <a:rPr lang="en-US" sz="2000" smtClean="0"/>
              <a:t>After secondary treatment, about 90% of the organic oxygen-demanding wastes and suspended particles have been removed.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smtClean="0"/>
              <a:t>Tertiary treatment</a:t>
            </a:r>
            <a:endParaRPr lang="en-US" smtClean="0"/>
          </a:p>
        </p:txBody>
      </p:sp>
      <p:sp>
        <p:nvSpPr>
          <p:cNvPr id="34819" name="Content Placeholder 2"/>
          <p:cNvSpPr>
            <a:spLocks noGrp="1"/>
          </p:cNvSpPr>
          <p:nvPr>
            <p:ph idx="1"/>
          </p:nvPr>
        </p:nvSpPr>
        <p:spPr/>
        <p:txBody>
          <a:bodyPr/>
          <a:lstStyle/>
          <a:p>
            <a:r>
              <a:rPr lang="en-US" smtClean="0"/>
              <a:t>involves specialized chemical, biological or physical processes which further treat the water and remove remaining organic material, heavy metals, phosphates and nitrates by chemical or biological processes.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b="1" smtClean="0"/>
              <a:t>Tertiary treatment</a:t>
            </a:r>
            <a:endParaRPr lang="en-US" smtClean="0"/>
          </a:p>
        </p:txBody>
      </p:sp>
      <p:sp>
        <p:nvSpPr>
          <p:cNvPr id="35843" name="Content Placeholder 2"/>
          <p:cNvSpPr>
            <a:spLocks noGrp="1"/>
          </p:cNvSpPr>
          <p:nvPr>
            <p:ph idx="1"/>
          </p:nvPr>
        </p:nvSpPr>
        <p:spPr/>
        <p:txBody>
          <a:bodyPr/>
          <a:lstStyle/>
          <a:p>
            <a:r>
              <a:rPr lang="en-US" u="sng" smtClean="0"/>
              <a:t>Precipitation</a:t>
            </a:r>
            <a:r>
              <a:rPr lang="en-US" smtClean="0"/>
              <a:t>: Heavy metals such as Cd, Pb and Hg can be removed as sulfide salts, which have low solubility.</a:t>
            </a: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2363" y="3429000"/>
            <a:ext cx="181927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TextBox 3"/>
          <p:cNvSpPr txBox="1">
            <a:spLocks noChangeArrowheads="1"/>
          </p:cNvSpPr>
          <p:nvPr/>
        </p:nvSpPr>
        <p:spPr bwMode="auto">
          <a:xfrm>
            <a:off x="3662363" y="5800725"/>
            <a:ext cx="1819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1400"/>
              <a:t>lead precipitation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b="1" smtClean="0"/>
              <a:t>Tertiary treatment</a:t>
            </a:r>
            <a:endParaRPr lang="en-US" smtClean="0"/>
          </a:p>
        </p:txBody>
      </p:sp>
      <p:sp>
        <p:nvSpPr>
          <p:cNvPr id="36867" name="Content Placeholder 2"/>
          <p:cNvSpPr>
            <a:spLocks noGrp="1"/>
          </p:cNvSpPr>
          <p:nvPr>
            <p:ph idx="1"/>
          </p:nvPr>
        </p:nvSpPr>
        <p:spPr/>
        <p:txBody>
          <a:bodyPr/>
          <a:lstStyle/>
          <a:p>
            <a:r>
              <a:rPr lang="en-US" u="sng" smtClean="0"/>
              <a:t>Ion exchange</a:t>
            </a:r>
            <a:r>
              <a:rPr lang="en-US" smtClean="0"/>
              <a:t>: all nitrates are soluble and are thus more difficult to remove.  Resins or zeolites can be used to exchange the nitrate ions in polluted water with hydroxide ions.  Positive ions can also be exchanged with H+ ions.  The resulting OH- and H+ will then combine for form water.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b="1" smtClean="0"/>
              <a:t>Tertiary treatment</a:t>
            </a:r>
            <a:endParaRPr lang="en-US" smtClean="0"/>
          </a:p>
        </p:txBody>
      </p:sp>
      <p:sp>
        <p:nvSpPr>
          <p:cNvPr id="37891" name="Content Placeholder 2"/>
          <p:cNvSpPr>
            <a:spLocks noGrp="1"/>
          </p:cNvSpPr>
          <p:nvPr>
            <p:ph idx="1"/>
          </p:nvPr>
        </p:nvSpPr>
        <p:spPr/>
        <p:txBody>
          <a:bodyPr/>
          <a:lstStyle/>
          <a:p>
            <a:r>
              <a:rPr lang="en-US" u="sng" smtClean="0"/>
              <a:t>Biological methods</a:t>
            </a:r>
            <a:r>
              <a:rPr lang="en-US" smtClean="0"/>
              <a:t>: algal ponds can also be used to remove nitrate ions by using the nitrate ions as nutrients which are then converted back into atmospheric nitrogen.</a:t>
            </a: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505200"/>
            <a:ext cx="464978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b="1" smtClean="0"/>
              <a:t>Tertiary treatment</a:t>
            </a:r>
            <a:endParaRPr lang="en-US" smtClean="0"/>
          </a:p>
        </p:txBody>
      </p:sp>
      <p:sp>
        <p:nvSpPr>
          <p:cNvPr id="38915" name="Content Placeholder 2"/>
          <p:cNvSpPr>
            <a:spLocks noGrp="1"/>
          </p:cNvSpPr>
          <p:nvPr>
            <p:ph idx="1"/>
          </p:nvPr>
        </p:nvSpPr>
        <p:spPr/>
        <p:txBody>
          <a:bodyPr/>
          <a:lstStyle/>
          <a:p>
            <a:r>
              <a:rPr lang="en-US" u="sng" smtClean="0"/>
              <a:t>Activated carbon bed method</a:t>
            </a:r>
            <a:r>
              <a:rPr lang="en-US" smtClean="0"/>
              <a:t>: activated carbon consists of tiny carbon granules with large surface area which have been treated and activated by high temperatures.  Activated carbon readily adsorbs organic chemicals from the water.</a:t>
            </a: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411663"/>
            <a:ext cx="40513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5" descr="http://dimllc.com/images/activated-carb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11663"/>
            <a:ext cx="16668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z="3600" b="1" smtClean="0"/>
              <a:t>Obtaining fresh water from sea water</a:t>
            </a:r>
            <a:endParaRPr lang="en-US" sz="3600" smtClean="0"/>
          </a:p>
        </p:txBody>
      </p:sp>
      <p:sp>
        <p:nvSpPr>
          <p:cNvPr id="39939" name="Content Placeholder 2"/>
          <p:cNvSpPr>
            <a:spLocks noGrp="1"/>
          </p:cNvSpPr>
          <p:nvPr>
            <p:ph idx="1"/>
          </p:nvPr>
        </p:nvSpPr>
        <p:spPr/>
        <p:txBody>
          <a:bodyPr/>
          <a:lstStyle/>
          <a:p>
            <a:r>
              <a:rPr lang="en-US" sz="2400" b="1" u="sng" smtClean="0"/>
              <a:t>Multistage distillation</a:t>
            </a:r>
            <a:r>
              <a:rPr lang="en-US" sz="2400" b="1" smtClean="0"/>
              <a:t>: </a:t>
            </a:r>
            <a:r>
              <a:rPr lang="en-US" sz="2400" smtClean="0"/>
              <a:t>sea water is heated in a series of coiled popes and then introduced into a pritially evacuated chamber.  Under reduced pressure, the water boils instantly.  The water vapor produced condenses when it makes contact with cold-water pipes carrying sea water.  In this way, heat released when water condenses is used to preheat more sea water.  </a:t>
            </a:r>
          </a:p>
          <a:p>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z="3600" b="1" smtClean="0"/>
              <a:t>Obtaining fresh water from sea water</a:t>
            </a:r>
            <a:endParaRPr lang="en-US" sz="3600" smtClean="0"/>
          </a:p>
        </p:txBody>
      </p:sp>
      <p:sp>
        <p:nvSpPr>
          <p:cNvPr id="40963" name="Content Placeholder 2"/>
          <p:cNvSpPr>
            <a:spLocks noGrp="1"/>
          </p:cNvSpPr>
          <p:nvPr>
            <p:ph idx="1"/>
          </p:nvPr>
        </p:nvSpPr>
        <p:spPr/>
        <p:txBody>
          <a:bodyPr/>
          <a:lstStyle/>
          <a:p>
            <a:r>
              <a:rPr lang="en-US" sz="2400" b="1" u="sng" smtClean="0"/>
              <a:t>Reverse Osmosis</a:t>
            </a:r>
            <a:r>
              <a:rPr lang="en-US" sz="2400" b="1" smtClean="0"/>
              <a:t>: </a:t>
            </a:r>
            <a:r>
              <a:rPr lang="en-US" sz="2400" smtClean="0"/>
              <a:t>high pressure (up to 70 atm) is applied to seawater and pure water is pushed through a semipermeable membrane made of cellulose ethanoate, leaving the salts behind. </a:t>
            </a:r>
          </a:p>
          <a:p>
            <a:endParaRPr lang="en-US" smtClean="0"/>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75" y="3276600"/>
            <a:ext cx="3349625" cy="351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i="1" smtClean="0"/>
              <a:t> </a:t>
            </a:r>
            <a:r>
              <a:rPr lang="en-US" smtClean="0"/>
              <a:t/>
            </a:r>
            <a:br>
              <a:rPr lang="en-US" smtClean="0"/>
            </a:br>
            <a:r>
              <a:rPr lang="en-US" b="1" smtClean="0"/>
              <a:t>Dissolved oxygen (DO) in water</a:t>
            </a:r>
            <a:endParaRPr lang="en-US" smtClean="0"/>
          </a:p>
        </p:txBody>
      </p:sp>
      <p:sp>
        <p:nvSpPr>
          <p:cNvPr id="3" name="Content Placeholder 2"/>
          <p:cNvSpPr>
            <a:spLocks noGrp="1"/>
          </p:cNvSpPr>
          <p:nvPr>
            <p:ph idx="1"/>
          </p:nvPr>
        </p:nvSpPr>
        <p:spPr/>
        <p:txBody>
          <a:bodyPr/>
          <a:lstStyle/>
          <a:p>
            <a:pPr>
              <a:defRPr/>
            </a:pPr>
            <a:r>
              <a:rPr lang="en-US" dirty="0"/>
              <a:t>Fish such as trout require high levels of DO, while fish like carp and catfish can survive with lower levels.</a:t>
            </a:r>
          </a:p>
          <a:p>
            <a:pPr>
              <a:defRPr/>
            </a:pPr>
            <a:r>
              <a:rPr lang="en-US" dirty="0"/>
              <a:t>Thus the type of organisms found in lakes and streams can be used as an indicator of the overall health of the water system.</a:t>
            </a:r>
          </a:p>
          <a:p>
            <a:pPr marL="0" indent="0">
              <a:buFont typeface="Wingdings" pitchFamily="2" charset="2"/>
              <a:buNone/>
              <a:defRPr/>
            </a:pPr>
            <a:endParaRPr lang="en-US"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00600"/>
            <a:ext cx="32258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829175"/>
            <a:ext cx="358616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28800" y="6213475"/>
            <a:ext cx="1524000" cy="369888"/>
          </a:xfrm>
          <a:prstGeom prst="rect">
            <a:avLst/>
          </a:prstGeom>
          <a:noFill/>
        </p:spPr>
        <p:txBody>
          <a:bodyPr>
            <a:spAutoFit/>
          </a:bodyPr>
          <a:lstStyle/>
          <a:p>
            <a:pPr algn="ctr">
              <a:defRPr/>
            </a:pPr>
            <a:r>
              <a:rPr lang="en-US" dirty="0">
                <a:solidFill>
                  <a:schemeClr val="accent1">
                    <a:lumMod val="75000"/>
                  </a:schemeClr>
                </a:solidFill>
              </a:rPr>
              <a:t>trout</a:t>
            </a:r>
          </a:p>
        </p:txBody>
      </p:sp>
      <p:sp>
        <p:nvSpPr>
          <p:cNvPr id="7" name="TextBox 6"/>
          <p:cNvSpPr txBox="1"/>
          <p:nvPr/>
        </p:nvSpPr>
        <p:spPr>
          <a:xfrm>
            <a:off x="6096000" y="6172200"/>
            <a:ext cx="1524000" cy="369888"/>
          </a:xfrm>
          <a:prstGeom prst="rect">
            <a:avLst/>
          </a:prstGeom>
          <a:noFill/>
        </p:spPr>
        <p:txBody>
          <a:bodyPr>
            <a:spAutoFit/>
          </a:bodyPr>
          <a:lstStyle/>
          <a:p>
            <a:pPr algn="ctr">
              <a:defRPr/>
            </a:pPr>
            <a:r>
              <a:rPr lang="en-US" dirty="0">
                <a:solidFill>
                  <a:schemeClr val="accent1">
                    <a:lumMod val="75000"/>
                  </a:schemeClr>
                </a:solidFill>
              </a:rPr>
              <a:t>catfish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i="1" smtClean="0"/>
              <a:t> </a:t>
            </a:r>
            <a:r>
              <a:rPr lang="en-US" smtClean="0"/>
              <a:t/>
            </a:r>
            <a:br>
              <a:rPr lang="en-US" smtClean="0"/>
            </a:br>
            <a:r>
              <a:rPr lang="en-US" b="1" smtClean="0"/>
              <a:t>Dissolved oxygen (DO) in water</a:t>
            </a:r>
            <a:endParaRPr lang="en-US" smtClean="0"/>
          </a:p>
        </p:txBody>
      </p:sp>
      <p:sp>
        <p:nvSpPr>
          <p:cNvPr id="3" name="Content Placeholder 2"/>
          <p:cNvSpPr>
            <a:spLocks noGrp="1"/>
          </p:cNvSpPr>
          <p:nvPr>
            <p:ph idx="1"/>
          </p:nvPr>
        </p:nvSpPr>
        <p:spPr/>
        <p:txBody>
          <a:bodyPr/>
          <a:lstStyle/>
          <a:p>
            <a:pPr>
              <a:defRPr/>
            </a:pPr>
            <a:r>
              <a:rPr lang="en-US" sz="2600" dirty="0" smtClean="0"/>
              <a:t>At </a:t>
            </a:r>
            <a:r>
              <a:rPr lang="en-US" sz="2600" dirty="0"/>
              <a:t>20</a:t>
            </a:r>
            <a:r>
              <a:rPr lang="en-US" sz="2600" dirty="0">
                <a:sym typeface="Symbol"/>
              </a:rPr>
              <a:t></a:t>
            </a:r>
            <a:r>
              <a:rPr lang="en-US" sz="2600" dirty="0"/>
              <a:t>C, max solubility is 9 ppm (9 mg/L).  </a:t>
            </a:r>
          </a:p>
          <a:p>
            <a:pPr>
              <a:defRPr/>
            </a:pPr>
            <a:r>
              <a:rPr lang="en-US" sz="2600" dirty="0"/>
              <a:t>DO saturation levels vary with temperature (since oxygen is a gas), but here is a general guideline for stream water:</a:t>
            </a:r>
          </a:p>
          <a:p>
            <a:pPr lvl="1">
              <a:defRPr/>
            </a:pPr>
            <a:r>
              <a:rPr lang="en-US" dirty="0"/>
              <a:t>2-4 ppm </a:t>
            </a:r>
            <a:r>
              <a:rPr lang="en-US" dirty="0">
                <a:sym typeface="Wingdings"/>
              </a:rPr>
              <a:t></a:t>
            </a:r>
            <a:r>
              <a:rPr lang="en-US" dirty="0"/>
              <a:t> - unhealthy, worm-infested stream </a:t>
            </a:r>
          </a:p>
          <a:p>
            <a:pPr lvl="1">
              <a:defRPr/>
            </a:pPr>
            <a:r>
              <a:rPr lang="en-US" dirty="0"/>
              <a:t>4-6 ppm – supports some varied organisms</a:t>
            </a:r>
          </a:p>
          <a:p>
            <a:pPr lvl="1">
              <a:defRPr/>
            </a:pPr>
            <a:r>
              <a:rPr lang="en-US" dirty="0"/>
              <a:t>6-8 ppm </a:t>
            </a:r>
            <a:r>
              <a:rPr lang="en-US" dirty="0">
                <a:sym typeface="Wingdings"/>
              </a:rPr>
              <a:t></a:t>
            </a:r>
            <a:r>
              <a:rPr lang="en-US" dirty="0"/>
              <a:t> - healthy, trout-filled stream</a:t>
            </a:r>
          </a:p>
          <a:p>
            <a:pPr marL="0" indent="0">
              <a:buFont typeface="Wingdings" pitchFamily="2" charset="2"/>
              <a:buNone/>
              <a:defRPr/>
            </a:pPr>
            <a:endParaRPr lang="en-US"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800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7442200" cy="390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3800" b="1" smtClean="0"/>
              <a:t>Biological Oxygen Demand (BOD)</a:t>
            </a:r>
            <a:endParaRPr lang="en-US" sz="3800" smtClean="0"/>
          </a:p>
        </p:txBody>
      </p:sp>
      <p:sp>
        <p:nvSpPr>
          <p:cNvPr id="9219" name="Content Placeholder 1"/>
          <p:cNvSpPr>
            <a:spLocks noGrp="1"/>
          </p:cNvSpPr>
          <p:nvPr>
            <p:ph idx="1"/>
          </p:nvPr>
        </p:nvSpPr>
        <p:spPr>
          <a:xfrm>
            <a:off x="228600" y="1600200"/>
            <a:ext cx="5105400" cy="4530725"/>
          </a:xfrm>
        </p:spPr>
        <p:txBody>
          <a:bodyPr/>
          <a:lstStyle/>
          <a:p>
            <a:r>
              <a:rPr lang="en-US" smtClean="0"/>
              <a:t>Measure of the dissolved oxygen (in ppm) required to decompose the organic matter in water biologically.</a:t>
            </a:r>
          </a:p>
          <a:p>
            <a:r>
              <a:rPr lang="en-US" smtClean="0"/>
              <a:t>Water with a high BOD without a means of replenishing oxygen (i.e. lakes or slow moving streams) will not sustain aquatic life.</a:t>
            </a:r>
          </a:p>
          <a:p>
            <a:endParaRPr lang="en-US" smtClean="0"/>
          </a:p>
        </p:txBody>
      </p:sp>
      <p:pic>
        <p:nvPicPr>
          <p:cNvPr id="9220" name="Picture 6" descr="http://share.triangle.com/files/images/18-Aug-07%20058.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513" y="3886200"/>
            <a:ext cx="333375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3800" b="1" smtClean="0"/>
              <a:t>Biological Oxygen Demand (BOD)</a:t>
            </a:r>
            <a:endParaRPr lang="en-US" sz="3800" smtClean="0"/>
          </a:p>
        </p:txBody>
      </p:sp>
      <p:sp>
        <p:nvSpPr>
          <p:cNvPr id="2" name="Content Placeholder 1"/>
          <p:cNvSpPr>
            <a:spLocks noGrp="1"/>
          </p:cNvSpPr>
          <p:nvPr>
            <p:ph idx="1"/>
          </p:nvPr>
        </p:nvSpPr>
        <p:spPr>
          <a:xfrm>
            <a:off x="457200" y="1600200"/>
            <a:ext cx="5181600" cy="4953000"/>
          </a:xfrm>
        </p:spPr>
        <p:txBody>
          <a:bodyPr/>
          <a:lstStyle/>
          <a:p>
            <a:pPr>
              <a:defRPr/>
            </a:pPr>
            <a:r>
              <a:rPr lang="en-US" dirty="0" smtClean="0"/>
              <a:t>Fast </a:t>
            </a:r>
            <a:r>
              <a:rPr lang="en-US" dirty="0"/>
              <a:t>flowing, churning that aerates water can help recover purity as water is oxygenated</a:t>
            </a:r>
            <a:r>
              <a:rPr lang="en-US" dirty="0" smtClean="0"/>
              <a:t>.</a:t>
            </a:r>
          </a:p>
          <a:p>
            <a:pPr marL="0" indent="0">
              <a:buFont typeface="Wingdings" pitchFamily="2" charset="2"/>
              <a:buNone/>
              <a:defRPr/>
            </a:pPr>
            <a:endParaRPr lang="en-US" dirty="0" smtClean="0"/>
          </a:p>
          <a:p>
            <a:pPr marL="0" indent="0">
              <a:buFont typeface="Wingdings" pitchFamily="2" charset="2"/>
              <a:buNone/>
              <a:defRPr/>
            </a:pPr>
            <a:endParaRPr lang="en-US" dirty="0"/>
          </a:p>
          <a:p>
            <a:pPr marL="0" indent="0">
              <a:buFont typeface="Wingdings" pitchFamily="2" charset="2"/>
              <a:buNone/>
              <a:defRPr/>
            </a:pPr>
            <a:endParaRPr lang="en-US" dirty="0"/>
          </a:p>
          <a:p>
            <a:pPr>
              <a:defRPr/>
            </a:pPr>
            <a:r>
              <a:rPr lang="en-US" dirty="0"/>
              <a:t>Pure water BOD &lt; 1 ppm</a:t>
            </a:r>
          </a:p>
          <a:p>
            <a:pPr>
              <a:defRPr/>
            </a:pPr>
            <a:endParaRPr lang="en-US" dirty="0" smtClean="0"/>
          </a:p>
          <a:p>
            <a:pPr>
              <a:defRPr/>
            </a:pPr>
            <a:r>
              <a:rPr lang="en-US" dirty="0" smtClean="0"/>
              <a:t>BOD </a:t>
            </a:r>
            <a:r>
              <a:rPr lang="en-US" dirty="0"/>
              <a:t>&gt; 5 ppm = polluted</a:t>
            </a:r>
          </a:p>
          <a:p>
            <a:pPr>
              <a:defRPr/>
            </a:pPr>
            <a:endParaRPr lang="en-US" dirty="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76400"/>
            <a:ext cx="3138488" cy="314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3800" b="1" smtClean="0"/>
              <a:t>Measurement of BOD </a:t>
            </a:r>
            <a:r>
              <a:rPr lang="en-US" sz="3800" smtClean="0"/>
              <a:t>(Winkler method)</a:t>
            </a:r>
          </a:p>
        </p:txBody>
      </p:sp>
      <p:sp>
        <p:nvSpPr>
          <p:cNvPr id="11267" name="Content Placeholder 2"/>
          <p:cNvSpPr>
            <a:spLocks noGrp="1"/>
          </p:cNvSpPr>
          <p:nvPr>
            <p:ph idx="1"/>
          </p:nvPr>
        </p:nvSpPr>
        <p:spPr/>
        <p:txBody>
          <a:bodyPr/>
          <a:lstStyle/>
          <a:p>
            <a:pPr marL="514350" indent="-514350">
              <a:buFont typeface="Garamond" pitchFamily="18" charset="0"/>
              <a:buAutoNum type="arabicPeriod"/>
            </a:pPr>
            <a:r>
              <a:rPr lang="en-US" smtClean="0"/>
              <a:t>Sample of water is saturated with oxygen.</a:t>
            </a:r>
          </a:p>
          <a:p>
            <a:pPr marL="514350" indent="-514350">
              <a:buFont typeface="Garamond" pitchFamily="18" charset="0"/>
              <a:buAutoNum type="arabicPeriod"/>
            </a:pPr>
            <a:endParaRPr lang="en-US"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581400"/>
            <a:ext cx="11430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819400"/>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9939"/>
                                        </p:tgtEl>
                                        <p:attrNameLst>
                                          <p:attrName>r</p:attrName>
                                        </p:attrNameLst>
                                      </p:cBhvr>
                                    </p:animRot>
                                    <p:animRot by="-240000">
                                      <p:cBhvr>
                                        <p:cTn id="7" dur="200" fill="hold">
                                          <p:stCondLst>
                                            <p:cond delay="200"/>
                                          </p:stCondLst>
                                        </p:cTn>
                                        <p:tgtEl>
                                          <p:spTgt spid="39939"/>
                                        </p:tgtEl>
                                        <p:attrNameLst>
                                          <p:attrName>r</p:attrName>
                                        </p:attrNameLst>
                                      </p:cBhvr>
                                    </p:animRot>
                                    <p:animRot by="240000">
                                      <p:cBhvr>
                                        <p:cTn id="8" dur="200" fill="hold">
                                          <p:stCondLst>
                                            <p:cond delay="400"/>
                                          </p:stCondLst>
                                        </p:cTn>
                                        <p:tgtEl>
                                          <p:spTgt spid="39939"/>
                                        </p:tgtEl>
                                        <p:attrNameLst>
                                          <p:attrName>r</p:attrName>
                                        </p:attrNameLst>
                                      </p:cBhvr>
                                    </p:animRot>
                                    <p:animRot by="-240000">
                                      <p:cBhvr>
                                        <p:cTn id="9" dur="200" fill="hold">
                                          <p:stCondLst>
                                            <p:cond delay="600"/>
                                          </p:stCondLst>
                                        </p:cTn>
                                        <p:tgtEl>
                                          <p:spTgt spid="39939"/>
                                        </p:tgtEl>
                                        <p:attrNameLst>
                                          <p:attrName>r</p:attrName>
                                        </p:attrNameLst>
                                      </p:cBhvr>
                                    </p:animRot>
                                    <p:animRot by="120000">
                                      <p:cBhvr>
                                        <p:cTn id="10" dur="200" fill="hold">
                                          <p:stCondLst>
                                            <p:cond delay="800"/>
                                          </p:stCondLst>
                                        </p:cTn>
                                        <p:tgtEl>
                                          <p:spTgt spid="399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3258</TotalTime>
  <Words>1688</Words>
  <Application>Microsoft Office PowerPoint</Application>
  <PresentationFormat>On-screen Show (4:3)</PresentationFormat>
  <Paragraphs>154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Verdana</vt:lpstr>
      <vt:lpstr>Arial</vt:lpstr>
      <vt:lpstr>Garamond</vt:lpstr>
      <vt:lpstr>Wingdings</vt:lpstr>
      <vt:lpstr>Times New Roman</vt:lpstr>
      <vt:lpstr>Symbol</vt:lpstr>
      <vt:lpstr>AbcAlegria</vt:lpstr>
      <vt:lpstr>Calibri</vt:lpstr>
      <vt:lpstr>Level</vt:lpstr>
      <vt:lpstr>Environmental Chemistry</vt:lpstr>
      <vt:lpstr>  Dissolved oxygen (DO) in water</vt:lpstr>
      <vt:lpstr>  Dissolved oxygen (DO) in water</vt:lpstr>
      <vt:lpstr>  Dissolved oxygen (DO) in water</vt:lpstr>
      <vt:lpstr>  Dissolved oxygen (DO) in water</vt:lpstr>
      <vt:lpstr>PowerPoint Presentation</vt:lpstr>
      <vt:lpstr>Biological Oxygen Demand (BOD)</vt:lpstr>
      <vt:lpstr>Biological Oxygen Demand (BOD)</vt:lpstr>
      <vt:lpstr>Measurement of BOD (Winkler method)</vt:lpstr>
      <vt:lpstr>PowerPoint Presentation</vt:lpstr>
      <vt:lpstr>PowerPoint Presentation</vt:lpstr>
      <vt:lpstr>PowerPoint Presentation</vt:lpstr>
      <vt:lpstr>Eutrophication: too much of a good thing - killing a lake with excess nutrients</vt:lpstr>
      <vt:lpstr>Eutrophication: too much of a good thing - killing a lake with excess nutrients</vt:lpstr>
      <vt:lpstr>Table 6: Products of Aerobic &amp; Anerobic Decomposition</vt:lpstr>
      <vt:lpstr>Thermal Pollution</vt:lpstr>
      <vt:lpstr>Thermal Pollution</vt:lpstr>
      <vt:lpstr>Thermal Pollution</vt:lpstr>
      <vt:lpstr>Primary pollutants in waste water and their sources…</vt:lpstr>
      <vt:lpstr>Nitrates</vt:lpstr>
      <vt:lpstr>Nitrates</vt:lpstr>
      <vt:lpstr>Nitrates</vt:lpstr>
      <vt:lpstr>Heavy metals Ions in polluted water may include cadmium, mercury, lead, chromium, nickel, copper and zinc.</vt:lpstr>
      <vt:lpstr>Pesticides</vt:lpstr>
      <vt:lpstr>Pesticides</vt:lpstr>
      <vt:lpstr>Dioxins</vt:lpstr>
      <vt:lpstr>Dioxins</vt:lpstr>
      <vt:lpstr>Polychlorinated biphenyls, PCBs </vt:lpstr>
      <vt:lpstr>Waste Water Treatment  Purpose: remove hazardous materials, reduce BOD and kill microorganisms before the water is returned to the environment.</vt:lpstr>
      <vt:lpstr>Primary treatment</vt:lpstr>
      <vt:lpstr>Secondary treatment </vt:lpstr>
      <vt:lpstr>Tertiary treatment</vt:lpstr>
      <vt:lpstr>Tertiary treatment</vt:lpstr>
      <vt:lpstr>Tertiary treatment</vt:lpstr>
      <vt:lpstr>Tertiary treatment</vt:lpstr>
      <vt:lpstr>Tertiary treatment</vt:lpstr>
      <vt:lpstr>Obtaining fresh water from sea water</vt:lpstr>
      <vt:lpstr>Obtaining fresh water from sea water</vt:lpstr>
    </vt:vector>
  </TitlesOfParts>
  <Company>CVUSD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Chemistry</dc:title>
  <dc:creator>ddogancay</dc:creator>
  <cp:lastModifiedBy>Deborah Dogancay</cp:lastModifiedBy>
  <cp:revision>46</cp:revision>
  <dcterms:created xsi:type="dcterms:W3CDTF">2010-02-23T16:39:32Z</dcterms:created>
  <dcterms:modified xsi:type="dcterms:W3CDTF">2011-04-11T19:46:02Z</dcterms:modified>
</cp:coreProperties>
</file>