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59" r:id="rId4"/>
    <p:sldId id="260" r:id="rId5"/>
    <p:sldId id="261" r:id="rId6"/>
    <p:sldId id="307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2" r:id="rId31"/>
    <p:sldId id="291" r:id="rId32"/>
    <p:sldId id="288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334"/>
    <a:srgbClr val="FF66FF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3F14-9BE9-4585-9927-DFAB624CADC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4CAF-DAED-4892-AFB8-6BC69FE4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D1849B-C7D8-40A9-A700-A2B3DF510C1A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2C024A-F704-4D6B-8CF3-D5521C703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4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BC45-D4A8-4B9C-9B1C-ECC1BE0F9368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21F3-B448-4FA9-BC34-31D04BFF6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A456-FBB4-4821-B014-546BC2510929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6054-265E-46CD-B7A3-08D503FF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5108-E945-4E53-A0CD-AF9D7FC39CB8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427B-3040-4746-BFBB-D5998A8D6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89CF-03C3-4B7B-9AFF-93FAD9DCD23A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48E0-66B7-499B-BC7D-1D0DBCA72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2771-12BA-4377-A6EF-6CAF1374DBBD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E94B-BB80-45C0-B77C-182E3061A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2E59-2B6C-443A-B457-C02F1F86B417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D1BD-37EE-4DD4-BD0D-8AA6DFA3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C0E3-B982-4A70-9A11-1367283ADD28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6CF3-59DA-46EB-918D-17B225CF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953D-4D30-4049-BB4A-0777C5EDEBAE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87EB-81D4-44FE-9CE0-E1AABF09A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923F-B633-4DB0-8E9B-51C58E64F99E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2DC3-03C5-4171-9E4A-74EEDA186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CFF2-D8B6-4907-A8A8-6741B9E3C5FF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B7C2-27BF-428C-916C-AF4F17161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37C1-BAE4-43FA-AE6F-E29306D17BC7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24BE-B1D2-43B3-955D-9A818B1D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23C21-D5C3-49B0-8E55-611DB94EABAC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4243-75BB-4669-95E1-D4462313A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22.emf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5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12" Type="http://schemas.openxmlformats.org/officeDocument/2006/relationships/image" Target="../media/image74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Relationship Id="rId14" Type="http://schemas.openxmlformats.org/officeDocument/2006/relationships/image" Target="../media/image7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cer.snu.ac.kr/nobel/arrhenius/arrhenius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ch.huji.ac.il/~eugeniik/history/lowry_small.jpg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hyperlink" Target="http://www.chemsoc.org/networks/enc/images/Bronsted.gif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mtClean="0"/>
              <a:t>Unit 8: Acids &amp; Bases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PART 1: </a:t>
            </a:r>
          </a:p>
          <a:p>
            <a:pPr algn="l" eaLnBrk="1" hangingPunct="1">
              <a:defRPr/>
            </a:pPr>
            <a:r>
              <a:rPr lang="en-US" dirty="0" smtClean="0"/>
              <a:t>Acid/Base Theory &amp; Properties</a:t>
            </a:r>
          </a:p>
        </p:txBody>
      </p:sp>
      <p:pic>
        <p:nvPicPr>
          <p:cNvPr id="14339" name="Picture 5" descr="http://www.canadaconnects.ca/_chemistry/photos/acids&amp;bas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6400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Ex)</a:t>
            </a:r>
            <a:r>
              <a:rPr lang="en-US" sz="3600" smtClean="0"/>
              <a:t> List the conjugate acid-base pairs in the following reaction: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687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COOH(aq) + H</a:t>
            </a:r>
            <a:r>
              <a:rPr lang="en-US" baseline="-25000" smtClean="0"/>
              <a:t>2</a:t>
            </a:r>
            <a:r>
              <a:rPr lang="en-US" smtClean="0"/>
              <a:t>O(l)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CH</a:t>
            </a:r>
            <a:r>
              <a:rPr lang="en-US" baseline="-25000" smtClean="0"/>
              <a:t>3</a:t>
            </a:r>
            <a:r>
              <a:rPr lang="en-US" smtClean="0"/>
              <a:t>COO</a:t>
            </a:r>
            <a:r>
              <a:rPr lang="en-US" baseline="30000" smtClean="0"/>
              <a:t>-</a:t>
            </a:r>
            <a:r>
              <a:rPr lang="en-US" smtClean="0"/>
              <a:t>(aq) +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(aq)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128963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0" y="3128963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conj. acid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3128963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base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312896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conj. base</a:t>
            </a:r>
          </a:p>
        </p:txBody>
      </p:sp>
      <p:sp>
        <p:nvSpPr>
          <p:cNvPr id="8" name="Left Bracket 7"/>
          <p:cNvSpPr/>
          <p:nvPr/>
        </p:nvSpPr>
        <p:spPr>
          <a:xfrm rot="16200000">
            <a:off x="3213894" y="1837532"/>
            <a:ext cx="381000" cy="4011612"/>
          </a:xfrm>
          <a:prstGeom prst="leftBracke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3971925"/>
            <a:ext cx="2743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conjugate pair</a:t>
            </a:r>
          </a:p>
        </p:txBody>
      </p:sp>
      <p:sp>
        <p:nvSpPr>
          <p:cNvPr id="10" name="Left Bracket 9"/>
          <p:cNvSpPr/>
          <p:nvPr/>
        </p:nvSpPr>
        <p:spPr>
          <a:xfrm rot="5400000">
            <a:off x="5347494" y="470694"/>
            <a:ext cx="381000" cy="4011612"/>
          </a:xfrm>
          <a:prstGeom prst="leftBracke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800" y="1690688"/>
            <a:ext cx="2743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conjugate 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Ex)</a:t>
            </a:r>
            <a:r>
              <a:rPr lang="en-US" sz="3600" smtClean="0"/>
              <a:t> Write the conjugate base for each of the following.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en-US" sz="4400" dirty="0" smtClean="0"/>
              <a:t>H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O</a:t>
            </a:r>
            <a:r>
              <a:rPr lang="en-US" sz="4400" baseline="30000" dirty="0" smtClean="0"/>
              <a:t>+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300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300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sz="4400" dirty="0" smtClean="0"/>
              <a:t>NH</a:t>
            </a:r>
            <a:r>
              <a:rPr lang="en-US" sz="4400" baseline="-25000" dirty="0" smtClean="0"/>
              <a:t>3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-25000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-250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sz="4400" dirty="0" smtClean="0"/>
              <a:t>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CO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1600200"/>
            <a:ext cx="243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US" sz="4400">
                <a:solidFill>
                  <a:srgbClr val="002060"/>
                </a:solidFill>
              </a:rPr>
              <a:t>H</a:t>
            </a:r>
            <a:r>
              <a:rPr lang="en-US" sz="4400" baseline="-25000">
                <a:solidFill>
                  <a:srgbClr val="002060"/>
                </a:solidFill>
              </a:rPr>
              <a:t>2</a:t>
            </a:r>
            <a:r>
              <a:rPr lang="en-US" sz="4400">
                <a:solidFill>
                  <a:srgbClr val="002060"/>
                </a:solidFill>
              </a:rPr>
              <a:t>O</a:t>
            </a:r>
            <a:endParaRPr lang="en-US" sz="4400" baseline="30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3497263"/>
            <a:ext cx="2438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US" sz="4400">
                <a:solidFill>
                  <a:srgbClr val="002060"/>
                </a:solidFill>
              </a:rPr>
              <a:t>NH</a:t>
            </a:r>
            <a:r>
              <a:rPr lang="en-US" sz="4400" baseline="-25000">
                <a:solidFill>
                  <a:srgbClr val="002060"/>
                </a:solidFill>
              </a:rPr>
              <a:t>2</a:t>
            </a:r>
            <a:r>
              <a:rPr lang="en-US" sz="4400" baseline="3000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5326063"/>
            <a:ext cx="2438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4400">
                <a:solidFill>
                  <a:srgbClr val="002060"/>
                </a:solidFill>
              </a:rPr>
              <a:t>HCO</a:t>
            </a:r>
            <a:r>
              <a:rPr lang="en-US" sz="4400" baseline="-25000">
                <a:solidFill>
                  <a:srgbClr val="002060"/>
                </a:solidFill>
              </a:rPr>
              <a:t>3</a:t>
            </a:r>
            <a:r>
              <a:rPr lang="en-US" sz="4400" baseline="30000">
                <a:solidFill>
                  <a:srgbClr val="00206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Ex)</a:t>
            </a:r>
            <a:r>
              <a:rPr lang="en-US" sz="3600" smtClean="0"/>
              <a:t> Write the conjugate acid for each of the following.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lphaLcParenR"/>
              <a:defRPr/>
            </a:pPr>
            <a:r>
              <a:rPr lang="en-US" sz="4400" dirty="0" smtClean="0"/>
              <a:t>NO</a:t>
            </a:r>
            <a:r>
              <a:rPr lang="en-US" sz="4400" baseline="-25000" dirty="0" smtClean="0"/>
              <a:t>2</a:t>
            </a:r>
            <a:r>
              <a:rPr lang="en-US" sz="4400" baseline="30000" dirty="0" smtClean="0"/>
              <a:t>-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300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300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sz="4400" dirty="0" smtClean="0"/>
              <a:t>  OH</a:t>
            </a:r>
            <a:r>
              <a:rPr lang="en-US" sz="4400" baseline="30000" dirty="0" smtClean="0"/>
              <a:t>-</a:t>
            </a:r>
            <a:r>
              <a:rPr lang="en-US" sz="4400" dirty="0"/>
              <a:t>	</a:t>
            </a:r>
            <a:endParaRPr lang="en-US" sz="44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-25000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4400" baseline="-250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sz="4400" dirty="0" smtClean="0"/>
              <a:t>  CO</a:t>
            </a:r>
            <a:r>
              <a:rPr lang="en-US" sz="4400" baseline="-25000" dirty="0" smtClean="0"/>
              <a:t>3</a:t>
            </a:r>
            <a:r>
              <a:rPr lang="en-US" sz="4400" baseline="30000" dirty="0" smtClean="0"/>
              <a:t>2-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1600200"/>
            <a:ext cx="243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US" sz="4400">
                <a:solidFill>
                  <a:srgbClr val="C00000"/>
                </a:solidFill>
              </a:rPr>
              <a:t>HNO</a:t>
            </a:r>
            <a:r>
              <a:rPr lang="en-US" sz="4400" baseline="-25000">
                <a:solidFill>
                  <a:srgbClr val="C00000"/>
                </a:solidFill>
              </a:rPr>
              <a:t>2</a:t>
            </a:r>
            <a:endParaRPr lang="en-US" sz="4400" baseline="300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3497263"/>
            <a:ext cx="2438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US" sz="4400">
                <a:solidFill>
                  <a:srgbClr val="C00000"/>
                </a:solidFill>
              </a:rPr>
              <a:t>H</a:t>
            </a:r>
            <a:r>
              <a:rPr lang="en-US" sz="4400" baseline="-25000">
                <a:solidFill>
                  <a:srgbClr val="C00000"/>
                </a:solidFill>
              </a:rPr>
              <a:t>2</a:t>
            </a:r>
            <a:r>
              <a:rPr lang="en-US" sz="440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5326063"/>
            <a:ext cx="2438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4400">
                <a:solidFill>
                  <a:srgbClr val="C00000"/>
                </a:solidFill>
              </a:rPr>
              <a:t>HCO</a:t>
            </a:r>
            <a:r>
              <a:rPr lang="en-US" sz="4400" baseline="-25000">
                <a:solidFill>
                  <a:srgbClr val="C00000"/>
                </a:solidFill>
              </a:rPr>
              <a:t>3</a:t>
            </a:r>
            <a:r>
              <a:rPr lang="en-US" sz="4400" baseline="30000">
                <a:solidFill>
                  <a:srgbClr val="C0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smtClean="0"/>
              <a:t>Amphoteric / amphiprotic substances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dirty="0" smtClean="0"/>
              <a:t>substances which can act as </a:t>
            </a:r>
            <a:r>
              <a:rPr lang="en-US" dirty="0" err="1" smtClean="0"/>
              <a:t>Bronsted</a:t>
            </a:r>
            <a:r>
              <a:rPr lang="en-US" dirty="0" smtClean="0"/>
              <a:t>-Lowry acids and bases, meaning they can either accept or donate a proton (capable of both).  </a:t>
            </a:r>
          </a:p>
          <a:p>
            <a:pPr eaLnBrk="1" hangingPunct="1"/>
            <a:r>
              <a:rPr lang="en-US" dirty="0" smtClean="0"/>
              <a:t>The following features enable them to have this “double-identity:”</a:t>
            </a:r>
          </a:p>
          <a:p>
            <a:pPr marL="971550" lvl="1" indent="-514350" eaLnBrk="1" hangingPunct="1">
              <a:buFont typeface="Calibri" pitchFamily="34" charset="0"/>
              <a:buAutoNum type="arabicParenR"/>
            </a:pPr>
            <a:r>
              <a:rPr lang="en-US" dirty="0" smtClean="0"/>
              <a:t>To act as a </a:t>
            </a:r>
            <a:r>
              <a:rPr lang="en-US" dirty="0" err="1" smtClean="0"/>
              <a:t>Bronsted</a:t>
            </a:r>
            <a:r>
              <a:rPr lang="en-US" dirty="0" smtClean="0"/>
              <a:t>-Lowry acid, they must be able to dissociate and release H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pPr marL="971550" lvl="1" indent="-514350" eaLnBrk="1" hangingPunct="1">
              <a:buFont typeface="Calibri" pitchFamily="34" charset="0"/>
              <a:buAutoNum type="arabicParenR"/>
            </a:pPr>
            <a:r>
              <a:rPr lang="en-US" dirty="0" smtClean="0"/>
              <a:t>To act as a </a:t>
            </a:r>
            <a:r>
              <a:rPr lang="en-US" dirty="0" err="1" smtClean="0"/>
              <a:t>Bronsted</a:t>
            </a:r>
            <a:r>
              <a:rPr lang="en-US" dirty="0" smtClean="0"/>
              <a:t>-Lowry base, they must be able to accept H+, which means they must have a lone pair of electrons.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pPr eaLnBrk="1" hangingPunct="1"/>
            <a:r>
              <a:rPr lang="en-US" smtClean="0"/>
              <a:t>Water is a prime example – it can donate H</a:t>
            </a:r>
            <a:r>
              <a:rPr lang="en-US" baseline="30000" smtClean="0"/>
              <a:t>+</a:t>
            </a:r>
            <a:r>
              <a:rPr lang="en-US" smtClean="0"/>
              <a:t> and it has two lone pairs of electrons.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Auto-ionization of water: </a:t>
            </a:r>
            <a:r>
              <a:rPr lang="en-US" smtClean="0"/>
              <a:t>			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C00000"/>
                </a:solidFill>
              </a:rPr>
              <a:t>H</a:t>
            </a:r>
            <a:r>
              <a:rPr lang="en-US" baseline="-25000" smtClean="0">
                <a:solidFill>
                  <a:srgbClr val="C00000"/>
                </a:solidFill>
              </a:rPr>
              <a:t>2</a:t>
            </a:r>
            <a:r>
              <a:rPr lang="en-US" smtClean="0">
                <a:solidFill>
                  <a:srgbClr val="C00000"/>
                </a:solidFill>
              </a:rPr>
              <a:t>O   +   H</a:t>
            </a:r>
            <a:r>
              <a:rPr lang="en-US" baseline="-25000" smtClean="0">
                <a:solidFill>
                  <a:srgbClr val="C00000"/>
                </a:solidFill>
              </a:rPr>
              <a:t>2</a:t>
            </a:r>
            <a:r>
              <a:rPr lang="en-US" smtClean="0">
                <a:solidFill>
                  <a:srgbClr val="C00000"/>
                </a:solidFill>
              </a:rPr>
              <a:t>O   </a:t>
            </a:r>
            <a:r>
              <a:rPr lang="en-US" smtClean="0">
                <a:solidFill>
                  <a:srgbClr val="C00000"/>
                </a:solidFill>
                <a:sym typeface="Symbol" pitchFamily="18" charset="2"/>
              </a:rPr>
              <a:t></a:t>
            </a:r>
            <a:r>
              <a:rPr lang="en-US" smtClean="0">
                <a:solidFill>
                  <a:srgbClr val="C00000"/>
                </a:solidFill>
              </a:rPr>
              <a:t>   H</a:t>
            </a:r>
            <a:r>
              <a:rPr lang="en-US" baseline="-25000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O</a:t>
            </a:r>
            <a:r>
              <a:rPr lang="en-US" baseline="30000" smtClean="0">
                <a:solidFill>
                  <a:srgbClr val="C00000"/>
                </a:solidFill>
              </a:rPr>
              <a:t>+</a:t>
            </a:r>
            <a:r>
              <a:rPr lang="en-US" smtClean="0">
                <a:solidFill>
                  <a:srgbClr val="C00000"/>
                </a:solidFill>
              </a:rPr>
              <a:t>   +   OH</a:t>
            </a:r>
            <a:r>
              <a:rPr lang="en-US" baseline="30000" smtClean="0">
                <a:solidFill>
                  <a:srgbClr val="C00000"/>
                </a:solidFill>
              </a:rPr>
              <a:t>-</a:t>
            </a:r>
            <a:r>
              <a:rPr lang="en-US" baseline="30000" smtClean="0"/>
              <a:t/>
            </a:r>
            <a:br>
              <a:rPr lang="en-US" baseline="30000" smtClean="0"/>
            </a:br>
            <a:endParaRPr lang="en-US" smtClean="0"/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Water reacting as a base with CH</a:t>
            </a:r>
            <a:r>
              <a:rPr lang="en-US" baseline="-25000" smtClean="0">
                <a:solidFill>
                  <a:srgbClr val="002060"/>
                </a:solidFill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COOH: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C00000"/>
                </a:solidFill>
              </a:rPr>
              <a:t>	CH</a:t>
            </a:r>
            <a:r>
              <a:rPr lang="en-US" baseline="-25000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COOH(aq) + H</a:t>
            </a:r>
            <a:r>
              <a:rPr lang="en-US" baseline="-25000" smtClean="0">
                <a:solidFill>
                  <a:srgbClr val="C00000"/>
                </a:solidFill>
              </a:rPr>
              <a:t>2</a:t>
            </a:r>
            <a:r>
              <a:rPr lang="en-US" smtClean="0">
                <a:solidFill>
                  <a:srgbClr val="C00000"/>
                </a:solidFill>
              </a:rPr>
              <a:t>O(l) </a:t>
            </a:r>
            <a:r>
              <a:rPr lang="en-US" smtClean="0">
                <a:solidFill>
                  <a:srgbClr val="C00000"/>
                </a:solidFill>
                <a:sym typeface="Symbol" pitchFamily="18" charset="2"/>
              </a:rPr>
              <a:t></a:t>
            </a:r>
            <a:r>
              <a:rPr lang="en-US" smtClean="0">
                <a:solidFill>
                  <a:srgbClr val="C00000"/>
                </a:solidFill>
              </a:rPr>
              <a:t> CH</a:t>
            </a:r>
            <a:r>
              <a:rPr lang="en-US" baseline="-25000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COO</a:t>
            </a:r>
            <a:r>
              <a:rPr lang="en-US" baseline="30000" smtClean="0">
                <a:solidFill>
                  <a:srgbClr val="C00000"/>
                </a:solidFill>
              </a:rPr>
              <a:t>-</a:t>
            </a:r>
            <a:r>
              <a:rPr lang="en-US" smtClean="0">
                <a:solidFill>
                  <a:srgbClr val="C00000"/>
                </a:solidFill>
              </a:rPr>
              <a:t> (aq) + H</a:t>
            </a:r>
            <a:r>
              <a:rPr lang="en-US" baseline="-25000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O</a:t>
            </a:r>
            <a:r>
              <a:rPr lang="en-US" baseline="30000" smtClean="0">
                <a:solidFill>
                  <a:srgbClr val="C00000"/>
                </a:solidFill>
              </a:rPr>
              <a:t>+</a:t>
            </a:r>
            <a:r>
              <a:rPr lang="en-US" smtClean="0">
                <a:solidFill>
                  <a:srgbClr val="C00000"/>
                </a:solidFill>
              </a:rPr>
              <a:t>(aq) </a:t>
            </a:r>
            <a:r>
              <a:rPr lang="en-US" smtClean="0"/>
              <a:t>	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Water reacting as an acid with NH</a:t>
            </a:r>
            <a:r>
              <a:rPr lang="en-US" baseline="-25000" smtClean="0">
                <a:solidFill>
                  <a:srgbClr val="002060"/>
                </a:solidFill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:   	</a:t>
            </a:r>
            <a:r>
              <a:rPr lang="en-US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C00000"/>
                </a:solidFill>
              </a:rPr>
              <a:t>	NH</a:t>
            </a:r>
            <a:r>
              <a:rPr lang="en-US" baseline="-25000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(aq)   +   H</a:t>
            </a:r>
            <a:r>
              <a:rPr lang="en-US" baseline="-25000" smtClean="0">
                <a:solidFill>
                  <a:srgbClr val="C00000"/>
                </a:solidFill>
              </a:rPr>
              <a:t>2</a:t>
            </a:r>
            <a:r>
              <a:rPr lang="en-US" smtClean="0">
                <a:solidFill>
                  <a:srgbClr val="C00000"/>
                </a:solidFill>
              </a:rPr>
              <a:t>O(l)   </a:t>
            </a:r>
            <a:r>
              <a:rPr lang="en-US" smtClean="0">
                <a:solidFill>
                  <a:srgbClr val="C00000"/>
                </a:solidFill>
                <a:sym typeface="Symbol" pitchFamily="18" charset="2"/>
              </a:rPr>
              <a:t></a:t>
            </a:r>
            <a:r>
              <a:rPr lang="en-US" smtClean="0">
                <a:solidFill>
                  <a:srgbClr val="C00000"/>
                </a:solidFill>
              </a:rPr>
              <a:t>   NH</a:t>
            </a:r>
            <a:r>
              <a:rPr lang="en-US" baseline="-25000" smtClean="0">
                <a:solidFill>
                  <a:srgbClr val="C00000"/>
                </a:solidFill>
              </a:rPr>
              <a:t>4</a:t>
            </a:r>
            <a:r>
              <a:rPr lang="en-US" baseline="30000" smtClean="0">
                <a:solidFill>
                  <a:srgbClr val="C00000"/>
                </a:solidFill>
              </a:rPr>
              <a:t>+</a:t>
            </a:r>
            <a:r>
              <a:rPr lang="en-US" smtClean="0">
                <a:solidFill>
                  <a:srgbClr val="C00000"/>
                </a:solidFill>
              </a:rPr>
              <a:t>(aq)  +   OH</a:t>
            </a:r>
            <a:r>
              <a:rPr lang="en-US" baseline="30000" smtClean="0">
                <a:solidFill>
                  <a:srgbClr val="C00000"/>
                </a:solidFill>
              </a:rPr>
              <a:t>-</a:t>
            </a:r>
            <a:r>
              <a:rPr lang="en-US" smtClean="0">
                <a:solidFill>
                  <a:srgbClr val="C00000"/>
                </a:solidFill>
              </a:rPr>
              <a:t>(aq)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6626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/>
              <a:t>Amphoteric / amphiprotic substances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dirty="0" smtClean="0"/>
              <a:t>Ex)</a:t>
            </a:r>
            <a:r>
              <a:rPr lang="en-US" sz="2800" dirty="0" smtClean="0"/>
              <a:t> Write equations to show 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reacting with water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2800" dirty="0" smtClean="0"/>
              <a:t>(a) </a:t>
            </a:r>
            <a:r>
              <a:rPr lang="en-US" sz="2800" dirty="0"/>
              <a:t>HCO</a:t>
            </a:r>
            <a:r>
              <a:rPr lang="en-US" sz="2800" baseline="-25000" dirty="0"/>
              <a:t>3</a:t>
            </a:r>
            <a:r>
              <a:rPr lang="en-US" sz="2800" baseline="30000" dirty="0"/>
              <a:t>- </a:t>
            </a:r>
            <a:r>
              <a:rPr lang="en-US" sz="2800" dirty="0" smtClean="0"/>
              <a:t>acting as an acid </a:t>
            </a:r>
            <a:br>
              <a:rPr lang="en-US" sz="2800" dirty="0" smtClean="0"/>
            </a:br>
            <a:r>
              <a:rPr lang="en-US" sz="2800" dirty="0" smtClean="0"/>
              <a:t>	(b) </a:t>
            </a:r>
            <a:r>
              <a:rPr lang="en-US" sz="2800" dirty="0"/>
              <a:t>HCO</a:t>
            </a:r>
            <a:r>
              <a:rPr lang="en-US" sz="2800" baseline="-25000" dirty="0"/>
              <a:t>3</a:t>
            </a:r>
            <a:r>
              <a:rPr lang="en-US" sz="2800" baseline="30000" dirty="0"/>
              <a:t>- </a:t>
            </a:r>
            <a:r>
              <a:rPr lang="en-US" sz="2800" dirty="0"/>
              <a:t>acting as </a:t>
            </a:r>
            <a:r>
              <a:rPr lang="en-US" sz="2800" dirty="0" smtClean="0"/>
              <a:t>a base.</a:t>
            </a:r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act as an acid, it donates H+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HCO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</a:rPr>
              <a:t>aq</a:t>
            </a:r>
            <a:r>
              <a:rPr lang="en-US" sz="3200" b="1" dirty="0" smtClean="0">
                <a:solidFill>
                  <a:srgbClr val="002060"/>
                </a:solidFill>
              </a:rPr>
              <a:t>) + H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O(l) 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  <a:sym typeface="Symbol"/>
              </a:rPr>
              <a:t>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 CO</a:t>
            </a:r>
            <a:r>
              <a:rPr lang="en-US" sz="3200" b="1" baseline="-25000" dirty="0" smtClean="0">
                <a:solidFill>
                  <a:srgbClr val="002060"/>
                </a:solidFill>
                <a:cs typeface="Times New Roman"/>
              </a:rPr>
              <a:t>3</a:t>
            </a:r>
            <a:r>
              <a:rPr lang="en-US" sz="3200" b="1" baseline="30000" dirty="0" smtClean="0">
                <a:solidFill>
                  <a:srgbClr val="002060"/>
                </a:solidFill>
                <a:cs typeface="Times New Roman"/>
              </a:rPr>
              <a:t>2-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cs typeface="Times New Roman"/>
              </a:rPr>
              <a:t>aq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) + H</a:t>
            </a:r>
            <a:r>
              <a:rPr lang="en-US" sz="3200" b="1" baseline="-25000" dirty="0" smtClean="0">
                <a:solidFill>
                  <a:srgbClr val="002060"/>
                </a:solidFill>
                <a:cs typeface="Times New Roman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O</a:t>
            </a:r>
            <a:r>
              <a:rPr lang="en-US" sz="3200" b="1" baseline="30000" dirty="0" smtClean="0">
                <a:solidFill>
                  <a:srgbClr val="002060"/>
                </a:solidFill>
                <a:cs typeface="Times New Roman"/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cs typeface="Times New Roman"/>
              </a:rPr>
              <a:t>aq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)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act as a base, it accepts H+</a:t>
            </a:r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sz="3200" b="1" dirty="0" smtClean="0">
                <a:solidFill>
                  <a:srgbClr val="002060"/>
                </a:solidFill>
              </a:rPr>
              <a:t>HCO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</a:rPr>
              <a:t>aq</a:t>
            </a:r>
            <a:r>
              <a:rPr lang="en-US" sz="3200" b="1" dirty="0" smtClean="0">
                <a:solidFill>
                  <a:srgbClr val="002060"/>
                </a:solidFill>
              </a:rPr>
              <a:t>) + H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O(l) 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  <a:sym typeface="Symbol"/>
              </a:rPr>
              <a:t>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 H</a:t>
            </a:r>
            <a:r>
              <a:rPr lang="en-US" sz="3200" b="1" baseline="-25000" dirty="0" smtClean="0">
                <a:solidFill>
                  <a:srgbClr val="002060"/>
                </a:solidFill>
                <a:cs typeface="Times New Roman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CO</a:t>
            </a:r>
            <a:r>
              <a:rPr lang="en-US" sz="3200" b="1" baseline="-25000" dirty="0" smtClean="0">
                <a:solidFill>
                  <a:srgbClr val="002060"/>
                </a:solidFill>
                <a:cs typeface="Times New Roman"/>
              </a:rPr>
              <a:t>3</a:t>
            </a:r>
            <a:r>
              <a:rPr lang="en-US" sz="3200" b="1" baseline="3000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cs typeface="Times New Roman"/>
              </a:rPr>
              <a:t>aq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) + OH</a:t>
            </a:r>
            <a:r>
              <a:rPr lang="en-US" sz="3200" b="1" baseline="30000" dirty="0" smtClean="0">
                <a:solidFill>
                  <a:srgbClr val="002060"/>
                </a:solidFill>
                <a:cs typeface="Times New Roman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cs typeface="Times New Roman"/>
              </a:rPr>
              <a:t>aq</a:t>
            </a:r>
            <a:r>
              <a:rPr lang="en-US" sz="3200" b="1" dirty="0" smtClean="0">
                <a:solidFill>
                  <a:srgbClr val="002060"/>
                </a:solidFill>
                <a:cs typeface="Times New Roman"/>
              </a:rPr>
              <a:t>)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609600"/>
            <a:ext cx="5029200" cy="1676400"/>
          </a:xfrm>
        </p:spPr>
        <p:txBody>
          <a:bodyPr/>
          <a:lstStyle/>
          <a:p>
            <a:pPr eaLnBrk="1" hangingPunct="1"/>
            <a:r>
              <a:rPr lang="en-US" smtClean="0"/>
              <a:t>The Lewis Theory </a:t>
            </a:r>
            <a:br>
              <a:rPr lang="en-US" smtClean="0"/>
            </a:br>
            <a:r>
              <a:rPr lang="en-US" smtClean="0"/>
              <a:t>of Acids and Bases</a:t>
            </a:r>
          </a:p>
        </p:txBody>
      </p:sp>
      <p:pic>
        <p:nvPicPr>
          <p:cNvPr id="167943" name="Oh g11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h groovy baby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6335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brainiedeal.files.wordpress.com/2009/06/fghj23456789123456788fghgj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47900"/>
            <a:ext cx="43434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2400300" y="152400"/>
            <a:ext cx="6591300" cy="2743200"/>
          </a:xfrm>
          <a:prstGeom prst="cloudCallout">
            <a:avLst>
              <a:gd name="adj1" fmla="val -25458"/>
              <a:gd name="adj2" fmla="val 60634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4892675" y="3200400"/>
            <a:ext cx="40989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 </a:t>
            </a:r>
            <a:r>
              <a:rPr lang="en-US" sz="3200" b="1"/>
              <a:t>Lewis ACID</a:t>
            </a:r>
            <a:r>
              <a:rPr lang="en-US" sz="3200"/>
              <a:t> is an </a:t>
            </a:r>
            <a:r>
              <a:rPr lang="en-US" sz="3200" b="1"/>
              <a:t>electron pair acceptor</a:t>
            </a:r>
            <a:r>
              <a:rPr lang="en-US" sz="3200"/>
              <a:t>.</a:t>
            </a:r>
          </a:p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A </a:t>
            </a:r>
            <a:r>
              <a:rPr lang="en-US" sz="3200" b="1"/>
              <a:t>Lewis BASE</a:t>
            </a:r>
            <a:r>
              <a:rPr lang="en-US" sz="3200"/>
              <a:t> is an </a:t>
            </a:r>
            <a:r>
              <a:rPr lang="en-US" sz="3200" b="1"/>
              <a:t>electron pair donor.</a:t>
            </a:r>
            <a:endParaRPr lang="en-US" sz="32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" fill="hold"/>
                                        <p:tgtEl>
                                          <p:spTgt spid="167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Lewis: a theory of electron pairs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acid-base reactions result in the formation of a covalent bond, which will always be a</a:t>
            </a:r>
            <a:r>
              <a:rPr lang="en-US" b="1" smtClean="0"/>
              <a:t> dative</a:t>
            </a:r>
            <a:r>
              <a:rPr lang="en-US" smtClean="0"/>
              <a:t> bond (a.k.a. </a:t>
            </a:r>
            <a:r>
              <a:rPr lang="en-US" b="1" smtClean="0"/>
              <a:t>coordinate covalent bond</a:t>
            </a:r>
            <a:r>
              <a:rPr lang="en-US" smtClean="0"/>
              <a:t>) because both the electrons come from the base.</a:t>
            </a:r>
          </a:p>
          <a:p>
            <a:pPr eaLnBrk="1" hangingPunct="1"/>
            <a:endParaRPr lang="en-US" smtClean="0"/>
          </a:p>
        </p:txBody>
      </p:sp>
      <p:pic>
        <p:nvPicPr>
          <p:cNvPr id="29699" name="Picture 2" descr="http://upload.wikimedia.org/wikipedia/commons/0/05/Classical_dative_bo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724400"/>
            <a:ext cx="3295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Example: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382000" cy="129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note – the “curly arrow” is a convention used to show donation of electons.</a:t>
            </a:r>
          </a:p>
        </p:txBody>
      </p:sp>
      <p:pic>
        <p:nvPicPr>
          <p:cNvPr id="30723" name="In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638" y="1609725"/>
            <a:ext cx="2841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nk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850" y="1643063"/>
            <a:ext cx="20018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nk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38" y="2327275"/>
            <a:ext cx="40370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nk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850" y="1516063"/>
            <a:ext cx="4619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Ink 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0275" y="1565275"/>
            <a:ext cx="35718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Ink 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1913" y="1470025"/>
            <a:ext cx="317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nk 7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3200" y="2085975"/>
            <a:ext cx="1193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Ink 8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7200" y="2482850"/>
            <a:ext cx="9445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57200" y="3276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B1334"/>
                </a:solidFill>
              </a:rPr>
              <a:t>Lewis acid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514600" y="3733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Lewis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Example: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382000" cy="129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note – boron has an incomplete octet, so it is able to accept an electron pair</a:t>
            </a:r>
          </a:p>
        </p:txBody>
      </p:sp>
      <p:pic>
        <p:nvPicPr>
          <p:cNvPr id="31747" name="Ink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013" y="1501775"/>
            <a:ext cx="2952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nk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5138" y="2563813"/>
            <a:ext cx="1162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nk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2238" y="1633538"/>
            <a:ext cx="11938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Ink 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0813" y="2559050"/>
            <a:ext cx="11969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Ink 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6875" y="1638300"/>
            <a:ext cx="30051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Ink 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4525" y="1692275"/>
            <a:ext cx="17684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Ink 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5788" y="2579688"/>
            <a:ext cx="9493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Ink 7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35650" y="6362700"/>
            <a:ext cx="635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Ink 8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6675" y="6991350"/>
            <a:ext cx="6350" cy="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Ink 8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14463" y="2000250"/>
            <a:ext cx="61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Ink 8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6363" y="2601913"/>
            <a:ext cx="271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Ink 9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49375" y="1528763"/>
            <a:ext cx="52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Ink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46250" y="2197100"/>
            <a:ext cx="8969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Ink 9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77888" y="3114675"/>
            <a:ext cx="4286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Ink 9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39888" y="3005138"/>
            <a:ext cx="447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Ink 9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5638" y="3517900"/>
            <a:ext cx="17399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838200" y="4114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B1334"/>
                </a:solidFill>
              </a:rPr>
              <a:t>Lewis acid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124200" y="4114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Lewis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/>
      <p:bldP spid="317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personsfamous.com/pictures/antoinelavois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600200"/>
            <a:ext cx="3095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881188" y="228600"/>
            <a:ext cx="4848225" cy="1257300"/>
          </a:xfrm>
          <a:prstGeom prst="wedgeRoundRectCallout">
            <a:avLst>
              <a:gd name="adj1" fmla="val -35230"/>
              <a:gd name="adj2" fmla="val 134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 hereby define acids as compounds of oxygen and a nonmetal.  (1777)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733800" y="2057400"/>
            <a:ext cx="5229225" cy="1371600"/>
          </a:xfrm>
          <a:prstGeom prst="wedgeRoundRectCallout">
            <a:avLst>
              <a:gd name="adj1" fmla="val -70340"/>
              <a:gd name="adj2" fmla="val 80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In fact, I just named the newly discovered gas </a:t>
            </a:r>
            <a:r>
              <a:rPr lang="en-US" sz="2800" i="1" dirty="0"/>
              <a:t>oxygen</a:t>
            </a:r>
            <a:r>
              <a:rPr lang="en-US" sz="2800" dirty="0"/>
              <a:t>, which means “acid-former.”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-228600" y="6019800"/>
            <a:ext cx="4219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Antoine-Laurent de Lavoisier </a:t>
            </a:r>
          </a:p>
          <a:p>
            <a:pPr algn="ctr"/>
            <a:r>
              <a:rPr lang="en-US" sz="2400"/>
              <a:t>(1777)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/>
              <a:t>Example</a:t>
            </a:r>
            <a:r>
              <a:rPr lang="en-US" dirty="0" smtClean="0"/>
              <a:t>:</a:t>
            </a:r>
            <a:r>
              <a:rPr lang="en-US" sz="3200" dirty="0" smtClean="0">
                <a:latin typeface="+mn-lt"/>
              </a:rPr>
              <a:t> Cu</a:t>
            </a:r>
            <a:r>
              <a:rPr lang="en-US" sz="3200" baseline="30000" dirty="0" smtClean="0">
                <a:latin typeface="+mn-lt"/>
              </a:rPr>
              <a:t>2+</a:t>
            </a:r>
            <a:r>
              <a:rPr lang="en-US" sz="3200" dirty="0" smtClean="0">
                <a:latin typeface="+mn-lt"/>
              </a:rPr>
              <a:t>(</a:t>
            </a:r>
            <a:r>
              <a:rPr lang="en-US" sz="3200" dirty="0" err="1" smtClean="0">
                <a:latin typeface="+mn-lt"/>
              </a:rPr>
              <a:t>aq</a:t>
            </a:r>
            <a:r>
              <a:rPr lang="en-US" sz="3200" dirty="0" smtClean="0">
                <a:latin typeface="+mn-lt"/>
              </a:rPr>
              <a:t>) + 6H</a:t>
            </a:r>
            <a:r>
              <a:rPr lang="en-US" sz="3200" baseline="-25000" dirty="0" smtClean="0">
                <a:latin typeface="+mn-lt"/>
              </a:rPr>
              <a:t>2</a:t>
            </a:r>
            <a:r>
              <a:rPr lang="en-US" sz="3200" dirty="0" smtClean="0">
                <a:latin typeface="+mn-lt"/>
              </a:rPr>
              <a:t>O(l) </a:t>
            </a:r>
            <a:r>
              <a:rPr lang="en-US" sz="3200" dirty="0" smtClean="0">
                <a:latin typeface="+mn-lt"/>
                <a:cs typeface="Times New Roman"/>
              </a:rPr>
              <a:t>→[Cu(H</a:t>
            </a:r>
            <a:r>
              <a:rPr lang="en-US" sz="3200" baseline="-25000" dirty="0" smtClean="0">
                <a:latin typeface="+mn-lt"/>
                <a:cs typeface="Times New Roman"/>
              </a:rPr>
              <a:t>2</a:t>
            </a:r>
            <a:r>
              <a:rPr lang="en-US" sz="3200" dirty="0" smtClean="0">
                <a:latin typeface="+mn-lt"/>
                <a:cs typeface="Times New Roman"/>
              </a:rPr>
              <a:t>O)</a:t>
            </a:r>
            <a:r>
              <a:rPr lang="en-US" sz="3200" baseline="-25000" dirty="0" smtClean="0">
                <a:latin typeface="+mn-lt"/>
                <a:cs typeface="Times New Roman"/>
              </a:rPr>
              <a:t>6</a:t>
            </a:r>
            <a:r>
              <a:rPr lang="en-US" sz="3200" dirty="0" smtClean="0">
                <a:latin typeface="+mn-lt"/>
                <a:cs typeface="Times New Roman"/>
              </a:rPr>
              <a:t>]</a:t>
            </a:r>
            <a:r>
              <a:rPr lang="en-US" sz="3200" baseline="30000" dirty="0" smtClean="0">
                <a:latin typeface="+mn-lt"/>
                <a:cs typeface="Times New Roman"/>
              </a:rPr>
              <a:t>2+</a:t>
            </a:r>
            <a:r>
              <a:rPr lang="en-US" sz="3200" dirty="0" smtClean="0">
                <a:latin typeface="+mn-lt"/>
                <a:cs typeface="Times New Roman"/>
              </a:rPr>
              <a:t>(</a:t>
            </a:r>
            <a:r>
              <a:rPr lang="en-US" sz="3200" dirty="0" err="1" smtClean="0">
                <a:latin typeface="+mn-lt"/>
                <a:cs typeface="Times New Roman"/>
              </a:rPr>
              <a:t>aq</a:t>
            </a:r>
            <a:r>
              <a:rPr lang="en-US" sz="3200" dirty="0" smtClean="0">
                <a:latin typeface="+mn-lt"/>
                <a:cs typeface="Times New Roman"/>
              </a:rPr>
              <a:t>)</a:t>
            </a:r>
            <a:endParaRPr lang="en-US" sz="3200" dirty="0">
              <a:latin typeface="+mn-lt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763000" cy="129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note – metals in the middle of the periodic table often form ions with vacant orbitals in their d subshell, so they are able to act as Lewis acids and accept lone pairs of electrons when they bond with ligands to form complex ions.  </a:t>
            </a:r>
            <a:r>
              <a:rPr lang="en-US" sz="2400" b="1" smtClean="0"/>
              <a:t>Ligands</a:t>
            </a:r>
            <a:r>
              <a:rPr lang="en-US" sz="2400" smtClean="0"/>
              <a:t>, as donors of lone pairs, are therefore acting as Lewis bases</a:t>
            </a:r>
          </a:p>
        </p:txBody>
      </p:sp>
      <p:pic>
        <p:nvPicPr>
          <p:cNvPr id="32771" name="Ink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1388" y="1346200"/>
            <a:ext cx="395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nk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025" y="6983413"/>
            <a:ext cx="14288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nk 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2388" y="1538288"/>
            <a:ext cx="6413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nk 1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125538"/>
            <a:ext cx="267493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Ink 1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5675" y="1190625"/>
            <a:ext cx="3048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Ink 1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0550" y="1254125"/>
            <a:ext cx="4413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Ink 1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0613" y="1835150"/>
            <a:ext cx="5651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Ink 20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7775" y="2981325"/>
            <a:ext cx="32607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Ink 20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363" y="1998663"/>
            <a:ext cx="44767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Ink 2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9175" y="2060575"/>
            <a:ext cx="12938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0" y="3352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B1334"/>
                </a:solidFill>
              </a:rPr>
              <a:t>Lewis acid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667000" y="3505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Lewis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Ligands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ligands found in complex ions include </a:t>
            </a:r>
            <a:r>
              <a:rPr lang="en-US" b="1" smtClean="0"/>
              <a:t>H</a:t>
            </a:r>
            <a:r>
              <a:rPr lang="en-US" b="1" baseline="-25000" smtClean="0"/>
              <a:t>2</a:t>
            </a:r>
            <a:r>
              <a:rPr lang="en-US" b="1" smtClean="0"/>
              <a:t>O</a:t>
            </a:r>
            <a:r>
              <a:rPr lang="en-US" smtClean="0"/>
              <a:t>, </a:t>
            </a:r>
            <a:r>
              <a:rPr lang="en-US" b="1" smtClean="0"/>
              <a:t>CN</a:t>
            </a:r>
            <a:r>
              <a:rPr lang="en-US" baseline="30000" smtClean="0"/>
              <a:t>-</a:t>
            </a:r>
            <a:r>
              <a:rPr lang="en-US" smtClean="0"/>
              <a:t> and </a:t>
            </a:r>
            <a:r>
              <a:rPr lang="en-US" b="1" smtClean="0"/>
              <a:t>NH</a:t>
            </a:r>
            <a:r>
              <a:rPr lang="en-US" b="1" baseline="-25000" smtClean="0"/>
              <a:t>3</a:t>
            </a:r>
            <a:r>
              <a:rPr lang="en-US" smtClean="0"/>
              <a:t>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Note that they all have lone pairs of electrons, the defining feature of their Lewis base properties.</a:t>
            </a:r>
          </a:p>
          <a:p>
            <a:pPr eaLnBrk="1" hangingPunct="1"/>
            <a:endParaRPr lang="en-US" smtClean="0"/>
          </a:p>
        </p:txBody>
      </p:sp>
      <p:pic>
        <p:nvPicPr>
          <p:cNvPr id="33795" name="Ink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963" y="2833688"/>
            <a:ext cx="6032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nk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3236913"/>
            <a:ext cx="174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nk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2949575"/>
            <a:ext cx="284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nk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463" y="3540125"/>
            <a:ext cx="3016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Ink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388" y="3598863"/>
            <a:ext cx="153987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Ink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9513" y="3514725"/>
            <a:ext cx="31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Ink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89100" y="3279775"/>
            <a:ext cx="274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Ink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25650" y="3489325"/>
            <a:ext cx="381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Ink 4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79788" y="3214688"/>
            <a:ext cx="1095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Ink 4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29013" y="3146425"/>
            <a:ext cx="6556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Ink 4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1488" y="3141663"/>
            <a:ext cx="460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Ink 4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05300" y="3103563"/>
            <a:ext cx="282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Ink 4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60575" y="3552825"/>
            <a:ext cx="1905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Ink 4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09800" y="3449638"/>
            <a:ext cx="476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Ink 5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72013" y="3133725"/>
            <a:ext cx="133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Ink 6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46775" y="2698750"/>
            <a:ext cx="180181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Acid-Base Theory Comparison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153400" cy="2944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952"/>
                <a:gridCol w="3201319"/>
                <a:gridCol w="2630129"/>
              </a:tblGrid>
              <a:tr h="98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Theory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Definition of acid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Definition of base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Bronsted-Lowry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Proton donor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Proton acceptor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Lewis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Electron pair acceptor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 pair donor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600200" y="4495800"/>
            <a:ext cx="5791200" cy="2133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263775" y="5334000"/>
            <a:ext cx="4441825" cy="1117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38" name="TextBox 8"/>
          <p:cNvSpPr txBox="1">
            <a:spLocks noChangeArrowheads="1"/>
          </p:cNvSpPr>
          <p:nvPr/>
        </p:nvSpPr>
        <p:spPr bwMode="auto">
          <a:xfrm>
            <a:off x="3429000" y="4648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Lewis acid</a:t>
            </a:r>
          </a:p>
        </p:txBody>
      </p:sp>
      <p:sp>
        <p:nvSpPr>
          <p:cNvPr id="34839" name="TextBox 9"/>
          <p:cNvSpPr txBox="1">
            <a:spLocks noChangeArrowheads="1"/>
          </p:cNvSpPr>
          <p:nvPr/>
        </p:nvSpPr>
        <p:spPr bwMode="auto">
          <a:xfrm>
            <a:off x="2819400" y="55880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Bronsted-Lowry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/>
              <a:t>Ex: </a:t>
            </a:r>
            <a:r>
              <a:rPr lang="en-US" sz="3200" smtClean="0"/>
              <a:t>For each of the following reactions, identify the Lewis acid and the Lewis base. 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4NH</a:t>
            </a:r>
            <a:r>
              <a:rPr lang="en-US" baseline="-25000" smtClean="0"/>
              <a:t>3</a:t>
            </a:r>
            <a:r>
              <a:rPr lang="en-US" smtClean="0"/>
              <a:t>(aq)   +   Zn</a:t>
            </a:r>
            <a:r>
              <a:rPr lang="en-US" baseline="30000" smtClean="0"/>
              <a:t>2+</a:t>
            </a:r>
            <a:r>
              <a:rPr lang="en-US" smtClean="0"/>
              <a:t>(aq) 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  [Zn(NH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4</a:t>
            </a:r>
            <a:r>
              <a:rPr lang="en-US" smtClean="0"/>
              <a:t>]</a:t>
            </a:r>
            <a:r>
              <a:rPr lang="en-US" baseline="30000" smtClean="0"/>
              <a:t>2+</a:t>
            </a:r>
            <a:r>
              <a:rPr lang="en-US" smtClean="0"/>
              <a:t>(aq)</a:t>
            </a: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2Cl</a:t>
            </a:r>
            <a:r>
              <a:rPr lang="en-US" baseline="30000" smtClean="0"/>
              <a:t>-</a:t>
            </a:r>
            <a:r>
              <a:rPr lang="en-US" smtClean="0"/>
              <a:t>(aq)   +   BeCl</a:t>
            </a:r>
            <a:r>
              <a:rPr lang="en-US" baseline="-25000" smtClean="0"/>
              <a:t>2</a:t>
            </a:r>
            <a:r>
              <a:rPr lang="en-US" smtClean="0"/>
              <a:t> (aq)   + 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  [BeCl</a:t>
            </a:r>
            <a:r>
              <a:rPr lang="en-US" baseline="-25000" smtClean="0"/>
              <a:t>4</a:t>
            </a:r>
            <a:r>
              <a:rPr lang="en-US" smtClean="0"/>
              <a:t>]</a:t>
            </a:r>
            <a:r>
              <a:rPr lang="en-US" baseline="30000" smtClean="0"/>
              <a:t>2-</a:t>
            </a:r>
            <a:r>
              <a:rPr lang="en-US" smtClean="0"/>
              <a:t> (aq)</a:t>
            </a:r>
            <a:br>
              <a:rPr lang="en-US" smtClean="0"/>
            </a:br>
            <a:endParaRPr lang="en-US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Mg</a:t>
            </a:r>
            <a:r>
              <a:rPr lang="en-US" baseline="30000" smtClean="0"/>
              <a:t>2+</a:t>
            </a:r>
            <a:r>
              <a:rPr lang="en-US" smtClean="0"/>
              <a:t>(aq)   +  6H</a:t>
            </a:r>
            <a:r>
              <a:rPr lang="en-US" baseline="-25000" smtClean="0"/>
              <a:t>2</a:t>
            </a:r>
            <a:r>
              <a:rPr lang="en-US" smtClean="0"/>
              <a:t>O(l) 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  [Mg(H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  <a:r>
              <a:rPr lang="en-US" baseline="-25000" smtClean="0"/>
              <a:t>6</a:t>
            </a:r>
            <a:r>
              <a:rPr lang="en-US" smtClean="0"/>
              <a:t>]</a:t>
            </a:r>
            <a:r>
              <a:rPr lang="en-US" baseline="30000" smtClean="0"/>
              <a:t>2+</a:t>
            </a:r>
            <a:r>
              <a:rPr lang="en-US" smtClean="0"/>
              <a:t>(aq)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2066925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base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3895725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3886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base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5562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0400" y="5562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/>
              <a:t>Ex: </a:t>
            </a:r>
            <a:r>
              <a:rPr lang="en-US" sz="3200" smtClean="0"/>
              <a:t>Which of the following could not act as a ligand in a complex ion of a transition metal?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7963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			</a:t>
            </a:r>
            <a:r>
              <a:rPr lang="en-US" dirty="0" smtClean="0"/>
              <a:t>	b</a:t>
            </a:r>
            <a:r>
              <a:rPr lang="en-US" dirty="0"/>
              <a:t>) NCl</a:t>
            </a:r>
            <a:r>
              <a:rPr lang="en-US" baseline="-25000" dirty="0"/>
              <a:t>3</a:t>
            </a:r>
            <a:r>
              <a:rPr lang="en-US" dirty="0"/>
              <a:t>		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c) PCl</a:t>
            </a:r>
            <a:r>
              <a:rPr lang="en-US" baseline="-25000" dirty="0" smtClean="0"/>
              <a:t>3</a:t>
            </a:r>
            <a:r>
              <a:rPr lang="en-US" dirty="0"/>
              <a:t>			d) CH</a:t>
            </a:r>
            <a:r>
              <a:rPr lang="en-US" baseline="-25000" dirty="0"/>
              <a:t>4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Ink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2187575"/>
            <a:ext cx="8524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nk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4851400"/>
            <a:ext cx="2066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Ink 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nk 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Ink 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4713" y="3262313"/>
            <a:ext cx="873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Ink 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Ink 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6463" y="3409950"/>
            <a:ext cx="31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Ink 7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3300" y="3217863"/>
            <a:ext cx="850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Ink 7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nk 8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8963" y="2889250"/>
            <a:ext cx="17176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Ink 8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80038" y="2325688"/>
            <a:ext cx="857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Ink 1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73663" y="2274888"/>
            <a:ext cx="210343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Ink 13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45263" y="5332413"/>
            <a:ext cx="2571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ounded Rectangle 131"/>
          <p:cNvSpPr/>
          <p:nvPr/>
        </p:nvSpPr>
        <p:spPr>
          <a:xfrm>
            <a:off x="3886200" y="3810000"/>
            <a:ext cx="4495800" cy="2397125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4114800" y="5648325"/>
            <a:ext cx="240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no lone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Properties of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For acids and bases here, we will use the following definitions: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</a:rPr>
              <a:t>Acid: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substance that donates H</a:t>
            </a:r>
            <a:r>
              <a:rPr lang="en-US" baseline="30000" dirty="0"/>
              <a:t>+</a:t>
            </a:r>
            <a:r>
              <a:rPr lang="en-US" dirty="0"/>
              <a:t> in solution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Base: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a substance that can neutralize an acid to produce water --- includes metal oxides, hydroxides, ammonia, soluble carbonates 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 and </a:t>
            </a:r>
            <a:r>
              <a:rPr lang="en-US" dirty="0" err="1"/>
              <a:t>hydrogencarbonates</a:t>
            </a:r>
            <a:r>
              <a:rPr lang="en-US" dirty="0"/>
              <a:t> (NaHCO</a:t>
            </a:r>
            <a:r>
              <a:rPr lang="en-US" baseline="-25000" dirty="0"/>
              <a:t>3</a:t>
            </a:r>
            <a:r>
              <a:rPr lang="en-US" dirty="0"/>
              <a:t> and KHCO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Properties of acids and bases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Alkali:</a:t>
            </a:r>
            <a:r>
              <a:rPr lang="en-US" smtClean="0"/>
              <a:t> a soluble base.  When dissolved in water, alkalis all release the hydroxide ion, OH</a:t>
            </a:r>
            <a:r>
              <a:rPr lang="en-US" baseline="30000" smtClean="0"/>
              <a:t>-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u="sng" smtClean="0"/>
              <a:t>For example: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sz="2000" smtClean="0"/>
              <a:t>K</a:t>
            </a:r>
            <a:r>
              <a:rPr lang="en-US" sz="2000" baseline="-25000" smtClean="0"/>
              <a:t>2</a:t>
            </a:r>
            <a:r>
              <a:rPr lang="en-US" sz="2000" smtClean="0"/>
              <a:t>O(s) + H</a:t>
            </a:r>
            <a:r>
              <a:rPr lang="en-US" sz="2000" baseline="-25000" smtClean="0"/>
              <a:t>2</a:t>
            </a:r>
            <a:r>
              <a:rPr lang="en-US" sz="2000" smtClean="0"/>
              <a:t>O(l) </a:t>
            </a:r>
            <a:r>
              <a:rPr lang="en-US" sz="2000" smtClean="0">
                <a:sym typeface="Symbol" pitchFamily="18" charset="2"/>
              </a:rPr>
              <a:t></a:t>
            </a:r>
            <a:r>
              <a:rPr lang="en-US" sz="2000" smtClean="0"/>
              <a:t> 2K</a:t>
            </a:r>
            <a:r>
              <a:rPr lang="en-US" sz="2000" baseline="30000" smtClean="0"/>
              <a:t>+</a:t>
            </a:r>
            <a:r>
              <a:rPr lang="en-US" sz="2000" smtClean="0"/>
              <a:t>(aq) + 2OH</a:t>
            </a:r>
            <a:r>
              <a:rPr lang="en-US" sz="2000" baseline="30000" smtClean="0"/>
              <a:t>-</a:t>
            </a:r>
            <a:r>
              <a:rPr lang="en-US" sz="2000" smtClean="0"/>
              <a:t>(aq)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sz="2000" smtClean="0"/>
              <a:t>NH</a:t>
            </a:r>
            <a:r>
              <a:rPr lang="en-US" sz="2000" baseline="-25000" smtClean="0"/>
              <a:t>3</a:t>
            </a:r>
            <a:r>
              <a:rPr lang="en-US" sz="2000" smtClean="0"/>
              <a:t>(aq) + H</a:t>
            </a:r>
            <a:r>
              <a:rPr lang="en-US" sz="2000" baseline="-25000" smtClean="0"/>
              <a:t>2</a:t>
            </a:r>
            <a:r>
              <a:rPr lang="en-US" sz="2000" smtClean="0"/>
              <a:t>O(l) </a:t>
            </a:r>
            <a:r>
              <a:rPr lang="en-US" sz="2000" smtClean="0">
                <a:sym typeface="Symbol" pitchFamily="18" charset="2"/>
              </a:rPr>
              <a:t></a:t>
            </a:r>
            <a:r>
              <a:rPr lang="en-US" sz="2000" smtClean="0"/>
              <a:t> NH</a:t>
            </a:r>
            <a:r>
              <a:rPr lang="en-US" sz="2000" baseline="-25000" smtClean="0"/>
              <a:t>4</a:t>
            </a:r>
            <a:r>
              <a:rPr lang="en-US" sz="2000" baseline="30000" smtClean="0"/>
              <a:t>+</a:t>
            </a:r>
            <a:r>
              <a:rPr lang="en-US" sz="2000" smtClean="0"/>
              <a:t>(aq) + OH</a:t>
            </a:r>
            <a:r>
              <a:rPr lang="en-US" sz="2000" baseline="30000" smtClean="0"/>
              <a:t>-</a:t>
            </a:r>
            <a:r>
              <a:rPr lang="en-US" sz="2000" smtClean="0"/>
              <a:t>(aq)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sz="2000" smtClean="0"/>
              <a:t>CO</a:t>
            </a:r>
            <a:r>
              <a:rPr lang="en-US" sz="2000" baseline="-25000" smtClean="0"/>
              <a:t>3</a:t>
            </a:r>
            <a:r>
              <a:rPr lang="en-US" sz="2000" baseline="30000" smtClean="0"/>
              <a:t>2-</a:t>
            </a:r>
            <a:r>
              <a:rPr lang="en-US" sz="2000" smtClean="0"/>
              <a:t> (aq) + H</a:t>
            </a:r>
            <a:r>
              <a:rPr lang="en-US" sz="2000" baseline="-25000" smtClean="0"/>
              <a:t>2</a:t>
            </a:r>
            <a:r>
              <a:rPr lang="en-US" sz="2000" smtClean="0"/>
              <a:t>O(l) </a:t>
            </a:r>
            <a:r>
              <a:rPr lang="en-US" sz="2000" smtClean="0">
                <a:sym typeface="Symbol" pitchFamily="18" charset="2"/>
              </a:rPr>
              <a:t></a:t>
            </a:r>
            <a:r>
              <a:rPr lang="en-US" sz="2000" smtClean="0"/>
              <a:t> HCO</a:t>
            </a:r>
            <a:r>
              <a:rPr lang="en-US" sz="2000" baseline="-25000" smtClean="0"/>
              <a:t>3</a:t>
            </a:r>
            <a:r>
              <a:rPr lang="en-US" sz="2000" baseline="30000" smtClean="0"/>
              <a:t>-</a:t>
            </a:r>
            <a:r>
              <a:rPr lang="en-US" sz="2000" smtClean="0"/>
              <a:t>(aq) + OH</a:t>
            </a:r>
            <a:r>
              <a:rPr lang="en-US" sz="2000" baseline="30000" smtClean="0"/>
              <a:t>-</a:t>
            </a:r>
            <a:r>
              <a:rPr lang="en-US" sz="2000" smtClean="0"/>
              <a:t>(aq)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sz="2000" smtClean="0"/>
              <a:t>HCO</a:t>
            </a:r>
            <a:r>
              <a:rPr lang="en-US" sz="2000" baseline="-25000" smtClean="0"/>
              <a:t>3</a:t>
            </a:r>
            <a:r>
              <a:rPr lang="en-US" sz="2000" baseline="30000" smtClean="0"/>
              <a:t>-</a:t>
            </a:r>
            <a:r>
              <a:rPr lang="en-US" sz="2000" smtClean="0"/>
              <a:t>(aq) </a:t>
            </a:r>
            <a:r>
              <a:rPr lang="en-US" sz="2000" smtClean="0">
                <a:sym typeface="Symbol" pitchFamily="18" charset="2"/>
              </a:rPr>
              <a:t></a:t>
            </a:r>
            <a:r>
              <a:rPr lang="en-US" sz="2000" smtClean="0"/>
              <a:t> CO</a:t>
            </a:r>
            <a:r>
              <a:rPr lang="en-US" sz="2000" baseline="-25000" smtClean="0"/>
              <a:t>2</a:t>
            </a:r>
            <a:r>
              <a:rPr lang="en-US" sz="2000" smtClean="0"/>
              <a:t>(g) + OH</a:t>
            </a:r>
            <a:r>
              <a:rPr lang="en-US" sz="2000" baseline="30000" smtClean="0"/>
              <a:t>-</a:t>
            </a:r>
            <a:r>
              <a:rPr lang="en-US" sz="2000" smtClean="0"/>
              <a:t>(aq)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3352800"/>
            <a:ext cx="31242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4495800"/>
            <a:ext cx="17526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6019800" y="38100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bases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6553200" y="48768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alkalis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Properties of acids and bases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Neutralization:</a:t>
            </a:r>
            <a:r>
              <a:rPr lang="en-US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net ionic equation = </a:t>
            </a:r>
            <a:r>
              <a:rPr lang="en-US" b="1" smtClean="0"/>
              <a:t>H</a:t>
            </a:r>
            <a:r>
              <a:rPr lang="en-US" b="1" baseline="30000" smtClean="0"/>
              <a:t>+</a:t>
            </a:r>
            <a:r>
              <a:rPr lang="en-US" b="1" smtClean="0"/>
              <a:t>(aq) + OH</a:t>
            </a:r>
            <a:r>
              <a:rPr lang="en-US" b="1" baseline="30000" smtClean="0"/>
              <a:t>-</a:t>
            </a:r>
            <a:r>
              <a:rPr lang="en-US" b="1" smtClean="0"/>
              <a:t>(aq)</a:t>
            </a:r>
            <a:r>
              <a:rPr lang="en-US" b="1" smtClean="0">
                <a:sym typeface="Symbol" pitchFamily="18" charset="2"/>
              </a:rPr>
              <a:t></a:t>
            </a:r>
            <a:r>
              <a:rPr lang="en-US" b="1" smtClean="0"/>
              <a:t> H</a:t>
            </a:r>
            <a:r>
              <a:rPr lang="en-US" b="1" baseline="-25000" smtClean="0"/>
              <a:t>2</a:t>
            </a:r>
            <a:r>
              <a:rPr lang="en-US" b="1" smtClean="0"/>
              <a:t>O(l)</a:t>
            </a:r>
            <a:r>
              <a:rPr lang="en-US" smtClean="0"/>
              <a:t> </a:t>
            </a:r>
          </a:p>
        </p:txBody>
      </p:sp>
      <p:pic>
        <p:nvPicPr>
          <p:cNvPr id="39939" name="Picture 2" descr="http://www.biologycorner.com/resources/neutraliz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962400"/>
            <a:ext cx="6477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Acid-Base Indicators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Acid-Base indicators change color reversibly according to the concentration of H</a:t>
            </a:r>
            <a:r>
              <a:rPr lang="en-US" baseline="30000" smtClean="0"/>
              <a:t>+</a:t>
            </a:r>
            <a:r>
              <a:rPr lang="en-US" smtClean="0"/>
              <a:t> ions in solution.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	</a:t>
            </a:r>
            <a:br>
              <a:rPr lang="en-US" b="1" smtClean="0"/>
            </a:br>
            <a:r>
              <a:rPr lang="en-US" b="1" smtClean="0"/>
              <a:t>	</a:t>
            </a:r>
            <a:r>
              <a:rPr lang="en-US" sz="4400" b="1" smtClean="0"/>
              <a:t>HIn(aq) </a:t>
            </a:r>
            <a:r>
              <a:rPr lang="en-US" sz="4400" b="1" smtClean="0">
                <a:sym typeface="Symbol" pitchFamily="18" charset="2"/>
              </a:rPr>
              <a:t></a:t>
            </a:r>
            <a:r>
              <a:rPr lang="en-US" sz="4400" b="1" smtClean="0"/>
              <a:t> H</a:t>
            </a:r>
            <a:r>
              <a:rPr lang="en-US" sz="4400" b="1" baseline="30000" smtClean="0"/>
              <a:t>+</a:t>
            </a:r>
            <a:r>
              <a:rPr lang="en-US" sz="4400" b="1" smtClean="0"/>
              <a:t>(aq) + In</a:t>
            </a:r>
            <a:r>
              <a:rPr lang="en-US" sz="4400" b="1" baseline="30000" smtClean="0"/>
              <a:t>-</a:t>
            </a:r>
            <a:r>
              <a:rPr lang="en-US" sz="4400" b="1" smtClean="0"/>
              <a:t>(aq)</a:t>
            </a:r>
            <a:endParaRPr lang="en-US" sz="4400" smtClean="0"/>
          </a:p>
        </p:txBody>
      </p:sp>
      <p:pic>
        <p:nvPicPr>
          <p:cNvPr id="40963" name="Picture 4" descr="http://www.physchem.co.za/OB12-che/Graphics/GRDD0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4676775"/>
            <a:ext cx="4543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Acid-Base Indicators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Many indicators are derived from natural substances such as extracts from flower petals and berries.</a:t>
            </a:r>
            <a:r>
              <a:rPr lang="en-US" b="1" smtClean="0"/>
              <a:t> 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7413"/>
            <a:ext cx="30257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http://www.roomu.net/files/user10/Hydrang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05188"/>
            <a:ext cx="2646363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ile:Davy Humphry desk color How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7635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333375" y="228600"/>
            <a:ext cx="3400425" cy="2438400"/>
          </a:xfrm>
          <a:prstGeom prst="wedgeRoundRectCallout">
            <a:avLst>
              <a:gd name="adj1" fmla="val 126942"/>
              <a:gd name="adj2" fmla="val 6055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Actually, one of the acids you worked with is composed entirely of hydrogen and chlorine (</a:t>
            </a:r>
            <a:r>
              <a:rPr lang="en-US" sz="2800" dirty="0" err="1"/>
              <a:t>HCl</a:t>
            </a:r>
            <a:r>
              <a:rPr lang="en-US" sz="2800" dirty="0"/>
              <a:t>). 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105400" y="63198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Humphry Davy (1818)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Acid-Base Indicators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Litmus</a:t>
            </a:r>
            <a:r>
              <a:rPr lang="en-US" smtClean="0"/>
              <a:t>, a dye derived from lichens, can distinguish between acids and alkalis, but cannot indicate a particular pH.  </a:t>
            </a:r>
          </a:p>
        </p:txBody>
      </p:sp>
      <p:pic>
        <p:nvPicPr>
          <p:cNvPr id="43011" name="Picture 4" descr="http://www.chem.wisc.edu/deptfiles/genchem/sstutorial/Text12/AcidBaseRxns/litm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425" y="373380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19425" y="3733800"/>
            <a:ext cx="3000375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Acid-Base Indicators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For this purpose, </a:t>
            </a:r>
            <a:r>
              <a:rPr lang="en-US" b="1" smtClean="0"/>
              <a:t>universal indicator</a:t>
            </a:r>
            <a:r>
              <a:rPr lang="en-US" smtClean="0"/>
              <a:t> was created by mixing together several indicators; thus universal indicator changes color many times across a range of pH levels. </a:t>
            </a:r>
            <a:endParaRPr lang="en-US" sz="4400" smtClean="0"/>
          </a:p>
        </p:txBody>
      </p:sp>
      <p:pic>
        <p:nvPicPr>
          <p:cNvPr id="44035" name="Picture 2" descr="http://www.bbc.co.uk/schools/ks3bitesize/science/images/universal_indic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838" y="4038600"/>
            <a:ext cx="53387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http://homepages.ius.edu/DSPURLOC/c121/images/un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3079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3810000" y="4038600"/>
            <a:ext cx="22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8534400" y="4038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14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6172200" y="4038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Acid-Base Indicators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18074"/>
              </p:ext>
            </p:extLst>
          </p:nvPr>
        </p:nvGraphicFramePr>
        <p:xfrm>
          <a:off x="609600" y="1676400"/>
          <a:ext cx="7696199" cy="201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212"/>
                <a:gridCol w="2263587"/>
                <a:gridCol w="2565400"/>
              </a:tblGrid>
              <a:tr h="49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Indicator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Color in acid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Color in alkali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litmus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pink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blue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methyl orange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red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yellow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phenolphthalein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colorless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</a:rPr>
                        <a:t>pink </a:t>
                      </a:r>
                      <a:endParaRPr lang="en-US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5080" name="Text Box 1"/>
          <p:cNvSpPr txBox="1">
            <a:spLocks noChangeArrowheads="1"/>
          </p:cNvSpPr>
          <p:nvPr/>
        </p:nvSpPr>
        <p:spPr bwMode="auto">
          <a:xfrm>
            <a:off x="4821238" y="3252788"/>
            <a:ext cx="1935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Ac</a:t>
            </a:r>
            <a:r>
              <a:rPr lang="en-US" sz="3400" smtClean="0"/>
              <a:t>ids react with metals, bases and carbonates to form salts…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Neutralization reactions with bases: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/>
              <a:t>	</a:t>
            </a:r>
            <a:r>
              <a:rPr lang="en-US" b="1" i="1" dirty="0" smtClean="0"/>
              <a:t>acid </a:t>
            </a:r>
            <a:r>
              <a:rPr lang="en-US" b="1" i="1" dirty="0"/>
              <a:t>+ base </a:t>
            </a:r>
            <a:r>
              <a:rPr lang="en-US" b="1" i="1" dirty="0">
                <a:sym typeface="Symbol"/>
              </a:rPr>
              <a:t></a:t>
            </a:r>
            <a:r>
              <a:rPr lang="en-US" b="1" i="1" dirty="0"/>
              <a:t> salt + </a:t>
            </a:r>
            <a:r>
              <a:rPr lang="en-US" b="1" i="1" dirty="0" smtClean="0"/>
              <a:t>water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a) with </a:t>
            </a:r>
            <a:r>
              <a:rPr lang="en-US" dirty="0"/>
              <a:t>hydroxide bases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572000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+mn-lt"/>
              </a:rPr>
              <a:t>HCl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+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NaOH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://nutritionalmuscletesting.com/web_images/acid_20base_20bal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61313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571999"/>
            <a:ext cx="381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  <a:cs typeface="Times New Roman"/>
              </a:rPr>
              <a:t>NaCl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O(l)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Ac</a:t>
            </a:r>
            <a:r>
              <a:rPr lang="en-US" sz="3400" smtClean="0"/>
              <a:t>ids react with metals, bases and carbonates to form salts…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Neutralization reactions with bases: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/>
              <a:t>	</a:t>
            </a:r>
            <a:r>
              <a:rPr lang="en-US" b="1" i="1" dirty="0" smtClean="0"/>
              <a:t>acid </a:t>
            </a:r>
            <a:r>
              <a:rPr lang="en-US" b="1" i="1" dirty="0"/>
              <a:t>+ base </a:t>
            </a:r>
            <a:r>
              <a:rPr lang="en-US" b="1" i="1" dirty="0">
                <a:sym typeface="Symbol"/>
              </a:rPr>
              <a:t></a:t>
            </a:r>
            <a:r>
              <a:rPr lang="en-US" b="1" i="1" dirty="0"/>
              <a:t> salt + </a:t>
            </a:r>
            <a:r>
              <a:rPr lang="en-US" b="1" i="1" dirty="0" smtClean="0"/>
              <a:t>water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	b) With </a:t>
            </a:r>
            <a:r>
              <a:rPr lang="en-US" dirty="0"/>
              <a:t>metal oxide </a:t>
            </a:r>
            <a:r>
              <a:rPr lang="en-US" dirty="0" smtClean="0"/>
              <a:t>bases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749800"/>
            <a:ext cx="4572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CH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COOH(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+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CuO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(s) 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4749800"/>
            <a:ext cx="93726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2					Cu(CH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COO)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O(l)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Ac</a:t>
            </a:r>
            <a:r>
              <a:rPr lang="en-US" sz="3400" smtClean="0"/>
              <a:t>ids react with metals, bases and carbonates to form salts…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2438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Neutralization reactions with bases: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/>
              <a:t>	</a:t>
            </a:r>
            <a:r>
              <a:rPr lang="en-US" b="1" i="1" dirty="0" smtClean="0"/>
              <a:t>acid </a:t>
            </a:r>
            <a:r>
              <a:rPr lang="en-US" b="1" i="1" dirty="0"/>
              <a:t>+ base </a:t>
            </a:r>
            <a:r>
              <a:rPr lang="en-US" b="1" i="1" dirty="0">
                <a:sym typeface="Symbol"/>
              </a:rPr>
              <a:t></a:t>
            </a:r>
            <a:r>
              <a:rPr lang="en-US" b="1" i="1" dirty="0"/>
              <a:t> salt + </a:t>
            </a:r>
            <a:r>
              <a:rPr lang="en-US" b="1" i="1" dirty="0" smtClean="0"/>
              <a:t>water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	c) With </a:t>
            </a:r>
            <a:r>
              <a:rPr lang="en-US" dirty="0"/>
              <a:t>ammonia (via ammonium hydroxide</a:t>
            </a:r>
            <a:r>
              <a:rPr lang="en-US" dirty="0" smtClean="0"/>
              <a:t>)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800600"/>
            <a:ext cx="44958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HNO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+ NH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OH(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800600"/>
            <a:ext cx="38862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NH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4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NO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O(l)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Ac</a:t>
            </a:r>
            <a:r>
              <a:rPr lang="en-US" sz="3400" smtClean="0"/>
              <a:t>ids react with metals, bases and carbonates to form salts…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2438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2) With </a:t>
            </a:r>
            <a:r>
              <a:rPr lang="en-US" dirty="0"/>
              <a:t>reactive metals </a:t>
            </a:r>
            <a:r>
              <a:rPr lang="en-US" sz="1800" dirty="0"/>
              <a:t>(those above copper in the reactivity series): </a:t>
            </a:r>
            <a:endParaRPr lang="en-US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b="1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 smtClean="0"/>
              <a:t>	acid </a:t>
            </a:r>
            <a:r>
              <a:rPr lang="en-US" b="1" i="1" dirty="0"/>
              <a:t>+ metal </a:t>
            </a:r>
            <a:r>
              <a:rPr lang="en-US" b="1" i="1" dirty="0">
                <a:sym typeface="Symbol"/>
              </a:rPr>
              <a:t></a:t>
            </a:r>
            <a:r>
              <a:rPr lang="en-US" b="1" i="1" dirty="0"/>
              <a:t> salt + hydrogen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597400"/>
            <a:ext cx="3429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2HCl(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+ Zn(s) 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→ 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636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2CH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COOH(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) + Mg(s) 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597400"/>
            <a:ext cx="29718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ZnCl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(g)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6630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Mg(CH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COO)</a:t>
            </a:r>
            <a:r>
              <a:rPr lang="en-US" sz="32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32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/>
              </a:rPr>
              <a:t>(g)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45" y="2941782"/>
            <a:ext cx="1481874" cy="21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Ac</a:t>
            </a:r>
            <a:r>
              <a:rPr lang="en-US" sz="3400" dirty="0" smtClean="0"/>
              <a:t>ids react with metals, bases </a:t>
            </a:r>
            <a:br>
              <a:rPr lang="en-US" sz="3400" dirty="0" smtClean="0"/>
            </a:br>
            <a:r>
              <a:rPr lang="en-US" sz="3400" dirty="0" smtClean="0"/>
              <a:t>and carbonates to form salts…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2438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3) With </a:t>
            </a:r>
            <a:r>
              <a:rPr lang="en-US" dirty="0"/>
              <a:t>carbonates (soluble or insoluble) / </a:t>
            </a:r>
            <a:r>
              <a:rPr lang="en-US" dirty="0" err="1"/>
              <a:t>hydrogencarbonates</a:t>
            </a:r>
            <a:r>
              <a:rPr lang="en-US" dirty="0"/>
              <a:t>: </a:t>
            </a: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b="1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i="1" dirty="0" smtClean="0"/>
              <a:t>acid </a:t>
            </a:r>
            <a:r>
              <a:rPr lang="en-US" b="1" i="1" dirty="0"/>
              <a:t>+ carbonate </a:t>
            </a:r>
            <a:r>
              <a:rPr lang="en-US" b="1" i="1" dirty="0">
                <a:sym typeface="Symbol"/>
              </a:rPr>
              <a:t></a:t>
            </a:r>
            <a:r>
              <a:rPr lang="en-US" b="1" i="1" dirty="0"/>
              <a:t> salt + water + carbon dioxide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37338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2HCl(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+ CaCO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78400"/>
            <a:ext cx="4448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SO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+ Na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44958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CH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COOH(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+ KHCO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→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5262"/>
            <a:ext cx="187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6527" y="4114800"/>
            <a:ext cx="403167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CaCl</a:t>
            </a:r>
            <a:r>
              <a:rPr lang="en-US" sz="28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O(l) + 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(g)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040312"/>
            <a:ext cx="4943764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Na</a:t>
            </a:r>
            <a:r>
              <a:rPr lang="en-US" sz="28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SO</a:t>
            </a:r>
            <a:r>
              <a:rPr lang="en-US" sz="28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O(l) + 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(g)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327" y="5791200"/>
            <a:ext cx="486987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KCH</a:t>
            </a:r>
            <a:r>
              <a:rPr lang="en-US" sz="2800" baseline="-25000" dirty="0" smtClean="0">
                <a:solidFill>
                  <a:srgbClr val="002060"/>
                </a:solidFill>
                <a:latin typeface="+mn-lt"/>
                <a:cs typeface="Times New Roman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/>
              </a:rPr>
              <a:t>COO(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/>
              </a:rPr>
              <a:t>aq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) + 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O(l) + 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/>
              </a:rPr>
              <a:t>(g)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Strong, Concentrated and Corrosive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In everyday English, strong and concentrated are often used interchangeably.  In chemistry, they have distinct meanings:</a:t>
            </a:r>
          </a:p>
          <a:p>
            <a:pPr eaLnBrk="1" hangingPunct="1">
              <a:defRPr/>
            </a:pPr>
            <a:r>
              <a:rPr lang="en-US" b="1" dirty="0"/>
              <a:t>strong:</a:t>
            </a:r>
            <a:r>
              <a:rPr lang="en-US" dirty="0"/>
              <a:t> completely dissociated into ions</a:t>
            </a:r>
          </a:p>
          <a:p>
            <a:pPr eaLnBrk="1" hangingPunct="1">
              <a:defRPr/>
            </a:pPr>
            <a:r>
              <a:rPr lang="en-US" b="1" dirty="0"/>
              <a:t>concentrated:</a:t>
            </a:r>
            <a:r>
              <a:rPr lang="en-US" dirty="0"/>
              <a:t> high number of moles of solute per liter (dm</a:t>
            </a:r>
            <a:r>
              <a:rPr lang="en-US" baseline="30000" dirty="0"/>
              <a:t>3</a:t>
            </a:r>
            <a:r>
              <a:rPr lang="en-US" dirty="0"/>
              <a:t>) of solution</a:t>
            </a:r>
          </a:p>
          <a:p>
            <a:pPr eaLnBrk="1" hangingPunct="1">
              <a:defRPr/>
            </a:pPr>
            <a:r>
              <a:rPr lang="en-US" b="1" dirty="0"/>
              <a:t>corrosive:</a:t>
            </a:r>
            <a:r>
              <a:rPr lang="en-US" dirty="0"/>
              <a:t> chemically reactive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2914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Strong, Concentrated and Corrosive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Similarly, weak and dilute also have very different chemical meanings:</a:t>
            </a:r>
          </a:p>
          <a:p>
            <a:pPr eaLnBrk="1" hangingPunct="1">
              <a:defRPr/>
            </a:pPr>
            <a:r>
              <a:rPr lang="en-US" b="1" dirty="0"/>
              <a:t>weak:</a:t>
            </a:r>
            <a:r>
              <a:rPr lang="en-US" dirty="0"/>
              <a:t> only slightly dissociated into ions</a:t>
            </a:r>
          </a:p>
          <a:p>
            <a:pPr eaLnBrk="1" hangingPunct="1">
              <a:defRPr/>
            </a:pPr>
            <a:r>
              <a:rPr lang="en-US" b="1" dirty="0"/>
              <a:t>dilute:</a:t>
            </a:r>
            <a:r>
              <a:rPr lang="en-US" dirty="0"/>
              <a:t> a low number of moles of solute per liter (dm</a:t>
            </a:r>
            <a:r>
              <a:rPr lang="en-US" baseline="30000" dirty="0"/>
              <a:t>3</a:t>
            </a:r>
            <a:r>
              <a:rPr lang="en-US" dirty="0"/>
              <a:t>) of solution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personsfamous.com/pictures/antoinelavois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600200"/>
            <a:ext cx="3095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-228600" y="6019800"/>
            <a:ext cx="4219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Antoine-Laurent de Lavoisier </a:t>
            </a:r>
          </a:p>
          <a:p>
            <a:pPr algn="ctr"/>
            <a:r>
              <a:rPr lang="en-US" sz="2400"/>
              <a:t>(1777)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3733800" y="1219200"/>
            <a:ext cx="5229225" cy="2362200"/>
          </a:xfrm>
          <a:prstGeom prst="wedgeRoundRectCallout">
            <a:avLst>
              <a:gd name="adj1" fmla="val -69519"/>
              <a:gd name="adj2" fmla="val 64245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lt1"/>
                </a:solidFill>
                <a:latin typeface="+mn-lt"/>
                <a:cs typeface="+mn-cs"/>
              </a:rPr>
              <a:t>Awwwe</a:t>
            </a:r>
            <a:r>
              <a:rPr lang="en-US" sz="2800" dirty="0">
                <a:solidFill>
                  <a:schemeClr val="lt1"/>
                </a:solidFill>
                <a:latin typeface="+mn-lt"/>
                <a:cs typeface="+mn-cs"/>
              </a:rPr>
              <a:t> SNAP!  My definition won’t work since it is no longer valid for </a:t>
            </a:r>
            <a:r>
              <a:rPr lang="en-US" sz="2800" i="1" dirty="0">
                <a:solidFill>
                  <a:schemeClr val="lt1"/>
                </a:solidFill>
                <a:latin typeface="+mn-lt"/>
                <a:cs typeface="+mn-cs"/>
              </a:rPr>
              <a:t>all</a:t>
            </a:r>
            <a:r>
              <a:rPr lang="en-US" sz="2800" dirty="0">
                <a:solidFill>
                  <a:schemeClr val="lt1"/>
                </a:solidFill>
                <a:latin typeface="+mn-lt"/>
                <a:cs typeface="+mn-cs"/>
              </a:rPr>
              <a:t> acids.  I guess I’ll go back to just being a tax collector.</a:t>
            </a:r>
          </a:p>
        </p:txBody>
      </p:sp>
      <p:pic>
        <p:nvPicPr>
          <p:cNvPr id="2050" name="Picture 2" descr="http://www.accsoft.com.au/~ross777/Tolstoy/gifs_pics/guilloti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4151313"/>
            <a:ext cx="18192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Strong and Weak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Consider the acid dissociation reaction:</a:t>
            </a:r>
            <a:r>
              <a:rPr lang="en-US" b="1" dirty="0"/>
              <a:t> HA(</a:t>
            </a:r>
            <a:r>
              <a:rPr lang="en-US" b="1" dirty="0" err="1"/>
              <a:t>aq</a:t>
            </a:r>
            <a:r>
              <a:rPr lang="en-US" b="1" dirty="0"/>
              <a:t>) </a:t>
            </a:r>
            <a:r>
              <a:rPr lang="en-US" b="1" dirty="0">
                <a:sym typeface="Symbol"/>
              </a:rPr>
              <a:t></a:t>
            </a:r>
            <a:r>
              <a:rPr lang="en-US" b="1" dirty="0"/>
              <a:t> H</a:t>
            </a:r>
            <a:r>
              <a:rPr lang="en-US" b="1" baseline="30000" dirty="0"/>
              <a:t>+</a:t>
            </a:r>
            <a:r>
              <a:rPr lang="en-US" b="1" dirty="0"/>
              <a:t>(</a:t>
            </a:r>
            <a:r>
              <a:rPr lang="en-US" b="1" dirty="0" err="1"/>
              <a:t>aq</a:t>
            </a:r>
            <a:r>
              <a:rPr lang="en-US" b="1" dirty="0"/>
              <a:t>) + A</a:t>
            </a:r>
            <a:r>
              <a:rPr lang="en-US" b="1" baseline="30000" dirty="0"/>
              <a:t>-</a:t>
            </a:r>
            <a:r>
              <a:rPr lang="en-US" b="1" dirty="0"/>
              <a:t>(</a:t>
            </a:r>
            <a:r>
              <a:rPr lang="en-US" b="1" dirty="0" err="1"/>
              <a:t>aq</a:t>
            </a:r>
            <a:r>
              <a:rPr lang="en-US" b="1" dirty="0"/>
              <a:t>)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</a:rPr>
              <a:t>Strong acid: </a:t>
            </a:r>
            <a:r>
              <a:rPr lang="en-US" dirty="0"/>
              <a:t>equilibrium lies to the right (acid dissociates fully)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reversible </a:t>
            </a:r>
            <a:r>
              <a:rPr lang="en-US" dirty="0" err="1"/>
              <a:t>rxn</a:t>
            </a:r>
            <a:r>
              <a:rPr lang="en-US" dirty="0"/>
              <a:t> is negligible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exists entirely as ions </a:t>
            </a: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4724400"/>
            <a:ext cx="7416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4000" b="1" dirty="0"/>
              <a:t>Ex: </a:t>
            </a:r>
            <a:r>
              <a:rPr lang="en-US" sz="4000" dirty="0" err="1"/>
              <a:t>HCl</a:t>
            </a:r>
            <a:r>
              <a:rPr lang="en-US" sz="4000" dirty="0"/>
              <a:t>(</a:t>
            </a:r>
            <a:r>
              <a:rPr lang="en-US" sz="4000" dirty="0" err="1"/>
              <a:t>aq</a:t>
            </a:r>
            <a:r>
              <a:rPr lang="en-US" sz="4000" dirty="0"/>
              <a:t>) </a:t>
            </a:r>
            <a:r>
              <a:rPr lang="en-US" sz="4000" dirty="0">
                <a:cs typeface="Times New Roman" pitchFamily="18" charset="0"/>
              </a:rPr>
              <a:t>→ H</a:t>
            </a:r>
            <a:r>
              <a:rPr lang="en-US" sz="4000" baseline="30000" dirty="0">
                <a:cs typeface="Times New Roman" pitchFamily="18" charset="0"/>
              </a:rPr>
              <a:t>+</a:t>
            </a:r>
            <a:r>
              <a:rPr lang="en-US" sz="4000" dirty="0">
                <a:cs typeface="Times New Roman" pitchFamily="18" charset="0"/>
              </a:rPr>
              <a:t>(</a:t>
            </a:r>
            <a:r>
              <a:rPr lang="en-US" sz="4000" dirty="0" err="1">
                <a:cs typeface="Times New Roman" pitchFamily="18" charset="0"/>
              </a:rPr>
              <a:t>aq</a:t>
            </a:r>
            <a:r>
              <a:rPr lang="en-US" sz="4000" dirty="0">
                <a:cs typeface="Times New Roman" pitchFamily="18" charset="0"/>
              </a:rPr>
              <a:t>) + </a:t>
            </a:r>
            <a:r>
              <a:rPr lang="en-US" sz="4000" dirty="0" err="1">
                <a:cs typeface="Times New Roman" pitchFamily="18" charset="0"/>
              </a:rPr>
              <a:t>Cl</a:t>
            </a:r>
            <a:r>
              <a:rPr lang="en-US" sz="4000" baseline="30000" dirty="0">
                <a:cs typeface="Times New Roman" pitchFamily="18" charset="0"/>
              </a:rPr>
              <a:t>-</a:t>
            </a:r>
            <a:r>
              <a:rPr lang="en-US" sz="4000" dirty="0">
                <a:cs typeface="Times New Roman" pitchFamily="18" charset="0"/>
              </a:rPr>
              <a:t>(</a:t>
            </a:r>
            <a:r>
              <a:rPr lang="en-US" sz="4000" dirty="0" err="1">
                <a:cs typeface="Times New Roman" pitchFamily="18" charset="0"/>
              </a:rPr>
              <a:t>aq</a:t>
            </a:r>
            <a:r>
              <a:rPr lang="en-US" sz="4000" dirty="0">
                <a:cs typeface="Times New Roman" pitchFamily="18" charset="0"/>
              </a:rPr>
              <a:t>)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Strong and Weak Acids and Bases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the acid dissociation reaction:</a:t>
            </a:r>
            <a:r>
              <a:rPr lang="en-US" b="1" smtClean="0"/>
              <a:t> HA(aq) </a:t>
            </a:r>
            <a:r>
              <a:rPr lang="en-US" b="1" smtClean="0">
                <a:sym typeface="Symbol" pitchFamily="18" charset="2"/>
              </a:rPr>
              <a:t></a:t>
            </a:r>
            <a:r>
              <a:rPr lang="en-US" b="1" smtClean="0"/>
              <a:t> H</a:t>
            </a:r>
            <a:r>
              <a:rPr lang="en-US" b="1" baseline="30000" smtClean="0"/>
              <a:t>+</a:t>
            </a:r>
            <a:r>
              <a:rPr lang="en-US" b="1" smtClean="0"/>
              <a:t>(aq) + A</a:t>
            </a:r>
            <a:r>
              <a:rPr lang="en-US" b="1" baseline="30000" smtClean="0"/>
              <a:t>-</a:t>
            </a:r>
            <a:r>
              <a:rPr lang="en-US" b="1" smtClean="0"/>
              <a:t>(aq)</a:t>
            </a:r>
            <a:endParaRPr lang="en-US" smtClean="0"/>
          </a:p>
          <a:p>
            <a:pPr eaLnBrk="1" hangingPunct="1"/>
            <a:r>
              <a:rPr lang="en-US" b="1" smtClean="0">
                <a:solidFill>
                  <a:srgbClr val="FF66FF"/>
                </a:solidFill>
              </a:rPr>
              <a:t>Weak acid:</a:t>
            </a:r>
            <a:r>
              <a:rPr lang="en-US" smtClean="0">
                <a:solidFill>
                  <a:srgbClr val="FF66FF"/>
                </a:solidFill>
              </a:rPr>
              <a:t> </a:t>
            </a:r>
            <a:r>
              <a:rPr lang="en-US" smtClean="0"/>
              <a:t>equilibrium lies to the left (partial dissociation)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exists almost entirely in the undissociated form </a:t>
            </a:r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883150"/>
            <a:ext cx="9067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4000" b="1"/>
              <a:t>Ex: </a:t>
            </a:r>
            <a:r>
              <a:rPr lang="en-US" sz="4000"/>
              <a:t>CH</a:t>
            </a:r>
            <a:r>
              <a:rPr lang="en-US" sz="4000" baseline="-25000"/>
              <a:t>3</a:t>
            </a:r>
            <a:r>
              <a:rPr lang="en-US" sz="4000"/>
              <a:t>COOH(aq) </a:t>
            </a:r>
            <a:r>
              <a:rPr lang="en-US" sz="4000">
                <a:cs typeface="Times New Roman" pitchFamily="18" charset="0"/>
                <a:sym typeface="Symbol" pitchFamily="18" charset="2"/>
              </a:rPr>
              <a:t></a:t>
            </a:r>
            <a:r>
              <a:rPr lang="en-US" sz="4000">
                <a:cs typeface="Times New Roman" pitchFamily="18" charset="0"/>
              </a:rPr>
              <a:t> H</a:t>
            </a:r>
            <a:r>
              <a:rPr lang="en-US" sz="4000" baseline="30000">
                <a:cs typeface="Times New Roman" pitchFamily="18" charset="0"/>
              </a:rPr>
              <a:t>+</a:t>
            </a:r>
            <a:r>
              <a:rPr lang="en-US" sz="4000">
                <a:cs typeface="Times New Roman" pitchFamily="18" charset="0"/>
              </a:rPr>
              <a:t>(aq) + CH</a:t>
            </a:r>
            <a:r>
              <a:rPr lang="en-US" sz="4000" baseline="-25000">
                <a:cs typeface="Times New Roman" pitchFamily="18" charset="0"/>
              </a:rPr>
              <a:t>3</a:t>
            </a:r>
            <a:r>
              <a:rPr lang="en-US" sz="4000">
                <a:cs typeface="Times New Roman" pitchFamily="18" charset="0"/>
              </a:rPr>
              <a:t>COO</a:t>
            </a:r>
            <a:r>
              <a:rPr lang="en-US" sz="4000" baseline="30000">
                <a:cs typeface="Times New Roman" pitchFamily="18" charset="0"/>
              </a:rPr>
              <a:t>-</a:t>
            </a:r>
            <a:r>
              <a:rPr lang="en-US" sz="4000">
                <a:cs typeface="Times New Roman" pitchFamily="18" charset="0"/>
              </a:rPr>
              <a:t>(aq)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Strong and Weak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Similarly, the strength of a base refers to its degree of dissociation in water.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Strong </a:t>
            </a:r>
            <a:r>
              <a:rPr lang="en-US" b="1" dirty="0">
                <a:solidFill>
                  <a:srgbClr val="002060"/>
                </a:solidFill>
              </a:rPr>
              <a:t>base ex:</a:t>
            </a:r>
            <a:endParaRPr lang="en-US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Weak base ex:</a:t>
            </a:r>
            <a:endParaRPr lang="en-US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3429000"/>
            <a:ext cx="7696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3200" dirty="0" err="1"/>
              <a:t>NaOH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</a:t>
            </a:r>
            <a:r>
              <a:rPr lang="en-US" sz="3200" dirty="0">
                <a:cs typeface="Times New Roman" pitchFamily="18" charset="0"/>
              </a:rPr>
              <a:t>→ Na</a:t>
            </a:r>
            <a:r>
              <a:rPr lang="en-US" sz="3200" baseline="30000" dirty="0">
                <a:cs typeface="Times New Roman" pitchFamily="18" charset="0"/>
              </a:rPr>
              <a:t>+</a:t>
            </a:r>
            <a:r>
              <a:rPr lang="en-US" sz="3200" dirty="0">
                <a:cs typeface="Times New Roman" pitchFamily="18" charset="0"/>
              </a:rPr>
              <a:t>(</a:t>
            </a:r>
            <a:r>
              <a:rPr lang="en-US" sz="3200" dirty="0" err="1">
                <a:cs typeface="Times New Roman" pitchFamily="18" charset="0"/>
              </a:rPr>
              <a:t>aq</a:t>
            </a:r>
            <a:r>
              <a:rPr lang="en-US" sz="3200" dirty="0">
                <a:cs typeface="Times New Roman" pitchFamily="18" charset="0"/>
              </a:rPr>
              <a:t>) + OH</a:t>
            </a:r>
            <a:r>
              <a:rPr lang="en-US" sz="3200" baseline="30000" dirty="0">
                <a:cs typeface="Times New Roman" pitchFamily="18" charset="0"/>
              </a:rPr>
              <a:t>-</a:t>
            </a:r>
            <a:r>
              <a:rPr lang="en-US" sz="3200" dirty="0">
                <a:cs typeface="Times New Roman" pitchFamily="18" charset="0"/>
              </a:rPr>
              <a:t>(</a:t>
            </a:r>
            <a:r>
              <a:rPr lang="en-US" sz="3200" dirty="0" err="1">
                <a:cs typeface="Times New Roman" pitchFamily="18" charset="0"/>
              </a:rPr>
              <a:t>aq</a:t>
            </a:r>
            <a:r>
              <a:rPr lang="en-US" sz="3200" dirty="0">
                <a:cs typeface="Times New Roman" pitchFamily="18" charset="0"/>
              </a:rPr>
              <a:t>)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5310188"/>
            <a:ext cx="7696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3200"/>
              <a:t>NH</a:t>
            </a:r>
            <a:r>
              <a:rPr lang="en-US" sz="3200" baseline="-25000"/>
              <a:t>3</a:t>
            </a:r>
            <a:r>
              <a:rPr lang="en-US" sz="3200"/>
              <a:t>(aq) + H</a:t>
            </a:r>
            <a:r>
              <a:rPr lang="en-US" sz="3200" baseline="-25000"/>
              <a:t>2</a:t>
            </a:r>
            <a:r>
              <a:rPr lang="en-US" sz="3200"/>
              <a:t>O(l)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</a:t>
            </a:r>
            <a:r>
              <a:rPr lang="en-US" sz="3200">
                <a:cs typeface="Times New Roman" pitchFamily="18" charset="0"/>
              </a:rPr>
              <a:t> NH</a:t>
            </a:r>
            <a:r>
              <a:rPr lang="en-US" sz="3200" baseline="-25000">
                <a:cs typeface="Times New Roman" pitchFamily="18" charset="0"/>
              </a:rPr>
              <a:t>4</a:t>
            </a:r>
            <a:r>
              <a:rPr lang="en-US" sz="3200" baseline="30000">
                <a:cs typeface="Times New Roman" pitchFamily="18" charset="0"/>
              </a:rPr>
              <a:t>+</a:t>
            </a:r>
            <a:r>
              <a:rPr lang="en-US" sz="3200">
                <a:cs typeface="Times New Roman" pitchFamily="18" charset="0"/>
              </a:rPr>
              <a:t>(aq) + OH</a:t>
            </a:r>
            <a:r>
              <a:rPr lang="en-US" sz="3200" baseline="30000">
                <a:cs typeface="Times New Roman" pitchFamily="18" charset="0"/>
              </a:rPr>
              <a:t>-</a:t>
            </a:r>
            <a:r>
              <a:rPr lang="en-US" sz="3200">
                <a:cs typeface="Times New Roman" pitchFamily="18" charset="0"/>
              </a:rPr>
              <a:t>(aq)</a:t>
            </a:r>
            <a:r>
              <a:rPr lang="en-US" sz="3200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Strong and Weak Acids and Bases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NOTE: </a:t>
            </a:r>
            <a:r>
              <a:rPr lang="en-US" i="1" smtClean="0"/>
              <a:t>Weak acids and bases are much more common than strong acids and bases.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75" y="22225"/>
          <a:ext cx="9140824" cy="6862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206"/>
                <a:gridCol w="2359886"/>
                <a:gridCol w="2210526"/>
                <a:gridCol w="2285206"/>
              </a:tblGrid>
              <a:tr h="1135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 Acids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(only six; know 1</a:t>
                      </a:r>
                      <a:r>
                        <a:rPr lang="en-US" sz="1800" baseline="30000" dirty="0">
                          <a:effectLst/>
                        </a:rPr>
                        <a:t>st</a:t>
                      </a:r>
                      <a:r>
                        <a:rPr lang="en-US" sz="1800" dirty="0">
                          <a:effectLst/>
                        </a:rPr>
                        <a:t> three for IB)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 Bases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Grp</a:t>
                      </a:r>
                      <a:r>
                        <a:rPr lang="en-US" sz="1800" dirty="0">
                          <a:effectLst/>
                        </a:rPr>
                        <a:t> 1 hydroxides &amp; barium hydroxide)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Weak Acids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carboxylic and carbonic acids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Weak Bases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ammonia and amines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1509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sulfuric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acid*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LiOH</a:t>
                      </a:r>
                      <a:r>
                        <a:rPr lang="en-US" sz="2400" dirty="0" smtClean="0">
                          <a:effectLst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lithium </a:t>
                      </a:r>
                      <a:r>
                        <a:rPr lang="en-US" sz="1800" dirty="0">
                          <a:effectLst/>
                        </a:rPr>
                        <a:t>hydroxide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COOH, </a:t>
                      </a:r>
                      <a:r>
                        <a:rPr lang="en-US" sz="1800" dirty="0" err="1">
                          <a:effectLst/>
                        </a:rPr>
                        <a:t>ethanoic</a:t>
                      </a:r>
                      <a:r>
                        <a:rPr lang="en-US" sz="1800" dirty="0">
                          <a:effectLst/>
                        </a:rPr>
                        <a:t> acid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400" b="1" i="1" dirty="0">
                          <a:effectLst/>
                        </a:rPr>
                        <a:t>and other organic acids</a:t>
                      </a:r>
                      <a:endParaRPr lang="en-US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H</a:t>
                      </a:r>
                      <a:r>
                        <a:rPr lang="en-US" sz="2400" baseline="-25000" dirty="0"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NH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ethylamine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400" b="1" i="1" dirty="0">
                          <a:effectLst/>
                        </a:rPr>
                        <a:t>and other amines</a:t>
                      </a:r>
                      <a:endParaRPr lang="en-US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2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HNO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nitric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acid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NaOH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sodium hydroxide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CO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carbonic </a:t>
                      </a:r>
                      <a:r>
                        <a:rPr lang="en-US" sz="1800" dirty="0">
                          <a:effectLst/>
                        </a:rPr>
                        <a:t>acid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Note CO</a:t>
                      </a:r>
                      <a:r>
                        <a:rPr lang="en-US" sz="1400" b="1" i="1" baseline="-25000" dirty="0">
                          <a:effectLst/>
                        </a:rPr>
                        <a:t>2</a:t>
                      </a:r>
                      <a:r>
                        <a:rPr lang="en-US" sz="1400" b="1" i="1" dirty="0">
                          <a:effectLst/>
                        </a:rPr>
                        <a:t>(</a:t>
                      </a:r>
                      <a:r>
                        <a:rPr lang="en-US" sz="1400" b="1" i="1" dirty="0" err="1">
                          <a:effectLst/>
                        </a:rPr>
                        <a:t>aq</a:t>
                      </a:r>
                      <a:r>
                        <a:rPr lang="en-US" sz="1400" b="1" i="1" dirty="0">
                          <a:effectLst/>
                        </a:rPr>
                        <a:t>) = H</a:t>
                      </a:r>
                      <a:r>
                        <a:rPr lang="en-US" sz="1400" b="1" i="1" baseline="-25000" dirty="0">
                          <a:effectLst/>
                        </a:rPr>
                        <a:t>2</a:t>
                      </a:r>
                      <a:r>
                        <a:rPr lang="en-US" sz="1400" b="1" i="1" dirty="0">
                          <a:effectLst/>
                        </a:rPr>
                        <a:t>CO</a:t>
                      </a:r>
                      <a:r>
                        <a:rPr lang="en-US" sz="1400" b="1" i="1" baseline="-25000" dirty="0">
                          <a:effectLst/>
                        </a:rPr>
                        <a:t>3</a:t>
                      </a:r>
                      <a:r>
                        <a:rPr lang="en-US" sz="1400" b="1" i="1" dirty="0">
                          <a:effectLst/>
                        </a:rPr>
                        <a:t>(</a:t>
                      </a:r>
                      <a:r>
                        <a:rPr lang="en-US" sz="1400" b="1" i="1" dirty="0" err="1">
                          <a:effectLst/>
                        </a:rPr>
                        <a:t>aq</a:t>
                      </a:r>
                      <a:r>
                        <a:rPr lang="en-US" sz="1400" b="1" i="1" dirty="0">
                          <a:effectLst/>
                        </a:rPr>
                        <a:t>)</a:t>
                      </a:r>
                      <a:endParaRPr lang="en-US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NH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ammonia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Note NH</a:t>
                      </a:r>
                      <a:r>
                        <a:rPr lang="en-US" sz="1400" b="1" i="1" baseline="-25000" dirty="0">
                          <a:effectLst/>
                        </a:rPr>
                        <a:t>3</a:t>
                      </a:r>
                      <a:r>
                        <a:rPr lang="en-US" sz="1400" b="1" i="1" dirty="0">
                          <a:effectLst/>
                        </a:rPr>
                        <a:t>(</a:t>
                      </a:r>
                      <a:r>
                        <a:rPr lang="en-US" sz="1400" b="1" i="1" dirty="0" err="1">
                          <a:effectLst/>
                        </a:rPr>
                        <a:t>aq</a:t>
                      </a:r>
                      <a:r>
                        <a:rPr lang="en-US" sz="1400" b="1" i="1" dirty="0">
                          <a:effectLst/>
                        </a:rPr>
                        <a:t>) = NH</a:t>
                      </a:r>
                      <a:r>
                        <a:rPr lang="en-US" sz="1400" b="1" i="1" baseline="-25000" dirty="0">
                          <a:effectLst/>
                        </a:rPr>
                        <a:t>4</a:t>
                      </a:r>
                      <a:r>
                        <a:rPr lang="en-US" sz="1400" b="1" i="1" dirty="0">
                          <a:effectLst/>
                        </a:rPr>
                        <a:t>OH(</a:t>
                      </a:r>
                      <a:r>
                        <a:rPr lang="en-US" sz="1400" b="1" i="1" dirty="0" err="1">
                          <a:effectLst/>
                        </a:rPr>
                        <a:t>aq</a:t>
                      </a:r>
                      <a:r>
                        <a:rPr lang="en-US" sz="1400" b="1" i="1" dirty="0">
                          <a:effectLst/>
                        </a:rPr>
                        <a:t>)</a:t>
                      </a:r>
                      <a:endParaRPr lang="en-US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HCl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hydrochloric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acid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KOH,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potassium </a:t>
                      </a:r>
                      <a:r>
                        <a:rPr lang="en-US" sz="1800" dirty="0">
                          <a:effectLst/>
                        </a:rPr>
                        <a:t>hydroxide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PO</a:t>
                      </a:r>
                      <a:r>
                        <a:rPr lang="en-US" sz="2400" baseline="-25000" dirty="0"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phosphoric </a:t>
                      </a:r>
                      <a:r>
                        <a:rPr lang="en-US" sz="1800" dirty="0">
                          <a:effectLst/>
                        </a:rPr>
                        <a:t>acid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hydroiodic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acid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Ba(OH)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barium </a:t>
                      </a:r>
                      <a:r>
                        <a:rPr lang="en-US" sz="1800" dirty="0">
                          <a:effectLst/>
                        </a:rPr>
                        <a:t>hydroxide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HBr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hydrobromic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acid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8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HClO</a:t>
                      </a:r>
                      <a:r>
                        <a:rPr lang="en-US" sz="2400" b="0" baseline="-25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perchloric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acid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1"/>
          </p:nvPr>
        </p:nvSpPr>
        <p:spPr>
          <a:xfrm>
            <a:off x="385763" y="4114800"/>
            <a:ext cx="8229600" cy="2514600"/>
          </a:xfrm>
        </p:spPr>
        <p:txBody>
          <a:bodyPr/>
          <a:lstStyle/>
          <a:p>
            <a:pPr eaLnBrk="1" hangingPunct="1"/>
            <a:r>
              <a:rPr lang="en-US" sz="3000" smtClean="0"/>
              <a:t>NOTE: </a:t>
            </a:r>
            <a:r>
              <a:rPr lang="en-US" sz="3000" i="1" smtClean="0"/>
              <a:t>Sulfuric acid, H</a:t>
            </a:r>
            <a:r>
              <a:rPr lang="en-US" sz="3000" i="1" baseline="-25000" smtClean="0"/>
              <a:t>2</a:t>
            </a:r>
            <a:r>
              <a:rPr lang="en-US" sz="3000" i="1" smtClean="0"/>
              <a:t>SO</a:t>
            </a:r>
            <a:r>
              <a:rPr lang="en-US" sz="3000" i="1" baseline="-25000" smtClean="0"/>
              <a:t>4</a:t>
            </a:r>
            <a:r>
              <a:rPr lang="en-US" sz="3000" i="1" smtClean="0"/>
              <a:t>, is a diprotic acid which is strong in the dissociation of the first H</a:t>
            </a:r>
            <a:r>
              <a:rPr lang="en-US" sz="3000" i="1" baseline="30000" smtClean="0"/>
              <a:t>+</a:t>
            </a:r>
            <a:r>
              <a:rPr lang="en-US" sz="3000" i="1" smtClean="0"/>
              <a:t> and weak in the dissociation of the second H</a:t>
            </a:r>
            <a:r>
              <a:rPr lang="en-US" sz="3000" i="1" baseline="30000" smtClean="0"/>
              <a:t>+</a:t>
            </a:r>
            <a:r>
              <a:rPr lang="en-US" sz="3000" i="1" smtClean="0"/>
              <a:t>.  </a:t>
            </a:r>
            <a:endParaRPr lang="en-US" sz="3000" smtClean="0"/>
          </a:p>
          <a:p>
            <a:pPr eaLnBrk="1" hangingPunct="1"/>
            <a:r>
              <a:rPr lang="en-US" sz="3000" i="1" smtClean="0"/>
              <a:t>For purposes of IB, only monoprotic dissociations are considered.</a:t>
            </a:r>
            <a:endParaRPr lang="en-US" sz="3000" smtClean="0"/>
          </a:p>
          <a:p>
            <a:pPr eaLnBrk="1" hangingPunct="1"/>
            <a:endParaRPr lang="en-US" smtClean="0"/>
          </a:p>
        </p:txBody>
      </p:sp>
      <p:pic>
        <p:nvPicPr>
          <p:cNvPr id="58370" name="Picture 4" descr="http://www.chm.bris.ac.uk/motm/h2so4/b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47910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Experimental methods for distinguishing between strong and weak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/>
              <a:t>Electrical conductivity: </a:t>
            </a:r>
            <a:r>
              <a:rPr lang="en-US" sz="2800" dirty="0"/>
              <a:t>strong acids and bases will have a higher conductivity (higher concentration of mobile ions)</a:t>
            </a:r>
          </a:p>
          <a:p>
            <a:pPr eaLnBrk="1" hangingPunct="1">
              <a:defRPr/>
            </a:pPr>
            <a:r>
              <a:rPr lang="en-US" sz="2800" b="1" dirty="0"/>
              <a:t>Rate of reaction: </a:t>
            </a:r>
            <a:r>
              <a:rPr lang="en-US" sz="2800" dirty="0"/>
              <a:t>faster rate of </a:t>
            </a:r>
            <a:r>
              <a:rPr lang="en-US" sz="2800" dirty="0" err="1"/>
              <a:t>rxn</a:t>
            </a:r>
            <a:r>
              <a:rPr lang="en-US" sz="2800" dirty="0"/>
              <a:t> with strong acids (higher concentration of ions)</a:t>
            </a:r>
          </a:p>
          <a:p>
            <a:pPr eaLnBrk="1" hangingPunct="1">
              <a:defRPr/>
            </a:pPr>
            <a:r>
              <a:rPr lang="en-US" sz="2800" b="1" dirty="0"/>
              <a:t>pH: </a:t>
            </a:r>
            <a:r>
              <a:rPr lang="en-US" sz="2800" dirty="0"/>
              <a:t>measure of H</a:t>
            </a:r>
            <a:r>
              <a:rPr lang="en-US" sz="2800" baseline="30000" dirty="0"/>
              <a:t>+</a:t>
            </a:r>
            <a:r>
              <a:rPr lang="en-US" sz="2800" dirty="0"/>
              <a:t> concentration in </a:t>
            </a:r>
            <a:r>
              <a:rPr lang="en-US" sz="2800" dirty="0" err="1"/>
              <a:t>sol’n</a:t>
            </a:r>
            <a:r>
              <a:rPr lang="en-US" sz="2800" dirty="0"/>
              <a:t>. A 1.0 M </a:t>
            </a:r>
            <a:r>
              <a:rPr lang="en-US" sz="2800" dirty="0" err="1"/>
              <a:t>sol’n</a:t>
            </a:r>
            <a:r>
              <a:rPr lang="en-US" sz="2800" dirty="0"/>
              <a:t> of strong acid will have lower pH than 1.0 M </a:t>
            </a:r>
            <a:r>
              <a:rPr lang="en-US" sz="2800" dirty="0" err="1"/>
              <a:t>sol’n</a:t>
            </a:r>
            <a:r>
              <a:rPr lang="en-US" sz="2800" dirty="0"/>
              <a:t> of weak acid; 1.0 M </a:t>
            </a:r>
            <a:r>
              <a:rPr lang="en-US" sz="2800" dirty="0" err="1"/>
              <a:t>sol’n</a:t>
            </a:r>
            <a:r>
              <a:rPr lang="en-US" sz="2800" dirty="0"/>
              <a:t> of strong base will have higher pH than 1.0 M </a:t>
            </a:r>
            <a:r>
              <a:rPr lang="en-US" sz="2800" dirty="0" err="1"/>
              <a:t>sol’n</a:t>
            </a:r>
            <a:r>
              <a:rPr lang="en-US" sz="2800" dirty="0"/>
              <a:t> of weak base</a:t>
            </a:r>
            <a:r>
              <a:rPr lang="en-US" sz="2800" b="1" dirty="0"/>
              <a:t> </a:t>
            </a:r>
            <a:endParaRPr lang="en-US" sz="2800" dirty="0"/>
          </a:p>
          <a:p>
            <a:pPr marL="514350" indent="-514350" eaLnBrk="1" hangingPunct="1">
              <a:buFont typeface="+mj-lt"/>
              <a:buAutoNum type="arabicParenR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arrheniu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4114800"/>
            <a:ext cx="25733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6"/>
          <p:cNvSpPr>
            <a:spLocks noChangeArrowheads="1"/>
          </p:cNvSpPr>
          <p:nvPr/>
        </p:nvSpPr>
        <p:spPr bwMode="auto">
          <a:xfrm>
            <a:off x="1524000" y="533400"/>
            <a:ext cx="6858000" cy="3429000"/>
          </a:xfrm>
          <a:prstGeom prst="cloudCallout">
            <a:avLst>
              <a:gd name="adj1" fmla="val 35093"/>
              <a:gd name="adj2" fmla="val 6611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772400" cy="1676400"/>
          </a:xfrm>
        </p:spPr>
        <p:txBody>
          <a:bodyPr/>
          <a:lstStyle/>
          <a:p>
            <a:pPr eaLnBrk="1" hangingPunct="1"/>
            <a:r>
              <a:rPr lang="en-US" sz="2800" smtClean="0"/>
              <a:t>The Arrhenius Theory </a:t>
            </a:r>
            <a:br>
              <a:rPr lang="en-US" sz="2800" smtClean="0"/>
            </a:br>
            <a:r>
              <a:rPr lang="en-US" sz="2800" smtClean="0"/>
              <a:t>of Acids and Bases: </a:t>
            </a:r>
            <a:br>
              <a:rPr lang="en-US" sz="2800" smtClean="0"/>
            </a:br>
            <a:r>
              <a:rPr lang="en-US" sz="2800" smtClean="0"/>
              <a:t>acids donate H</a:t>
            </a:r>
            <a:r>
              <a:rPr lang="en-US" sz="2800" baseline="30000" smtClean="0"/>
              <a:t>+</a:t>
            </a:r>
            <a:r>
              <a:rPr lang="en-US" sz="2800" smtClean="0"/>
              <a:t> in sol’n; </a:t>
            </a:r>
            <a:br>
              <a:rPr lang="en-US" sz="2800" smtClean="0"/>
            </a:br>
            <a:r>
              <a:rPr lang="en-US" sz="2800" smtClean="0"/>
              <a:t>bases donate OH</a:t>
            </a:r>
            <a:r>
              <a:rPr lang="en-US" sz="2800" baseline="30000" smtClean="0"/>
              <a:t>-</a:t>
            </a:r>
          </a:p>
        </p:txBody>
      </p:sp>
      <p:pic>
        <p:nvPicPr>
          <p:cNvPr id="165895" name="I'm 10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I'm a scientis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449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260350" y="4541838"/>
            <a:ext cx="5073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/>
              <a:t>Commentary on Arrhenius Theory…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446088" y="5029200"/>
            <a:ext cx="541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One problem with the Arrhenius theory is that it’s not comprehensive enough.  Some compounds act like acids and bases that don’t fit the standard definition.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" fill="hold"/>
                                        <p:tgtEl>
                                          <p:spTgt spid="165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H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…</a:t>
            </a:r>
            <a:endParaRPr lang="en-US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6" y="1676400"/>
            <a:ext cx="70278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 descr="lowry_sma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4640263"/>
            <a:ext cx="188753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1219200" y="533400"/>
            <a:ext cx="7162800" cy="3429000"/>
          </a:xfrm>
          <a:prstGeom prst="cloudCallout">
            <a:avLst>
              <a:gd name="adj1" fmla="val 38477"/>
              <a:gd name="adj2" fmla="val 73380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772400" cy="1676400"/>
          </a:xfrm>
        </p:spPr>
        <p:txBody>
          <a:bodyPr/>
          <a:lstStyle/>
          <a:p>
            <a:pPr eaLnBrk="1" hangingPunct="1"/>
            <a:r>
              <a:rPr lang="en-US" smtClean="0"/>
              <a:t>Bronsted-Lowry Theory </a:t>
            </a:r>
            <a:br>
              <a:rPr lang="en-US" smtClean="0"/>
            </a:br>
            <a:r>
              <a:rPr lang="en-US" smtClean="0"/>
              <a:t>of Acids &amp; Bases</a:t>
            </a:r>
          </a:p>
        </p:txBody>
      </p:sp>
      <p:pic>
        <p:nvPicPr>
          <p:cNvPr id="19460" name="Picture 8" descr="Bronsted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8200"/>
            <a:ext cx="1463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15"/>
          <p:cNvSpPr>
            <a:spLocks noChangeArrowheads="1"/>
          </p:cNvSpPr>
          <p:nvPr/>
        </p:nvSpPr>
        <p:spPr bwMode="auto">
          <a:xfrm>
            <a:off x="2133600" y="3733800"/>
            <a:ext cx="1066800" cy="4572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16"/>
          <p:cNvSpPr>
            <a:spLocks noChangeArrowheads="1"/>
          </p:cNvSpPr>
          <p:nvPr/>
        </p:nvSpPr>
        <p:spPr bwMode="auto">
          <a:xfrm>
            <a:off x="1600200" y="4267200"/>
            <a:ext cx="685800" cy="3810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17"/>
          <p:cNvSpPr>
            <a:spLocks noChangeArrowheads="1"/>
          </p:cNvSpPr>
          <p:nvPr/>
        </p:nvSpPr>
        <p:spPr bwMode="auto">
          <a:xfrm>
            <a:off x="1143000" y="4648200"/>
            <a:ext cx="4572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 flipH="1">
            <a:off x="2667000" y="1676400"/>
            <a:ext cx="304800" cy="457200"/>
          </a:xfrm>
          <a:prstGeom prst="line">
            <a:avLst/>
          </a:prstGeom>
          <a:noFill/>
          <a:ln w="476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66931" name="lear11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arned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" fill="hold"/>
                                        <p:tgtEl>
                                          <p:spTgt spid="1669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3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Br</a:t>
            </a:r>
            <a:r>
              <a:rPr lang="en-US" sz="3200" smtClean="0"/>
              <a:t>Ø</a:t>
            </a:r>
            <a:r>
              <a:rPr lang="en-US" smtClean="0"/>
              <a:t>nsted-Lowry: </a:t>
            </a:r>
            <a:br>
              <a:rPr lang="en-US" smtClean="0"/>
            </a:br>
            <a:r>
              <a:rPr lang="en-US" smtClean="0"/>
              <a:t>a theory of proton transfer</a:t>
            </a:r>
            <a:br>
              <a:rPr lang="en-US" smtClean="0"/>
            </a:br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B-L ACID</a:t>
            </a:r>
            <a:r>
              <a:rPr lang="en-US" smtClean="0"/>
              <a:t> is a </a:t>
            </a:r>
            <a:r>
              <a:rPr lang="en-US" b="1" smtClean="0"/>
              <a:t>proton (H</a:t>
            </a:r>
            <a:r>
              <a:rPr lang="en-US" b="1" baseline="30000" smtClean="0"/>
              <a:t>+</a:t>
            </a:r>
            <a:r>
              <a:rPr lang="en-US" b="1" smtClean="0"/>
              <a:t>) donor.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B-L BASE</a:t>
            </a:r>
            <a:r>
              <a:rPr lang="en-US" smtClean="0"/>
              <a:t> is a </a:t>
            </a:r>
            <a:r>
              <a:rPr lang="en-US" b="1" smtClean="0"/>
              <a:t>proton (H</a:t>
            </a:r>
            <a:r>
              <a:rPr lang="en-US" b="1" baseline="30000" smtClean="0"/>
              <a:t>+</a:t>
            </a:r>
            <a:r>
              <a:rPr lang="en-US" b="1" smtClean="0"/>
              <a:t>) acceptor.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20483" name="Picture 2" descr="http://www.blobs.org/science/chemistry/ac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152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blobs.org/science/chemistry/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800600"/>
            <a:ext cx="1714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Conjugate Pairs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/>
            <a:r>
              <a:rPr lang="en-US" smtClean="0"/>
              <a:t>Acids react to form bases and vice versa.  </a:t>
            </a:r>
          </a:p>
          <a:p>
            <a:pPr eaLnBrk="1" hangingPunct="1"/>
            <a:r>
              <a:rPr lang="en-US" smtClean="0"/>
              <a:t>The acid-base pairs related to each other in this way are called conjugate acid-base pairs.</a:t>
            </a:r>
          </a:p>
          <a:p>
            <a:pPr eaLnBrk="1" hangingPunct="1"/>
            <a:r>
              <a:rPr lang="en-US" smtClean="0"/>
              <a:t>They differ by just one proton.</a:t>
            </a:r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4648200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HA   +   B   </a:t>
            </a:r>
            <a:r>
              <a:rPr lang="en-US" sz="4000">
                <a:sym typeface="Symbol" pitchFamily="18" charset="2"/>
              </a:rPr>
              <a:t></a:t>
            </a:r>
            <a:r>
              <a:rPr lang="en-US" sz="4000"/>
              <a:t>   A</a:t>
            </a:r>
            <a:r>
              <a:rPr lang="en-US" sz="4000" baseline="30000"/>
              <a:t>-</a:t>
            </a:r>
            <a:r>
              <a:rPr lang="en-US" sz="4000"/>
              <a:t>   +   BH</a:t>
            </a:r>
            <a:r>
              <a:rPr lang="en-US" sz="4000" baseline="30000"/>
              <a:t>+</a:t>
            </a:r>
            <a:endParaRPr lang="en-US" sz="40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5729288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1200" y="3810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conj. acid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38100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base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572452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conj. base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71700" y="5356225"/>
            <a:ext cx="0" cy="511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5334000"/>
            <a:ext cx="0" cy="511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76500" y="6019800"/>
            <a:ext cx="17907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0" y="4289425"/>
            <a:ext cx="0" cy="511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4267200"/>
            <a:ext cx="0" cy="511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114800"/>
            <a:ext cx="17907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1732</Words>
  <Application>Microsoft Office PowerPoint</Application>
  <PresentationFormat>On-screen Show (4:3)</PresentationFormat>
  <Paragraphs>294</Paragraphs>
  <Slides>46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Unit 8: Acids &amp; Bases</vt:lpstr>
      <vt:lpstr>PowerPoint Presentation</vt:lpstr>
      <vt:lpstr>PowerPoint Presentation</vt:lpstr>
      <vt:lpstr>PowerPoint Presentation</vt:lpstr>
      <vt:lpstr>The Arrhenius Theory  of Acids and Bases:  acids donate H+ in sol’n;  bases donate OH-</vt:lpstr>
      <vt:lpstr>A note on H+ and H3O+…</vt:lpstr>
      <vt:lpstr>Bronsted-Lowry Theory  of Acids &amp; Bases</vt:lpstr>
      <vt:lpstr>BrØnsted-Lowry:  a theory of proton transfer </vt:lpstr>
      <vt:lpstr>Conjugate Pairs</vt:lpstr>
      <vt:lpstr>Ex) List the conjugate acid-base pairs in the following reaction: </vt:lpstr>
      <vt:lpstr>Ex) Write the conjugate base for each of the following.</vt:lpstr>
      <vt:lpstr>Ex) Write the conjugate acid for each of the following.</vt:lpstr>
      <vt:lpstr>Amphoteric / amphiprotic substances</vt:lpstr>
      <vt:lpstr>PowerPoint Presentation</vt:lpstr>
      <vt:lpstr>Ex) Write equations to show HCO3- reacting with water   (a) HCO3- acting as an acid   (b) HCO3- acting as a base. </vt:lpstr>
      <vt:lpstr>The Lewis Theory  of Acids and Bases</vt:lpstr>
      <vt:lpstr>Lewis: a theory of electron pairs</vt:lpstr>
      <vt:lpstr>Example:</vt:lpstr>
      <vt:lpstr>Example:</vt:lpstr>
      <vt:lpstr>Example: Cu2+(aq) + 6H2O(l) →[Cu(H2O)6]2+(aq)</vt:lpstr>
      <vt:lpstr>Ligands</vt:lpstr>
      <vt:lpstr>Acid-Base Theory Comparison</vt:lpstr>
      <vt:lpstr>Ex: For each of the following reactions, identify the Lewis acid and the Lewis base. </vt:lpstr>
      <vt:lpstr>Ex: Which of the following could not act as a ligand in a complex ion of a transition metal? </vt:lpstr>
      <vt:lpstr>Properties of acids and bases</vt:lpstr>
      <vt:lpstr>Properties of acids and bases</vt:lpstr>
      <vt:lpstr>Properties of acids and bases</vt:lpstr>
      <vt:lpstr>Acid-Base Indicators</vt:lpstr>
      <vt:lpstr>Acid-Base Indicators</vt:lpstr>
      <vt:lpstr>Acid-Base Indicators</vt:lpstr>
      <vt:lpstr>Acid-Base Indicators</vt:lpstr>
      <vt:lpstr>Acid-Base Indicators</vt:lpstr>
      <vt:lpstr>Acids react with metals, bases and carbonates to form salts…</vt:lpstr>
      <vt:lpstr>Acids react with metals, bases and carbonates to form salts…</vt:lpstr>
      <vt:lpstr>Acids react with metals, bases and carbonates to form salts…</vt:lpstr>
      <vt:lpstr>Acids react with metals, bases and carbonates to form salts…</vt:lpstr>
      <vt:lpstr>Acids react with metals, bases  and carbonates to form salts…</vt:lpstr>
      <vt:lpstr>Strong, Concentrated and Corrosive</vt:lpstr>
      <vt:lpstr>Strong, Concentrated and Corrosive</vt:lpstr>
      <vt:lpstr>Strong and Weak Acids and Bases</vt:lpstr>
      <vt:lpstr>Strong and Weak Acids and Bases</vt:lpstr>
      <vt:lpstr>Strong and Weak Acids and Bases</vt:lpstr>
      <vt:lpstr>Strong and Weak Acids and Bases</vt:lpstr>
      <vt:lpstr>PowerPoint Presentation</vt:lpstr>
      <vt:lpstr>PowerPoint Presentation</vt:lpstr>
      <vt:lpstr>Experimental methods for distinguishing between strong and weak acids and bases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zvg</dc:title>
  <dc:creator>Deborah Dogancay</dc:creator>
  <cp:lastModifiedBy>Dogancay, Deborah</cp:lastModifiedBy>
  <cp:revision>45</cp:revision>
  <cp:lastPrinted>2011-12-12T21:59:32Z</cp:lastPrinted>
  <dcterms:created xsi:type="dcterms:W3CDTF">2011-01-19T05:51:41Z</dcterms:created>
  <dcterms:modified xsi:type="dcterms:W3CDTF">2013-01-15T21:31:48Z</dcterms:modified>
</cp:coreProperties>
</file>