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78" r:id="rId2"/>
    <p:sldId id="349" r:id="rId3"/>
    <p:sldId id="279" r:id="rId4"/>
    <p:sldId id="280" r:id="rId5"/>
    <p:sldId id="323" r:id="rId6"/>
    <p:sldId id="281" r:id="rId7"/>
    <p:sldId id="282" r:id="rId8"/>
    <p:sldId id="283" r:id="rId9"/>
    <p:sldId id="284" r:id="rId10"/>
    <p:sldId id="364" r:id="rId11"/>
    <p:sldId id="300" r:id="rId12"/>
    <p:sldId id="365" r:id="rId13"/>
    <p:sldId id="366" r:id="rId14"/>
    <p:sldId id="303" r:id="rId15"/>
    <p:sldId id="367" r:id="rId16"/>
    <p:sldId id="368" r:id="rId17"/>
    <p:sldId id="305" r:id="rId18"/>
    <p:sldId id="369" r:id="rId19"/>
    <p:sldId id="372" r:id="rId20"/>
    <p:sldId id="374" r:id="rId21"/>
    <p:sldId id="375" r:id="rId22"/>
    <p:sldId id="376" r:id="rId23"/>
    <p:sldId id="377" r:id="rId24"/>
    <p:sldId id="378" r:id="rId25"/>
    <p:sldId id="370" r:id="rId26"/>
    <p:sldId id="388" r:id="rId27"/>
    <p:sldId id="379" r:id="rId28"/>
    <p:sldId id="380" r:id="rId29"/>
    <p:sldId id="381" r:id="rId30"/>
    <p:sldId id="382" r:id="rId31"/>
    <p:sldId id="383" r:id="rId32"/>
    <p:sldId id="384" r:id="rId33"/>
    <p:sldId id="385" r:id="rId34"/>
    <p:sldId id="386" r:id="rId35"/>
    <p:sldId id="38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1A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64" autoAdjust="0"/>
  </p:normalViewPr>
  <p:slideViewPr>
    <p:cSldViewPr>
      <p:cViewPr varScale="1">
        <p:scale>
          <a:sx n="54" d="100"/>
          <a:sy n="54" d="100"/>
        </p:scale>
        <p:origin x="-97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eborah%20Dogancay\Documents\debbie_files\Aug2009Temp\IB_new\02_atomic_structure\graph_mass_spec.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Mass Spectrum of Pb</a:t>
            </a:r>
            <a:endParaRPr lang="en-US"/>
          </a:p>
        </c:rich>
      </c:tx>
      <c:layout/>
      <c:overlay val="0"/>
    </c:title>
    <c:autoTitleDeleted val="0"/>
    <c:plotArea>
      <c:layout>
        <c:manualLayout>
          <c:layoutTarget val="inner"/>
          <c:xMode val="edge"/>
          <c:yMode val="edge"/>
          <c:x val="0.10656335511252583"/>
          <c:y val="0.11496600834731724"/>
          <c:w val="0.81187636119953088"/>
          <c:h val="0.75864958478550837"/>
        </c:manualLayout>
      </c:layout>
      <c:barChart>
        <c:barDir val="col"/>
        <c:grouping val="clustered"/>
        <c:varyColors val="0"/>
        <c:ser>
          <c:idx val="0"/>
          <c:order val="0"/>
          <c:spPr>
            <a:solidFill>
              <a:schemeClr val="tx1">
                <a:lumMod val="75000"/>
                <a:lumOff val="25000"/>
              </a:schemeClr>
            </a:solidFill>
          </c:spPr>
          <c:invertIfNegative val="0"/>
          <c:dLbls>
            <c:dLblPos val="outEnd"/>
            <c:showLegendKey val="0"/>
            <c:showVal val="1"/>
            <c:showCatName val="0"/>
            <c:showSerName val="0"/>
            <c:showPercent val="0"/>
            <c:showBubbleSize val="0"/>
            <c:showLeaderLines val="0"/>
          </c:dLbls>
          <c:cat>
            <c:strRef>
              <c:f>Sheet1!$A$1:$A$7</c:f>
              <c:strCache>
                <c:ptCount val="7"/>
                <c:pt idx="0">
                  <c:v>203</c:v>
                </c:pt>
                <c:pt idx="1">
                  <c:v>204</c:v>
                </c:pt>
                <c:pt idx="2">
                  <c:v>205</c:v>
                </c:pt>
                <c:pt idx="3">
                  <c:v>206</c:v>
                </c:pt>
                <c:pt idx="4">
                  <c:v>207</c:v>
                </c:pt>
                <c:pt idx="5">
                  <c:v>208</c:v>
                </c:pt>
                <c:pt idx="6">
                  <c:v>209</c:v>
                </c:pt>
              </c:strCache>
            </c:strRef>
          </c:cat>
          <c:val>
            <c:numRef>
              <c:f>Sheet1!$B$1:$B$7</c:f>
              <c:numCache>
                <c:formatCode>General</c:formatCode>
                <c:ptCount val="7"/>
                <c:pt idx="1">
                  <c:v>0.2</c:v>
                </c:pt>
                <c:pt idx="3">
                  <c:v>2.4</c:v>
                </c:pt>
                <c:pt idx="4">
                  <c:v>2.2000000000000002</c:v>
                </c:pt>
                <c:pt idx="5">
                  <c:v>5.2</c:v>
                </c:pt>
              </c:numCache>
            </c:numRef>
          </c:val>
        </c:ser>
        <c:dLbls>
          <c:showLegendKey val="0"/>
          <c:showVal val="0"/>
          <c:showCatName val="0"/>
          <c:showSerName val="0"/>
          <c:showPercent val="0"/>
          <c:showBubbleSize val="0"/>
        </c:dLbls>
        <c:gapWidth val="500"/>
        <c:axId val="78995840"/>
        <c:axId val="78997760"/>
      </c:barChart>
      <c:catAx>
        <c:axId val="78995840"/>
        <c:scaling>
          <c:orientation val="minMax"/>
        </c:scaling>
        <c:delete val="0"/>
        <c:axPos val="b"/>
        <c:title>
          <c:tx>
            <c:rich>
              <a:bodyPr/>
              <a:lstStyle/>
              <a:p>
                <a:pPr>
                  <a:defRPr/>
                </a:pPr>
                <a:r>
                  <a:rPr lang="en-US"/>
                  <a:t>mass/charge</a:t>
                </a:r>
              </a:p>
            </c:rich>
          </c:tx>
          <c:layout/>
          <c:overlay val="0"/>
        </c:title>
        <c:majorTickMark val="out"/>
        <c:minorTickMark val="none"/>
        <c:tickLblPos val="nextTo"/>
        <c:crossAx val="78997760"/>
        <c:crosses val="autoZero"/>
        <c:auto val="1"/>
        <c:lblAlgn val="ctr"/>
        <c:lblOffset val="100"/>
        <c:noMultiLvlLbl val="0"/>
      </c:catAx>
      <c:valAx>
        <c:axId val="78997760"/>
        <c:scaling>
          <c:orientation val="minMax"/>
        </c:scaling>
        <c:delete val="0"/>
        <c:axPos val="l"/>
        <c:title>
          <c:tx>
            <c:rich>
              <a:bodyPr rot="-5400000" vert="horz"/>
              <a:lstStyle/>
              <a:p>
                <a:pPr>
                  <a:defRPr/>
                </a:pPr>
                <a:r>
                  <a:rPr lang="en-US"/>
                  <a:t>relative abundance</a:t>
                </a:r>
              </a:p>
            </c:rich>
          </c:tx>
          <c:layout/>
          <c:overlay val="0"/>
        </c:title>
        <c:numFmt formatCode="General" sourceLinked="1"/>
        <c:majorTickMark val="out"/>
        <c:minorTickMark val="none"/>
        <c:tickLblPos val="nextTo"/>
        <c:crossAx val="7899584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1B7B957-B0FE-4EAB-B54F-D9E0EBEAC73C}" type="slidenum">
              <a:rPr lang="en-US"/>
              <a:pPr>
                <a:defRPr/>
              </a:pPr>
              <a:t>‹#›</a:t>
            </a:fld>
            <a:endParaRPr lang="en-US"/>
          </a:p>
        </p:txBody>
      </p:sp>
    </p:spTree>
    <p:extLst>
      <p:ext uri="{BB962C8B-B14F-4D97-AF65-F5344CB8AC3E}">
        <p14:creationId xmlns:p14="http://schemas.microsoft.com/office/powerpoint/2010/main" val="1547827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321989-A616-4217-9A58-A3E58E891D5C}" type="slidenum">
              <a:rPr lang="en-US" smtClean="0"/>
              <a:pPr eaLnBrk="1" hangingPunct="1"/>
              <a:t>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F11196-F274-44A8-BC52-D4F8AF3EDD07}" type="slidenum">
              <a:rPr lang="en-US" smtClean="0"/>
              <a:pPr eaLnBrk="1" hangingPunct="1"/>
              <a:t>17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B7B957-B0FE-4EAB-B54F-D9E0EBEAC73C}" type="slidenum">
              <a:rPr lang="en-US" smtClean="0"/>
              <a:pPr>
                <a:defRPr/>
              </a:pPr>
              <a:t>25</a:t>
            </a:fld>
            <a:endParaRPr lang="en-US"/>
          </a:p>
        </p:txBody>
      </p:sp>
    </p:spTree>
    <p:extLst>
      <p:ext uri="{BB962C8B-B14F-4D97-AF65-F5344CB8AC3E}">
        <p14:creationId xmlns:p14="http://schemas.microsoft.com/office/powerpoint/2010/main" val="284268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73281-4912-4684-876B-9D99BA8AA2D4}" type="slidenum">
              <a:rPr lang="en-US" smtClean="0"/>
              <a:pPr eaLnBrk="1" hangingPunct="1"/>
              <a:t>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2E9BA-09FD-46D7-A282-364033E0ED69}" type="slidenum">
              <a:rPr lang="en-US" smtClean="0"/>
              <a:pPr eaLnBrk="1" hangingPunct="1"/>
              <a:t>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F8AA31-B651-4D3B-9BFF-FB1C28B54257}" type="slidenum">
              <a:rPr lang="en-US" smtClean="0"/>
              <a:pPr eaLnBrk="1" hangingPunct="1"/>
              <a:t>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183933-C278-460F-9B1A-84F1EF01E667}" type="slidenum">
              <a:rPr lang="en-US" smtClean="0"/>
              <a:pPr eaLnBrk="1" hangingPunct="1"/>
              <a:t>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7BDEE1-DF6D-4BFB-9AA7-3B68FE078FB2}" type="slidenum">
              <a:rPr lang="en-US" smtClean="0"/>
              <a:pPr eaLnBrk="1" hangingPunct="1"/>
              <a:t>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7BD3FC-DBD4-42BF-BE80-8EE98F67440A}" type="slidenum">
              <a:rPr lang="en-US" smtClean="0"/>
              <a:pPr eaLnBrk="1" hangingPunct="1"/>
              <a:t>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419A1C-8BF3-4D2A-8742-7633A62A96DC}" type="slidenum">
              <a:rPr lang="en-US" smtClean="0"/>
              <a:pPr eaLnBrk="1" hangingPunct="1"/>
              <a:t>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F07F1E-C629-48DF-AD08-97EE1C236816}" type="slidenum">
              <a:rPr lang="en-US" smtClean="0"/>
              <a:pPr eaLnBrk="1" hangingPunct="1"/>
              <a:t>11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8BF5F7F-CEC0-46AF-AD70-C453BFC5425D}" type="slidenum">
              <a:rPr lang="en-US" altLang="en-US"/>
              <a:pPr>
                <a:defRPr/>
              </a:pPr>
              <a:t>‹#›</a:t>
            </a:fld>
            <a:endParaRPr lang="en-US" altLang="en-US"/>
          </a:p>
        </p:txBody>
      </p:sp>
    </p:spTree>
    <p:extLst>
      <p:ext uri="{BB962C8B-B14F-4D97-AF65-F5344CB8AC3E}">
        <p14:creationId xmlns:p14="http://schemas.microsoft.com/office/powerpoint/2010/main" val="12614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8EB638A-8C44-424F-8F10-0E7D0FD38C54}" type="slidenum">
              <a:rPr lang="en-US" altLang="en-US"/>
              <a:pPr>
                <a:defRPr/>
              </a:pPr>
              <a:t>‹#›</a:t>
            </a:fld>
            <a:endParaRPr lang="en-US" altLang="en-US"/>
          </a:p>
        </p:txBody>
      </p:sp>
    </p:spTree>
    <p:extLst>
      <p:ext uri="{BB962C8B-B14F-4D97-AF65-F5344CB8AC3E}">
        <p14:creationId xmlns:p14="http://schemas.microsoft.com/office/powerpoint/2010/main" val="41204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107AA00-7829-4218-912A-CD3EFFE8AEFB}" type="slidenum">
              <a:rPr lang="en-US" altLang="en-US"/>
              <a:pPr>
                <a:defRPr/>
              </a:pPr>
              <a:t>‹#›</a:t>
            </a:fld>
            <a:endParaRPr lang="en-US" altLang="en-US"/>
          </a:p>
        </p:txBody>
      </p:sp>
    </p:spTree>
    <p:extLst>
      <p:ext uri="{BB962C8B-B14F-4D97-AF65-F5344CB8AC3E}">
        <p14:creationId xmlns:p14="http://schemas.microsoft.com/office/powerpoint/2010/main" val="340535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7D0B800-27B7-49D7-9233-1BBA44369EE2}" type="slidenum">
              <a:rPr lang="en-US" altLang="en-US"/>
              <a:pPr>
                <a:defRPr/>
              </a:pPr>
              <a:t>‹#›</a:t>
            </a:fld>
            <a:endParaRPr lang="en-US" altLang="en-US"/>
          </a:p>
        </p:txBody>
      </p:sp>
    </p:spTree>
    <p:extLst>
      <p:ext uri="{BB962C8B-B14F-4D97-AF65-F5344CB8AC3E}">
        <p14:creationId xmlns:p14="http://schemas.microsoft.com/office/powerpoint/2010/main" val="91404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73CE365-3CA5-4ED0-95DE-AAAAEEDED7F3}" type="slidenum">
              <a:rPr lang="en-US" altLang="en-US"/>
              <a:pPr>
                <a:defRPr/>
              </a:pPr>
              <a:t>‹#›</a:t>
            </a:fld>
            <a:endParaRPr lang="en-US" altLang="en-US"/>
          </a:p>
        </p:txBody>
      </p:sp>
    </p:spTree>
    <p:extLst>
      <p:ext uri="{BB962C8B-B14F-4D97-AF65-F5344CB8AC3E}">
        <p14:creationId xmlns:p14="http://schemas.microsoft.com/office/powerpoint/2010/main" val="5427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40BC20-8AA3-4CC9-8905-DF9832768618}" type="slidenum">
              <a:rPr lang="en-US" altLang="en-US"/>
              <a:pPr>
                <a:defRPr/>
              </a:pPr>
              <a:t>‹#›</a:t>
            </a:fld>
            <a:endParaRPr lang="en-US" altLang="en-US"/>
          </a:p>
        </p:txBody>
      </p:sp>
    </p:spTree>
    <p:extLst>
      <p:ext uri="{BB962C8B-B14F-4D97-AF65-F5344CB8AC3E}">
        <p14:creationId xmlns:p14="http://schemas.microsoft.com/office/powerpoint/2010/main" val="168254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C403EB7-40FA-4A9B-8D1C-C6F218673F9C}" type="slidenum">
              <a:rPr lang="en-US" altLang="en-US"/>
              <a:pPr>
                <a:defRPr/>
              </a:pPr>
              <a:t>‹#›</a:t>
            </a:fld>
            <a:endParaRPr lang="en-US" altLang="en-US"/>
          </a:p>
        </p:txBody>
      </p:sp>
    </p:spTree>
    <p:extLst>
      <p:ext uri="{BB962C8B-B14F-4D97-AF65-F5344CB8AC3E}">
        <p14:creationId xmlns:p14="http://schemas.microsoft.com/office/powerpoint/2010/main" val="185731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FC8C5154-088A-4998-A704-736E8F4F3A88}" type="slidenum">
              <a:rPr lang="en-US" altLang="en-US"/>
              <a:pPr>
                <a:defRPr/>
              </a:pPr>
              <a:t>‹#›</a:t>
            </a:fld>
            <a:endParaRPr lang="en-US" altLang="en-US"/>
          </a:p>
        </p:txBody>
      </p:sp>
    </p:spTree>
    <p:extLst>
      <p:ext uri="{BB962C8B-B14F-4D97-AF65-F5344CB8AC3E}">
        <p14:creationId xmlns:p14="http://schemas.microsoft.com/office/powerpoint/2010/main" val="175489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FB1D19DF-2FBF-4AA6-996C-DA7181AA361F}" type="slidenum">
              <a:rPr lang="en-US" altLang="en-US"/>
              <a:pPr>
                <a:defRPr/>
              </a:pPr>
              <a:t>‹#›</a:t>
            </a:fld>
            <a:endParaRPr lang="en-US" altLang="en-US"/>
          </a:p>
        </p:txBody>
      </p:sp>
    </p:spTree>
    <p:extLst>
      <p:ext uri="{BB962C8B-B14F-4D97-AF65-F5344CB8AC3E}">
        <p14:creationId xmlns:p14="http://schemas.microsoft.com/office/powerpoint/2010/main" val="42619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1188960-AD4F-4D11-8517-09475534EAD8}" type="slidenum">
              <a:rPr lang="en-US" altLang="en-US"/>
              <a:pPr>
                <a:defRPr/>
              </a:pPr>
              <a:t>‹#›</a:t>
            </a:fld>
            <a:endParaRPr lang="en-US" altLang="en-US"/>
          </a:p>
        </p:txBody>
      </p:sp>
    </p:spTree>
    <p:extLst>
      <p:ext uri="{BB962C8B-B14F-4D97-AF65-F5344CB8AC3E}">
        <p14:creationId xmlns:p14="http://schemas.microsoft.com/office/powerpoint/2010/main" val="34151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EABA655-0A9A-4D5E-9E67-2A3772E01A15}" type="slidenum">
              <a:rPr lang="en-US" altLang="en-US"/>
              <a:pPr>
                <a:defRPr/>
              </a:pPr>
              <a:t>‹#›</a:t>
            </a:fld>
            <a:endParaRPr lang="en-US" altLang="en-US"/>
          </a:p>
        </p:txBody>
      </p:sp>
    </p:spTree>
    <p:extLst>
      <p:ext uri="{BB962C8B-B14F-4D97-AF65-F5344CB8AC3E}">
        <p14:creationId xmlns:p14="http://schemas.microsoft.com/office/powerpoint/2010/main" val="110540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0269B9-71AF-4B8A-B208-875D3866C420}" type="slidenum">
              <a:rPr lang="en-US" altLang="en-US"/>
              <a:pPr>
                <a:defRPr/>
              </a:pPr>
              <a:t>‹#›</a:t>
            </a:fld>
            <a:endParaRPr lang="en-US" altLang="en-US"/>
          </a:p>
        </p:txBody>
      </p:sp>
    </p:spTree>
    <p:extLst>
      <p:ext uri="{BB962C8B-B14F-4D97-AF65-F5344CB8AC3E}">
        <p14:creationId xmlns:p14="http://schemas.microsoft.com/office/powerpoint/2010/main" val="413949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en-U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en-U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1260020-68EE-4A7D-A024-37BDB15EE0CA}"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8.wmf"/><Relationship Id="rId10" Type="http://schemas.openxmlformats.org/officeDocument/2006/relationships/image" Target="../media/image21.png"/><Relationship Id="rId4" Type="http://schemas.openxmlformats.org/officeDocument/2006/relationships/oleObject" Target="../embeddings/oleObject4.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5.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70.png"/><Relationship Id="rId4" Type="http://schemas.openxmlformats.org/officeDocument/2006/relationships/image" Target="../media/image860.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gif"/><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images.google.com/imgres?imgurl=archives.caltech.edu/Images/millikan.jpg&amp;imgrefurl=http://archives.caltech.edu/reading_room3.html&amp;h=238&amp;w=194&amp;prev=/images?q=Millikan&amp;svnum=10&amp;hl=en" TargetMode="External"/><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mages.google.com/imgres?imgurl=dbhs.wvusd.k12.ca.us/Gallery/J.J.Thomson.GIF&amp;imgrefurl=http://dbhs.wvusd.k12.ca.us/Gallery/Gallery12.html&amp;h=213&amp;w=173&amp;prev=/images?q=J.J+Thompson&amp;svnum=10&amp;hl=en"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nobel.se/chemistry/laureates/1908/rutherford-bi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85800" y="2962275"/>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5600" dirty="0">
                <a:latin typeface="AbcBulletin"/>
              </a:rPr>
              <a:t>Atomic </a:t>
            </a:r>
            <a:r>
              <a:rPr lang="en-US" sz="5600" dirty="0" smtClean="0">
                <a:latin typeface="AbcBulletin"/>
              </a:rPr>
              <a:t>Structure</a:t>
            </a:r>
            <a:endParaRPr lang="en-US" sz="5600" dirty="0">
              <a:latin typeface="AbcBulletin"/>
            </a:endParaRPr>
          </a:p>
        </p:txBody>
      </p:sp>
      <p:pic>
        <p:nvPicPr>
          <p:cNvPr id="3075" name="Picture 4"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833" y="3464242"/>
            <a:ext cx="419100" cy="34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
            <a:ext cx="533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913063"/>
            <a:ext cx="5334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29000"/>
            <a:ext cx="381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533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a:t>
            </a:r>
            <a:r>
              <a:rPr lang="en-US" dirty="0" smtClean="0"/>
              <a:t>mass </a:t>
            </a:r>
            <a:r>
              <a:rPr lang="en-US" dirty="0"/>
              <a:t>and </a:t>
            </a:r>
            <a:r>
              <a:rPr lang="en-US" dirty="0" smtClean="0"/>
              <a:t>charge of subatomic particles</a:t>
            </a:r>
            <a:endParaRPr lang="en-US" dirty="0"/>
          </a:p>
        </p:txBody>
      </p:sp>
      <p:sp>
        <p:nvSpPr>
          <p:cNvPr id="3" name="Content Placeholder 2"/>
          <p:cNvSpPr>
            <a:spLocks noGrp="1"/>
          </p:cNvSpPr>
          <p:nvPr>
            <p:ph idx="1"/>
          </p:nvPr>
        </p:nvSpPr>
        <p:spPr>
          <a:xfrm>
            <a:off x="457200" y="1719263"/>
            <a:ext cx="8229600" cy="1938337"/>
          </a:xfrm>
        </p:spPr>
        <p:txBody>
          <a:bodyPr/>
          <a:lstStyle/>
          <a:p>
            <a:r>
              <a:rPr lang="en-US" sz="2400" dirty="0"/>
              <a:t>Actual mass of a proton: </a:t>
            </a:r>
            <a:r>
              <a:rPr lang="en-US" sz="2400" dirty="0" smtClean="0"/>
              <a:t>1.672 </a:t>
            </a:r>
            <a:r>
              <a:rPr lang="en-US" sz="2400" dirty="0"/>
              <a:t>x 10</a:t>
            </a:r>
            <a:r>
              <a:rPr lang="en-US" sz="2400" baseline="30000" dirty="0"/>
              <a:t>24</a:t>
            </a:r>
            <a:r>
              <a:rPr lang="en-US" sz="2400" dirty="0"/>
              <a:t> </a:t>
            </a:r>
            <a:r>
              <a:rPr lang="en-US" sz="2400" dirty="0" smtClean="0"/>
              <a:t>g</a:t>
            </a:r>
          </a:p>
          <a:p>
            <a:pPr lvl="1"/>
            <a:r>
              <a:rPr lang="en-US" sz="2400" dirty="0" smtClean="0"/>
              <a:t>neutron </a:t>
            </a:r>
            <a:r>
              <a:rPr lang="en-US" sz="2400" dirty="0"/>
              <a:t>mass is virtually </a:t>
            </a:r>
            <a:r>
              <a:rPr lang="en-US" sz="2400" dirty="0" smtClean="0"/>
              <a:t>identical </a:t>
            </a:r>
          </a:p>
          <a:p>
            <a:pPr lvl="1"/>
            <a:r>
              <a:rPr lang="en-US" sz="2400" dirty="0" smtClean="0"/>
              <a:t>electron </a:t>
            </a:r>
            <a:r>
              <a:rPr lang="en-US" sz="2400" dirty="0"/>
              <a:t>is 1/2000 of this </a:t>
            </a:r>
            <a:r>
              <a:rPr lang="en-US" sz="2400" dirty="0" smtClean="0"/>
              <a:t>mass</a:t>
            </a:r>
          </a:p>
          <a:p>
            <a:r>
              <a:rPr lang="en-US" sz="2400" dirty="0" smtClean="0"/>
              <a:t>Actual </a:t>
            </a:r>
            <a:r>
              <a:rPr lang="en-US" sz="2400" dirty="0"/>
              <a:t>charge of an </a:t>
            </a:r>
            <a:r>
              <a:rPr lang="en-US" sz="2400" dirty="0" smtClean="0"/>
              <a:t>electron: 1.602 </a:t>
            </a:r>
            <a:r>
              <a:rPr lang="en-US" sz="2400" dirty="0"/>
              <a:t>x 10</a:t>
            </a:r>
            <a:r>
              <a:rPr lang="en-US" sz="2400" baseline="30000" dirty="0"/>
              <a:t>-19</a:t>
            </a:r>
            <a:r>
              <a:rPr lang="en-US" sz="2400" dirty="0"/>
              <a:t> Coulombs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09885435"/>
              </p:ext>
            </p:extLst>
          </p:nvPr>
        </p:nvGraphicFramePr>
        <p:xfrm>
          <a:off x="762000" y="3768122"/>
          <a:ext cx="7239000" cy="2556478"/>
        </p:xfrm>
        <a:graphic>
          <a:graphicData uri="http://schemas.openxmlformats.org/drawingml/2006/table">
            <a:tbl>
              <a:tblPr firstRow="1" firstCol="1" bandRow="1">
                <a:tableStyleId>{5C22544A-7EE6-4342-B048-85BDC9FD1C3A}</a:tableStyleId>
              </a:tblPr>
              <a:tblGrid>
                <a:gridCol w="2044882"/>
                <a:gridCol w="2596470"/>
                <a:gridCol w="2597648"/>
              </a:tblGrid>
              <a:tr h="1043362">
                <a:tc>
                  <a:txBody>
                    <a:bodyPr/>
                    <a:lstStyle/>
                    <a:p>
                      <a:pPr marL="0" marR="0" algn="ctr">
                        <a:lnSpc>
                          <a:spcPct val="115000"/>
                        </a:lnSpc>
                        <a:spcBef>
                          <a:spcPts val="0"/>
                        </a:spcBef>
                        <a:spcAft>
                          <a:spcPts val="1000"/>
                        </a:spcAft>
                      </a:pPr>
                      <a:r>
                        <a:rPr lang="en-US" sz="2800" dirty="0">
                          <a:solidFill>
                            <a:schemeClr val="bg1"/>
                          </a:solidFill>
                          <a:effectLst/>
                        </a:rPr>
                        <a:t>PARTICLE</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bg1"/>
                          </a:solidFill>
                          <a:effectLst/>
                        </a:rPr>
                        <a:t>RELATIVE MASS</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bg1"/>
                          </a:solidFill>
                          <a:effectLst/>
                        </a:rPr>
                        <a:t>RELATIVE CHARGE</a:t>
                      </a:r>
                      <a:endParaRPr lang="en-US" sz="2800" dirty="0">
                        <a:solidFill>
                          <a:schemeClr val="bg1"/>
                        </a:solidFill>
                        <a:effectLst/>
                        <a:latin typeface="Calibri"/>
                        <a:ea typeface="Calibri"/>
                        <a:cs typeface="Times New Roman"/>
                      </a:endParaRPr>
                    </a:p>
                  </a:txBody>
                  <a:tcPr marL="68580" marR="68580" marT="0" marB="0"/>
                </a:tc>
              </a:tr>
              <a:tr h="504372">
                <a:tc>
                  <a:txBody>
                    <a:bodyPr/>
                    <a:lstStyle/>
                    <a:p>
                      <a:pPr marL="0" marR="0">
                        <a:lnSpc>
                          <a:spcPct val="115000"/>
                        </a:lnSpc>
                        <a:spcBef>
                          <a:spcPts val="0"/>
                        </a:spcBef>
                        <a:spcAft>
                          <a:spcPts val="1000"/>
                        </a:spcAft>
                      </a:pPr>
                      <a:r>
                        <a:rPr lang="en-US" sz="2800" dirty="0">
                          <a:solidFill>
                            <a:schemeClr val="bg1"/>
                          </a:solidFill>
                          <a:effectLst/>
                        </a:rPr>
                        <a:t>proton</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1</a:t>
                      </a:r>
                      <a:endParaRPr lang="en-US" sz="28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+1</a:t>
                      </a:r>
                      <a:endParaRPr lang="en-US" sz="2800" dirty="0">
                        <a:solidFill>
                          <a:schemeClr val="accent4"/>
                        </a:solidFill>
                        <a:effectLst/>
                        <a:latin typeface="Calibri"/>
                        <a:ea typeface="Calibri"/>
                        <a:cs typeface="Times New Roman"/>
                      </a:endParaRPr>
                    </a:p>
                  </a:txBody>
                  <a:tcPr marL="68580" marR="68580" marT="0" marB="0"/>
                </a:tc>
              </a:tr>
              <a:tr h="504372">
                <a:tc>
                  <a:txBody>
                    <a:bodyPr/>
                    <a:lstStyle/>
                    <a:p>
                      <a:pPr marL="0" marR="0">
                        <a:lnSpc>
                          <a:spcPct val="115000"/>
                        </a:lnSpc>
                        <a:spcBef>
                          <a:spcPts val="0"/>
                        </a:spcBef>
                        <a:spcAft>
                          <a:spcPts val="1000"/>
                        </a:spcAft>
                      </a:pPr>
                      <a:r>
                        <a:rPr lang="en-US" sz="2800">
                          <a:solidFill>
                            <a:schemeClr val="bg1"/>
                          </a:solidFill>
                          <a:effectLst/>
                        </a:rPr>
                        <a:t>neutron</a:t>
                      </a:r>
                      <a:endParaRPr lang="en-US" sz="280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1</a:t>
                      </a:r>
                      <a:endParaRPr lang="en-US" sz="28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0</a:t>
                      </a:r>
                      <a:endParaRPr lang="en-US" sz="2800" dirty="0">
                        <a:solidFill>
                          <a:schemeClr val="accent4"/>
                        </a:solidFill>
                        <a:effectLst/>
                        <a:latin typeface="Calibri"/>
                        <a:ea typeface="Calibri"/>
                        <a:cs typeface="Times New Roman"/>
                      </a:endParaRPr>
                    </a:p>
                  </a:txBody>
                  <a:tcPr marL="68580" marR="68580" marT="0" marB="0"/>
                </a:tc>
              </a:tr>
              <a:tr h="504372">
                <a:tc>
                  <a:txBody>
                    <a:bodyPr/>
                    <a:lstStyle/>
                    <a:p>
                      <a:pPr marL="0" marR="0">
                        <a:lnSpc>
                          <a:spcPct val="115000"/>
                        </a:lnSpc>
                        <a:spcBef>
                          <a:spcPts val="0"/>
                        </a:spcBef>
                        <a:spcAft>
                          <a:spcPts val="1000"/>
                        </a:spcAft>
                      </a:pPr>
                      <a:r>
                        <a:rPr lang="en-US" sz="2800" dirty="0">
                          <a:solidFill>
                            <a:schemeClr val="bg1"/>
                          </a:solidFill>
                          <a:effectLst/>
                        </a:rPr>
                        <a:t>electron</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5 x 10</a:t>
                      </a:r>
                      <a:r>
                        <a:rPr lang="en-US" sz="2800" baseline="30000" dirty="0" smtClean="0">
                          <a:solidFill>
                            <a:schemeClr val="accent4"/>
                          </a:solidFill>
                          <a:effectLst/>
                        </a:rPr>
                        <a:t>-4</a:t>
                      </a:r>
                      <a:endParaRPr lang="en-US" sz="2800" baseline="300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a:t>
                      </a:r>
                      <a:r>
                        <a:rPr lang="en-US" sz="2800" dirty="0" smtClean="0">
                          <a:solidFill>
                            <a:schemeClr val="accent4"/>
                          </a:solidFill>
                          <a:effectLst/>
                        </a:rPr>
                        <a:t>-1</a:t>
                      </a:r>
                      <a:endParaRPr lang="en-US" sz="2800" dirty="0">
                        <a:solidFill>
                          <a:schemeClr val="accent4"/>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457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pPr eaLnBrk="1" hangingPunct="1"/>
            <a:r>
              <a:rPr lang="en-US" smtClean="0">
                <a:latin typeface="Comic Sans MS" pitchFamily="66" charset="0"/>
              </a:rPr>
              <a:t>Periodic Key</a:t>
            </a:r>
            <a:br>
              <a:rPr lang="en-US" smtClean="0">
                <a:latin typeface="Comic Sans MS" pitchFamily="66" charset="0"/>
              </a:rPr>
            </a:br>
            <a:endParaRPr lang="en-US" smtClean="0">
              <a:latin typeface="Comic Sans MS" pitchFamily="66" charset="0"/>
            </a:endParaRPr>
          </a:p>
        </p:txBody>
      </p:sp>
      <p:sp>
        <p:nvSpPr>
          <p:cNvPr id="27651" name="AutoShape 3"/>
          <p:cNvSpPr>
            <a:spLocks noChangeArrowheads="1"/>
          </p:cNvSpPr>
          <p:nvPr/>
        </p:nvSpPr>
        <p:spPr bwMode="auto">
          <a:xfrm>
            <a:off x="1219200" y="990600"/>
            <a:ext cx="4597400" cy="4495800"/>
          </a:xfrm>
          <a:prstGeom prst="flowChartProcess">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1143000" y="1295400"/>
            <a:ext cx="45720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dirty="0">
                <a:latin typeface="Comic Sans MS" pitchFamily="66" charset="0"/>
              </a:rPr>
              <a:t>6</a:t>
            </a:r>
          </a:p>
          <a:p>
            <a:pPr algn="ctr">
              <a:spcBef>
                <a:spcPct val="50000"/>
              </a:spcBef>
            </a:pPr>
            <a:r>
              <a:rPr lang="en-US" sz="9600" b="1" dirty="0">
                <a:latin typeface="Comic Sans MS" pitchFamily="66" charset="0"/>
              </a:rPr>
              <a:t>C</a:t>
            </a:r>
            <a:endParaRPr lang="en-US" sz="2400" dirty="0">
              <a:latin typeface="Comic Sans MS" pitchFamily="66" charset="0"/>
            </a:endParaRPr>
          </a:p>
          <a:p>
            <a:pPr algn="ctr">
              <a:spcBef>
                <a:spcPct val="50000"/>
              </a:spcBef>
            </a:pPr>
            <a:r>
              <a:rPr lang="en-US" sz="2400" dirty="0">
                <a:latin typeface="Comic Sans MS" pitchFamily="66" charset="0"/>
              </a:rPr>
              <a:t>Carbon</a:t>
            </a:r>
          </a:p>
          <a:p>
            <a:pPr algn="ctr">
              <a:spcBef>
                <a:spcPct val="50000"/>
              </a:spcBef>
            </a:pPr>
            <a:r>
              <a:rPr lang="en-US" sz="2400" dirty="0">
                <a:latin typeface="Comic Sans MS" pitchFamily="66" charset="0"/>
              </a:rPr>
              <a:t>12.011</a:t>
            </a:r>
          </a:p>
        </p:txBody>
      </p:sp>
      <p:sp>
        <p:nvSpPr>
          <p:cNvPr id="27653" name="Line 5"/>
          <p:cNvSpPr>
            <a:spLocks noChangeShapeType="1"/>
          </p:cNvSpPr>
          <p:nvPr/>
        </p:nvSpPr>
        <p:spPr bwMode="auto">
          <a:xfrm>
            <a:off x="3657600" y="1676400"/>
            <a:ext cx="2667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Line 6"/>
          <p:cNvSpPr>
            <a:spLocks noChangeShapeType="1"/>
          </p:cNvSpPr>
          <p:nvPr/>
        </p:nvSpPr>
        <p:spPr bwMode="auto">
          <a:xfrm>
            <a:off x="4114800" y="4495800"/>
            <a:ext cx="2209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7"/>
          <p:cNvSpPr>
            <a:spLocks noChangeShapeType="1"/>
          </p:cNvSpPr>
          <p:nvPr/>
        </p:nvSpPr>
        <p:spPr bwMode="auto">
          <a:xfrm>
            <a:off x="3962400" y="5029200"/>
            <a:ext cx="2336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8"/>
          <p:cNvSpPr>
            <a:spLocks noChangeShapeType="1"/>
          </p:cNvSpPr>
          <p:nvPr/>
        </p:nvSpPr>
        <p:spPr bwMode="auto">
          <a:xfrm>
            <a:off x="4038600" y="3352800"/>
            <a:ext cx="228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Text Box 9"/>
          <p:cNvSpPr txBox="1">
            <a:spLocks noChangeArrowheads="1"/>
          </p:cNvSpPr>
          <p:nvPr/>
        </p:nvSpPr>
        <p:spPr bwMode="auto">
          <a:xfrm>
            <a:off x="6400800" y="1423988"/>
            <a:ext cx="31496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latin typeface="Comic Sans MS" pitchFamily="66" charset="0"/>
              </a:rPr>
              <a:t>Atomic number (</a:t>
            </a:r>
            <a:r>
              <a:rPr lang="en-US" sz="2400" b="1">
                <a:latin typeface="Comic Sans MS" pitchFamily="66" charset="0"/>
              </a:rPr>
              <a:t>Z</a:t>
            </a:r>
            <a:r>
              <a:rPr lang="en-US" sz="2400">
                <a:latin typeface="Comic Sans MS" pitchFamily="66" charset="0"/>
              </a:rPr>
              <a:t>)</a:t>
            </a:r>
          </a:p>
          <a:p>
            <a:pPr>
              <a:spcBef>
                <a:spcPct val="50000"/>
              </a:spcBef>
            </a:pPr>
            <a:endParaRPr lang="en-US" sz="2400">
              <a:latin typeface="Comic Sans MS" pitchFamily="66" charset="0"/>
            </a:endParaRPr>
          </a:p>
          <a:p>
            <a:pPr>
              <a:spcBef>
                <a:spcPct val="50000"/>
              </a:spcBef>
            </a:pPr>
            <a:endParaRPr lang="en-US" sz="2400">
              <a:latin typeface="Comic Sans MS" pitchFamily="66" charset="0"/>
            </a:endParaRPr>
          </a:p>
          <a:p>
            <a:pPr>
              <a:spcBef>
                <a:spcPct val="50000"/>
              </a:spcBef>
            </a:pPr>
            <a:r>
              <a:rPr lang="en-US" sz="2400">
                <a:latin typeface="Comic Sans MS" pitchFamily="66" charset="0"/>
              </a:rPr>
              <a:t>Element’s symbol</a:t>
            </a:r>
          </a:p>
          <a:p>
            <a:pPr>
              <a:spcBef>
                <a:spcPct val="50000"/>
              </a:spcBef>
            </a:pPr>
            <a:endParaRPr lang="en-US" sz="2400">
              <a:latin typeface="Comic Sans MS" pitchFamily="66" charset="0"/>
            </a:endParaRPr>
          </a:p>
          <a:p>
            <a:pPr>
              <a:spcBef>
                <a:spcPct val="50000"/>
              </a:spcBef>
            </a:pPr>
            <a:r>
              <a:rPr lang="en-US" sz="2400">
                <a:latin typeface="Comic Sans MS" pitchFamily="66" charset="0"/>
              </a:rPr>
              <a:t>Element’s name</a:t>
            </a:r>
          </a:p>
          <a:p>
            <a:pPr>
              <a:spcBef>
                <a:spcPct val="50000"/>
              </a:spcBef>
            </a:pPr>
            <a:r>
              <a:rPr lang="en-US" sz="2400">
                <a:latin typeface="Comic Sans MS" pitchFamily="66" charset="0"/>
              </a:rPr>
              <a:t>Atomic mass (</a:t>
            </a:r>
            <a:r>
              <a:rPr lang="en-US" sz="2400" b="1">
                <a:latin typeface="Comic Sans MS" pitchFamily="66" charset="0"/>
              </a:rPr>
              <a:t>A</a:t>
            </a:r>
            <a:r>
              <a:rPr lang="en-US" sz="2400">
                <a:latin typeface="Comic Sans MS" pitchFamily="66" charset="0"/>
              </a:rPr>
              <a:t>)</a:t>
            </a:r>
          </a:p>
          <a:p>
            <a:pPr>
              <a:spcBef>
                <a:spcPct val="50000"/>
              </a:spcBef>
            </a:pPr>
            <a:endParaRPr lang="en-US" sz="2400" u="sng">
              <a:latin typeface="Comic Sans MS" pitchFamily="66" charset="0"/>
            </a:endParaRPr>
          </a:p>
        </p:txBody>
      </p:sp>
      <p:sp>
        <p:nvSpPr>
          <p:cNvPr id="103434" name="Text Box 10"/>
          <p:cNvSpPr txBox="1">
            <a:spLocks noChangeArrowheads="1"/>
          </p:cNvSpPr>
          <p:nvPr/>
        </p:nvSpPr>
        <p:spPr bwMode="auto">
          <a:xfrm>
            <a:off x="2362200" y="5486400"/>
            <a:ext cx="81534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a:latin typeface="Comic Sans MS" pitchFamily="66" charset="0"/>
              </a:rPr>
              <a:t># of protons = Z</a:t>
            </a:r>
          </a:p>
          <a:p>
            <a:pPr>
              <a:spcBef>
                <a:spcPct val="50000"/>
              </a:spcBef>
            </a:pPr>
            <a:r>
              <a:rPr lang="en-US" sz="2000">
                <a:latin typeface="Comic Sans MS" pitchFamily="66" charset="0"/>
              </a:rPr>
              <a:t># of electrons = # of protons (in a neutral atom)</a:t>
            </a:r>
          </a:p>
          <a:p>
            <a:pPr>
              <a:spcBef>
                <a:spcPct val="50000"/>
              </a:spcBef>
            </a:pPr>
            <a:r>
              <a:rPr lang="en-US" sz="2000">
                <a:latin typeface="Comic Sans MS" pitchFamily="66" charset="0"/>
              </a:rPr>
              <a:t># of neutrons = A-Z</a:t>
            </a:r>
          </a:p>
          <a:p>
            <a:pPr>
              <a:spcBef>
                <a:spcPct val="50000"/>
              </a:spcBef>
            </a:pPr>
            <a:endParaRPr lang="en-US" sz="2400">
              <a:latin typeface="Comic Sans MS"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Shorthand notation for an atom or ion</a:t>
            </a:r>
            <a:endParaRPr lang="en-US" dirty="0"/>
          </a:p>
        </p:txBody>
      </p:sp>
      <p:sp>
        <p:nvSpPr>
          <p:cNvPr id="3" name="Rectangle 2"/>
          <p:cNvSpPr/>
          <p:nvPr/>
        </p:nvSpPr>
        <p:spPr>
          <a:xfrm>
            <a:off x="3430660" y="2895600"/>
            <a:ext cx="1210588" cy="1938992"/>
          </a:xfrm>
          <a:prstGeom prst="rect">
            <a:avLst/>
          </a:prstGeom>
        </p:spPr>
        <p:txBody>
          <a:bodyPr wrap="none">
            <a:spAutoFit/>
          </a:bodyPr>
          <a:lstStyle/>
          <a:p>
            <a:r>
              <a:rPr lang="en-US" sz="12000" dirty="0" smtClean="0"/>
              <a:t>X</a:t>
            </a:r>
            <a:endParaRPr lang="en-US" sz="12000" dirty="0"/>
          </a:p>
        </p:txBody>
      </p:sp>
      <p:sp>
        <p:nvSpPr>
          <p:cNvPr id="4" name="Rectangle 3"/>
          <p:cNvSpPr/>
          <p:nvPr/>
        </p:nvSpPr>
        <p:spPr>
          <a:xfrm>
            <a:off x="2819400" y="2854404"/>
            <a:ext cx="663964" cy="954107"/>
          </a:xfrm>
          <a:prstGeom prst="rect">
            <a:avLst/>
          </a:prstGeom>
        </p:spPr>
        <p:txBody>
          <a:bodyPr wrap="none">
            <a:spAutoFit/>
          </a:bodyPr>
          <a:lstStyle/>
          <a:p>
            <a:r>
              <a:rPr lang="en-US" sz="5600" dirty="0" smtClean="0"/>
              <a:t>A</a:t>
            </a:r>
            <a:endParaRPr lang="en-US" sz="5600" dirty="0"/>
          </a:p>
        </p:txBody>
      </p:sp>
      <p:sp>
        <p:nvSpPr>
          <p:cNvPr id="5" name="Rectangle 4"/>
          <p:cNvSpPr/>
          <p:nvPr/>
        </p:nvSpPr>
        <p:spPr>
          <a:xfrm>
            <a:off x="2828159" y="3922693"/>
            <a:ext cx="623889" cy="954107"/>
          </a:xfrm>
          <a:prstGeom prst="rect">
            <a:avLst/>
          </a:prstGeom>
        </p:spPr>
        <p:txBody>
          <a:bodyPr wrap="none">
            <a:spAutoFit/>
          </a:bodyPr>
          <a:lstStyle/>
          <a:p>
            <a:r>
              <a:rPr lang="en-US" sz="5600" dirty="0" smtClean="0"/>
              <a:t>Z</a:t>
            </a:r>
            <a:endParaRPr lang="en-US" sz="5600" dirty="0"/>
          </a:p>
        </p:txBody>
      </p:sp>
      <p:sp>
        <p:nvSpPr>
          <p:cNvPr id="6" name="Rectangle 5"/>
          <p:cNvSpPr/>
          <p:nvPr/>
        </p:nvSpPr>
        <p:spPr>
          <a:xfrm>
            <a:off x="4482723" y="2819400"/>
            <a:ext cx="1840568" cy="954107"/>
          </a:xfrm>
          <a:prstGeom prst="rect">
            <a:avLst/>
          </a:prstGeom>
        </p:spPr>
        <p:txBody>
          <a:bodyPr wrap="none">
            <a:spAutoFit/>
          </a:bodyPr>
          <a:lstStyle/>
          <a:p>
            <a:r>
              <a:rPr lang="en-US" sz="5600" dirty="0" smtClean="0"/>
              <a:t>n+/n-</a:t>
            </a:r>
            <a:endParaRPr lang="en-US" sz="5600" dirty="0"/>
          </a:p>
        </p:txBody>
      </p:sp>
      <p:sp>
        <p:nvSpPr>
          <p:cNvPr id="7" name="Line Callout 1 6"/>
          <p:cNvSpPr/>
          <p:nvPr/>
        </p:nvSpPr>
        <p:spPr>
          <a:xfrm>
            <a:off x="228600" y="1752600"/>
            <a:ext cx="2590800" cy="1066800"/>
          </a:xfrm>
          <a:prstGeom prst="borderCallout1">
            <a:avLst>
              <a:gd name="adj1" fmla="val 101827"/>
              <a:gd name="adj2" fmla="val 70693"/>
              <a:gd name="adj3" fmla="val 141510"/>
              <a:gd name="adj4" fmla="val 1045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MASS #: </a:t>
            </a:r>
            <a:r>
              <a:rPr lang="en-US" dirty="0" smtClean="0">
                <a:solidFill>
                  <a:schemeClr val="tx1"/>
                </a:solidFill>
              </a:rPr>
              <a:t/>
            </a:r>
            <a:br>
              <a:rPr lang="en-US" dirty="0" smtClean="0">
                <a:solidFill>
                  <a:schemeClr val="tx1"/>
                </a:solidFill>
              </a:rPr>
            </a:br>
            <a:r>
              <a:rPr lang="en-US" dirty="0" smtClean="0">
                <a:solidFill>
                  <a:schemeClr val="tx1"/>
                </a:solidFill>
              </a:rPr>
              <a:t># protons + # neutrons</a:t>
            </a:r>
            <a:endParaRPr lang="en-US" dirty="0">
              <a:solidFill>
                <a:schemeClr val="tx1"/>
              </a:solidFill>
            </a:endParaRPr>
          </a:p>
        </p:txBody>
      </p:sp>
      <p:sp>
        <p:nvSpPr>
          <p:cNvPr id="8" name="Line Callout 1 7"/>
          <p:cNvSpPr/>
          <p:nvPr/>
        </p:nvSpPr>
        <p:spPr>
          <a:xfrm>
            <a:off x="228600" y="5029200"/>
            <a:ext cx="2590800" cy="1371600"/>
          </a:xfrm>
          <a:prstGeom prst="borderCallout1">
            <a:avLst>
              <a:gd name="adj1" fmla="val -3374"/>
              <a:gd name="adj2" fmla="val 62487"/>
              <a:gd name="adj3" fmla="val -39003"/>
              <a:gd name="adj4" fmla="val 89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ATOMIC #: </a:t>
            </a:r>
            <a:r>
              <a:rPr lang="en-US" dirty="0" smtClean="0">
                <a:solidFill>
                  <a:schemeClr val="tx1"/>
                </a:solidFill>
              </a:rPr>
              <a:t/>
            </a:r>
            <a:br>
              <a:rPr lang="en-US" dirty="0" smtClean="0">
                <a:solidFill>
                  <a:schemeClr val="tx1"/>
                </a:solidFill>
              </a:rPr>
            </a:br>
            <a:r>
              <a:rPr lang="en-US" dirty="0" smtClean="0">
                <a:solidFill>
                  <a:schemeClr val="tx1"/>
                </a:solidFill>
              </a:rPr>
              <a:t># protons </a:t>
            </a:r>
            <a:br>
              <a:rPr lang="en-US" dirty="0" smtClean="0">
                <a:solidFill>
                  <a:schemeClr val="tx1"/>
                </a:solidFill>
              </a:rPr>
            </a:br>
            <a:r>
              <a:rPr lang="en-US" dirty="0" smtClean="0">
                <a:solidFill>
                  <a:schemeClr val="tx1"/>
                </a:solidFill>
              </a:rPr>
              <a:t>(which is = # electrons if a neutral atom)</a:t>
            </a:r>
            <a:endParaRPr lang="en-US" dirty="0">
              <a:solidFill>
                <a:schemeClr val="tx1"/>
              </a:solidFill>
            </a:endParaRPr>
          </a:p>
        </p:txBody>
      </p:sp>
      <p:sp>
        <p:nvSpPr>
          <p:cNvPr id="9" name="Line Callout 1 8"/>
          <p:cNvSpPr/>
          <p:nvPr/>
        </p:nvSpPr>
        <p:spPr>
          <a:xfrm>
            <a:off x="5791200" y="4301192"/>
            <a:ext cx="2590800" cy="1066800"/>
          </a:xfrm>
          <a:prstGeom prst="borderCallout1">
            <a:avLst>
              <a:gd name="adj1" fmla="val -59052"/>
              <a:gd name="adj2" fmla="val -12927"/>
              <a:gd name="adj3" fmla="val -2227"/>
              <a:gd name="adj4" fmla="val 33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CHARGE</a:t>
            </a:r>
            <a:r>
              <a:rPr lang="en-US" dirty="0" smtClean="0">
                <a:solidFill>
                  <a:schemeClr val="tx1"/>
                </a:solidFill>
              </a:rPr>
              <a:t>: </a:t>
            </a:r>
            <a:br>
              <a:rPr lang="en-US" dirty="0" smtClean="0">
                <a:solidFill>
                  <a:schemeClr val="tx1"/>
                </a:solidFill>
              </a:rPr>
            </a:br>
            <a:r>
              <a:rPr lang="en-US" dirty="0" smtClean="0">
                <a:solidFill>
                  <a:schemeClr val="tx1"/>
                </a:solidFill>
              </a:rPr>
              <a:t>leave blank if n=0 (neutral atom)</a:t>
            </a:r>
            <a:endParaRPr lang="en-US" dirty="0">
              <a:solidFill>
                <a:schemeClr val="tx1"/>
              </a:solidFill>
            </a:endParaRPr>
          </a:p>
        </p:txBody>
      </p:sp>
    </p:spTree>
    <p:extLst>
      <p:ext uri="{BB962C8B-B14F-4D97-AF65-F5344CB8AC3E}">
        <p14:creationId xmlns:p14="http://schemas.microsoft.com/office/powerpoint/2010/main" val="225666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5768901"/>
              </p:ext>
            </p:extLst>
          </p:nvPr>
        </p:nvGraphicFramePr>
        <p:xfrm>
          <a:off x="533400" y="2209800"/>
          <a:ext cx="7772400" cy="3581400"/>
        </p:xfrm>
        <a:graphic>
          <a:graphicData uri="http://schemas.openxmlformats.org/drawingml/2006/table">
            <a:tbl>
              <a:tblPr firstRow="1" firstCol="1" bandRow="1">
                <a:tableStyleId>{5C22544A-7EE6-4342-B048-85BDC9FD1C3A}</a:tableStyleId>
              </a:tblPr>
              <a:tblGrid>
                <a:gridCol w="1371600"/>
                <a:gridCol w="1143000"/>
                <a:gridCol w="1219200"/>
                <a:gridCol w="1295400"/>
                <a:gridCol w="1371600"/>
                <a:gridCol w="1371600"/>
              </a:tblGrid>
              <a:tr h="1275660">
                <a:tc>
                  <a:txBody>
                    <a:bodyPr/>
                    <a:lstStyle/>
                    <a:p>
                      <a:pPr marL="0" marR="0" algn="ctr">
                        <a:lnSpc>
                          <a:spcPct val="115000"/>
                        </a:lnSpc>
                        <a:spcBef>
                          <a:spcPts val="0"/>
                        </a:spcBef>
                        <a:spcAft>
                          <a:spcPts val="1000"/>
                        </a:spcAft>
                      </a:pPr>
                      <a:r>
                        <a:rPr lang="en-US" sz="1800" dirty="0">
                          <a:effectLst/>
                        </a:rPr>
                        <a:t>Symbol</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Atomic number (Z)</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Mass number (A)</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protons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neutrons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electrons</a:t>
                      </a:r>
                      <a:endParaRPr lang="en-US" sz="1800" dirty="0">
                        <a:effectLst/>
                        <a:latin typeface="Calibri"/>
                        <a:ea typeface="Calibri"/>
                        <a:cs typeface="Times New Roman"/>
                      </a:endParaRPr>
                    </a:p>
                  </a:txBody>
                  <a:tcPr marL="68580" marR="68580" marT="0" marB="0"/>
                </a:tc>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5510018"/>
              </p:ext>
            </p:extLst>
          </p:nvPr>
        </p:nvGraphicFramePr>
        <p:xfrm>
          <a:off x="759726" y="3581400"/>
          <a:ext cx="764274" cy="609600"/>
        </p:xfrm>
        <a:graphic>
          <a:graphicData uri="http://schemas.openxmlformats.org/presentationml/2006/ole">
            <mc:AlternateContent xmlns:mc="http://schemas.openxmlformats.org/markup-compatibility/2006">
              <mc:Choice xmlns:v="urn:schemas-microsoft-com:vml" Requires="v">
                <p:oleObj spid="_x0000_s185373" name="Equation" r:id="rId3" imgW="266353" imgH="215619" progId="Equation.3">
                  <p:embed/>
                </p:oleObj>
              </mc:Choice>
              <mc:Fallback>
                <p:oleObj name="Equation" r:id="rId3" imgW="266353" imgH="21561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26" y="3581400"/>
                        <a:ext cx="764274" cy="60960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9928353"/>
              </p:ext>
            </p:extLst>
          </p:nvPr>
        </p:nvGraphicFramePr>
        <p:xfrm>
          <a:off x="690563" y="4343400"/>
          <a:ext cx="1119187" cy="609600"/>
        </p:xfrm>
        <a:graphic>
          <a:graphicData uri="http://schemas.openxmlformats.org/presentationml/2006/ole">
            <mc:AlternateContent xmlns:mc="http://schemas.openxmlformats.org/markup-compatibility/2006">
              <mc:Choice xmlns:v="urn:schemas-microsoft-com:vml" Requires="v">
                <p:oleObj spid="_x0000_s185374" name="Equation" r:id="rId5" imgW="393480" imgH="215640" progId="Equation.3">
                  <p:embed/>
                </p:oleObj>
              </mc:Choice>
              <mc:Fallback>
                <p:oleObj name="Equation" r:id="rId5" imgW="393480" imgH="215640" progId="Equation.3">
                  <p:embed/>
                  <p:pic>
                    <p:nvPicPr>
                      <p:cNvPr id="0" name="Object 2"/>
                      <p:cNvPicPr>
                        <a:picLocks noChangeAspect="1" noChangeArrowheads="1"/>
                      </p:cNvPicPr>
                      <p:nvPr/>
                    </p:nvPicPr>
                    <p:blipFill>
                      <a:blip r:embed="rId6"/>
                      <a:srcRect/>
                      <a:stretch>
                        <a:fillRect/>
                      </a:stretch>
                    </p:blipFill>
                    <p:spPr bwMode="auto">
                      <a:xfrm>
                        <a:off x="690563" y="4343400"/>
                        <a:ext cx="1119187" cy="6096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33522338"/>
              </p:ext>
            </p:extLst>
          </p:nvPr>
        </p:nvGraphicFramePr>
        <p:xfrm>
          <a:off x="685800" y="5105400"/>
          <a:ext cx="838200" cy="628650"/>
        </p:xfrm>
        <a:graphic>
          <a:graphicData uri="http://schemas.openxmlformats.org/presentationml/2006/ole">
            <mc:AlternateContent xmlns:mc="http://schemas.openxmlformats.org/markup-compatibility/2006">
              <mc:Choice xmlns:v="urn:schemas-microsoft-com:vml" Requires="v">
                <p:oleObj spid="_x0000_s185375" name="Equation" r:id="rId7" imgW="304668" imgH="228501" progId="Equation.3">
                  <p:embed/>
                </p:oleObj>
              </mc:Choice>
              <mc:Fallback>
                <p:oleObj name="Equation" r:id="rId7" imgW="304668" imgH="228501"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105400"/>
                        <a:ext cx="838200" cy="628650"/>
                      </a:xfrm>
                      <a:prstGeom prst="rect">
                        <a:avLst/>
                      </a:prstGeom>
                      <a:noFill/>
                    </p:spPr>
                  </p:pic>
                </p:oleObj>
              </mc:Fallback>
            </mc:AlternateContent>
          </a:graphicData>
        </a:graphic>
      </p:graphicFrame>
      <p:sp>
        <p:nvSpPr>
          <p:cNvPr id="8" name="TextBox 7"/>
          <p:cNvSpPr txBox="1"/>
          <p:nvPr/>
        </p:nvSpPr>
        <p:spPr>
          <a:xfrm>
            <a:off x="2209800" y="3544669"/>
            <a:ext cx="381000" cy="646331"/>
          </a:xfrm>
          <a:prstGeom prst="rect">
            <a:avLst/>
          </a:prstGeom>
          <a:noFill/>
        </p:spPr>
        <p:txBody>
          <a:bodyPr wrap="square" rtlCol="0">
            <a:spAutoFit/>
          </a:bodyPr>
          <a:lstStyle/>
          <a:p>
            <a:r>
              <a:rPr lang="en-US" sz="3600" dirty="0" smtClean="0"/>
              <a:t>4</a:t>
            </a:r>
            <a:endParaRPr lang="en-US" sz="3600" dirty="0"/>
          </a:p>
        </p:txBody>
      </p:sp>
      <p:sp>
        <p:nvSpPr>
          <p:cNvPr id="9" name="TextBox 8"/>
          <p:cNvSpPr txBox="1"/>
          <p:nvPr/>
        </p:nvSpPr>
        <p:spPr>
          <a:xfrm>
            <a:off x="3429000" y="3544669"/>
            <a:ext cx="381000" cy="646331"/>
          </a:xfrm>
          <a:prstGeom prst="rect">
            <a:avLst/>
          </a:prstGeom>
          <a:noFill/>
        </p:spPr>
        <p:txBody>
          <a:bodyPr wrap="square" rtlCol="0">
            <a:spAutoFit/>
          </a:bodyPr>
          <a:lstStyle/>
          <a:p>
            <a:r>
              <a:rPr lang="en-US" sz="3600" dirty="0" smtClean="0"/>
              <a:t>9</a:t>
            </a:r>
            <a:endParaRPr lang="en-US" sz="3600" dirty="0"/>
          </a:p>
        </p:txBody>
      </p:sp>
      <p:sp>
        <p:nvSpPr>
          <p:cNvPr id="10" name="TextBox 9"/>
          <p:cNvSpPr txBox="1"/>
          <p:nvPr/>
        </p:nvSpPr>
        <p:spPr>
          <a:xfrm>
            <a:off x="4724400" y="3544669"/>
            <a:ext cx="381000" cy="646331"/>
          </a:xfrm>
          <a:prstGeom prst="rect">
            <a:avLst/>
          </a:prstGeom>
          <a:noFill/>
        </p:spPr>
        <p:txBody>
          <a:bodyPr wrap="square" rtlCol="0">
            <a:spAutoFit/>
          </a:bodyPr>
          <a:lstStyle/>
          <a:p>
            <a:r>
              <a:rPr lang="en-US" sz="3600" dirty="0" smtClean="0"/>
              <a:t>4</a:t>
            </a:r>
            <a:endParaRPr lang="en-US" sz="3600" dirty="0"/>
          </a:p>
        </p:txBody>
      </p:sp>
      <p:sp>
        <p:nvSpPr>
          <p:cNvPr id="11" name="TextBox 10"/>
          <p:cNvSpPr txBox="1"/>
          <p:nvPr/>
        </p:nvSpPr>
        <p:spPr>
          <a:xfrm>
            <a:off x="6019800" y="3544669"/>
            <a:ext cx="381000" cy="646331"/>
          </a:xfrm>
          <a:prstGeom prst="rect">
            <a:avLst/>
          </a:prstGeom>
          <a:noFill/>
        </p:spPr>
        <p:txBody>
          <a:bodyPr wrap="square" rtlCol="0">
            <a:spAutoFit/>
          </a:bodyPr>
          <a:lstStyle/>
          <a:p>
            <a:r>
              <a:rPr lang="en-US" sz="3600" dirty="0" smtClean="0"/>
              <a:t>5</a:t>
            </a:r>
            <a:endParaRPr lang="en-US" sz="3600" dirty="0"/>
          </a:p>
        </p:txBody>
      </p:sp>
      <p:sp>
        <p:nvSpPr>
          <p:cNvPr id="12" name="TextBox 11"/>
          <p:cNvSpPr txBox="1"/>
          <p:nvPr/>
        </p:nvSpPr>
        <p:spPr>
          <a:xfrm>
            <a:off x="7315200" y="3544669"/>
            <a:ext cx="381000" cy="646331"/>
          </a:xfrm>
          <a:prstGeom prst="rect">
            <a:avLst/>
          </a:prstGeom>
          <a:noFill/>
        </p:spPr>
        <p:txBody>
          <a:bodyPr wrap="square" rtlCol="0">
            <a:spAutoFit/>
          </a:bodyPr>
          <a:lstStyle/>
          <a:p>
            <a:r>
              <a:rPr lang="en-US" sz="3600" dirty="0" smtClean="0"/>
              <a:t>4</a:t>
            </a:r>
            <a:endParaRPr lang="en-US" sz="3600" dirty="0"/>
          </a:p>
        </p:txBody>
      </p:sp>
      <p:sp>
        <p:nvSpPr>
          <p:cNvPr id="13" name="TextBox 12"/>
          <p:cNvSpPr txBox="1"/>
          <p:nvPr/>
        </p:nvSpPr>
        <p:spPr>
          <a:xfrm>
            <a:off x="1981200" y="4306669"/>
            <a:ext cx="914400" cy="646331"/>
          </a:xfrm>
          <a:prstGeom prst="rect">
            <a:avLst/>
          </a:prstGeom>
          <a:noFill/>
        </p:spPr>
        <p:txBody>
          <a:bodyPr wrap="square" rtlCol="0">
            <a:spAutoFit/>
          </a:bodyPr>
          <a:lstStyle/>
          <a:p>
            <a:r>
              <a:rPr lang="en-US" sz="3600" dirty="0" smtClean="0"/>
              <a:t>20</a:t>
            </a:r>
            <a:endParaRPr lang="en-US" sz="3600" dirty="0"/>
          </a:p>
        </p:txBody>
      </p:sp>
      <p:sp>
        <p:nvSpPr>
          <p:cNvPr id="14" name="TextBox 13"/>
          <p:cNvSpPr txBox="1"/>
          <p:nvPr/>
        </p:nvSpPr>
        <p:spPr>
          <a:xfrm>
            <a:off x="3200400" y="4306669"/>
            <a:ext cx="838200" cy="646331"/>
          </a:xfrm>
          <a:prstGeom prst="rect">
            <a:avLst/>
          </a:prstGeom>
          <a:noFill/>
        </p:spPr>
        <p:txBody>
          <a:bodyPr wrap="square" rtlCol="0">
            <a:spAutoFit/>
          </a:bodyPr>
          <a:lstStyle/>
          <a:p>
            <a:r>
              <a:rPr lang="en-US" sz="3600" dirty="0" smtClean="0"/>
              <a:t>40</a:t>
            </a:r>
            <a:endParaRPr lang="en-US" sz="3600" dirty="0"/>
          </a:p>
        </p:txBody>
      </p:sp>
      <p:sp>
        <p:nvSpPr>
          <p:cNvPr id="15" name="TextBox 14"/>
          <p:cNvSpPr txBox="1"/>
          <p:nvPr/>
        </p:nvSpPr>
        <p:spPr>
          <a:xfrm>
            <a:off x="4495800" y="4306669"/>
            <a:ext cx="838200" cy="646331"/>
          </a:xfrm>
          <a:prstGeom prst="rect">
            <a:avLst/>
          </a:prstGeom>
          <a:noFill/>
        </p:spPr>
        <p:txBody>
          <a:bodyPr wrap="square" rtlCol="0">
            <a:spAutoFit/>
          </a:bodyPr>
          <a:lstStyle/>
          <a:p>
            <a:r>
              <a:rPr lang="en-US" sz="3600" dirty="0" smtClean="0"/>
              <a:t>20</a:t>
            </a:r>
            <a:endParaRPr lang="en-US" sz="3600" dirty="0"/>
          </a:p>
        </p:txBody>
      </p:sp>
      <p:sp>
        <p:nvSpPr>
          <p:cNvPr id="16" name="TextBox 15"/>
          <p:cNvSpPr txBox="1"/>
          <p:nvPr/>
        </p:nvSpPr>
        <p:spPr>
          <a:xfrm>
            <a:off x="5791200" y="4306669"/>
            <a:ext cx="838200" cy="646331"/>
          </a:xfrm>
          <a:prstGeom prst="rect">
            <a:avLst/>
          </a:prstGeom>
          <a:noFill/>
        </p:spPr>
        <p:txBody>
          <a:bodyPr wrap="square" rtlCol="0">
            <a:spAutoFit/>
          </a:bodyPr>
          <a:lstStyle/>
          <a:p>
            <a:r>
              <a:rPr lang="en-US" sz="3600" dirty="0" smtClean="0"/>
              <a:t>20</a:t>
            </a:r>
            <a:endParaRPr lang="en-US" sz="3600" dirty="0"/>
          </a:p>
        </p:txBody>
      </p:sp>
      <p:sp>
        <p:nvSpPr>
          <p:cNvPr id="17" name="TextBox 16"/>
          <p:cNvSpPr txBox="1"/>
          <p:nvPr/>
        </p:nvSpPr>
        <p:spPr>
          <a:xfrm>
            <a:off x="7162800" y="4306669"/>
            <a:ext cx="762000" cy="646331"/>
          </a:xfrm>
          <a:prstGeom prst="rect">
            <a:avLst/>
          </a:prstGeom>
          <a:noFill/>
        </p:spPr>
        <p:txBody>
          <a:bodyPr wrap="square" rtlCol="0">
            <a:spAutoFit/>
          </a:bodyPr>
          <a:lstStyle/>
          <a:p>
            <a:r>
              <a:rPr lang="en-US" sz="3600" dirty="0" smtClean="0"/>
              <a:t>18</a:t>
            </a:r>
            <a:endParaRPr lang="en-US" sz="3600" dirty="0"/>
          </a:p>
        </p:txBody>
      </p:sp>
      <p:sp>
        <p:nvSpPr>
          <p:cNvPr id="23" name="TextBox 22"/>
          <p:cNvSpPr txBox="1"/>
          <p:nvPr/>
        </p:nvSpPr>
        <p:spPr>
          <a:xfrm>
            <a:off x="1981200" y="5029200"/>
            <a:ext cx="914400" cy="646331"/>
          </a:xfrm>
          <a:prstGeom prst="rect">
            <a:avLst/>
          </a:prstGeom>
          <a:noFill/>
        </p:spPr>
        <p:txBody>
          <a:bodyPr wrap="square" rtlCol="0">
            <a:spAutoFit/>
          </a:bodyPr>
          <a:lstStyle/>
          <a:p>
            <a:r>
              <a:rPr lang="en-US" sz="3600" dirty="0" smtClean="0"/>
              <a:t>17</a:t>
            </a:r>
            <a:endParaRPr lang="en-US" sz="3600" dirty="0"/>
          </a:p>
        </p:txBody>
      </p:sp>
      <p:sp>
        <p:nvSpPr>
          <p:cNvPr id="24" name="TextBox 23"/>
          <p:cNvSpPr txBox="1"/>
          <p:nvPr/>
        </p:nvSpPr>
        <p:spPr>
          <a:xfrm>
            <a:off x="3200400" y="5029200"/>
            <a:ext cx="838200" cy="646331"/>
          </a:xfrm>
          <a:prstGeom prst="rect">
            <a:avLst/>
          </a:prstGeom>
          <a:noFill/>
        </p:spPr>
        <p:txBody>
          <a:bodyPr wrap="square" rtlCol="0">
            <a:spAutoFit/>
          </a:bodyPr>
          <a:lstStyle/>
          <a:p>
            <a:r>
              <a:rPr lang="en-US" sz="3600" dirty="0" smtClean="0"/>
              <a:t>37</a:t>
            </a:r>
            <a:endParaRPr lang="en-US" sz="3600" dirty="0"/>
          </a:p>
        </p:txBody>
      </p:sp>
      <p:sp>
        <p:nvSpPr>
          <p:cNvPr id="25" name="TextBox 24"/>
          <p:cNvSpPr txBox="1"/>
          <p:nvPr/>
        </p:nvSpPr>
        <p:spPr>
          <a:xfrm>
            <a:off x="4495800" y="5029200"/>
            <a:ext cx="838200" cy="646331"/>
          </a:xfrm>
          <a:prstGeom prst="rect">
            <a:avLst/>
          </a:prstGeom>
          <a:noFill/>
        </p:spPr>
        <p:txBody>
          <a:bodyPr wrap="square" rtlCol="0">
            <a:spAutoFit/>
          </a:bodyPr>
          <a:lstStyle/>
          <a:p>
            <a:r>
              <a:rPr lang="en-US" sz="3600" dirty="0" smtClean="0"/>
              <a:t>17</a:t>
            </a:r>
            <a:endParaRPr lang="en-US" sz="3600" dirty="0"/>
          </a:p>
        </p:txBody>
      </p:sp>
      <p:sp>
        <p:nvSpPr>
          <p:cNvPr id="26" name="TextBox 25"/>
          <p:cNvSpPr txBox="1"/>
          <p:nvPr/>
        </p:nvSpPr>
        <p:spPr>
          <a:xfrm>
            <a:off x="5791200" y="5029200"/>
            <a:ext cx="838200" cy="646331"/>
          </a:xfrm>
          <a:prstGeom prst="rect">
            <a:avLst/>
          </a:prstGeom>
          <a:noFill/>
        </p:spPr>
        <p:txBody>
          <a:bodyPr wrap="square" rtlCol="0">
            <a:spAutoFit/>
          </a:bodyPr>
          <a:lstStyle/>
          <a:p>
            <a:r>
              <a:rPr lang="en-US" sz="3600" dirty="0" smtClean="0"/>
              <a:t>20</a:t>
            </a:r>
            <a:endParaRPr lang="en-US" sz="3600" dirty="0"/>
          </a:p>
        </p:txBody>
      </p:sp>
      <p:sp>
        <p:nvSpPr>
          <p:cNvPr id="27" name="TextBox 26"/>
          <p:cNvSpPr txBox="1"/>
          <p:nvPr/>
        </p:nvSpPr>
        <p:spPr>
          <a:xfrm>
            <a:off x="7162800" y="5029200"/>
            <a:ext cx="762000" cy="646331"/>
          </a:xfrm>
          <a:prstGeom prst="rect">
            <a:avLst/>
          </a:prstGeom>
          <a:noFill/>
        </p:spPr>
        <p:txBody>
          <a:bodyPr wrap="square" rtlCol="0">
            <a:spAutoFit/>
          </a:bodyPr>
          <a:lstStyle/>
          <a:p>
            <a:r>
              <a:rPr lang="en-US" sz="3600" dirty="0" smtClean="0"/>
              <a:t>18</a:t>
            </a:r>
            <a:endParaRPr lang="en-US" sz="3600" dirty="0"/>
          </a:p>
        </p:txBody>
      </p:sp>
    </p:spTree>
    <p:extLst>
      <p:ext uri="{BB962C8B-B14F-4D97-AF65-F5344CB8AC3E}">
        <p14:creationId xmlns:p14="http://schemas.microsoft.com/office/powerpoint/2010/main" val="23419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smtClean="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smtClean="0">
                <a:latin typeface="Comic Sans MS" pitchFamily="66" charset="0"/>
              </a:rPr>
              <a:t>Isotopes: atoms that have the same # of protons, but a different # of neutrons.</a:t>
            </a:r>
          </a:p>
          <a:p>
            <a:pPr eaLnBrk="1" hangingPunct="1">
              <a:lnSpc>
                <a:spcPct val="90000"/>
              </a:lnSpc>
            </a:pPr>
            <a:endParaRPr lang="en-US" sz="2600" dirty="0" smtClean="0">
              <a:latin typeface="Comic Sans MS" pitchFamily="66" charset="0"/>
            </a:endParaRPr>
          </a:p>
          <a:p>
            <a:pPr marL="0" indent="0" eaLnBrk="1" hangingPunct="1">
              <a:lnSpc>
                <a:spcPct val="90000"/>
              </a:lnSpc>
              <a:buNone/>
            </a:pPr>
            <a:r>
              <a:rPr lang="en-US" sz="2600" dirty="0" smtClean="0">
                <a:latin typeface="Comic Sans MS" pitchFamily="66" charset="0"/>
              </a:rPr>
              <a:t>Example:</a:t>
            </a:r>
            <a:r>
              <a:rPr lang="en-US" sz="2600" dirty="0">
                <a:latin typeface="Comic Sans MS" pitchFamily="66" charset="0"/>
              </a:rPr>
              <a:t> </a:t>
            </a:r>
            <a:r>
              <a:rPr lang="en-US" sz="2600" u="sng" dirty="0" smtClean="0">
                <a:latin typeface="Comic Sans MS" pitchFamily="66" charset="0"/>
              </a:rPr>
              <a:t>Isotopes of hydrogen</a:t>
            </a:r>
            <a:r>
              <a:rPr lang="en-US" sz="2600" dirty="0" smtClean="0">
                <a:latin typeface="Comic Sans MS" pitchFamily="66" charset="0"/>
              </a:rPr>
              <a:t>		</a:t>
            </a:r>
            <a:endParaRPr lang="en-US" sz="2600" dirty="0" smtClean="0">
              <a:solidFill>
                <a:srgbClr val="000066"/>
              </a:solidFill>
              <a:latin typeface="Comic Sans MS" pitchFamily="66"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22949652"/>
              </p:ext>
            </p:extLst>
          </p:nvPr>
        </p:nvGraphicFramePr>
        <p:xfrm>
          <a:off x="1017563" y="3810000"/>
          <a:ext cx="508000" cy="609600"/>
        </p:xfrm>
        <a:graphic>
          <a:graphicData uri="http://schemas.openxmlformats.org/presentationml/2006/ole">
            <mc:AlternateContent xmlns:mc="http://schemas.openxmlformats.org/markup-compatibility/2006">
              <mc:Choice xmlns:v="urn:schemas-microsoft-com:vml" Requires="v">
                <p:oleObj spid="_x0000_s186394" name="Equation" r:id="rId4" imgW="177480" imgH="215640" progId="Equation.3">
                  <p:embed/>
                </p:oleObj>
              </mc:Choice>
              <mc:Fallback>
                <p:oleObj name="Equation" r:id="rId4" imgW="177480" imgH="215640" progId="Equation.3">
                  <p:embed/>
                  <p:pic>
                    <p:nvPicPr>
                      <p:cNvPr id="0" name="Object 4"/>
                      <p:cNvPicPr>
                        <a:picLocks noChangeAspect="1" noChangeArrowheads="1"/>
                      </p:cNvPicPr>
                      <p:nvPr/>
                    </p:nvPicPr>
                    <p:blipFill>
                      <a:blip r:embed="rId5"/>
                      <a:srcRect/>
                      <a:stretch>
                        <a:fillRect/>
                      </a:stretch>
                    </p:blipFill>
                    <p:spPr bwMode="auto">
                      <a:xfrm>
                        <a:off x="1017563" y="3810000"/>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209800" cy="461665"/>
          </a:xfrm>
          <a:prstGeom prst="rect">
            <a:avLst/>
          </a:prstGeom>
          <a:noFill/>
        </p:spPr>
        <p:txBody>
          <a:bodyPr wrap="square" rtlCol="0">
            <a:spAutoFit/>
          </a:bodyPr>
          <a:lstStyle/>
          <a:p>
            <a:r>
              <a:rPr lang="en-US" sz="2400" dirty="0" smtClean="0">
                <a:solidFill>
                  <a:schemeClr val="tx2"/>
                </a:solidFill>
                <a:latin typeface="Comic Sans MS" pitchFamily="66" charset="0"/>
              </a:rPr>
              <a:t>1p+, 1e-, 0n</a:t>
            </a:r>
            <a:endParaRPr lang="en-US" sz="2400" dirty="0">
              <a:solidFill>
                <a:schemeClr val="tx2"/>
              </a:solidFill>
              <a:latin typeface="Comic Sans MS"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74846172"/>
              </p:ext>
            </p:extLst>
          </p:nvPr>
        </p:nvGraphicFramePr>
        <p:xfrm>
          <a:off x="973138" y="4724400"/>
          <a:ext cx="542925" cy="609600"/>
        </p:xfrm>
        <a:graphic>
          <a:graphicData uri="http://schemas.openxmlformats.org/presentationml/2006/ole">
            <mc:AlternateContent xmlns:mc="http://schemas.openxmlformats.org/markup-compatibility/2006">
              <mc:Choice xmlns:v="urn:schemas-microsoft-com:vml" Requires="v">
                <p:oleObj spid="_x0000_s186395" name="Equation" r:id="rId6" imgW="190440" imgH="215640" progId="Equation.3">
                  <p:embed/>
                </p:oleObj>
              </mc:Choice>
              <mc:Fallback>
                <p:oleObj name="Equation" r:id="rId6" imgW="190440" imgH="215640" progId="Equation.3">
                  <p:embed/>
                  <p:pic>
                    <p:nvPicPr>
                      <p:cNvPr id="0" name=""/>
                      <p:cNvPicPr>
                        <a:picLocks noChangeAspect="1" noChangeArrowheads="1"/>
                      </p:cNvPicPr>
                      <p:nvPr/>
                    </p:nvPicPr>
                    <p:blipFill>
                      <a:blip r:embed="rId7"/>
                      <a:srcRect/>
                      <a:stretch>
                        <a:fillRect/>
                      </a:stretch>
                    </p:blipFill>
                    <p:spPr bwMode="auto">
                      <a:xfrm>
                        <a:off x="973138" y="47244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209800" cy="461665"/>
          </a:xfrm>
          <a:prstGeom prst="rect">
            <a:avLst/>
          </a:prstGeom>
          <a:noFill/>
        </p:spPr>
        <p:txBody>
          <a:bodyPr wrap="square" rtlCol="0">
            <a:spAutoFit/>
          </a:bodyPr>
          <a:lstStyle/>
          <a:p>
            <a:r>
              <a:rPr lang="en-US" sz="2400" dirty="0" smtClean="0">
                <a:solidFill>
                  <a:schemeClr val="tx2"/>
                </a:solidFill>
                <a:latin typeface="Comic Sans MS" pitchFamily="66" charset="0"/>
              </a:rPr>
              <a:t>1p+, 1e-, 1n</a:t>
            </a:r>
            <a:endParaRPr lang="en-US" sz="2400" dirty="0">
              <a:solidFill>
                <a:schemeClr val="tx2"/>
              </a:solidFill>
              <a:latin typeface="Comic Sans MS" pitchFamily="66"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05180130"/>
              </p:ext>
            </p:extLst>
          </p:nvPr>
        </p:nvGraphicFramePr>
        <p:xfrm>
          <a:off x="990600" y="5562600"/>
          <a:ext cx="508000" cy="609600"/>
        </p:xfrm>
        <a:graphic>
          <a:graphicData uri="http://schemas.openxmlformats.org/presentationml/2006/ole">
            <mc:AlternateContent xmlns:mc="http://schemas.openxmlformats.org/markup-compatibility/2006">
              <mc:Choice xmlns:v="urn:schemas-microsoft-com:vml" Requires="v">
                <p:oleObj spid="_x0000_s186396" name="Equation" r:id="rId8" imgW="177480" imgH="215640" progId="Equation.3">
                  <p:embed/>
                </p:oleObj>
              </mc:Choice>
              <mc:Fallback>
                <p:oleObj name="Equation" r:id="rId8" imgW="177480" imgH="215640" progId="Equation.3">
                  <p:embed/>
                  <p:pic>
                    <p:nvPicPr>
                      <p:cNvPr id="0" name=""/>
                      <p:cNvPicPr>
                        <a:picLocks noChangeAspect="1" noChangeArrowheads="1"/>
                      </p:cNvPicPr>
                      <p:nvPr/>
                    </p:nvPicPr>
                    <p:blipFill>
                      <a:blip r:embed="rId9"/>
                      <a:srcRect/>
                      <a:stretch>
                        <a:fillRect/>
                      </a:stretch>
                    </p:blipFill>
                    <p:spPr bwMode="auto">
                      <a:xfrm>
                        <a:off x="990600" y="5562600"/>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878037" y="5634335"/>
            <a:ext cx="2209800" cy="461665"/>
          </a:xfrm>
          <a:prstGeom prst="rect">
            <a:avLst/>
          </a:prstGeom>
          <a:noFill/>
        </p:spPr>
        <p:txBody>
          <a:bodyPr wrap="square" rtlCol="0">
            <a:spAutoFit/>
          </a:bodyPr>
          <a:lstStyle/>
          <a:p>
            <a:r>
              <a:rPr lang="en-US" sz="2400" dirty="0" smtClean="0">
                <a:solidFill>
                  <a:srgbClr val="002060"/>
                </a:solidFill>
                <a:latin typeface="Comic Sans MS" pitchFamily="66" charset="0"/>
              </a:rPr>
              <a:t>1p+, 1e-, 2n</a:t>
            </a:r>
            <a:endParaRPr lang="en-US" sz="2400" dirty="0">
              <a:solidFill>
                <a:srgbClr val="002060"/>
              </a:solidFill>
              <a:latin typeface="Comic Sans MS" pitchFamily="66" charset="0"/>
            </a:endParaRPr>
          </a:p>
        </p:txBody>
      </p:sp>
      <p:pic>
        <p:nvPicPr>
          <p:cNvPr id="1863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705225"/>
            <a:ext cx="31877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smtClean="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smtClean="0">
                <a:latin typeface="Comic Sans MS" pitchFamily="66" charset="0"/>
              </a:rPr>
              <a:t>Isotopes: atoms that have the same # of protons, but a different # of neutrons.</a:t>
            </a:r>
          </a:p>
          <a:p>
            <a:pPr eaLnBrk="1" hangingPunct="1">
              <a:lnSpc>
                <a:spcPct val="90000"/>
              </a:lnSpc>
            </a:pPr>
            <a:endParaRPr lang="en-US" sz="2600" dirty="0" smtClean="0">
              <a:latin typeface="Comic Sans MS" pitchFamily="66" charset="0"/>
            </a:endParaRPr>
          </a:p>
          <a:p>
            <a:pPr marL="0" indent="0" eaLnBrk="1" hangingPunct="1">
              <a:lnSpc>
                <a:spcPct val="90000"/>
              </a:lnSpc>
              <a:buNone/>
            </a:pPr>
            <a:r>
              <a:rPr lang="en-US" sz="2600" dirty="0" smtClean="0">
                <a:latin typeface="Comic Sans MS" pitchFamily="66" charset="0"/>
              </a:rPr>
              <a:t>Example:</a:t>
            </a:r>
            <a:r>
              <a:rPr lang="en-US" sz="2600" dirty="0">
                <a:latin typeface="Comic Sans MS" pitchFamily="66" charset="0"/>
              </a:rPr>
              <a:t> </a:t>
            </a:r>
            <a:r>
              <a:rPr lang="en-US" sz="2600" u="sng" dirty="0" smtClean="0">
                <a:latin typeface="Comic Sans MS" pitchFamily="66" charset="0"/>
              </a:rPr>
              <a:t>Isotopes of carbon</a:t>
            </a:r>
            <a:r>
              <a:rPr lang="en-US" sz="2600" dirty="0" smtClean="0">
                <a:latin typeface="Comic Sans MS" pitchFamily="66" charset="0"/>
              </a:rPr>
              <a:t>		</a:t>
            </a:r>
            <a:endParaRPr lang="en-US" sz="2600" dirty="0" smtClean="0">
              <a:solidFill>
                <a:srgbClr val="000066"/>
              </a:solidFill>
              <a:latin typeface="Comic Sans MS" pitchFamily="66"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54875143"/>
              </p:ext>
            </p:extLst>
          </p:nvPr>
        </p:nvGraphicFramePr>
        <p:xfrm>
          <a:off x="982663" y="3792538"/>
          <a:ext cx="579437" cy="646112"/>
        </p:xfrm>
        <a:graphic>
          <a:graphicData uri="http://schemas.openxmlformats.org/presentationml/2006/ole">
            <mc:AlternateContent xmlns:mc="http://schemas.openxmlformats.org/markup-compatibility/2006">
              <mc:Choice xmlns:v="urn:schemas-microsoft-com:vml" Requires="v">
                <p:oleObj spid="_x0000_s188429" name="Equation" r:id="rId4" imgW="203040" imgH="228600" progId="Equation.3">
                  <p:embed/>
                </p:oleObj>
              </mc:Choice>
              <mc:Fallback>
                <p:oleObj name="Equation" r:id="rId4" imgW="203040" imgH="228600" progId="Equation.3">
                  <p:embed/>
                  <p:pic>
                    <p:nvPicPr>
                      <p:cNvPr id="0" name=""/>
                      <p:cNvPicPr>
                        <a:picLocks noChangeAspect="1" noChangeArrowheads="1"/>
                      </p:cNvPicPr>
                      <p:nvPr/>
                    </p:nvPicPr>
                    <p:blipFill>
                      <a:blip r:embed="rId5"/>
                      <a:srcRect/>
                      <a:stretch>
                        <a:fillRect/>
                      </a:stretch>
                    </p:blipFill>
                    <p:spPr bwMode="auto">
                      <a:xfrm>
                        <a:off x="982663" y="3792538"/>
                        <a:ext cx="579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209800" cy="461665"/>
          </a:xfrm>
          <a:prstGeom prst="rect">
            <a:avLst/>
          </a:prstGeom>
          <a:noFill/>
        </p:spPr>
        <p:txBody>
          <a:bodyPr wrap="square" rtlCol="0">
            <a:spAutoFit/>
          </a:bodyPr>
          <a:lstStyle/>
          <a:p>
            <a:r>
              <a:rPr lang="en-US" sz="2400" dirty="0" smtClean="0">
                <a:solidFill>
                  <a:schemeClr val="tx2"/>
                </a:solidFill>
                <a:latin typeface="Comic Sans MS" pitchFamily="66" charset="0"/>
              </a:rPr>
              <a:t>6p+, 6e-, 6n</a:t>
            </a:r>
            <a:endParaRPr lang="en-US" sz="2400" dirty="0">
              <a:solidFill>
                <a:schemeClr val="tx2"/>
              </a:solidFill>
              <a:latin typeface="Comic Sans MS"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92309447"/>
              </p:ext>
            </p:extLst>
          </p:nvPr>
        </p:nvGraphicFramePr>
        <p:xfrm>
          <a:off x="955675" y="4706938"/>
          <a:ext cx="579438" cy="646112"/>
        </p:xfrm>
        <a:graphic>
          <a:graphicData uri="http://schemas.openxmlformats.org/presentationml/2006/ole">
            <mc:AlternateContent xmlns:mc="http://schemas.openxmlformats.org/markup-compatibility/2006">
              <mc:Choice xmlns:v="urn:schemas-microsoft-com:vml" Requires="v">
                <p:oleObj spid="_x0000_s188430" name="Equation" r:id="rId6" imgW="203040" imgH="228600" progId="Equation.3">
                  <p:embed/>
                </p:oleObj>
              </mc:Choice>
              <mc:Fallback>
                <p:oleObj name="Equation" r:id="rId6" imgW="203040" imgH="228600" progId="Equation.3">
                  <p:embed/>
                  <p:pic>
                    <p:nvPicPr>
                      <p:cNvPr id="0" name=""/>
                      <p:cNvPicPr>
                        <a:picLocks noChangeAspect="1" noChangeArrowheads="1"/>
                      </p:cNvPicPr>
                      <p:nvPr/>
                    </p:nvPicPr>
                    <p:blipFill>
                      <a:blip r:embed="rId7"/>
                      <a:srcRect/>
                      <a:stretch>
                        <a:fillRect/>
                      </a:stretch>
                    </p:blipFill>
                    <p:spPr bwMode="auto">
                      <a:xfrm>
                        <a:off x="955675" y="4706938"/>
                        <a:ext cx="579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209800" cy="461665"/>
          </a:xfrm>
          <a:prstGeom prst="rect">
            <a:avLst/>
          </a:prstGeom>
          <a:noFill/>
        </p:spPr>
        <p:txBody>
          <a:bodyPr wrap="square" rtlCol="0">
            <a:spAutoFit/>
          </a:bodyPr>
          <a:lstStyle/>
          <a:p>
            <a:r>
              <a:rPr lang="en-US" sz="2400" dirty="0" smtClean="0">
                <a:solidFill>
                  <a:schemeClr val="tx2"/>
                </a:solidFill>
                <a:latin typeface="Comic Sans MS" pitchFamily="66" charset="0"/>
              </a:rPr>
              <a:t>6p+, 6e-, 8n</a:t>
            </a:r>
            <a:endParaRPr lang="en-US" sz="2400" dirty="0">
              <a:solidFill>
                <a:schemeClr val="tx2"/>
              </a:solidFill>
              <a:latin typeface="Comic Sans MS" pitchFamily="66" charset="0"/>
            </a:endParaRPr>
          </a:p>
        </p:txBody>
      </p:sp>
      <p:pic>
        <p:nvPicPr>
          <p:cNvPr id="188418" name="Picture 2" descr="http://www.innovacorporate.com/Activated_Carbon_Granula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081634"/>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58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smtClean="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smtClean="0">
                <a:latin typeface="Comic Sans MS" pitchFamily="66" charset="0"/>
              </a:rPr>
              <a:t>Isotopes: atoms that have the same # of protons, but a different # of neutrons.</a:t>
            </a:r>
          </a:p>
          <a:p>
            <a:pPr eaLnBrk="1" hangingPunct="1">
              <a:lnSpc>
                <a:spcPct val="90000"/>
              </a:lnSpc>
            </a:pPr>
            <a:endParaRPr lang="en-US" sz="2600" dirty="0" smtClean="0">
              <a:latin typeface="Comic Sans MS" pitchFamily="66" charset="0"/>
            </a:endParaRPr>
          </a:p>
          <a:p>
            <a:pPr marL="0" indent="0" eaLnBrk="1" hangingPunct="1">
              <a:lnSpc>
                <a:spcPct val="90000"/>
              </a:lnSpc>
              <a:buNone/>
            </a:pPr>
            <a:r>
              <a:rPr lang="en-US" sz="2600" dirty="0" smtClean="0">
                <a:latin typeface="Comic Sans MS" pitchFamily="66" charset="0"/>
              </a:rPr>
              <a:t>Example:</a:t>
            </a:r>
            <a:r>
              <a:rPr lang="en-US" sz="2600" dirty="0">
                <a:latin typeface="Comic Sans MS" pitchFamily="66" charset="0"/>
              </a:rPr>
              <a:t> </a:t>
            </a:r>
            <a:r>
              <a:rPr lang="en-US" sz="2600" u="sng" dirty="0" smtClean="0">
                <a:latin typeface="Comic Sans MS" pitchFamily="66" charset="0"/>
              </a:rPr>
              <a:t>Isotopes of chlorine</a:t>
            </a:r>
            <a:r>
              <a:rPr lang="en-US" sz="2600" dirty="0" smtClean="0">
                <a:latin typeface="Comic Sans MS" pitchFamily="66" charset="0"/>
              </a:rPr>
              <a:t>		</a:t>
            </a:r>
            <a:endParaRPr lang="en-US" sz="2600" dirty="0" smtClean="0">
              <a:solidFill>
                <a:srgbClr val="000066"/>
              </a:solidFill>
              <a:latin typeface="Comic Sans MS" pitchFamily="66"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96134748"/>
              </p:ext>
            </p:extLst>
          </p:nvPr>
        </p:nvGraphicFramePr>
        <p:xfrm>
          <a:off x="909638" y="3792538"/>
          <a:ext cx="725487" cy="646112"/>
        </p:xfrm>
        <a:graphic>
          <a:graphicData uri="http://schemas.openxmlformats.org/presentationml/2006/ole">
            <mc:AlternateContent xmlns:mc="http://schemas.openxmlformats.org/markup-compatibility/2006">
              <mc:Choice xmlns:v="urn:schemas-microsoft-com:vml" Requires="v">
                <p:oleObj spid="_x0000_s187420" name="Equation" r:id="rId4" imgW="253800" imgH="228600" progId="Equation.3">
                  <p:embed/>
                </p:oleObj>
              </mc:Choice>
              <mc:Fallback>
                <p:oleObj name="Equation" r:id="rId4" imgW="253800" imgH="228600" progId="Equation.3">
                  <p:embed/>
                  <p:pic>
                    <p:nvPicPr>
                      <p:cNvPr id="0" name=""/>
                      <p:cNvPicPr>
                        <a:picLocks noChangeAspect="1" noChangeArrowheads="1"/>
                      </p:cNvPicPr>
                      <p:nvPr/>
                    </p:nvPicPr>
                    <p:blipFill>
                      <a:blip r:embed="rId5"/>
                      <a:srcRect/>
                      <a:stretch>
                        <a:fillRect/>
                      </a:stretch>
                    </p:blipFill>
                    <p:spPr bwMode="auto">
                      <a:xfrm>
                        <a:off x="909638" y="3792538"/>
                        <a:ext cx="725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514600" cy="461665"/>
          </a:xfrm>
          <a:prstGeom prst="rect">
            <a:avLst/>
          </a:prstGeom>
          <a:noFill/>
        </p:spPr>
        <p:txBody>
          <a:bodyPr wrap="square" rtlCol="0">
            <a:spAutoFit/>
          </a:bodyPr>
          <a:lstStyle/>
          <a:p>
            <a:r>
              <a:rPr lang="en-US" sz="2400" dirty="0" smtClean="0">
                <a:solidFill>
                  <a:schemeClr val="tx2"/>
                </a:solidFill>
                <a:latin typeface="Comic Sans MS" pitchFamily="66" charset="0"/>
              </a:rPr>
              <a:t>17p+, 17e-, 18n</a:t>
            </a:r>
            <a:endParaRPr lang="en-US" sz="2400" dirty="0">
              <a:solidFill>
                <a:schemeClr val="tx2"/>
              </a:solidFill>
              <a:latin typeface="Comic Sans MS"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67067747"/>
              </p:ext>
            </p:extLst>
          </p:nvPr>
        </p:nvGraphicFramePr>
        <p:xfrm>
          <a:off x="882650" y="4706938"/>
          <a:ext cx="723900" cy="646112"/>
        </p:xfrm>
        <a:graphic>
          <a:graphicData uri="http://schemas.openxmlformats.org/presentationml/2006/ole">
            <mc:AlternateContent xmlns:mc="http://schemas.openxmlformats.org/markup-compatibility/2006">
              <mc:Choice xmlns:v="urn:schemas-microsoft-com:vml" Requires="v">
                <p:oleObj spid="_x0000_s187421" name="Equation" r:id="rId6" imgW="253800" imgH="228600" progId="Equation.3">
                  <p:embed/>
                </p:oleObj>
              </mc:Choice>
              <mc:Fallback>
                <p:oleObj name="Equation" r:id="rId6" imgW="253800" imgH="228600" progId="Equation.3">
                  <p:embed/>
                  <p:pic>
                    <p:nvPicPr>
                      <p:cNvPr id="0" name=""/>
                      <p:cNvPicPr>
                        <a:picLocks noChangeAspect="1" noChangeArrowheads="1"/>
                      </p:cNvPicPr>
                      <p:nvPr/>
                    </p:nvPicPr>
                    <p:blipFill>
                      <a:blip r:embed="rId7"/>
                      <a:srcRect/>
                      <a:stretch>
                        <a:fillRect/>
                      </a:stretch>
                    </p:blipFill>
                    <p:spPr bwMode="auto">
                      <a:xfrm>
                        <a:off x="882650" y="4706938"/>
                        <a:ext cx="72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514600" cy="461665"/>
          </a:xfrm>
          <a:prstGeom prst="rect">
            <a:avLst/>
          </a:prstGeom>
          <a:noFill/>
        </p:spPr>
        <p:txBody>
          <a:bodyPr wrap="square" rtlCol="0">
            <a:spAutoFit/>
          </a:bodyPr>
          <a:lstStyle/>
          <a:p>
            <a:r>
              <a:rPr lang="en-US" sz="2400" dirty="0" smtClean="0">
                <a:solidFill>
                  <a:schemeClr val="tx2"/>
                </a:solidFill>
                <a:latin typeface="Comic Sans MS" pitchFamily="66" charset="0"/>
              </a:rPr>
              <a:t>17p+, 17e-, 20n</a:t>
            </a:r>
            <a:endParaRPr lang="en-US" sz="2400" dirty="0">
              <a:solidFill>
                <a:schemeClr val="tx2"/>
              </a:solidFill>
              <a:latin typeface="Comic Sans MS" pitchFamily="66" charset="0"/>
            </a:endParaRPr>
          </a:p>
        </p:txBody>
      </p:sp>
      <p:pic>
        <p:nvPicPr>
          <p:cNvPr id="187409" name="Picture 17" descr="http://www.amazingrust.com/experiments/how_to/Images/Chlorine_ga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3200400"/>
            <a:ext cx="2590800" cy="27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58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762000"/>
            <a:ext cx="8153400" cy="1295400"/>
          </a:xfrm>
        </p:spPr>
        <p:txBody>
          <a:bodyPr/>
          <a:lstStyle/>
          <a:p>
            <a:pPr eaLnBrk="1" hangingPunct="1"/>
            <a:r>
              <a:rPr lang="en-US" sz="3600" dirty="0" smtClean="0">
                <a:latin typeface="+mn-lt"/>
              </a:rPr>
              <a:t>RELATIVE ATOMIC MASS:</a:t>
            </a:r>
            <a:r>
              <a:rPr lang="en-US" sz="2800" dirty="0" smtClean="0">
                <a:latin typeface="+mn-lt"/>
              </a:rPr>
              <a:t/>
            </a:r>
            <a:br>
              <a:rPr lang="en-US" sz="2800" dirty="0" smtClean="0">
                <a:latin typeface="+mn-lt"/>
              </a:rPr>
            </a:br>
            <a:r>
              <a:rPr lang="en-US" sz="2800" b="0" dirty="0" smtClean="0">
                <a:solidFill>
                  <a:srgbClr val="002060"/>
                </a:solidFill>
                <a:latin typeface="+mn-lt"/>
              </a:rPr>
              <a:t>weighted </a:t>
            </a:r>
            <a:r>
              <a:rPr lang="en-US" sz="2800" b="0" dirty="0">
                <a:solidFill>
                  <a:srgbClr val="002060"/>
                </a:solidFill>
                <a:latin typeface="+mn-lt"/>
              </a:rPr>
              <a:t>mean molar mass </a:t>
            </a:r>
            <a:r>
              <a:rPr lang="en-US" sz="2800" b="0" dirty="0" smtClean="0">
                <a:solidFill>
                  <a:srgbClr val="002060"/>
                </a:solidFill>
                <a:latin typeface="+mn-lt"/>
              </a:rPr>
              <a:t>of </a:t>
            </a:r>
            <a:r>
              <a:rPr lang="en-US" sz="2800" b="0" dirty="0">
                <a:solidFill>
                  <a:srgbClr val="002060"/>
                </a:solidFill>
                <a:latin typeface="+mn-lt"/>
              </a:rPr>
              <a:t>atoms of elements</a:t>
            </a:r>
            <a:r>
              <a:rPr lang="en-US" sz="2800" b="0" dirty="0" smtClean="0">
                <a:solidFill>
                  <a:srgbClr val="002060"/>
                </a:solidFill>
                <a:latin typeface="+mn-lt"/>
              </a:rPr>
              <a:t>.</a:t>
            </a:r>
          </a:p>
        </p:txBody>
      </p:sp>
      <p:sp>
        <p:nvSpPr>
          <p:cNvPr id="113667" name="Rectangle 3"/>
          <p:cNvSpPr>
            <a:spLocks noGrp="1" noChangeArrowheads="1"/>
          </p:cNvSpPr>
          <p:nvPr>
            <p:ph type="body" idx="1"/>
          </p:nvPr>
        </p:nvSpPr>
        <p:spPr>
          <a:xfrm>
            <a:off x="457200" y="2438400"/>
            <a:ext cx="8077200" cy="4030662"/>
          </a:xfrm>
        </p:spPr>
        <p:txBody>
          <a:bodyPr/>
          <a:lstStyle/>
          <a:p>
            <a:pPr marL="0" indent="0">
              <a:buNone/>
            </a:pPr>
            <a:r>
              <a:rPr lang="en-US" sz="2400" u="sng" dirty="0" smtClean="0"/>
              <a:t>Example</a:t>
            </a:r>
            <a:r>
              <a:rPr lang="en-US" sz="2400" u="sng" dirty="0"/>
              <a:t>:</a:t>
            </a:r>
            <a:r>
              <a:rPr lang="en-US" sz="2400" dirty="0"/>
              <a:t> The two isotopes of chlorine occur in the ratio of 3:1.  Thus, naturally occurring chlorine contains 75%  and 25% .  Determine the relative atomic mass of chlorine.</a:t>
            </a:r>
          </a:p>
          <a:p>
            <a:pPr lvl="1" eaLnBrk="1" hangingPunct="1">
              <a:lnSpc>
                <a:spcPct val="90000"/>
              </a:lnSpc>
              <a:buFont typeface="Wingdings" pitchFamily="2" charset="2"/>
              <a:buNone/>
            </a:pPr>
            <a:endParaRPr lang="en-US" dirty="0" smtClean="0">
              <a:latin typeface="Comic Sans MS" pitchFamily="66"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602564"/>
              </p:ext>
            </p:extLst>
          </p:nvPr>
        </p:nvGraphicFramePr>
        <p:xfrm>
          <a:off x="873125" y="4187825"/>
          <a:ext cx="4384675" cy="1222375"/>
        </p:xfrm>
        <a:graphic>
          <a:graphicData uri="http://schemas.openxmlformats.org/presentationml/2006/ole">
            <mc:AlternateContent xmlns:mc="http://schemas.openxmlformats.org/markup-compatibility/2006">
              <mc:Choice xmlns:v="urn:schemas-microsoft-com:vml" Requires="v">
                <p:oleObj spid="_x0000_s190479" name="Equation" r:id="rId4" imgW="1231560" imgH="342720" progId="Equation.3">
                  <p:embed/>
                </p:oleObj>
              </mc:Choice>
              <mc:Fallback>
                <p:oleObj name="Equation" r:id="rId4" imgW="1231560" imgH="342720" progId="Equation.3">
                  <p:embed/>
                  <p:pic>
                    <p:nvPicPr>
                      <p:cNvPr id="0" name=""/>
                      <p:cNvPicPr/>
                      <p:nvPr/>
                    </p:nvPicPr>
                    <p:blipFill>
                      <a:blip r:embed="rId5"/>
                      <a:stretch>
                        <a:fillRect/>
                      </a:stretch>
                    </p:blipFill>
                    <p:spPr>
                      <a:xfrm>
                        <a:off x="873125" y="4187825"/>
                        <a:ext cx="4384675" cy="12223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60127416"/>
              </p:ext>
            </p:extLst>
          </p:nvPr>
        </p:nvGraphicFramePr>
        <p:xfrm>
          <a:off x="5338763" y="4464050"/>
          <a:ext cx="2757487" cy="679450"/>
        </p:xfrm>
        <a:graphic>
          <a:graphicData uri="http://schemas.openxmlformats.org/presentationml/2006/ole">
            <mc:AlternateContent xmlns:mc="http://schemas.openxmlformats.org/markup-compatibility/2006">
              <mc:Choice xmlns:v="urn:schemas-microsoft-com:vml" Requires="v">
                <p:oleObj spid="_x0000_s190480" name="Equation" r:id="rId6" imgW="774360" imgH="190440" progId="Equation.3">
                  <p:embed/>
                </p:oleObj>
              </mc:Choice>
              <mc:Fallback>
                <p:oleObj name="Equation" r:id="rId6" imgW="774360" imgH="190440" progId="Equation.3">
                  <p:embed/>
                  <p:pic>
                    <p:nvPicPr>
                      <p:cNvPr id="0" name="Object 1"/>
                      <p:cNvPicPr>
                        <a:picLocks noChangeAspect="1" noChangeArrowheads="1"/>
                      </p:cNvPicPr>
                      <p:nvPr/>
                    </p:nvPicPr>
                    <p:blipFill>
                      <a:blip r:embed="rId7"/>
                      <a:srcRect/>
                      <a:stretch>
                        <a:fillRect/>
                      </a:stretch>
                    </p:blipFill>
                    <p:spPr bwMode="auto">
                      <a:xfrm>
                        <a:off x="5338763" y="4464050"/>
                        <a:ext cx="27574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
        <p:nvSpPr>
          <p:cNvPr id="3" name="Subtitle 2"/>
          <p:cNvSpPr>
            <a:spLocks noGrp="1"/>
          </p:cNvSpPr>
          <p:nvPr>
            <p:ph type="subTitle" idx="1"/>
          </p:nvPr>
        </p:nvSpPr>
        <p:spPr/>
        <p:txBody>
          <a:bodyPr/>
          <a:lstStyle/>
          <a:p>
            <a:r>
              <a:rPr lang="en-US" sz="4400" dirty="0" smtClean="0">
                <a:latin typeface="AbcBulletin" pitchFamily="2" charset="0"/>
              </a:rPr>
              <a:t>Mass Spectrometry</a:t>
            </a:r>
            <a:endParaRPr lang="en-US" sz="4400" dirty="0">
              <a:latin typeface="AbcBulletin" pitchFamily="2"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63" y="4248255"/>
            <a:ext cx="2792437" cy="245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http://scienceaid.co.uk/chemistry/fundamental/images/massspec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57096"/>
            <a:ext cx="2499231" cy="232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67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Mass </a:t>
            </a:r>
            <a:r>
              <a:rPr lang="en-US" dirty="0" smtClean="0"/>
              <a:t>Spectrometer</a:t>
            </a:r>
            <a:endParaRPr lang="en-US" dirty="0"/>
          </a:p>
        </p:txBody>
      </p:sp>
      <p:sp>
        <p:nvSpPr>
          <p:cNvPr id="3" name="Content Placeholder 2"/>
          <p:cNvSpPr>
            <a:spLocks noGrp="1"/>
          </p:cNvSpPr>
          <p:nvPr>
            <p:ph idx="1"/>
          </p:nvPr>
        </p:nvSpPr>
        <p:spPr>
          <a:xfrm>
            <a:off x="457200" y="1719263"/>
            <a:ext cx="7543800" cy="2014537"/>
          </a:xfrm>
        </p:spPr>
        <p:txBody>
          <a:bodyPr/>
          <a:lstStyle/>
          <a:p>
            <a:pPr marL="0" indent="0">
              <a:buNone/>
            </a:pPr>
            <a:r>
              <a:rPr lang="en-US" dirty="0" smtClean="0"/>
              <a:t>Relative </a:t>
            </a:r>
            <a:r>
              <a:rPr lang="en-US" dirty="0"/>
              <a:t>atomic masses (among other things we will discuss when we get to organic chemistry) can be determined using this instrument.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5712337"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6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a:t>
            </a:r>
            <a:endParaRPr lang="en-US" dirty="0"/>
          </a:p>
        </p:txBody>
      </p:sp>
      <p:sp>
        <p:nvSpPr>
          <p:cNvPr id="3" name="Subtitle 2"/>
          <p:cNvSpPr>
            <a:spLocks noGrp="1"/>
          </p:cNvSpPr>
          <p:nvPr>
            <p:ph type="subTitle" idx="1"/>
          </p:nvPr>
        </p:nvSpPr>
        <p:spPr/>
        <p:txBody>
          <a:bodyPr/>
          <a:lstStyle/>
          <a:p>
            <a:r>
              <a:rPr lang="en-US" sz="6000" dirty="0" smtClean="0">
                <a:latin typeface="AbcBulletin" pitchFamily="2" charset="0"/>
              </a:rPr>
              <a:t>The Atom</a:t>
            </a:r>
            <a:endParaRPr lang="en-US" sz="6000" dirty="0">
              <a:latin typeface="AbcBulletin"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16" y="4217988"/>
            <a:ext cx="6931084"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883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smtClean="0">
                <a:solidFill>
                  <a:srgbClr val="C00000"/>
                </a:solidFill>
              </a:rPr>
              <a:t>vaporization:</a:t>
            </a:r>
            <a:r>
              <a:rPr lang="en-US" sz="2800" dirty="0"/>
              <a:t> </a:t>
            </a:r>
            <a:r>
              <a:rPr lang="en-US" sz="2800" dirty="0" smtClean="0"/>
              <a:t>if </a:t>
            </a:r>
            <a:r>
              <a:rPr lang="en-US" sz="2800" dirty="0"/>
              <a:t>the sample is not already as gas, the sample is heated to this point.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62758"/>
            <a:ext cx="4823607" cy="316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0437" y="2667000"/>
            <a:ext cx="152400" cy="79575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smtClean="0">
                <a:solidFill>
                  <a:schemeClr val="accent4"/>
                </a:solidFill>
              </a:rPr>
              <a:t>1.</a:t>
            </a:r>
            <a:endParaRPr lang="en-US" sz="2800" b="1" dirty="0">
              <a:solidFill>
                <a:schemeClr val="accent4"/>
              </a:solidFill>
            </a:endParaRPr>
          </a:p>
        </p:txBody>
      </p:sp>
    </p:spTree>
    <p:extLst>
      <p:ext uri="{BB962C8B-B14F-4D97-AF65-F5344CB8AC3E}">
        <p14:creationId xmlns:p14="http://schemas.microsoft.com/office/powerpoint/2010/main" val="402944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8153400" cy="2471737"/>
          </a:xfrm>
        </p:spPr>
        <p:txBody>
          <a:bodyPr/>
          <a:lstStyle/>
          <a:p>
            <a:pPr marL="0" lvl="0" indent="0">
              <a:buNone/>
            </a:pPr>
            <a:r>
              <a:rPr lang="en-US" sz="2800" b="1" dirty="0" smtClean="0">
                <a:solidFill>
                  <a:srgbClr val="C00000"/>
                </a:solidFill>
              </a:rPr>
              <a:t>ionization:</a:t>
            </a:r>
            <a:r>
              <a:rPr lang="en-US" sz="2800" dirty="0"/>
              <a:t> sample is bombarded with a stream of high energy </a:t>
            </a:r>
            <a:r>
              <a:rPr lang="en-US" sz="2800" dirty="0" err="1"/>
              <a:t>electons</a:t>
            </a:r>
            <a:r>
              <a:rPr lang="en-US" sz="2800" dirty="0"/>
              <a:t>.  In practice, the instrument is set so that only ions with a single positive charge are formed (M</a:t>
            </a:r>
            <a:r>
              <a:rPr lang="en-US" sz="2800" baseline="30000" dirty="0"/>
              <a:t>+</a:t>
            </a:r>
            <a:r>
              <a:rPr lang="en-US" sz="2800" dirty="0"/>
              <a: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12880"/>
            <a:ext cx="4442607" cy="291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676400" y="5202792"/>
            <a:ext cx="1139483" cy="118544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smtClean="0">
                <a:solidFill>
                  <a:schemeClr val="accent4"/>
                </a:solidFill>
              </a:rPr>
              <a:t>2.</a:t>
            </a:r>
            <a:endParaRPr lang="en-US" sz="2800" b="1" dirty="0">
              <a:solidFill>
                <a:schemeClr val="accent4"/>
              </a:solidFill>
            </a:endParaRPr>
          </a:p>
        </p:txBody>
      </p:sp>
    </p:spTree>
    <p:extLst>
      <p:ext uri="{BB962C8B-B14F-4D97-AF65-F5344CB8AC3E}">
        <p14:creationId xmlns:p14="http://schemas.microsoft.com/office/powerpoint/2010/main" val="2167197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smtClean="0">
                <a:solidFill>
                  <a:srgbClr val="C00000"/>
                </a:solidFill>
              </a:rPr>
              <a:t>acceleration:</a:t>
            </a:r>
            <a:r>
              <a:rPr lang="en-US" sz="2800" dirty="0" smtClean="0"/>
              <a:t> </a:t>
            </a:r>
            <a:r>
              <a:rPr lang="en-US" sz="2800" dirty="0"/>
              <a:t>resulting </a:t>
            </a:r>
            <a:r>
              <a:rPr lang="en-US" sz="2800" dirty="0" err="1"/>
              <a:t>unipositive</a:t>
            </a:r>
            <a:r>
              <a:rPr lang="en-US" sz="2800" dirty="0"/>
              <a:t> ions pass through slits in parallel plates under the influence of an electric field.</a:t>
            </a:r>
          </a:p>
          <a:p>
            <a:pPr marL="0" indent="0">
              <a:buNone/>
            </a:pPr>
            <a:endParaRPr lang="en-US" sz="3600" dirty="0"/>
          </a:p>
        </p:txBody>
      </p:sp>
      <p:cxnSp>
        <p:nvCxnSpPr>
          <p:cNvPr id="6" name="Straight Arrow Connector 5"/>
          <p:cNvCxnSpPr/>
          <p:nvPr/>
        </p:nvCxnSpPr>
        <p:spPr>
          <a:xfrm>
            <a:off x="3314700" y="3124200"/>
            <a:ext cx="419100" cy="990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smtClean="0">
                <a:solidFill>
                  <a:schemeClr val="accent4"/>
                </a:solidFill>
              </a:rPr>
              <a:t>3.</a:t>
            </a:r>
            <a:endParaRPr lang="en-US" sz="2800" b="1" dirty="0">
              <a:solidFill>
                <a:schemeClr val="accent4"/>
              </a:solidFill>
            </a:endParaRPr>
          </a:p>
        </p:txBody>
      </p:sp>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29" y="4114800"/>
            <a:ext cx="537567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14700" y="4267200"/>
            <a:ext cx="1084064"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197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r>
              <a:rPr lang="en-US" dirty="0"/>
              <a:t>How it works (5 basic steps):</a:t>
            </a:r>
          </a:p>
        </p:txBody>
      </p:sp>
      <p:sp>
        <p:nvSpPr>
          <p:cNvPr id="3" name="Content Placeholder 2"/>
          <p:cNvSpPr>
            <a:spLocks noGrp="1"/>
          </p:cNvSpPr>
          <p:nvPr>
            <p:ph idx="1"/>
          </p:nvPr>
        </p:nvSpPr>
        <p:spPr>
          <a:xfrm>
            <a:off x="600222" y="936674"/>
            <a:ext cx="7400778" cy="2471737"/>
          </a:xfrm>
        </p:spPr>
        <p:txBody>
          <a:bodyPr/>
          <a:lstStyle/>
          <a:p>
            <a:pPr marL="0" lvl="0" indent="0">
              <a:buNone/>
            </a:pPr>
            <a:r>
              <a:rPr lang="en-US" sz="2800" b="1" dirty="0" smtClean="0">
                <a:solidFill>
                  <a:srgbClr val="C00000"/>
                </a:solidFill>
              </a:rPr>
              <a:t>deflection:</a:t>
            </a:r>
            <a:r>
              <a:rPr lang="en-US" sz="2800" dirty="0"/>
              <a:t> </a:t>
            </a:r>
            <a:r>
              <a:rPr lang="en-US" sz="2400" dirty="0"/>
              <a:t>ions are then passed over an external magnetic field.  The magnetic field causes the ions to be deflected, and the amount of deflections is proportional </a:t>
            </a:r>
            <a:r>
              <a:rPr lang="en-US" sz="2400" dirty="0" smtClean="0"/>
              <a:t>to the</a:t>
            </a:r>
            <a:r>
              <a:rPr lang="en-US" sz="2400" dirty="0"/>
              <a:t> </a:t>
            </a:r>
            <a:r>
              <a:rPr lang="en-US" sz="2400" dirty="0" smtClean="0"/>
              <a:t>charge/mass </a:t>
            </a:r>
            <a:r>
              <a:rPr lang="en-US" sz="2400" dirty="0"/>
              <a:t>ratio.  I</a:t>
            </a:r>
            <a:r>
              <a:rPr lang="en-US" sz="2400" dirty="0" smtClean="0"/>
              <a:t>ons </a:t>
            </a:r>
            <a:r>
              <a:rPr lang="en-US" sz="2400" dirty="0"/>
              <a:t>with </a:t>
            </a:r>
            <a:r>
              <a:rPr lang="en-US" sz="2400" b="1" dirty="0" smtClean="0"/>
              <a:t>smaller</a:t>
            </a:r>
            <a:r>
              <a:rPr lang="en-US" sz="2400" dirty="0" smtClean="0"/>
              <a:t> </a:t>
            </a:r>
            <a:r>
              <a:rPr lang="en-US" sz="2400" dirty="0"/>
              <a:t>masses are deflected </a:t>
            </a:r>
            <a:r>
              <a:rPr lang="en-US" sz="2400" b="1" dirty="0" smtClean="0"/>
              <a:t>more</a:t>
            </a:r>
            <a:r>
              <a:rPr lang="en-US" sz="2400" dirty="0" smtClean="0"/>
              <a:t> </a:t>
            </a:r>
            <a:r>
              <a:rPr lang="en-US" sz="2400" dirty="0"/>
              <a:t>than heavier ions.  Ions with higher charges are deflected more as they interact more effectively with the magnetic field</a:t>
            </a:r>
            <a:r>
              <a:rPr lang="en-US" sz="2800" dirty="0"/>
              <a: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2846445" cy="18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657578" y="4459458"/>
            <a:ext cx="1827628" cy="4511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000780"/>
            <a:ext cx="609600" cy="523220"/>
          </a:xfrm>
          <a:prstGeom prst="rect">
            <a:avLst/>
          </a:prstGeom>
          <a:noFill/>
        </p:spPr>
        <p:txBody>
          <a:bodyPr wrap="square" rtlCol="0">
            <a:spAutoFit/>
          </a:bodyPr>
          <a:lstStyle/>
          <a:p>
            <a:r>
              <a:rPr lang="en-US" sz="2800" b="1" dirty="0" smtClean="0">
                <a:solidFill>
                  <a:schemeClr val="accent4"/>
                </a:solidFill>
              </a:rPr>
              <a:t>4.</a:t>
            </a:r>
            <a:endParaRPr lang="en-US" sz="2800" b="1" dirty="0">
              <a:solidFill>
                <a:schemeClr val="accent4"/>
              </a:solidFill>
            </a:endParaRPr>
          </a:p>
        </p:txBody>
      </p:sp>
      <p:cxnSp>
        <p:nvCxnSpPr>
          <p:cNvPr id="9" name="Straight Arrow Connector 8"/>
          <p:cNvCxnSpPr/>
          <p:nvPr/>
        </p:nvCxnSpPr>
        <p:spPr>
          <a:xfrm flipV="1">
            <a:off x="2209800" y="5062958"/>
            <a:ext cx="2142978" cy="554621"/>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61406" y="4114800"/>
            <a:ext cx="1134794" cy="646331"/>
          </a:xfrm>
          <a:prstGeom prst="rect">
            <a:avLst/>
          </a:prstGeom>
          <a:noFill/>
        </p:spPr>
        <p:txBody>
          <a:bodyPr wrap="square" rtlCol="0">
            <a:spAutoFit/>
          </a:bodyPr>
          <a:lstStyle/>
          <a:p>
            <a:r>
              <a:rPr lang="en-US" dirty="0" smtClean="0"/>
              <a:t>Heavier particles</a:t>
            </a:r>
            <a:endParaRPr lang="en-US" dirty="0"/>
          </a:p>
        </p:txBody>
      </p:sp>
      <p:sp>
        <p:nvSpPr>
          <p:cNvPr id="13" name="TextBox 12"/>
          <p:cNvSpPr txBox="1"/>
          <p:nvPr/>
        </p:nvSpPr>
        <p:spPr>
          <a:xfrm>
            <a:off x="1303606" y="5410200"/>
            <a:ext cx="1134794" cy="646331"/>
          </a:xfrm>
          <a:prstGeom prst="rect">
            <a:avLst/>
          </a:prstGeom>
          <a:noFill/>
        </p:spPr>
        <p:txBody>
          <a:bodyPr wrap="square" rtlCol="0">
            <a:spAutoFit/>
          </a:bodyPr>
          <a:lstStyle/>
          <a:p>
            <a:r>
              <a:rPr lang="en-US" dirty="0" smtClean="0"/>
              <a:t>lighter particles</a:t>
            </a:r>
            <a:endParaRPr lang="en-US" dirty="0"/>
          </a:p>
        </p:txBody>
      </p:sp>
    </p:spTree>
    <p:extLst>
      <p:ext uri="{BB962C8B-B14F-4D97-AF65-F5344CB8AC3E}">
        <p14:creationId xmlns:p14="http://schemas.microsoft.com/office/powerpoint/2010/main" val="216719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smtClean="0">
                <a:solidFill>
                  <a:srgbClr val="C00000"/>
                </a:solidFill>
              </a:rPr>
              <a:t>detection:</a:t>
            </a:r>
            <a:r>
              <a:rPr lang="en-US" sz="2800" dirty="0"/>
              <a:t> positive ions of a particular mass/charge ratio are detected and a signal is sent to a recorder.  The strength of the signal is a measure of the number of ions with that charge/mass ratio that are detected.  </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91001"/>
            <a:ext cx="301787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352800" y="5791200"/>
            <a:ext cx="1219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smtClean="0">
                <a:solidFill>
                  <a:schemeClr val="accent4"/>
                </a:solidFill>
              </a:rPr>
              <a:t>5.</a:t>
            </a:r>
            <a:endParaRPr lang="en-US" sz="2800" b="1" dirty="0">
              <a:solidFill>
                <a:schemeClr val="accent4"/>
              </a:solidFill>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4375049"/>
            <a:ext cx="3733799" cy="15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994394"/>
            <a:ext cx="3945661" cy="71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97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a:t>
            </a:r>
            <a:r>
              <a:rPr lang="en-US" sz="2400" b="0" dirty="0" smtClean="0"/>
              <a:t>Find the relative atomic mass (</a:t>
            </a:r>
            <a:r>
              <a:rPr lang="en-US" sz="2400" b="0" dirty="0" err="1" smtClean="0"/>
              <a:t>A</a:t>
            </a:r>
            <a:r>
              <a:rPr lang="en-US" sz="2400" b="0" baseline="-25000" dirty="0" err="1" smtClean="0"/>
              <a:t>r</a:t>
            </a:r>
            <a:r>
              <a:rPr lang="en-US" sz="2400" b="0" dirty="0" smtClean="0"/>
              <a:t>) of naturally occurring lead from the data below.  Record your answer to the nearest tenth.</a:t>
            </a:r>
            <a:endParaRPr lang="en-US" sz="24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4487121"/>
              </p:ext>
            </p:extLst>
          </p:nvPr>
        </p:nvGraphicFramePr>
        <p:xfrm>
          <a:off x="4419600" y="2067560"/>
          <a:ext cx="3962400" cy="2123440"/>
        </p:xfrm>
        <a:graphic>
          <a:graphicData uri="http://schemas.openxmlformats.org/drawingml/2006/table">
            <a:tbl>
              <a:tblPr firstRow="1" bandRow="1">
                <a:tableStyleId>{5C22544A-7EE6-4342-B048-85BDC9FD1C3A}</a:tableStyleId>
              </a:tblPr>
              <a:tblGrid>
                <a:gridCol w="1066800"/>
                <a:gridCol w="1447800"/>
                <a:gridCol w="1447800"/>
              </a:tblGrid>
              <a:tr h="370840">
                <a:tc>
                  <a:txBody>
                    <a:bodyPr/>
                    <a:lstStyle/>
                    <a:p>
                      <a:pPr algn="ctr"/>
                      <a:r>
                        <a:rPr lang="en-US" dirty="0" smtClean="0"/>
                        <a:t>Isotopic</a:t>
                      </a:r>
                      <a:r>
                        <a:rPr lang="en-US" baseline="0" dirty="0" smtClean="0"/>
                        <a:t> mass</a:t>
                      </a:r>
                      <a:endParaRPr lang="en-US" dirty="0"/>
                    </a:p>
                  </a:txBody>
                  <a:tcPr/>
                </a:tc>
                <a:tc>
                  <a:txBody>
                    <a:bodyPr/>
                    <a:lstStyle/>
                    <a:p>
                      <a:pPr algn="ctr"/>
                      <a:r>
                        <a:rPr lang="en-US" dirty="0" smtClean="0"/>
                        <a:t>Relative abundance</a:t>
                      </a:r>
                      <a:endParaRPr lang="en-US" dirty="0"/>
                    </a:p>
                  </a:txBody>
                  <a:tcPr/>
                </a:tc>
                <a:tc>
                  <a:txBody>
                    <a:bodyPr/>
                    <a:lstStyle/>
                    <a:p>
                      <a:pPr algn="ctr"/>
                      <a:r>
                        <a:rPr lang="en-US" dirty="0" smtClean="0"/>
                        <a:t>% relative abundance</a:t>
                      </a:r>
                      <a:endParaRPr lang="en-US" dirty="0"/>
                    </a:p>
                  </a:txBody>
                  <a:tcPr/>
                </a:tc>
              </a:tr>
              <a:tr h="370840">
                <a:tc>
                  <a:txBody>
                    <a:bodyPr/>
                    <a:lstStyle/>
                    <a:p>
                      <a:pPr algn="ctr"/>
                      <a:r>
                        <a:rPr lang="en-US" dirty="0" smtClean="0"/>
                        <a:t>204</a:t>
                      </a:r>
                      <a:endParaRPr lang="en-US" dirty="0"/>
                    </a:p>
                  </a:txBody>
                  <a:tcPr/>
                </a:tc>
                <a:tc>
                  <a:txBody>
                    <a:bodyPr/>
                    <a:lstStyle/>
                    <a:p>
                      <a:pPr algn="ctr"/>
                      <a:r>
                        <a:rPr lang="en-US" dirty="0" smtClean="0"/>
                        <a:t>0.2</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206</a:t>
                      </a:r>
                    </a:p>
                  </a:txBody>
                  <a:tcPr/>
                </a:tc>
                <a:tc>
                  <a:txBody>
                    <a:bodyPr/>
                    <a:lstStyle/>
                    <a:p>
                      <a:pPr algn="ctr"/>
                      <a:r>
                        <a:rPr lang="en-US" dirty="0" smtClean="0"/>
                        <a:t>2.4</a:t>
                      </a:r>
                      <a:endParaRPr lang="en-US" dirty="0"/>
                    </a:p>
                  </a:txBody>
                  <a:tcPr/>
                </a:tc>
                <a:tc>
                  <a:txBody>
                    <a:bodyPr/>
                    <a:lstStyle/>
                    <a:p>
                      <a:pPr algn="ctr"/>
                      <a:r>
                        <a:rPr lang="en-US" dirty="0" smtClean="0"/>
                        <a:t>2.4</a:t>
                      </a:r>
                      <a:endParaRPr lang="en-US" dirty="0"/>
                    </a:p>
                  </a:txBody>
                  <a:tcPr/>
                </a:tc>
              </a:tr>
              <a:tr h="370840">
                <a:tc>
                  <a:txBody>
                    <a:bodyPr/>
                    <a:lstStyle/>
                    <a:p>
                      <a:pPr algn="ctr"/>
                      <a:r>
                        <a:rPr lang="en-US" dirty="0" smtClean="0"/>
                        <a:t>207</a:t>
                      </a:r>
                      <a:endParaRPr lang="en-US" dirty="0"/>
                    </a:p>
                  </a:txBody>
                  <a:tcPr/>
                </a:tc>
                <a:tc>
                  <a:txBody>
                    <a:bodyPr/>
                    <a:lstStyle/>
                    <a:p>
                      <a:pPr algn="ctr"/>
                      <a:r>
                        <a:rPr lang="en-US" dirty="0" smtClean="0"/>
                        <a:t>2.2</a:t>
                      </a:r>
                      <a:endParaRPr lang="en-US" dirty="0"/>
                    </a:p>
                  </a:txBody>
                  <a:tcPr/>
                </a:tc>
                <a:tc>
                  <a:txBody>
                    <a:bodyPr/>
                    <a:lstStyle/>
                    <a:p>
                      <a:pPr algn="ctr"/>
                      <a:r>
                        <a:rPr lang="en-US" dirty="0" smtClean="0"/>
                        <a:t>2.2</a:t>
                      </a:r>
                      <a:endParaRPr lang="en-US" dirty="0"/>
                    </a:p>
                  </a:txBody>
                  <a:tcPr/>
                </a:tc>
              </a:tr>
              <a:tr h="370840">
                <a:tc>
                  <a:txBody>
                    <a:bodyPr/>
                    <a:lstStyle/>
                    <a:p>
                      <a:pPr algn="ctr"/>
                      <a:r>
                        <a:rPr lang="en-US" dirty="0" smtClean="0"/>
                        <a:t>208</a:t>
                      </a:r>
                      <a:endParaRPr lang="en-US" dirty="0"/>
                    </a:p>
                  </a:txBody>
                  <a:tcPr/>
                </a:tc>
                <a:tc>
                  <a:txBody>
                    <a:bodyPr/>
                    <a:lstStyle/>
                    <a:p>
                      <a:pPr algn="ctr"/>
                      <a:r>
                        <a:rPr lang="en-US" dirty="0" smtClean="0"/>
                        <a:t>5.2</a:t>
                      </a:r>
                      <a:endParaRPr lang="en-US" dirty="0"/>
                    </a:p>
                  </a:txBody>
                  <a:tcPr/>
                </a:tc>
                <a:tc>
                  <a:txBody>
                    <a:bodyPr/>
                    <a:lstStyle/>
                    <a:p>
                      <a:pPr algn="ctr"/>
                      <a:r>
                        <a:rPr lang="en-US" dirty="0" smtClean="0"/>
                        <a:t>52</a:t>
                      </a:r>
                      <a:endParaRPr lang="en-US" dirty="0"/>
                    </a:p>
                  </a:txBody>
                  <a:tcPr/>
                </a:tc>
              </a:tr>
            </a:tbl>
          </a:graphicData>
        </a:graphic>
      </p:graphicFrame>
      <p:graphicFrame>
        <p:nvGraphicFramePr>
          <p:cNvPr id="4" name="Chart 3"/>
          <p:cNvGraphicFramePr>
            <a:graphicFrameLocks/>
          </p:cNvGraphicFramePr>
          <p:nvPr>
            <p:extLst>
              <p:ext uri="{D42A27DB-BD31-4B8C-83A1-F6EECF244321}">
                <p14:modId xmlns:p14="http://schemas.microsoft.com/office/powerpoint/2010/main" val="895197853"/>
              </p:ext>
            </p:extLst>
          </p:nvPr>
        </p:nvGraphicFramePr>
        <p:xfrm>
          <a:off x="457200" y="1551801"/>
          <a:ext cx="358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200000"/>
            <a:ext cx="4343400" cy="276999"/>
          </a:xfrm>
          <a:prstGeom prst="rect">
            <a:avLst/>
          </a:prstGeom>
          <a:noFill/>
        </p:spPr>
        <p:txBody>
          <a:bodyPr wrap="square" rtlCol="0">
            <a:spAutoFit/>
          </a:bodyPr>
          <a:lstStyle/>
          <a:p>
            <a:r>
              <a:rPr lang="en-US" sz="1200" b="1" dirty="0" smtClean="0"/>
              <a:t>Figure: </a:t>
            </a:r>
            <a:r>
              <a:rPr lang="en-US" sz="1200" dirty="0" smtClean="0"/>
              <a:t>The Mass Spectrum of Naturally Occurring Lead</a:t>
            </a:r>
            <a:endParaRPr lang="en-US" sz="1200" dirty="0"/>
          </a:p>
        </p:txBody>
      </p:sp>
      <mc:AlternateContent xmlns:mc="http://schemas.openxmlformats.org/markup-compatibility/2006" xmlns:a14="http://schemas.microsoft.com/office/drawing/2010/main">
        <mc:Choice Requires="a14">
          <p:sp>
            <p:nvSpPr>
              <p:cNvPr id="7" name="TextBox 6"/>
              <p:cNvSpPr txBox="1"/>
              <p:nvPr/>
            </p:nvSpPr>
            <p:spPr>
              <a:xfrm>
                <a:off x="3200400" y="4495800"/>
                <a:ext cx="5901552"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𝑟</m:t>
                          </m:r>
                        </m:sub>
                      </m:sSub>
                      <m:r>
                        <a:rPr lang="en-US" i="1" smtClean="0">
                          <a:latin typeface="Cambria Math"/>
                        </a:rPr>
                        <m:t>=</m:t>
                      </m:r>
                      <m:f>
                        <m:fPr>
                          <m:ctrlPr>
                            <a:rPr lang="en-US" i="1" smtClean="0">
                              <a:latin typeface="Cambria Math"/>
                            </a:rPr>
                          </m:ctrlPr>
                        </m:fPr>
                        <m:num>
                          <m:d>
                            <m:dPr>
                              <m:ctrlPr>
                                <a:rPr lang="en-US" b="0" i="1" smtClean="0">
                                  <a:latin typeface="Cambria Math"/>
                                </a:rPr>
                              </m:ctrlPr>
                            </m:dPr>
                            <m:e>
                              <m:r>
                                <a:rPr lang="en-US" b="0" i="1" smtClean="0">
                                  <a:latin typeface="Cambria Math"/>
                                </a:rPr>
                                <m:t>2</m:t>
                              </m:r>
                              <m:r>
                                <a:rPr lang="en-US" b="0" i="1" smtClean="0">
                                  <a:latin typeface="Cambria Math"/>
                                  <a:ea typeface="Cambria Math"/>
                                </a:rPr>
                                <m:t>×204</m:t>
                              </m:r>
                            </m:e>
                          </m:d>
                          <m:r>
                            <a:rPr lang="en-US" b="0" i="1" smtClean="0">
                              <a:latin typeface="Cambria Math"/>
                              <a:ea typeface="Cambria Math"/>
                            </a:rPr>
                            <m:t>+</m:t>
                          </m:r>
                          <m:d>
                            <m:dPr>
                              <m:ctrlPr>
                                <a:rPr lang="en-US" b="0" i="1" smtClean="0">
                                  <a:latin typeface="Cambria Math"/>
                                </a:rPr>
                              </m:ctrlPr>
                            </m:dPr>
                            <m:e>
                              <m:r>
                                <a:rPr lang="en-US" b="0" i="1" smtClean="0">
                                  <a:latin typeface="Cambria Math"/>
                                </a:rPr>
                                <m:t>24</m:t>
                              </m:r>
                              <m:r>
                                <a:rPr lang="en-US" b="0" i="1" smtClean="0">
                                  <a:latin typeface="Cambria Math"/>
                                  <a:ea typeface="Cambria Math"/>
                                </a:rPr>
                                <m:t>×206</m:t>
                              </m:r>
                            </m:e>
                          </m:d>
                          <m:r>
                            <a:rPr lang="en-US" b="0" i="1" smtClean="0">
                              <a:latin typeface="Cambria Math"/>
                              <a:ea typeface="Cambria Math"/>
                            </a:rPr>
                            <m:t>+</m:t>
                          </m:r>
                          <m:d>
                            <m:dPr>
                              <m:ctrlPr>
                                <a:rPr lang="en-US" b="0" i="1" smtClean="0">
                                  <a:latin typeface="Cambria Math"/>
                                </a:rPr>
                              </m:ctrlPr>
                            </m:dPr>
                            <m:e>
                              <m:r>
                                <a:rPr lang="en-US" b="0" i="1" smtClean="0">
                                  <a:latin typeface="Cambria Math"/>
                                </a:rPr>
                                <m:t>22</m:t>
                              </m:r>
                              <m:r>
                                <a:rPr lang="en-US" b="0" i="1" smtClean="0">
                                  <a:latin typeface="Cambria Math"/>
                                  <a:ea typeface="Cambria Math"/>
                                </a:rPr>
                                <m:t>×207</m:t>
                              </m:r>
                            </m:e>
                          </m:d>
                          <m:r>
                            <a:rPr lang="en-US" b="0" i="1" smtClean="0">
                              <a:latin typeface="Cambria Math"/>
                              <a:ea typeface="Cambria Math"/>
                            </a:rPr>
                            <m:t>+</m:t>
                          </m:r>
                          <m:d>
                            <m:dPr>
                              <m:ctrlPr>
                                <a:rPr lang="en-US" b="0" i="1" smtClean="0">
                                  <a:latin typeface="Cambria Math"/>
                                </a:rPr>
                              </m:ctrlPr>
                            </m:dPr>
                            <m:e>
                              <m:r>
                                <a:rPr lang="en-US" b="0" i="1" smtClean="0">
                                  <a:latin typeface="Cambria Math"/>
                                </a:rPr>
                                <m:t>52</m:t>
                              </m:r>
                              <m:r>
                                <a:rPr lang="en-US" b="0" i="1" smtClean="0">
                                  <a:latin typeface="Cambria Math"/>
                                  <a:ea typeface="Cambria Math"/>
                                </a:rPr>
                                <m:t>×208</m:t>
                              </m:r>
                            </m:e>
                          </m:d>
                        </m:num>
                        <m:den>
                          <m:r>
                            <a:rPr lang="en-US" b="0" i="1" smtClean="0">
                              <a:latin typeface="Cambria Math"/>
                            </a:rPr>
                            <m:t>100</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00400" y="4495800"/>
                <a:ext cx="5901552" cy="6298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39246" y="5486400"/>
                <a:ext cx="1249509" cy="369332"/>
              </a:xfrm>
              <a:prstGeom prst="rect">
                <a:avLst/>
              </a:prstGeom>
            </p:spPr>
            <p:txBody>
              <a:bodyPr wrap="none">
                <a:spAutoFit/>
              </a:bodyPr>
              <a:lstStyle/>
              <a:p>
                <a14:m>
                  <m:oMath xmlns:m="http://schemas.openxmlformats.org/officeDocument/2006/math">
                    <m:sSub>
                      <m:sSubPr>
                        <m:ctrlPr>
                          <a:rPr lang="en-US" i="1">
                            <a:solidFill>
                              <a:srgbClr val="000000"/>
                            </a:solidFill>
                            <a:latin typeface="Cambria Math"/>
                          </a:rPr>
                        </m:ctrlPr>
                      </m:sSubPr>
                      <m:e>
                        <m:r>
                          <a:rPr lang="en-US" i="1">
                            <a:solidFill>
                              <a:srgbClr val="000000"/>
                            </a:solidFill>
                            <a:latin typeface="Cambria Math"/>
                          </a:rPr>
                          <m:t>𝐴</m:t>
                        </m:r>
                      </m:e>
                      <m:sub>
                        <m:r>
                          <a:rPr lang="en-US" i="1">
                            <a:solidFill>
                              <a:srgbClr val="000000"/>
                            </a:solidFill>
                            <a:latin typeface="Cambria Math"/>
                          </a:rPr>
                          <m:t>𝑟</m:t>
                        </m:r>
                      </m:sub>
                    </m:sSub>
                    <m:r>
                      <a:rPr lang="en-US" i="1">
                        <a:solidFill>
                          <a:srgbClr val="000000"/>
                        </a:solidFill>
                        <a:latin typeface="Cambria Math"/>
                      </a:rPr>
                      <m:t>=</m:t>
                    </m:r>
                  </m:oMath>
                </a14:m>
                <a:r>
                  <a:rPr lang="en-US" dirty="0" smtClean="0"/>
                  <a:t>207.2</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439246" y="5486400"/>
                <a:ext cx="1249509" cy="369332"/>
              </a:xfrm>
              <a:prstGeom prst="rect">
                <a:avLst/>
              </a:prstGeom>
              <a:blipFill rotWithShape="1">
                <a:blip r:embed="rId5"/>
                <a:stretch>
                  <a:fillRect t="-8197" r="-3902" b="-24590"/>
                </a:stretch>
              </a:blipFill>
            </p:spPr>
            <p:txBody>
              <a:bodyPr/>
              <a:lstStyle/>
              <a:p>
                <a:r>
                  <a:rPr lang="en-US">
                    <a:noFill/>
                  </a:rPr>
                  <a:t> </a:t>
                </a:r>
              </a:p>
            </p:txBody>
          </p:sp>
        </mc:Fallback>
      </mc:AlternateContent>
    </p:spTree>
    <p:extLst>
      <p:ext uri="{BB962C8B-B14F-4D97-AF65-F5344CB8AC3E}">
        <p14:creationId xmlns:p14="http://schemas.microsoft.com/office/powerpoint/2010/main" val="12616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8322"/>
            <a:ext cx="5284154" cy="421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01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Radioisotopes</a:t>
            </a:r>
            <a:endParaRPr lang="en-US" dirty="0"/>
          </a:p>
        </p:txBody>
      </p:sp>
      <p:sp>
        <p:nvSpPr>
          <p:cNvPr id="3" name="Content Placeholder 2"/>
          <p:cNvSpPr>
            <a:spLocks noGrp="1"/>
          </p:cNvSpPr>
          <p:nvPr>
            <p:ph idx="1"/>
          </p:nvPr>
        </p:nvSpPr>
        <p:spPr>
          <a:xfrm>
            <a:off x="3276600" y="1760538"/>
            <a:ext cx="5638800" cy="4411662"/>
          </a:xfrm>
        </p:spPr>
        <p:txBody>
          <a:bodyPr/>
          <a:lstStyle/>
          <a:p>
            <a:pPr marL="0" indent="0">
              <a:buNone/>
            </a:pPr>
            <a:r>
              <a:rPr lang="en-US" dirty="0"/>
              <a:t>Nucleus stability depends upon the balance between the number of protons and neutrons</a:t>
            </a:r>
            <a:r>
              <a:rPr lang="en-US" dirty="0" smtClean="0"/>
              <a:t>.</a:t>
            </a:r>
            <a:br>
              <a:rPr lang="en-US" dirty="0" smtClean="0"/>
            </a:br>
            <a:r>
              <a:rPr lang="en-US" dirty="0"/>
              <a:t/>
            </a:r>
            <a:br>
              <a:rPr lang="en-US" dirty="0"/>
            </a:br>
            <a:r>
              <a:rPr lang="en-US" dirty="0"/>
              <a:t>Nuclei that contain too many or too few neutrons are unstable (radioactive) and change to form more stable nuclei by giving off radiation.</a:t>
            </a:r>
          </a:p>
        </p:txBody>
      </p:sp>
      <p:pic>
        <p:nvPicPr>
          <p:cNvPr id="194562" name="Picture 2" descr="http://www.faqs.org/photo-dict/photofiles/list/854/1282radiation_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50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Radioisotopes</a:t>
            </a:r>
            <a:endParaRPr lang="en-US" dirty="0"/>
          </a:p>
        </p:txBody>
      </p:sp>
      <p:sp>
        <p:nvSpPr>
          <p:cNvPr id="3" name="Content Placeholder 2"/>
          <p:cNvSpPr>
            <a:spLocks noGrp="1"/>
          </p:cNvSpPr>
          <p:nvPr>
            <p:ph idx="1"/>
          </p:nvPr>
        </p:nvSpPr>
        <p:spPr>
          <a:xfrm>
            <a:off x="381000" y="1760538"/>
            <a:ext cx="8534400" cy="4411662"/>
          </a:xfrm>
        </p:spPr>
        <p:txBody>
          <a:bodyPr/>
          <a:lstStyle/>
          <a:p>
            <a:pPr lvl="0"/>
            <a:r>
              <a:rPr lang="en-US" sz="2800" b="1" dirty="0">
                <a:solidFill>
                  <a:schemeClr val="tx2"/>
                </a:solidFill>
              </a:rPr>
              <a:t>Alpha </a:t>
            </a:r>
            <a:r>
              <a:rPr lang="en-US" sz="2800" b="1" dirty="0" smtClean="0">
                <a:solidFill>
                  <a:schemeClr val="tx2"/>
                </a:solidFill>
              </a:rPr>
              <a:t>(</a:t>
            </a:r>
            <a:r>
              <a:rPr lang="en-US" sz="2800" b="1" dirty="0" smtClean="0">
                <a:solidFill>
                  <a:schemeClr val="tx2"/>
                </a:solidFill>
                <a:sym typeface="Symbol"/>
              </a:rPr>
              <a:t></a:t>
            </a:r>
            <a:r>
              <a:rPr lang="en-US" sz="2800" b="1" dirty="0" smtClean="0">
                <a:solidFill>
                  <a:schemeClr val="tx2"/>
                </a:solidFill>
              </a:rPr>
              <a:t>): </a:t>
            </a:r>
            <a:r>
              <a:rPr lang="en-US" sz="2800" dirty="0"/>
              <a:t>particles (identical to helium nuclei) emitted by nuclei with too many protons.</a:t>
            </a:r>
          </a:p>
          <a:p>
            <a:pPr lvl="0"/>
            <a:r>
              <a:rPr lang="en-US" sz="2800" b="1" dirty="0">
                <a:solidFill>
                  <a:schemeClr val="tx2"/>
                </a:solidFill>
              </a:rPr>
              <a:t>Beta </a:t>
            </a:r>
            <a:r>
              <a:rPr lang="en-US" sz="2800" b="1" dirty="0" smtClean="0">
                <a:solidFill>
                  <a:schemeClr val="tx2"/>
                </a:solidFill>
              </a:rPr>
              <a:t>(</a:t>
            </a:r>
            <a:r>
              <a:rPr lang="en-US" sz="2800" b="1" dirty="0" smtClean="0">
                <a:solidFill>
                  <a:schemeClr val="tx2"/>
                </a:solidFill>
                <a:sym typeface="Symbol"/>
              </a:rPr>
              <a:t></a:t>
            </a:r>
            <a:r>
              <a:rPr lang="en-US" sz="2800" b="1" dirty="0" smtClean="0">
                <a:solidFill>
                  <a:schemeClr val="tx2"/>
                </a:solidFill>
              </a:rPr>
              <a:t>): </a:t>
            </a:r>
            <a:r>
              <a:rPr lang="en-US" sz="2800" dirty="0"/>
              <a:t>electrons are ejected (owing to neutron decay) from nuclei with too many neutrons.</a:t>
            </a:r>
          </a:p>
          <a:p>
            <a:pPr lvl="0"/>
            <a:r>
              <a:rPr lang="en-US" sz="2800" b="1" dirty="0">
                <a:solidFill>
                  <a:schemeClr val="tx2"/>
                </a:solidFill>
              </a:rPr>
              <a:t>Gamma </a:t>
            </a:r>
            <a:r>
              <a:rPr lang="en-US" sz="2800" b="1" dirty="0" smtClean="0">
                <a:solidFill>
                  <a:schemeClr val="tx2"/>
                </a:solidFill>
              </a:rPr>
              <a:t>(</a:t>
            </a:r>
            <a:r>
              <a:rPr lang="en-US" sz="2800" b="1" dirty="0" smtClean="0">
                <a:solidFill>
                  <a:schemeClr val="tx2"/>
                </a:solidFill>
                <a:sym typeface="Symbol"/>
              </a:rPr>
              <a:t></a:t>
            </a:r>
            <a:r>
              <a:rPr lang="en-US" sz="2800" b="1" dirty="0" smtClean="0">
                <a:solidFill>
                  <a:schemeClr val="tx2"/>
                </a:solidFill>
              </a:rPr>
              <a:t>): </a:t>
            </a:r>
            <a:r>
              <a:rPr lang="en-US" sz="2800" dirty="0"/>
              <a:t>rays that are a high-energy form of electromagnetic ration.</a:t>
            </a:r>
          </a:p>
        </p:txBody>
      </p:sp>
      <p:pic>
        <p:nvPicPr>
          <p:cNvPr id="198660" name="Picture 4" descr="http://www.deq.idaho.gov/inl_oversight/radiation/images/alpha_b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74967"/>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5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radioisotopes</a:t>
            </a:r>
            <a:endParaRPr lang="en-US" dirty="0"/>
          </a:p>
        </p:txBody>
      </p:sp>
      <p:sp>
        <p:nvSpPr>
          <p:cNvPr id="3" name="Content Placeholder 2"/>
          <p:cNvSpPr>
            <a:spLocks noGrp="1"/>
          </p:cNvSpPr>
          <p:nvPr>
            <p:ph idx="1"/>
          </p:nvPr>
        </p:nvSpPr>
        <p:spPr>
          <a:xfrm>
            <a:off x="228600" y="1719263"/>
            <a:ext cx="7391400" cy="4411662"/>
          </a:xfrm>
        </p:spPr>
        <p:txBody>
          <a:bodyPr/>
          <a:lstStyle/>
          <a:p>
            <a:r>
              <a:rPr lang="en-US" sz="2800" dirty="0"/>
              <a:t>can be used to generate energy in nuclear power plants (fission), sterilize surgical instruments in hospitals, preserve food, detect cracks in structural materials, </a:t>
            </a:r>
            <a:r>
              <a:rPr lang="en-US" sz="2800" dirty="0" smtClean="0"/>
              <a:t>etc.</a:t>
            </a:r>
          </a:p>
          <a:p>
            <a:endParaRPr lang="en-US" sz="2800" dirty="0"/>
          </a:p>
          <a:p>
            <a:r>
              <a:rPr lang="en-US" sz="2800" dirty="0" smtClean="0"/>
              <a:t>While </a:t>
            </a:r>
            <a:r>
              <a:rPr lang="en-US" sz="2800" dirty="0"/>
              <a:t>the high energy nature of radioactivity can be used save human life, uncontrolled levels of exposure can have quite the opposite effect. </a:t>
            </a:r>
          </a:p>
          <a:p>
            <a:endParaRPr lang="en-US" dirty="0"/>
          </a:p>
        </p:txBody>
      </p:sp>
      <p:pic>
        <p:nvPicPr>
          <p:cNvPr id="4" name="Picture 6" descr="star-smiley-face-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2057400"/>
            <a:ext cx="1279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ad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4495800"/>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6"/>
          <p:cNvSpPr>
            <a:spLocks noChangeArrowheads="1"/>
          </p:cNvSpPr>
          <p:nvPr/>
        </p:nvSpPr>
        <p:spPr bwMode="auto">
          <a:xfrm>
            <a:off x="5410200" y="152400"/>
            <a:ext cx="2362200" cy="2743200"/>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8" name="Rectangle 2"/>
          <p:cNvSpPr>
            <a:spLocks noGrp="1" noChangeArrowheads="1"/>
          </p:cNvSpPr>
          <p:nvPr>
            <p:ph type="body" idx="1"/>
          </p:nvPr>
        </p:nvSpPr>
        <p:spPr>
          <a:xfrm>
            <a:off x="304800" y="3352800"/>
            <a:ext cx="8686800" cy="3429000"/>
          </a:xfrm>
        </p:spPr>
        <p:txBody>
          <a:bodyPr/>
          <a:lstStyle/>
          <a:p>
            <a:pPr eaLnBrk="1" hangingPunct="1"/>
            <a:r>
              <a:rPr lang="en-US" sz="2400" dirty="0" smtClean="0">
                <a:solidFill>
                  <a:srgbClr val="002060"/>
                </a:solidFill>
                <a:latin typeface="Comic Sans MS" pitchFamily="66" charset="0"/>
              </a:rPr>
              <a:t>All atoms, with the exception of H, are made up of 3 subatomic particles: protons, neutrons and electrons.</a:t>
            </a:r>
          </a:p>
          <a:p>
            <a:pPr eaLnBrk="1" hangingPunct="1"/>
            <a:r>
              <a:rPr lang="en-US" sz="2400" dirty="0" smtClean="0">
                <a:solidFill>
                  <a:srgbClr val="C00000"/>
                </a:solidFill>
                <a:latin typeface="Comic Sans MS" pitchFamily="66" charset="0"/>
              </a:rPr>
              <a:t>Hydrogen is the simplest atom (1 proton &amp; 1 electron)</a:t>
            </a:r>
          </a:p>
          <a:p>
            <a:pPr eaLnBrk="1" hangingPunct="1"/>
            <a:r>
              <a:rPr lang="en-US" sz="2400" dirty="0" smtClean="0">
                <a:solidFill>
                  <a:srgbClr val="002060"/>
                </a:solidFill>
                <a:latin typeface="Comic Sans MS" pitchFamily="66" charset="0"/>
              </a:rPr>
              <a:t>Atomic radius is on the order of 10</a:t>
            </a:r>
            <a:r>
              <a:rPr lang="en-US" sz="2400" baseline="30000" dirty="0" smtClean="0">
                <a:solidFill>
                  <a:srgbClr val="002060"/>
                </a:solidFill>
                <a:latin typeface="Comic Sans MS" pitchFamily="66" charset="0"/>
              </a:rPr>
              <a:t>-10</a:t>
            </a:r>
            <a:r>
              <a:rPr lang="en-US" sz="2400" dirty="0" smtClean="0">
                <a:solidFill>
                  <a:srgbClr val="002060"/>
                </a:solidFill>
                <a:latin typeface="Comic Sans MS" pitchFamily="66" charset="0"/>
              </a:rPr>
              <a:t> m.</a:t>
            </a:r>
          </a:p>
          <a:p>
            <a:pPr eaLnBrk="1" hangingPunct="1"/>
            <a:r>
              <a:rPr lang="en-US" sz="2400" dirty="0" smtClean="0">
                <a:solidFill>
                  <a:srgbClr val="C00000"/>
                </a:solidFill>
                <a:latin typeface="Comic Sans MS" pitchFamily="66" charset="0"/>
              </a:rPr>
              <a:t>Atoms are mostly empty space.</a:t>
            </a:r>
          </a:p>
          <a:p>
            <a:pPr eaLnBrk="1" hangingPunct="1"/>
            <a:r>
              <a:rPr lang="en-US" sz="2400" dirty="0" smtClean="0">
                <a:solidFill>
                  <a:srgbClr val="002060"/>
                </a:solidFill>
                <a:latin typeface="Comic Sans MS" pitchFamily="66" charset="0"/>
              </a:rPr>
              <a:t>Protons and neutrons are located in the nucleus.</a:t>
            </a:r>
          </a:p>
          <a:p>
            <a:pPr eaLnBrk="1" hangingPunct="1"/>
            <a:r>
              <a:rPr lang="en-US" sz="2400" dirty="0" smtClean="0">
                <a:solidFill>
                  <a:srgbClr val="C00000"/>
                </a:solidFill>
                <a:latin typeface="Comic Sans MS" pitchFamily="66" charset="0"/>
              </a:rPr>
              <a:t>Electrons are found in energy levels (shells) surrounding the nucleus.</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50045"/>
            <a:ext cx="21161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WordArt 4"/>
          <p:cNvSpPr>
            <a:spLocks noChangeArrowheads="1" noChangeShapeType="1" noTextEdit="1"/>
          </p:cNvSpPr>
          <p:nvPr/>
        </p:nvSpPr>
        <p:spPr bwMode="auto">
          <a:xfrm>
            <a:off x="76200" y="228600"/>
            <a:ext cx="2514600" cy="762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ATOM BASICS</a:t>
            </a:r>
          </a:p>
        </p:txBody>
      </p:sp>
      <p:sp>
        <p:nvSpPr>
          <p:cNvPr id="4102" name="AutoShape 6"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 name="AutoShape 8"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 name="AutoShape 10"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5" name="AutoShape 12"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6" name="AutoShape 14"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7" name="Picture 15" descr="sal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6400"/>
            <a:ext cx="190976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7"/>
          <p:cNvSpPr txBox="1">
            <a:spLocks noChangeArrowheads="1"/>
          </p:cNvSpPr>
          <p:nvPr/>
        </p:nvSpPr>
        <p:spPr bwMode="auto">
          <a:xfrm>
            <a:off x="5638800" y="2895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General Concepts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grpId="0" nodeType="clickEffect">
                                  <p:stCondLst>
                                    <p:cond delay="0"/>
                                  </p:stCondLst>
                                  <p:childTnLst>
                                    <p:set>
                                      <p:cBhvr>
                                        <p:cTn id="10" dur="1" fill="hold">
                                          <p:stCondLst>
                                            <p:cond delay="0"/>
                                          </p:stCondLst>
                                        </p:cTn>
                                        <p:tgtEl>
                                          <p:spTgt spid="60418">
                                            <p:txEl>
                                              <p:pRg st="0" end="0"/>
                                            </p:txEl>
                                          </p:spTgt>
                                        </p:tgtEl>
                                        <p:attrNameLst>
                                          <p:attrName>style.visibility</p:attrName>
                                        </p:attrNameLst>
                                      </p:cBhvr>
                                      <p:to>
                                        <p:strVal val="visible"/>
                                      </p:to>
                                    </p:set>
                                    <p:animEffect transition="in" filter="checkerboard(down)">
                                      <p:cBhvr>
                                        <p:cTn id="11" dur="500"/>
                                        <p:tgtEl>
                                          <p:spTgt spid="604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60418">
                                            <p:txEl>
                                              <p:pRg st="1" end="1"/>
                                            </p:txEl>
                                          </p:spTgt>
                                        </p:tgtEl>
                                        <p:attrNameLst>
                                          <p:attrName>style.visibility</p:attrName>
                                        </p:attrNameLst>
                                      </p:cBhvr>
                                      <p:to>
                                        <p:strVal val="visible"/>
                                      </p:to>
                                    </p:set>
                                    <p:animEffect transition="in" filter="checkerboard(down)">
                                      <p:cBhvr>
                                        <p:cTn id="16" dur="500"/>
                                        <p:tgtEl>
                                          <p:spTgt spid="604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60418">
                                            <p:txEl>
                                              <p:pRg st="2" end="2"/>
                                            </p:txEl>
                                          </p:spTgt>
                                        </p:tgtEl>
                                        <p:attrNameLst>
                                          <p:attrName>style.visibility</p:attrName>
                                        </p:attrNameLst>
                                      </p:cBhvr>
                                      <p:to>
                                        <p:strVal val="visible"/>
                                      </p:to>
                                    </p:set>
                                    <p:animEffect transition="in" filter="checkerboard(down)">
                                      <p:cBhvr>
                                        <p:cTn id="21" dur="500"/>
                                        <p:tgtEl>
                                          <p:spTgt spid="604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grpId="0" nodeType="clickEffect">
                                  <p:stCondLst>
                                    <p:cond delay="0"/>
                                  </p:stCondLst>
                                  <p:childTnLst>
                                    <p:set>
                                      <p:cBhvr>
                                        <p:cTn id="25" dur="1" fill="hold">
                                          <p:stCondLst>
                                            <p:cond delay="0"/>
                                          </p:stCondLst>
                                        </p:cTn>
                                        <p:tgtEl>
                                          <p:spTgt spid="60418">
                                            <p:txEl>
                                              <p:pRg st="3" end="3"/>
                                            </p:txEl>
                                          </p:spTgt>
                                        </p:tgtEl>
                                        <p:attrNameLst>
                                          <p:attrName>style.visibility</p:attrName>
                                        </p:attrNameLst>
                                      </p:cBhvr>
                                      <p:to>
                                        <p:strVal val="visible"/>
                                      </p:to>
                                    </p:set>
                                    <p:animEffect transition="in" filter="checkerboard(down)">
                                      <p:cBhvr>
                                        <p:cTn id="26" dur="500"/>
                                        <p:tgtEl>
                                          <p:spTgt spid="604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60418">
                                            <p:txEl>
                                              <p:pRg st="4" end="4"/>
                                            </p:txEl>
                                          </p:spTgt>
                                        </p:tgtEl>
                                        <p:attrNameLst>
                                          <p:attrName>style.visibility</p:attrName>
                                        </p:attrNameLst>
                                      </p:cBhvr>
                                      <p:to>
                                        <p:strVal val="visible"/>
                                      </p:to>
                                    </p:set>
                                    <p:animEffect transition="in" filter="checkerboard(down)">
                                      <p:cBhvr>
                                        <p:cTn id="31" dur="500"/>
                                        <p:tgtEl>
                                          <p:spTgt spid="6041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5" fill="hold" grpId="0" nodeType="clickEffect">
                                  <p:stCondLst>
                                    <p:cond delay="0"/>
                                  </p:stCondLst>
                                  <p:childTnLst>
                                    <p:set>
                                      <p:cBhvr>
                                        <p:cTn id="35" dur="1" fill="hold">
                                          <p:stCondLst>
                                            <p:cond delay="0"/>
                                          </p:stCondLst>
                                        </p:cTn>
                                        <p:tgtEl>
                                          <p:spTgt spid="60418">
                                            <p:txEl>
                                              <p:pRg st="5" end="5"/>
                                            </p:txEl>
                                          </p:spTgt>
                                        </p:tgtEl>
                                        <p:attrNameLst>
                                          <p:attrName>style.visibility</p:attrName>
                                        </p:attrNameLst>
                                      </p:cBhvr>
                                      <p:to>
                                        <p:strVal val="visible"/>
                                      </p:to>
                                    </p:set>
                                    <p:animEffect transition="in" filter="checkerboard(down)">
                                      <p:cBhvr>
                                        <p:cTn id="36" dur="500"/>
                                        <p:tgtEl>
                                          <p:spTgt spid="604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idx="1"/>
          </p:nvPr>
        </p:nvSpPr>
        <p:spPr>
          <a:xfrm>
            <a:off x="152400" y="1752600"/>
            <a:ext cx="4876800" cy="3276600"/>
          </a:xfrm>
        </p:spPr>
        <p:txBody>
          <a:bodyPr/>
          <a:lstStyle/>
          <a:p>
            <a:pPr lvl="0"/>
            <a:r>
              <a:rPr lang="en-US" sz="2800" dirty="0"/>
              <a:t>Decays as</a:t>
            </a:r>
            <a:r>
              <a:rPr lang="en-US" sz="2800" b="1" dirty="0"/>
              <a:t> </a:t>
            </a:r>
            <a:r>
              <a:rPr lang="en-US" sz="2800" dirty="0"/>
              <a:t> </a:t>
            </a:r>
            <a:r>
              <a:rPr lang="en-US" sz="2800" dirty="0" smtClean="0"/>
              <a:t>		        (</a:t>
            </a:r>
            <a:r>
              <a:rPr lang="en-US" sz="2800" dirty="0"/>
              <a:t>beta emission) at a known rate. </a:t>
            </a:r>
          </a:p>
          <a:p>
            <a:pPr lvl="0"/>
            <a:r>
              <a:rPr lang="en-US" sz="2800" dirty="0"/>
              <a:t>Half life (time it takes for 50% of sample to decay) for C-14 is 5730 years.</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18763657"/>
              </p:ext>
            </p:extLst>
          </p:nvPr>
        </p:nvGraphicFramePr>
        <p:xfrm>
          <a:off x="2286000" y="1808199"/>
          <a:ext cx="2362200" cy="554001"/>
        </p:xfrm>
        <a:graphic>
          <a:graphicData uri="http://schemas.openxmlformats.org/presentationml/2006/ole">
            <mc:AlternateContent xmlns:mc="http://schemas.openxmlformats.org/markup-compatibility/2006">
              <mc:Choice xmlns:v="urn:schemas-microsoft-com:vml" Requires="v">
                <p:oleObj spid="_x0000_s199690" name="Equation" r:id="rId3" imgW="977900" imgH="228600" progId="Equation.3">
                  <p:embed/>
                </p:oleObj>
              </mc:Choice>
              <mc:Fallback>
                <p:oleObj name="Equation" r:id="rId3" imgW="9779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08199"/>
                        <a:ext cx="2362200" cy="554001"/>
                      </a:xfrm>
                      <a:prstGeom prst="rect">
                        <a:avLst/>
                      </a:prstGeom>
                      <a:noFill/>
                    </p:spPr>
                  </p:pic>
                </p:oleObj>
              </mc:Fallback>
            </mc:AlternateContent>
          </a:graphicData>
        </a:graphic>
      </p:graphicFrame>
      <p:pic>
        <p:nvPicPr>
          <p:cNvPr id="199684" name="Picture 4" descr="http://wwwchem.csustan.edu/chem3070/images/c14deca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26256"/>
            <a:ext cx="4038600" cy="30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05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idx="1"/>
          </p:nvPr>
        </p:nvSpPr>
        <p:spPr>
          <a:xfrm>
            <a:off x="381000" y="1752600"/>
            <a:ext cx="5029200" cy="4724400"/>
          </a:xfrm>
        </p:spPr>
        <p:txBody>
          <a:bodyPr/>
          <a:lstStyle/>
          <a:p>
            <a:pPr lvl="0"/>
            <a:r>
              <a:rPr lang="en-US" sz="2800" dirty="0"/>
              <a:t>C-14 continually forms in the upper atmosphere and is in equilibrium with C-12 (concentrations are constant).</a:t>
            </a:r>
          </a:p>
          <a:p>
            <a:pPr lvl="0"/>
            <a:r>
              <a:rPr lang="en-US" sz="2800" dirty="0"/>
              <a:t>As living things function, they constantly recycle carbon, thus maintaining a constant C-14/C-12 ratio.</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1730" name="Picture 2" descr="http://www.answersingenesis.org/assets/images/articles/nab/1-carb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057400"/>
            <a:ext cx="28575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52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sz="half" idx="1"/>
          </p:nvPr>
        </p:nvSpPr>
        <p:spPr>
          <a:xfrm>
            <a:off x="457200" y="1719263"/>
            <a:ext cx="8229600" cy="4411662"/>
          </a:xfrm>
        </p:spPr>
        <p:txBody>
          <a:bodyPr/>
          <a:lstStyle/>
          <a:p>
            <a:pPr lvl="0"/>
            <a:r>
              <a:rPr lang="en-US" sz="2600" dirty="0"/>
              <a:t>As living things function, they constantly recycle carbon, thus maintaining a constant C-14/C-12 ratio</a:t>
            </a:r>
            <a:r>
              <a:rPr lang="en-US" sz="2600" dirty="0" smtClean="0"/>
              <a:t>.</a:t>
            </a:r>
            <a:br>
              <a:rPr lang="en-US" sz="2600" dirty="0" smtClean="0"/>
            </a:br>
            <a:endParaRPr lang="en-US" sz="2600" dirty="0"/>
          </a:p>
          <a:p>
            <a:pPr lvl="0"/>
            <a:r>
              <a:rPr lang="en-US" sz="2600" dirty="0"/>
              <a:t>The C-14/C-12 ratio falls by 50% every 5730 years after the death of a living organism.</a:t>
            </a:r>
          </a:p>
          <a:p>
            <a:pPr lvl="0"/>
            <a:endParaRPr lang="en-US" sz="2800" dirty="0"/>
          </a:p>
          <a:p>
            <a:endParaRPr lang="en-US" dirty="0"/>
          </a:p>
        </p:txBody>
      </p:sp>
      <p:sp>
        <p:nvSpPr>
          <p:cNvPr id="4" name="Content Placeholder 3"/>
          <p:cNvSpPr>
            <a:spLocks noGrp="1"/>
          </p:cNvSpPr>
          <p:nvPr>
            <p:ph sz="half" idx="2"/>
          </p:nvPr>
        </p:nvSpPr>
        <p:spPr>
          <a:xfrm>
            <a:off x="457200" y="4114800"/>
            <a:ext cx="5638800" cy="2590800"/>
          </a:xfrm>
        </p:spPr>
        <p:txBody>
          <a:bodyPr/>
          <a:lstStyle/>
          <a:p>
            <a:r>
              <a:rPr lang="en-US" sz="2600" dirty="0"/>
              <a:t>Measurement of current activity allows us to determine how long ago a fossil was deposited.  After 50,000 years, the activity is so low that other radionuclides must be used for accurate fossil dating</a:t>
            </a:r>
            <a:r>
              <a:rPr lang="en-US" sz="2600" dirty="0" smtClean="0"/>
              <a:t>.</a:t>
            </a:r>
            <a:endParaRPr lang="en-US" sz="26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2756" name="Picture 4" descr="http://t0.gstatic.com/images?q=tbn:ANd9GcRVGtG9hZEGbLxkXcHsMzpRHZ-SOKfvjknKjDb4y_x5GKIw8Ys&amp;t=1&amp;usg=__XnlnkmblTehogB5ZhyuA0y_W-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315" y="4419600"/>
            <a:ext cx="225742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42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Cobalt-60 used in radiotherapy</a:t>
            </a:r>
          </a:p>
        </p:txBody>
      </p:sp>
      <p:sp>
        <p:nvSpPr>
          <p:cNvPr id="3" name="Content Placeholder 2"/>
          <p:cNvSpPr>
            <a:spLocks noGrp="1"/>
          </p:cNvSpPr>
          <p:nvPr>
            <p:ph sz="half" idx="1"/>
          </p:nvPr>
        </p:nvSpPr>
        <p:spPr>
          <a:xfrm>
            <a:off x="2850681" y="1719263"/>
            <a:ext cx="5836120" cy="4411662"/>
          </a:xfrm>
        </p:spPr>
        <p:txBody>
          <a:bodyPr/>
          <a:lstStyle/>
          <a:p>
            <a:pPr lvl="0"/>
            <a:r>
              <a:rPr lang="en-US" sz="2400" dirty="0"/>
              <a:t>Radiotherapy (radiation therapy) targets ionizing radiation at cancer cells, damaging the genetic material of these cells by </a:t>
            </a:r>
            <a:r>
              <a:rPr lang="en-US" sz="2400" dirty="0" err="1"/>
              <a:t>knowcking</a:t>
            </a:r>
            <a:r>
              <a:rPr lang="en-US" sz="2400" dirty="0"/>
              <a:t> off electrons and making it impossible for these cells to grow and divide.</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038600"/>
            <a:ext cx="8458200" cy="2471737"/>
          </a:xfrm>
        </p:spPr>
        <p:txBody>
          <a:bodyPr/>
          <a:lstStyle/>
          <a:p>
            <a:r>
              <a:rPr lang="en-US" sz="2400" dirty="0" smtClean="0"/>
              <a:t>Co-60 </a:t>
            </a:r>
            <a:r>
              <a:rPr lang="en-US" sz="2400" dirty="0"/>
              <a:t>is commonly used as it emits very penetrating gamma radiation when its protons an neutrons change their relative positions in the nucleus</a:t>
            </a:r>
            <a:r>
              <a:rPr lang="en-US" sz="2400" dirty="0" smtClean="0"/>
              <a:t>.</a:t>
            </a:r>
          </a:p>
          <a:p>
            <a:pPr lvl="0"/>
            <a:r>
              <a:rPr lang="en-US" sz="2400" dirty="0" smtClean="0"/>
              <a:t>Although radiotherapy damages both cancer and normal cells, the normal cells are able to recover if the treatment is carefully controlled.</a:t>
            </a:r>
            <a:endParaRPr lang="en-US" sz="2400" dirty="0"/>
          </a:p>
        </p:txBody>
      </p:sp>
      <p:pic>
        <p:nvPicPr>
          <p:cNvPr id="203778" name="Picture 2" descr="http://www.mayo.edu/mshs/images/radiation_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49320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31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Iodine-131 as a medical tracer </a:t>
            </a:r>
          </a:p>
        </p:txBody>
      </p:sp>
      <p:sp>
        <p:nvSpPr>
          <p:cNvPr id="3" name="Content Placeholder 2"/>
          <p:cNvSpPr>
            <a:spLocks noGrp="1"/>
          </p:cNvSpPr>
          <p:nvPr>
            <p:ph sz="half" idx="1"/>
          </p:nvPr>
        </p:nvSpPr>
        <p:spPr>
          <a:xfrm>
            <a:off x="457200" y="2133600"/>
            <a:ext cx="6505575" cy="1023937"/>
          </a:xfrm>
        </p:spPr>
        <p:txBody>
          <a:bodyPr/>
          <a:lstStyle/>
          <a:p>
            <a:pPr lvl="0"/>
            <a:r>
              <a:rPr lang="en-US" sz="2400" dirty="0"/>
              <a:t>Emitter of both beta and gamma radiation.</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038600"/>
            <a:ext cx="8458200" cy="2471737"/>
          </a:xfrm>
        </p:spPr>
        <p:txBody>
          <a:bodyPr/>
          <a:lstStyle/>
          <a:p>
            <a:pPr lvl="0"/>
            <a:r>
              <a:rPr lang="en-US" sz="2400" dirty="0"/>
              <a:t>Radioisotopes have same chemical properties as any other atom of the same element and so they play the same roll in the body; however, their positions, unlike other isotopes, can be monitored by detecting radiation levels, making them suitable as medical tracers.</a:t>
            </a:r>
          </a:p>
        </p:txBody>
      </p:sp>
      <p:pic>
        <p:nvPicPr>
          <p:cNvPr id="204804" name="Picture 4" descr="http://las.perkinelmer.com/Content/Images/smallImages/I131Radionucl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52724"/>
            <a:ext cx="1628775"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75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Iodine-131 as a medical tracer </a:t>
            </a:r>
          </a:p>
        </p:txBody>
      </p:sp>
      <p:sp>
        <p:nvSpPr>
          <p:cNvPr id="3" name="Content Placeholder 2"/>
          <p:cNvSpPr>
            <a:spLocks noGrp="1"/>
          </p:cNvSpPr>
          <p:nvPr>
            <p:ph sz="half" idx="1"/>
          </p:nvPr>
        </p:nvSpPr>
        <p:spPr>
          <a:xfrm>
            <a:off x="381000" y="1981200"/>
            <a:ext cx="4724400" cy="2286000"/>
          </a:xfrm>
        </p:spPr>
        <p:txBody>
          <a:bodyPr/>
          <a:lstStyle/>
          <a:p>
            <a:pPr lvl="0"/>
            <a:r>
              <a:rPr lang="en-US" sz="2400" dirty="0"/>
              <a:t>I-131 in the form of sodium iodide can be used to investigate activity of the thyroid gland and to diagnose and treat thyroid cancer.  </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267200"/>
            <a:ext cx="8458200" cy="1676400"/>
          </a:xfrm>
        </p:spPr>
        <p:txBody>
          <a:bodyPr/>
          <a:lstStyle/>
          <a:p>
            <a:pPr lvl="0"/>
            <a:r>
              <a:rPr lang="en-US" sz="2400" dirty="0"/>
              <a:t>Half life for I-131 is short, 8 days, so it is quickly eliminated from the body</a:t>
            </a:r>
            <a:r>
              <a:rPr lang="en-US" sz="2400" dirty="0" smtClean="0"/>
              <a:t>.</a:t>
            </a:r>
            <a:br>
              <a:rPr lang="en-US" sz="2400" dirty="0" smtClean="0"/>
            </a:br>
            <a:endParaRPr lang="en-US" sz="2400" dirty="0"/>
          </a:p>
          <a:p>
            <a:r>
              <a:rPr lang="en-US" sz="2400" dirty="0"/>
              <a:t>Another isotope, I-125 is used in treatment of prostate cancer (half-life=80 days</a:t>
            </a:r>
            <a:r>
              <a:rPr lang="en-US" sz="2400" dirty="0" smtClean="0"/>
              <a:t>).</a:t>
            </a:r>
            <a:endParaRPr lang="en-US" sz="2400" dirty="0"/>
          </a:p>
        </p:txBody>
      </p:sp>
      <p:pic>
        <p:nvPicPr>
          <p:cNvPr id="205826" name="Picture 2" descr="Radioactivity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60806"/>
            <a:ext cx="30480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0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7848600" cy="1143000"/>
          </a:xfrm>
        </p:spPr>
        <p:txBody>
          <a:bodyPr/>
          <a:lstStyle/>
          <a:p>
            <a:pPr eaLnBrk="1" hangingPunct="1"/>
            <a:r>
              <a:rPr lang="en-US" sz="3500" dirty="0" smtClean="0">
                <a:latin typeface="Comic Sans MS" pitchFamily="66" charset="0"/>
              </a:rPr>
              <a:t>Cultural bias in scientific history?</a:t>
            </a:r>
          </a:p>
        </p:txBody>
      </p:sp>
      <p:sp>
        <p:nvSpPr>
          <p:cNvPr id="62467" name="AutoShape 3"/>
          <p:cNvSpPr>
            <a:spLocks noGrp="1" noChangeAspect="1" noChangeArrowheads="1"/>
          </p:cNvSpPr>
          <p:nvPr>
            <p:ph type="body" idx="1"/>
          </p:nvPr>
        </p:nvSpPr>
        <p:spPr>
          <a:xfrm>
            <a:off x="228600" y="2971800"/>
            <a:ext cx="5943600" cy="3352800"/>
          </a:xfrm>
        </p:spPr>
        <p:txBody>
          <a:bodyPr/>
          <a:lstStyle/>
          <a:p>
            <a:pPr eaLnBrk="1" hangingPunct="1">
              <a:lnSpc>
                <a:spcPct val="80000"/>
              </a:lnSpc>
            </a:pPr>
            <a:r>
              <a:rPr lang="en-US" sz="2300" dirty="0" smtClean="0">
                <a:latin typeface="Comic Sans MS" pitchFamily="66" charset="0"/>
              </a:rPr>
              <a:t>“Atom” – Greek word meaning “indivisible”</a:t>
            </a:r>
          </a:p>
          <a:p>
            <a:pPr eaLnBrk="1" hangingPunct="1">
              <a:lnSpc>
                <a:spcPct val="80000"/>
              </a:lnSpc>
            </a:pPr>
            <a:endParaRPr lang="en-US" sz="2300" dirty="0" smtClean="0">
              <a:latin typeface="Comic Sans MS" pitchFamily="66" charset="0"/>
            </a:endParaRPr>
          </a:p>
          <a:p>
            <a:pPr eaLnBrk="1" hangingPunct="1">
              <a:lnSpc>
                <a:spcPct val="80000"/>
              </a:lnSpc>
            </a:pPr>
            <a:r>
              <a:rPr lang="en-US" sz="2300" dirty="0" smtClean="0">
                <a:latin typeface="Comic Sans MS" pitchFamily="66" charset="0"/>
              </a:rPr>
              <a:t>In 420 BCE, the Greek philosopher, Democritus,  suggested that the universe was made of indivisible units…</a:t>
            </a:r>
          </a:p>
          <a:p>
            <a:pPr eaLnBrk="1" hangingPunct="1">
              <a:lnSpc>
                <a:spcPct val="80000"/>
              </a:lnSpc>
            </a:pPr>
            <a:endParaRPr lang="en-US" sz="2300" dirty="0" smtClean="0">
              <a:latin typeface="Comic Sans MS" pitchFamily="66" charset="0"/>
            </a:endParaRPr>
          </a:p>
          <a:p>
            <a:pPr eaLnBrk="1" hangingPunct="1">
              <a:lnSpc>
                <a:spcPct val="80000"/>
              </a:lnSpc>
              <a:buFont typeface="Wingdings" pitchFamily="2" charset="2"/>
              <a:buNone/>
            </a:pPr>
            <a:endParaRPr lang="en-US" sz="2700" dirty="0" smtClean="0">
              <a:latin typeface="Comic Sans MS" pitchFamily="66" charset="0"/>
            </a:endParaRPr>
          </a:p>
          <a:p>
            <a:pPr eaLnBrk="1" hangingPunct="1">
              <a:lnSpc>
                <a:spcPct val="80000"/>
              </a:lnSpc>
              <a:buFont typeface="Wingdings" pitchFamily="2" charset="2"/>
              <a:buNone/>
            </a:pPr>
            <a:r>
              <a:rPr lang="en-US" sz="2700" dirty="0" smtClean="0">
                <a:latin typeface="Comic Sans MS" pitchFamily="66" charset="0"/>
              </a:rPr>
              <a:t>			…or so we’ve heard.</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7257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44712" y="5562600"/>
            <a:ext cx="3227888" cy="923330"/>
          </a:xfrm>
          <a:prstGeom prst="rect">
            <a:avLst/>
          </a:prstGeom>
        </p:spPr>
        <p:txBody>
          <a:bodyPr wrap="square">
            <a:spAutoFit/>
          </a:bodyPr>
          <a:lstStyle/>
          <a:p>
            <a:r>
              <a:rPr lang="en-US" dirty="0" err="1">
                <a:solidFill>
                  <a:srgbClr val="000000"/>
                </a:solidFill>
                <a:latin typeface="Arial"/>
              </a:rPr>
              <a:t>Δημόκριτος</a:t>
            </a:r>
            <a:r>
              <a:rPr lang="en-US" dirty="0">
                <a:solidFill>
                  <a:srgbClr val="000000"/>
                </a:solidFill>
                <a:latin typeface="Arial"/>
              </a:rPr>
              <a:t>, </a:t>
            </a:r>
            <a:r>
              <a:rPr lang="en-US" i="1" dirty="0" err="1">
                <a:solidFill>
                  <a:srgbClr val="000000"/>
                </a:solidFill>
                <a:latin typeface="Arial"/>
              </a:rPr>
              <a:t>Dēmokritos</a:t>
            </a:r>
            <a:r>
              <a:rPr lang="en-US" dirty="0">
                <a:solidFill>
                  <a:srgbClr val="000000"/>
                </a:solidFill>
                <a:latin typeface="Arial"/>
              </a:rPr>
              <a:t>, </a:t>
            </a:r>
            <a:endParaRPr lang="en-US" dirty="0" smtClean="0">
              <a:solidFill>
                <a:srgbClr val="000000"/>
              </a:solidFill>
              <a:latin typeface="Arial"/>
            </a:endParaRPr>
          </a:p>
          <a:p>
            <a:r>
              <a:rPr lang="en-US" dirty="0" smtClean="0">
                <a:solidFill>
                  <a:srgbClr val="000000"/>
                </a:solidFill>
                <a:latin typeface="Arial"/>
              </a:rPr>
              <a:t>"</a:t>
            </a:r>
            <a:r>
              <a:rPr lang="en-US" dirty="0">
                <a:solidFill>
                  <a:srgbClr val="000000"/>
                </a:solidFill>
                <a:latin typeface="Arial"/>
              </a:rPr>
              <a:t>chosen of the </a:t>
            </a:r>
            <a:r>
              <a:rPr lang="en-US" dirty="0" smtClean="0">
                <a:solidFill>
                  <a:srgbClr val="000000"/>
                </a:solidFill>
                <a:latin typeface="Arial"/>
              </a:rPr>
              <a:t>people“</a:t>
            </a:r>
          </a:p>
          <a:p>
            <a:r>
              <a:rPr lang="en-US" dirty="0" smtClean="0">
                <a:solidFill>
                  <a:srgbClr val="000000"/>
                </a:solidFill>
                <a:latin typeface="Arial"/>
              </a:rPr>
              <a:t>(460 – 370 BCE)</a:t>
            </a:r>
            <a:endParaRPr lang="en-US" dirty="0"/>
          </a:p>
        </p:txBody>
      </p:sp>
      <p:sp>
        <p:nvSpPr>
          <p:cNvPr id="3" name="Rounded Rectangular Callout 2"/>
          <p:cNvSpPr/>
          <p:nvPr/>
        </p:nvSpPr>
        <p:spPr>
          <a:xfrm>
            <a:off x="609600" y="1447800"/>
            <a:ext cx="5867400" cy="838200"/>
          </a:xfrm>
          <a:prstGeom prst="wedgeRoundRectCallout">
            <a:avLst>
              <a:gd name="adj1" fmla="val 47259"/>
              <a:gd name="adj2" fmla="val 210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“Nothing </a:t>
            </a:r>
            <a:r>
              <a:rPr lang="en-US" sz="2400" dirty="0">
                <a:solidFill>
                  <a:srgbClr val="002060"/>
                </a:solidFill>
              </a:rPr>
              <a:t>exists but atoms and empty space; everything else is opinion</a:t>
            </a:r>
            <a:r>
              <a:rPr lang="en-US" sz="2400" dirty="0" smtClean="0">
                <a:solidFill>
                  <a:srgbClr val="002060"/>
                </a:solidFill>
              </a:rPr>
              <a:t>.”</a:t>
            </a:r>
            <a:endParaRPr lang="en-US" sz="2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p:cTn id="13"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24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anim calcmode="lin" valueType="num">
                                      <p:cBhvr>
                                        <p:cTn id="19" dur="5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624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24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7848600" cy="1143000"/>
          </a:xfrm>
        </p:spPr>
        <p:txBody>
          <a:bodyPr/>
          <a:lstStyle/>
          <a:p>
            <a:pPr eaLnBrk="1" hangingPunct="1"/>
            <a:r>
              <a:rPr lang="en-US" sz="3500" smtClean="0">
                <a:latin typeface="Comic Sans MS" pitchFamily="66" charset="0"/>
              </a:rPr>
              <a:t>Cultural bias in scientific history?</a:t>
            </a:r>
          </a:p>
        </p:txBody>
      </p:sp>
      <p:sp>
        <p:nvSpPr>
          <p:cNvPr id="6147" name="AutoShape 3"/>
          <p:cNvSpPr>
            <a:spLocks noGrp="1" noChangeAspect="1" noChangeArrowheads="1"/>
          </p:cNvSpPr>
          <p:nvPr>
            <p:ph type="body" idx="1"/>
          </p:nvPr>
        </p:nvSpPr>
        <p:spPr>
          <a:xfrm>
            <a:off x="6172200" y="6248400"/>
            <a:ext cx="1752600" cy="457200"/>
          </a:xfrm>
        </p:spPr>
        <p:txBody>
          <a:bodyPr/>
          <a:lstStyle/>
          <a:p>
            <a:pPr algn="ctr" eaLnBrk="1" hangingPunct="1">
              <a:lnSpc>
                <a:spcPct val="80000"/>
              </a:lnSpc>
              <a:buFont typeface="Wingdings" pitchFamily="2" charset="2"/>
              <a:buNone/>
            </a:pPr>
            <a:r>
              <a:rPr lang="en-US" sz="1800" smtClean="0">
                <a:latin typeface="Comic Sans MS" pitchFamily="66" charset="0"/>
              </a:rPr>
              <a:t>Eddie Izzard </a:t>
            </a:r>
          </a:p>
          <a:p>
            <a:pPr algn="ctr" eaLnBrk="1" hangingPunct="1">
              <a:lnSpc>
                <a:spcPct val="80000"/>
              </a:lnSpc>
              <a:buFont typeface="Wingdings" pitchFamily="2" charset="2"/>
              <a:buNone/>
            </a:pPr>
            <a:r>
              <a:rPr lang="en-US" sz="1200" i="1" smtClean="0">
                <a:latin typeface="Comic Sans MS" pitchFamily="66" charset="0"/>
              </a:rPr>
              <a:t>(Dress to Kill)</a:t>
            </a:r>
          </a:p>
          <a:p>
            <a:pPr eaLnBrk="1" hangingPunct="1">
              <a:lnSpc>
                <a:spcPct val="80000"/>
              </a:lnSpc>
              <a:buFont typeface="Wingdings" pitchFamily="2" charset="2"/>
              <a:buNone/>
            </a:pPr>
            <a:endParaRPr lang="en-US" sz="1200" i="1" smtClean="0">
              <a:latin typeface="Comic Sans MS" pitchFamily="66" charset="0"/>
            </a:endParaRPr>
          </a:p>
        </p:txBody>
      </p:sp>
      <p:pic>
        <p:nvPicPr>
          <p:cNvPr id="6148" name="Picture 6" descr="eddie izzard,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3336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7"/>
          <p:cNvSpPr>
            <a:spLocks noChangeArrowheads="1"/>
          </p:cNvSpPr>
          <p:nvPr/>
        </p:nvSpPr>
        <p:spPr bwMode="auto">
          <a:xfrm>
            <a:off x="685800" y="1447800"/>
            <a:ext cx="5715000" cy="1143000"/>
          </a:xfrm>
          <a:prstGeom prst="wedgeRoundRectCallout">
            <a:avLst>
              <a:gd name="adj1" fmla="val 50417"/>
              <a:gd name="adj2" fmla="val 198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dirty="0" smtClean="0"/>
              <a:t>“I </a:t>
            </a:r>
            <a:r>
              <a:rPr lang="en-US" sz="2800" dirty="0"/>
              <a:t>grew up in Europe, </a:t>
            </a:r>
          </a:p>
          <a:p>
            <a:pPr algn="ctr"/>
            <a:r>
              <a:rPr lang="en-US" sz="2800" dirty="0"/>
              <a:t>where the history comes from</a:t>
            </a:r>
            <a:r>
              <a:rPr lang="en-US" sz="2800" dirty="0" smtClean="0"/>
              <a:t>.”</a:t>
            </a:r>
            <a:endParaRPr 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609600"/>
            <a:ext cx="8458200" cy="1143000"/>
          </a:xfrm>
        </p:spPr>
        <p:txBody>
          <a:bodyPr/>
          <a:lstStyle/>
          <a:p>
            <a:pPr eaLnBrk="1" hangingPunct="1"/>
            <a:r>
              <a:rPr lang="en-US" sz="3500" smtClean="0">
                <a:latin typeface="Comic Sans MS" pitchFamily="66" charset="0"/>
              </a:rPr>
              <a:t>Cultural bias in scientific history?</a:t>
            </a:r>
          </a:p>
        </p:txBody>
      </p:sp>
      <p:sp>
        <p:nvSpPr>
          <p:cNvPr id="7171" name="AutoShape 3"/>
          <p:cNvSpPr>
            <a:spLocks noGrp="1" noChangeAspect="1" noChangeArrowheads="1"/>
          </p:cNvSpPr>
          <p:nvPr>
            <p:ph type="body" idx="1"/>
          </p:nvPr>
        </p:nvSpPr>
        <p:spPr>
          <a:xfrm>
            <a:off x="228600" y="1981200"/>
            <a:ext cx="5943600" cy="4191000"/>
          </a:xfrm>
        </p:spPr>
        <p:txBody>
          <a:bodyPr/>
          <a:lstStyle/>
          <a:p>
            <a:pPr eaLnBrk="1" hangingPunct="1">
              <a:lnSpc>
                <a:spcPct val="80000"/>
              </a:lnSpc>
            </a:pPr>
            <a:r>
              <a:rPr lang="en-US" sz="2600" smtClean="0">
                <a:latin typeface="Comic Sans MS" pitchFamily="66" charset="0"/>
              </a:rPr>
              <a:t>Many historians believe the idea was first proposed at least a century earlier in the Indian subcontinent.  </a:t>
            </a:r>
          </a:p>
          <a:p>
            <a:pPr eaLnBrk="1" hangingPunct="1">
              <a:lnSpc>
                <a:spcPct val="80000"/>
              </a:lnSpc>
            </a:pPr>
            <a:endParaRPr lang="en-US" sz="2600" smtClean="0">
              <a:latin typeface="Comic Sans MS" pitchFamily="66" charset="0"/>
            </a:endParaRPr>
          </a:p>
          <a:p>
            <a:pPr eaLnBrk="1" hangingPunct="1">
              <a:lnSpc>
                <a:spcPct val="80000"/>
              </a:lnSpc>
            </a:pPr>
            <a:r>
              <a:rPr lang="en-US" sz="2600" smtClean="0">
                <a:latin typeface="Comic Sans MS" pitchFamily="66" charset="0"/>
              </a:rPr>
              <a:t>The theory of atomism was also much developed in both Chinese and Arabic culture during the Dark Ages in Europe, when the teachings of the church dictated much of Western thought.</a:t>
            </a:r>
            <a:r>
              <a:rPr lang="en-US" sz="2300" smtClean="0">
                <a:latin typeface="Comic Sans MS" pitchFamily="66" charset="0"/>
              </a:rPr>
              <a:t>  </a:t>
            </a:r>
          </a:p>
        </p:txBody>
      </p:sp>
      <p:pic>
        <p:nvPicPr>
          <p:cNvPr id="7172" name="Picture 4" descr="animated atom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051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6" descr="salut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76200"/>
            <a:ext cx="5791200" cy="914400"/>
          </a:xfrm>
        </p:spPr>
        <p:txBody>
          <a:bodyPr/>
          <a:lstStyle/>
          <a:p>
            <a:pPr eaLnBrk="1" hangingPunct="1"/>
            <a:r>
              <a:rPr lang="en-US" smtClean="0">
                <a:latin typeface="Comic Sans MS" pitchFamily="66" charset="0"/>
              </a:rPr>
              <a:t>JOHN DALTON</a:t>
            </a:r>
          </a:p>
        </p:txBody>
      </p:sp>
      <p:sp>
        <p:nvSpPr>
          <p:cNvPr id="66563" name="Rectangle 3"/>
          <p:cNvSpPr>
            <a:spLocks noGrp="1" noChangeArrowheads="1"/>
          </p:cNvSpPr>
          <p:nvPr>
            <p:ph type="body" idx="1"/>
          </p:nvPr>
        </p:nvSpPr>
        <p:spPr>
          <a:xfrm>
            <a:off x="304800" y="3429000"/>
            <a:ext cx="8686800" cy="2971800"/>
          </a:xfrm>
        </p:spPr>
        <p:txBody>
          <a:bodyPr/>
          <a:lstStyle/>
          <a:p>
            <a:pPr eaLnBrk="1" hangingPunct="1">
              <a:lnSpc>
                <a:spcPct val="90000"/>
              </a:lnSpc>
              <a:buClr>
                <a:schemeClr val="tx1"/>
              </a:buClr>
              <a:buFont typeface="Wingdings" pitchFamily="2" charset="2"/>
              <a:buNone/>
            </a:pPr>
            <a:r>
              <a:rPr lang="en-US" dirty="0" smtClean="0">
                <a:latin typeface="Comic Sans MS" pitchFamily="66" charset="0"/>
              </a:rPr>
              <a:t>Dalton’s Atomic Theory (proposed in 1808):</a:t>
            </a:r>
          </a:p>
          <a:p>
            <a:pPr lvl="1" eaLnBrk="1" hangingPunct="1">
              <a:lnSpc>
                <a:spcPct val="90000"/>
              </a:lnSpc>
            </a:pPr>
            <a:r>
              <a:rPr lang="en-US" dirty="0" smtClean="0">
                <a:latin typeface="Comic Sans MS" pitchFamily="66" charset="0"/>
              </a:rPr>
              <a:t>All elements are made of tiny atoms.</a:t>
            </a:r>
          </a:p>
          <a:p>
            <a:pPr lvl="1" eaLnBrk="1" hangingPunct="1">
              <a:lnSpc>
                <a:spcPct val="90000"/>
              </a:lnSpc>
            </a:pPr>
            <a:r>
              <a:rPr lang="en-US" dirty="0" smtClean="0">
                <a:latin typeface="Comic Sans MS" pitchFamily="66" charset="0"/>
              </a:rPr>
              <a:t>Atoms cannot be subdivided. </a:t>
            </a:r>
          </a:p>
          <a:p>
            <a:pPr lvl="1" eaLnBrk="1" hangingPunct="1">
              <a:lnSpc>
                <a:spcPct val="90000"/>
              </a:lnSpc>
            </a:pPr>
            <a:r>
              <a:rPr lang="en-US" dirty="0" smtClean="0">
                <a:latin typeface="Comic Sans MS" pitchFamily="66" charset="0"/>
              </a:rPr>
              <a:t>Atoms of the same element are exactly alike.</a:t>
            </a:r>
          </a:p>
          <a:p>
            <a:pPr lvl="1" eaLnBrk="1" hangingPunct="1">
              <a:lnSpc>
                <a:spcPct val="90000"/>
              </a:lnSpc>
            </a:pPr>
            <a:r>
              <a:rPr lang="en-US" dirty="0" smtClean="0">
                <a:latin typeface="Comic Sans MS" pitchFamily="66" charset="0"/>
              </a:rPr>
              <a:t>Atoms of different elements can join to form molecules.</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43000"/>
            <a:ext cx="17097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04800" y="990600"/>
            <a:ext cx="7620000" cy="3276600"/>
          </a:xfrm>
        </p:spPr>
        <p:txBody>
          <a:bodyPr/>
          <a:lstStyle/>
          <a:p>
            <a:pPr eaLnBrk="1" hangingPunct="1"/>
            <a:r>
              <a:rPr lang="en-US" sz="2600" b="1" dirty="0" smtClean="0">
                <a:latin typeface="Comic Sans MS" pitchFamily="66" charset="0"/>
              </a:rPr>
              <a:t>Thompson</a:t>
            </a:r>
            <a:r>
              <a:rPr lang="en-US" sz="2600" dirty="0" smtClean="0">
                <a:latin typeface="Comic Sans MS" pitchFamily="66" charset="0"/>
              </a:rPr>
              <a:t> and </a:t>
            </a:r>
            <a:r>
              <a:rPr lang="en-US" sz="2600" b="1" dirty="0" smtClean="0">
                <a:latin typeface="Comic Sans MS" pitchFamily="66" charset="0"/>
              </a:rPr>
              <a:t>Millikan</a:t>
            </a:r>
            <a:r>
              <a:rPr lang="en-US" sz="2600" dirty="0" smtClean="0">
                <a:latin typeface="Comic Sans MS" pitchFamily="66" charset="0"/>
              </a:rPr>
              <a:t> are given credit for the first discoveries relating to electrons.</a:t>
            </a:r>
          </a:p>
          <a:p>
            <a:pPr eaLnBrk="1" hangingPunct="1"/>
            <a:endParaRPr lang="en-US" sz="2600" dirty="0" smtClean="0">
              <a:latin typeface="Comic Sans MS" pitchFamily="66" charset="0"/>
            </a:endParaRPr>
          </a:p>
          <a:p>
            <a:pPr eaLnBrk="1" hangingPunct="1"/>
            <a:endParaRPr lang="en-US" sz="2600" dirty="0" smtClean="0">
              <a:latin typeface="Comic Sans MS" pitchFamily="66" charset="0"/>
            </a:endParaRPr>
          </a:p>
          <a:p>
            <a:pPr eaLnBrk="1" hangingPunct="1">
              <a:buFont typeface="Wingdings" pitchFamily="2" charset="2"/>
              <a:buNone/>
            </a:pPr>
            <a:endParaRPr lang="en-US" sz="2600" dirty="0" smtClean="0"/>
          </a:p>
          <a:p>
            <a:pPr eaLnBrk="1" hangingPunct="1"/>
            <a:endParaRPr lang="en-US" sz="2600" dirty="0" smtClean="0"/>
          </a:p>
        </p:txBody>
      </p:sp>
      <p:pic>
        <p:nvPicPr>
          <p:cNvPr id="68611" name="Picture 3" descr="millik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2133600"/>
            <a:ext cx="1119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J">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133600"/>
            <a:ext cx="1123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WordArt 5"/>
          <p:cNvSpPr>
            <a:spLocks noChangeArrowheads="1" noChangeShapeType="1" noTextEdit="1"/>
          </p:cNvSpPr>
          <p:nvPr/>
        </p:nvSpPr>
        <p:spPr bwMode="auto">
          <a:xfrm>
            <a:off x="304800" y="2133600"/>
            <a:ext cx="2581275"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Robert Millikan</a:t>
            </a:r>
          </a:p>
        </p:txBody>
      </p:sp>
      <p:sp>
        <p:nvSpPr>
          <p:cNvPr id="68614" name="WordArt 6"/>
          <p:cNvSpPr>
            <a:spLocks noChangeArrowheads="1" noChangeShapeType="1" noTextEdit="1"/>
          </p:cNvSpPr>
          <p:nvPr/>
        </p:nvSpPr>
        <p:spPr bwMode="auto">
          <a:xfrm>
            <a:off x="6477000" y="2286000"/>
            <a:ext cx="24384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J.J. Thompson</a:t>
            </a:r>
          </a:p>
        </p:txBody>
      </p:sp>
      <p:sp>
        <p:nvSpPr>
          <p:cNvPr id="9223" name="Rectangle 7"/>
          <p:cNvSpPr>
            <a:spLocks noGrp="1" noChangeArrowheads="1"/>
          </p:cNvSpPr>
          <p:nvPr>
            <p:ph type="title"/>
          </p:nvPr>
        </p:nvSpPr>
        <p:spPr>
          <a:xfrm>
            <a:off x="762000" y="0"/>
            <a:ext cx="7772400" cy="1143000"/>
          </a:xfrm>
        </p:spPr>
        <p:txBody>
          <a:bodyPr/>
          <a:lstStyle/>
          <a:p>
            <a:pPr eaLnBrk="1" hangingPunct="1"/>
            <a:r>
              <a:rPr lang="en-US" smtClean="0">
                <a:latin typeface="Pristina" pitchFamily="66" charset="0"/>
              </a:rPr>
              <a:t>Evidence for Subatomic Particles</a:t>
            </a:r>
          </a:p>
        </p:txBody>
      </p:sp>
      <p:pic>
        <p:nvPicPr>
          <p:cNvPr id="9224" name="Picture 8" descr="thom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4572000"/>
            <a:ext cx="45815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millik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886200"/>
            <a:ext cx="254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ChangeArrowheads="1"/>
          </p:cNvSpPr>
          <p:nvPr/>
        </p:nvSpPr>
        <p:spPr bwMode="auto">
          <a:xfrm>
            <a:off x="4876800" y="3505200"/>
            <a:ext cx="146526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dirty="0">
                <a:latin typeface="Comic Sans MS" pitchFamily="66" charset="0"/>
              </a:rPr>
              <a:t>J.J. Thomson</a:t>
            </a:r>
          </a:p>
          <a:p>
            <a:pPr algn="ctr"/>
            <a:r>
              <a:rPr lang="en-US" sz="1600" dirty="0">
                <a:latin typeface="Comic Sans MS" pitchFamily="66" charset="0"/>
              </a:rPr>
              <a:t>(1856 - 1940)</a:t>
            </a:r>
          </a:p>
          <a:p>
            <a:pPr algn="ctr"/>
            <a:r>
              <a:rPr lang="en-US" sz="1400" dirty="0">
                <a:latin typeface="Comic Sans MS" pitchFamily="66" charset="0"/>
              </a:rPr>
              <a:t>1906 Nobel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3" presetClass="entr" presetSubtype="0" fill="hold" grpId="0" nodeType="with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par>
                                <p:cTn id="15" presetID="3"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nimBg="1"/>
      <p:bldP spid="92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304800" y="990600"/>
            <a:ext cx="8610600" cy="3276600"/>
          </a:xfrm>
        </p:spPr>
        <p:txBody>
          <a:bodyPr/>
          <a:lstStyle/>
          <a:p>
            <a:pPr eaLnBrk="1" hangingPunct="1"/>
            <a:r>
              <a:rPr lang="en-US" b="1" smtClean="0">
                <a:latin typeface="Comic Sans MS" pitchFamily="66" charset="0"/>
              </a:rPr>
              <a:t>Rutherford</a:t>
            </a:r>
            <a:r>
              <a:rPr lang="en-US" smtClean="0">
                <a:latin typeface="Comic Sans MS" pitchFamily="66" charset="0"/>
              </a:rPr>
              <a:t> discovered the positively charged nucleus.</a:t>
            </a: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buFont typeface="Wingdings" pitchFamily="2" charset="2"/>
              <a:buNone/>
            </a:pPr>
            <a:endParaRPr lang="en-US" smtClean="0"/>
          </a:p>
          <a:p>
            <a:pPr eaLnBrk="1" hangingPunct="1"/>
            <a:endParaRPr lang="en-US" smtClean="0"/>
          </a:p>
        </p:txBody>
      </p:sp>
      <p:sp>
        <p:nvSpPr>
          <p:cNvPr id="10243" name="Rectangle 3"/>
          <p:cNvSpPr>
            <a:spLocks noGrp="1" noChangeArrowheads="1"/>
          </p:cNvSpPr>
          <p:nvPr>
            <p:ph type="title"/>
          </p:nvPr>
        </p:nvSpPr>
        <p:spPr>
          <a:xfrm>
            <a:off x="762000" y="0"/>
            <a:ext cx="7772400" cy="1143000"/>
          </a:xfrm>
        </p:spPr>
        <p:txBody>
          <a:bodyPr/>
          <a:lstStyle/>
          <a:p>
            <a:pPr eaLnBrk="1" hangingPunct="1"/>
            <a:r>
              <a:rPr lang="en-US" smtClean="0">
                <a:latin typeface="Pristina" pitchFamily="66" charset="0"/>
              </a:rPr>
              <a:t>Evidence for Subatomic Particles</a:t>
            </a:r>
          </a:p>
        </p:txBody>
      </p:sp>
      <p:sp>
        <p:nvSpPr>
          <p:cNvPr id="70660" name="WordArt 4"/>
          <p:cNvSpPr>
            <a:spLocks noChangeArrowheads="1" noChangeShapeType="1" noTextEdit="1"/>
          </p:cNvSpPr>
          <p:nvPr/>
        </p:nvSpPr>
        <p:spPr bwMode="auto">
          <a:xfrm>
            <a:off x="3124200" y="2057400"/>
            <a:ext cx="41910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Ernest Rutherford</a:t>
            </a:r>
          </a:p>
        </p:txBody>
      </p:sp>
      <p:pic>
        <p:nvPicPr>
          <p:cNvPr id="10245" name="Picture 5" descr="ruther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5238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5867400" y="3352800"/>
            <a:ext cx="29718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500">
                <a:latin typeface="Comic Sans MS" pitchFamily="66" charset="0"/>
              </a:rPr>
              <a:t>Observations:</a:t>
            </a:r>
          </a:p>
          <a:p>
            <a:pPr eaLnBrk="1" hangingPunct="1">
              <a:spcBef>
                <a:spcPct val="50000"/>
              </a:spcBef>
            </a:pPr>
            <a:r>
              <a:rPr lang="en-US" sz="1500">
                <a:latin typeface="Comic Sans MS" pitchFamily="66" charset="0"/>
              </a:rPr>
              <a:t>1) Most of the particles passed directly through - no deflection</a:t>
            </a:r>
            <a:br>
              <a:rPr lang="en-US" sz="1500">
                <a:latin typeface="Comic Sans MS" pitchFamily="66" charset="0"/>
              </a:rPr>
            </a:br>
            <a:r>
              <a:rPr lang="en-US" sz="1500">
                <a:latin typeface="Comic Sans MS" pitchFamily="66" charset="0"/>
              </a:rPr>
              <a:t/>
            </a:r>
            <a:br>
              <a:rPr lang="en-US" sz="1500">
                <a:latin typeface="Comic Sans MS" pitchFamily="66" charset="0"/>
              </a:rPr>
            </a:br>
            <a:r>
              <a:rPr lang="en-US" sz="1500">
                <a:latin typeface="Comic Sans MS" pitchFamily="66" charset="0"/>
              </a:rPr>
              <a:t>2) Some of the particles were deflected somewhat from their path.</a:t>
            </a:r>
            <a:br>
              <a:rPr lang="en-US" sz="1500">
                <a:latin typeface="Comic Sans MS" pitchFamily="66" charset="0"/>
              </a:rPr>
            </a:br>
            <a:r>
              <a:rPr lang="en-US" sz="1500">
                <a:latin typeface="Comic Sans MS" pitchFamily="66" charset="0"/>
              </a:rPr>
              <a:t/>
            </a:r>
            <a:br>
              <a:rPr lang="en-US" sz="1500">
                <a:latin typeface="Comic Sans MS" pitchFamily="66" charset="0"/>
              </a:rPr>
            </a:br>
            <a:r>
              <a:rPr lang="en-US" sz="1500">
                <a:latin typeface="Comic Sans MS" pitchFamily="66" charset="0"/>
              </a:rPr>
              <a:t>3) Some of the particles bounced back in the same direction from which they approached the gold foil. </a:t>
            </a:r>
          </a:p>
        </p:txBody>
      </p:sp>
      <p:sp>
        <p:nvSpPr>
          <p:cNvPr id="10247" name="Text Box 7"/>
          <p:cNvSpPr txBox="1">
            <a:spLocks noChangeArrowheads="1"/>
          </p:cNvSpPr>
          <p:nvPr/>
        </p:nvSpPr>
        <p:spPr bwMode="auto">
          <a:xfrm>
            <a:off x="1295400" y="2895600"/>
            <a:ext cx="213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Comic Sans MS" pitchFamily="66" charset="0"/>
              </a:rPr>
              <a:t>Ernest Rutherford</a:t>
            </a:r>
          </a:p>
          <a:p>
            <a:pPr algn="ctr" eaLnBrk="1" hangingPunct="1"/>
            <a:r>
              <a:rPr lang="en-US" sz="1600" dirty="0">
                <a:latin typeface="Comic Sans MS" pitchFamily="66" charset="0"/>
              </a:rPr>
              <a:t>(1871 - 1937)</a:t>
            </a:r>
          </a:p>
          <a:p>
            <a:pPr algn="ctr" eaLnBrk="1" hangingPunct="1"/>
            <a:r>
              <a:rPr lang="en-US" sz="1400" dirty="0">
                <a:latin typeface="Comic Sans MS" pitchFamily="66" charset="0"/>
              </a:rPr>
              <a:t>1908 Nobel</a:t>
            </a:r>
            <a:endParaRPr lang="en-US" sz="1400" dirty="0">
              <a:latin typeface="Comic Sans MS" pitchFamily="66" charset="0"/>
              <a:hlinkClick r:id="rId4"/>
            </a:endParaRPr>
          </a:p>
        </p:txBody>
      </p:sp>
      <p:pic>
        <p:nvPicPr>
          <p:cNvPr id="10248" name="Picture 8" descr="Rutherfor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342" y="1905000"/>
            <a:ext cx="895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706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10246" grpId="0"/>
      <p:bldP spid="10247"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Network</Template>
  <TotalTime>7971</TotalTime>
  <Words>1391</Words>
  <Application>Microsoft Office PowerPoint</Application>
  <PresentationFormat>On-screen Show (4:3)</PresentationFormat>
  <Paragraphs>242</Paragraphs>
  <Slides>35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Network</vt:lpstr>
      <vt:lpstr>Equation</vt:lpstr>
      <vt:lpstr>PowerPoint Presentation</vt:lpstr>
      <vt:lpstr>Part 1</vt:lpstr>
      <vt:lpstr>PowerPoint Presentation</vt:lpstr>
      <vt:lpstr>Cultural bias in scientific history?</vt:lpstr>
      <vt:lpstr>Cultural bias in scientific history?</vt:lpstr>
      <vt:lpstr>Cultural bias in scientific history?</vt:lpstr>
      <vt:lpstr>JOHN DALTON</vt:lpstr>
      <vt:lpstr>Evidence for Subatomic Particles</vt:lpstr>
      <vt:lpstr>Evidence for Subatomic Particles</vt:lpstr>
      <vt:lpstr>Relative mass and charge of subatomic particles</vt:lpstr>
      <vt:lpstr>Periodic Key </vt:lpstr>
      <vt:lpstr>Shorthand notation for an atom or ion</vt:lpstr>
      <vt:lpstr>Examples</vt:lpstr>
      <vt:lpstr>ISOTOPES</vt:lpstr>
      <vt:lpstr>ISOTOPES</vt:lpstr>
      <vt:lpstr>ISOTOPES</vt:lpstr>
      <vt:lpstr>RELATIVE ATOMIC MASS: weighted mean molar mass of atoms of elements.</vt:lpstr>
      <vt:lpstr>Part 2</vt:lpstr>
      <vt:lpstr>The Mass Spectrometer</vt:lpstr>
      <vt:lpstr>How it works (5 basic steps):</vt:lpstr>
      <vt:lpstr>How it works (5 basic steps):</vt:lpstr>
      <vt:lpstr>How it works (5 basic steps):</vt:lpstr>
      <vt:lpstr>How it works (5 basic steps):</vt:lpstr>
      <vt:lpstr>How it works (5 basic steps):</vt:lpstr>
      <vt:lpstr>Example: Find the relative atomic mass (Ar) of naturally occurring lead from the data below.  Record your answer to the nearest tenth.</vt:lpstr>
      <vt:lpstr>PowerPoint Presentation</vt:lpstr>
      <vt:lpstr>Radioisotopes</vt:lpstr>
      <vt:lpstr>Radioisotopes</vt:lpstr>
      <vt:lpstr>Uses of radioisotopes</vt:lpstr>
      <vt:lpstr>Carbon-14 dating</vt:lpstr>
      <vt:lpstr>Carbon-14 dating</vt:lpstr>
      <vt:lpstr>Carbon-14 dating</vt:lpstr>
      <vt:lpstr>Cobalt-60 used in radiotherapy</vt:lpstr>
      <vt:lpstr>Iodine-131 as a medical tracer </vt:lpstr>
      <vt:lpstr>Iodine-131 as a medical tracer </vt:lpstr>
    </vt:vector>
  </TitlesOfParts>
  <Company>Newbury Park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Configurations</dc:title>
  <dc:creator>Deborah Y. Dogancay</dc:creator>
  <cp:lastModifiedBy>Deborah Dogancay</cp:lastModifiedBy>
  <cp:revision>65</cp:revision>
  <dcterms:created xsi:type="dcterms:W3CDTF">2004-08-31T05:45:12Z</dcterms:created>
  <dcterms:modified xsi:type="dcterms:W3CDTF">2010-11-11T20:19:02Z</dcterms:modified>
</cp:coreProperties>
</file>