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3"/>
  </p:notesMasterIdLst>
  <p:sldIdLst>
    <p:sldId id="368" r:id="rId3"/>
    <p:sldId id="369" r:id="rId4"/>
    <p:sldId id="370" r:id="rId5"/>
    <p:sldId id="371" r:id="rId6"/>
    <p:sldId id="374" r:id="rId7"/>
    <p:sldId id="375" r:id="rId8"/>
    <p:sldId id="378" r:id="rId9"/>
    <p:sldId id="373" r:id="rId10"/>
    <p:sldId id="376" r:id="rId11"/>
    <p:sldId id="377" r:id="rId12"/>
  </p:sldIdLst>
  <p:sldSz cx="9144000" cy="6858000" type="screen4x3"/>
  <p:notesSz cx="6858000" cy="9144000"/>
  <p:custDataLst>
    <p:custData r:id="rId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6D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92" autoAdjust="0"/>
  </p:normalViewPr>
  <p:slideViewPr>
    <p:cSldViewPr>
      <p:cViewPr varScale="1">
        <p:scale>
          <a:sx n="92" d="100"/>
          <a:sy n="92" d="100"/>
        </p:scale>
        <p:origin x="-53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798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98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98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798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EB342C7-E21E-4F9F-B03A-C7EB9ED2B33B}" type="slidenum">
              <a:rPr lang="en-US"/>
              <a:pPr>
                <a:defRPr/>
              </a:pPr>
              <a:t>‹#›</a:t>
            </a:fld>
            <a:endParaRPr lang="en-US"/>
          </a:p>
        </p:txBody>
      </p:sp>
    </p:spTree>
    <p:extLst>
      <p:ext uri="{BB962C8B-B14F-4D97-AF65-F5344CB8AC3E}">
        <p14:creationId xmlns:p14="http://schemas.microsoft.com/office/powerpoint/2010/main" val="26586776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37A5B70-31DA-4CC2-AB9E-796FC754954E}" type="slidenum">
              <a:rPr lang="en-US"/>
              <a:pPr>
                <a:defRPr/>
              </a:pPr>
              <a:t>‹#›</a:t>
            </a:fld>
            <a:endParaRPr lang="en-US"/>
          </a:p>
        </p:txBody>
      </p:sp>
    </p:spTree>
    <p:extLst>
      <p:ext uri="{BB962C8B-B14F-4D97-AF65-F5344CB8AC3E}">
        <p14:creationId xmlns:p14="http://schemas.microsoft.com/office/powerpoint/2010/main" val="3879686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210CEC-8343-4F89-8A37-15792F72DA65}" type="slidenum">
              <a:rPr lang="en-US"/>
              <a:pPr>
                <a:defRPr/>
              </a:pPr>
              <a:t>‹#›</a:t>
            </a:fld>
            <a:endParaRPr lang="en-US"/>
          </a:p>
        </p:txBody>
      </p:sp>
    </p:spTree>
    <p:extLst>
      <p:ext uri="{BB962C8B-B14F-4D97-AF65-F5344CB8AC3E}">
        <p14:creationId xmlns:p14="http://schemas.microsoft.com/office/powerpoint/2010/main" val="2436668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2D09C0-8778-4673-BA7A-D8EB9B721DA3}" type="slidenum">
              <a:rPr lang="en-US"/>
              <a:pPr>
                <a:defRPr/>
              </a:pPr>
              <a:t>‹#›</a:t>
            </a:fld>
            <a:endParaRPr lang="en-US"/>
          </a:p>
        </p:txBody>
      </p:sp>
    </p:spTree>
    <p:extLst>
      <p:ext uri="{BB962C8B-B14F-4D97-AF65-F5344CB8AC3E}">
        <p14:creationId xmlns:p14="http://schemas.microsoft.com/office/powerpoint/2010/main" val="1483919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A8728FC-0EE6-40EC-8B99-12C52D498866}" type="slidenum">
              <a:rPr lang="en-US"/>
              <a:pPr>
                <a:defRPr/>
              </a:pPr>
              <a:t>‹#›</a:t>
            </a:fld>
            <a:endParaRPr lang="en-US"/>
          </a:p>
        </p:txBody>
      </p:sp>
    </p:spTree>
    <p:extLst>
      <p:ext uri="{BB962C8B-B14F-4D97-AF65-F5344CB8AC3E}">
        <p14:creationId xmlns:p14="http://schemas.microsoft.com/office/powerpoint/2010/main" val="234395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EDA3FA-45E5-412A-906D-E2E4310AB023}" type="slidenum">
              <a:rPr lang="en-US"/>
              <a:pPr>
                <a:defRPr/>
              </a:pPr>
              <a:t>‹#›</a:t>
            </a:fld>
            <a:endParaRPr lang="en-US"/>
          </a:p>
        </p:txBody>
      </p:sp>
    </p:spTree>
    <p:extLst>
      <p:ext uri="{BB962C8B-B14F-4D97-AF65-F5344CB8AC3E}">
        <p14:creationId xmlns:p14="http://schemas.microsoft.com/office/powerpoint/2010/main" val="2668387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84C996-8D2C-40B3-9475-DA26D393B50B}" type="slidenum">
              <a:rPr lang="en-US"/>
              <a:pPr>
                <a:defRPr/>
              </a:pPr>
              <a:t>‹#›</a:t>
            </a:fld>
            <a:endParaRPr lang="en-US"/>
          </a:p>
        </p:txBody>
      </p:sp>
    </p:spTree>
    <p:extLst>
      <p:ext uri="{BB962C8B-B14F-4D97-AF65-F5344CB8AC3E}">
        <p14:creationId xmlns:p14="http://schemas.microsoft.com/office/powerpoint/2010/main" val="3939494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DF551B-9E7B-4994-ACF4-7BD1C3F935CA}" type="slidenum">
              <a:rPr lang="en-US"/>
              <a:pPr>
                <a:defRPr/>
              </a:pPr>
              <a:t>‹#›</a:t>
            </a:fld>
            <a:endParaRPr lang="en-US"/>
          </a:p>
        </p:txBody>
      </p:sp>
    </p:spTree>
    <p:extLst>
      <p:ext uri="{BB962C8B-B14F-4D97-AF65-F5344CB8AC3E}">
        <p14:creationId xmlns:p14="http://schemas.microsoft.com/office/powerpoint/2010/main" val="320789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E5AF62-3D63-472B-81BA-831B49EF9956}" type="slidenum">
              <a:rPr lang="en-US"/>
              <a:pPr>
                <a:defRPr/>
              </a:pPr>
              <a:t>‹#›</a:t>
            </a:fld>
            <a:endParaRPr lang="en-US"/>
          </a:p>
        </p:txBody>
      </p:sp>
    </p:spTree>
    <p:extLst>
      <p:ext uri="{BB962C8B-B14F-4D97-AF65-F5344CB8AC3E}">
        <p14:creationId xmlns:p14="http://schemas.microsoft.com/office/powerpoint/2010/main" val="3573691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19BD69A-95F7-4FF3-9186-4B757FDDFCCB}" type="slidenum">
              <a:rPr lang="en-US"/>
              <a:pPr>
                <a:defRPr/>
              </a:pPr>
              <a:t>‹#›</a:t>
            </a:fld>
            <a:endParaRPr lang="en-US"/>
          </a:p>
        </p:txBody>
      </p:sp>
    </p:spTree>
    <p:extLst>
      <p:ext uri="{BB962C8B-B14F-4D97-AF65-F5344CB8AC3E}">
        <p14:creationId xmlns:p14="http://schemas.microsoft.com/office/powerpoint/2010/main" val="1250661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5EAA670-367E-40EA-BA5A-E5821A419E00}" type="slidenum">
              <a:rPr lang="en-US"/>
              <a:pPr>
                <a:defRPr/>
              </a:pPr>
              <a:t>‹#›</a:t>
            </a:fld>
            <a:endParaRPr lang="en-US"/>
          </a:p>
        </p:txBody>
      </p:sp>
    </p:spTree>
    <p:extLst>
      <p:ext uri="{BB962C8B-B14F-4D97-AF65-F5344CB8AC3E}">
        <p14:creationId xmlns:p14="http://schemas.microsoft.com/office/powerpoint/2010/main" val="990759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C8A202-967A-43E6-A05B-94527524DC12}" type="slidenum">
              <a:rPr lang="en-US"/>
              <a:pPr>
                <a:defRPr/>
              </a:pPr>
              <a:t>‹#›</a:t>
            </a:fld>
            <a:endParaRPr lang="en-US"/>
          </a:p>
        </p:txBody>
      </p:sp>
    </p:spTree>
    <p:extLst>
      <p:ext uri="{BB962C8B-B14F-4D97-AF65-F5344CB8AC3E}">
        <p14:creationId xmlns:p14="http://schemas.microsoft.com/office/powerpoint/2010/main" val="2406675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3DBAC5FE-5861-4782-92C3-E28EED67CD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teachertube.com/viewVideo.php?title=Alkali_Metals___Brainiac&amp;video_id=4134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jchemed.chem.wisc.edu/JCESoft/CCA/CCA0/Movies/NACL1.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bsorblearning.com/media/attachment.action?quick=v5&amp;att=2232" TargetMode="External"/><Relationship Id="rId2" Type="http://schemas.openxmlformats.org/officeDocument/2006/relationships/hyperlink" Target="http://www.absorblearning.com/media/item.action?quick=v5"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3"/>
          <p:cNvSpPr>
            <a:spLocks noGrp="1"/>
          </p:cNvSpPr>
          <p:nvPr>
            <p:ph type="ctrTitle"/>
          </p:nvPr>
        </p:nvSpPr>
        <p:spPr>
          <a:xfrm>
            <a:off x="460375" y="358775"/>
            <a:ext cx="8166100" cy="1470025"/>
          </a:xfrm>
          <a:solidFill>
            <a:srgbClr val="FFFF00"/>
          </a:solidFill>
        </p:spPr>
        <p:txBody>
          <a:bodyPr/>
          <a:lstStyle/>
          <a:p>
            <a:r>
              <a:rPr lang="en-US" sz="3600" b="1" smtClean="0">
                <a:solidFill>
                  <a:schemeClr val="tx1"/>
                </a:solidFill>
              </a:rPr>
              <a:t>PART 2: The Periodic Table and Chemical Properties of Groups 1 &amp; 7</a:t>
            </a:r>
            <a:endParaRPr lang="en-US" sz="3600" smtClean="0">
              <a:solidFill>
                <a:schemeClr val="tx1"/>
              </a:solidFill>
            </a:endParaRPr>
          </a:p>
        </p:txBody>
      </p:sp>
      <p:pic>
        <p:nvPicPr>
          <p:cNvPr id="2051" name="Picture 4" descr="Nitro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889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Nitrog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36525"/>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133600"/>
            <a:ext cx="8169275" cy="41560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7200" y="2667000"/>
            <a:ext cx="460375" cy="2667000"/>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7693025" y="2667000"/>
            <a:ext cx="460375" cy="2667000"/>
          </a:xfrm>
          <a:prstGeom prst="rect">
            <a:avLst/>
          </a:prstGeom>
          <a:noFill/>
          <a:ln w="635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solidFill>
            <a:srgbClr val="C00000">
              <a:alpha val="41176"/>
            </a:srgbClr>
          </a:solidFill>
        </p:spPr>
        <p:txBody>
          <a:bodyPr/>
          <a:lstStyle/>
          <a:p>
            <a:r>
              <a:rPr lang="en-US" sz="3800" b="1" smtClean="0"/>
              <a:t>Test for halide ions</a:t>
            </a:r>
            <a:endParaRPr lang="en-US" sz="3800" smtClean="0"/>
          </a:p>
        </p:txBody>
      </p:sp>
      <p:sp>
        <p:nvSpPr>
          <p:cNvPr id="11267" name="Content Placeholder 2"/>
          <p:cNvSpPr>
            <a:spLocks noGrp="1"/>
          </p:cNvSpPr>
          <p:nvPr>
            <p:ph idx="1"/>
          </p:nvPr>
        </p:nvSpPr>
        <p:spPr/>
        <p:txBody>
          <a:bodyPr/>
          <a:lstStyle/>
          <a:p>
            <a:r>
              <a:rPr lang="en-US" smtClean="0"/>
              <a:t>Silver halides react with light to form silver metal.  This is the basis of photography.</a:t>
            </a:r>
          </a:p>
          <a:p>
            <a:pPr lvl="1"/>
            <a:r>
              <a:rPr lang="en-US" smtClean="0"/>
              <a:t>AgX(s) + light </a:t>
            </a:r>
            <a:r>
              <a:rPr lang="en-US" smtClean="0">
                <a:sym typeface="Symbol" pitchFamily="18" charset="2"/>
              </a:rPr>
              <a:t></a:t>
            </a:r>
            <a:r>
              <a:rPr lang="en-US" smtClean="0"/>
              <a:t>Ag(s) + ½X</a:t>
            </a:r>
            <a:r>
              <a:rPr lang="en-US" baseline="-25000" smtClean="0"/>
              <a:t>2</a:t>
            </a:r>
            <a:r>
              <a:rPr lang="en-US" smtClean="0"/>
              <a:t> </a:t>
            </a:r>
          </a:p>
          <a:p>
            <a:endParaRPr lang="en-US" smtClean="0"/>
          </a:p>
        </p:txBody>
      </p:sp>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713" y="3505200"/>
            <a:ext cx="4381500" cy="29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7" descr="http://i.ehow.com/images/a06/es/ql/create-dark-room-film-developing-200X2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1713" y="35052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solidFill>
            <a:srgbClr val="92D050"/>
          </a:solidFill>
        </p:spPr>
        <p:txBody>
          <a:bodyPr/>
          <a:lstStyle/>
          <a:p>
            <a:r>
              <a:rPr lang="en-US" b="1" smtClean="0"/>
              <a:t>Group 1 – the alkali metals</a:t>
            </a:r>
            <a:endParaRPr lang="en-US" smtClean="0"/>
          </a:p>
        </p:txBody>
      </p:sp>
      <p:sp>
        <p:nvSpPr>
          <p:cNvPr id="3" name="Content Placeholder 2"/>
          <p:cNvSpPr>
            <a:spLocks noGrp="1"/>
          </p:cNvSpPr>
          <p:nvPr>
            <p:ph idx="1"/>
          </p:nvPr>
        </p:nvSpPr>
        <p:spPr/>
        <p:txBody>
          <a:bodyPr/>
          <a:lstStyle/>
          <a:p>
            <a:pPr>
              <a:defRPr/>
            </a:pPr>
            <a:r>
              <a:rPr lang="en-US" sz="2400" dirty="0"/>
              <a:t>React by losing an electron (good reducing agents; tend to be oxidized)</a:t>
            </a:r>
          </a:p>
          <a:p>
            <a:pPr>
              <a:defRPr/>
            </a:pPr>
            <a:r>
              <a:rPr lang="en-US" sz="2400" dirty="0"/>
              <a:t>Reactivity increases down the group as the outer electron is in successively higher energy levels and less energy is therefore required to remove it.</a:t>
            </a:r>
          </a:p>
          <a:p>
            <a:pPr>
              <a:defRPr/>
            </a:pPr>
            <a:r>
              <a:rPr lang="en-US" sz="2400" dirty="0"/>
              <a:t>Called “alkali metals” because all react with water to form an alkali solution of the metal hydroxide and hydrogen </a:t>
            </a:r>
            <a:r>
              <a:rPr lang="en-US" sz="2400" dirty="0" smtClean="0"/>
              <a:t>gas.</a:t>
            </a:r>
          </a:p>
          <a:p>
            <a:pPr marL="0" indent="0">
              <a:buFontTx/>
              <a:buNone/>
              <a:defRPr/>
            </a:pPr>
            <a:endParaRPr lang="en-US" sz="2400" b="1" dirty="0"/>
          </a:p>
          <a:p>
            <a:pPr marL="0" indent="0">
              <a:buFontTx/>
              <a:buNone/>
              <a:defRPr/>
            </a:pPr>
            <a:r>
              <a:rPr lang="en-US" sz="2400" b="1" dirty="0" smtClean="0"/>
              <a:t>Alkali </a:t>
            </a:r>
            <a:r>
              <a:rPr lang="en-US" sz="2400" b="1" dirty="0"/>
              <a:t>metal + water </a:t>
            </a:r>
            <a:r>
              <a:rPr lang="en-US" sz="2400" b="1" dirty="0">
                <a:sym typeface="Symbol"/>
              </a:rPr>
              <a:t></a:t>
            </a:r>
            <a:r>
              <a:rPr lang="en-US" sz="2400" b="1" dirty="0"/>
              <a:t> metal hydroxide (base) + </a:t>
            </a:r>
            <a:r>
              <a:rPr lang="en-US" sz="2400" b="1" dirty="0" smtClean="0"/>
              <a:t>H</a:t>
            </a:r>
            <a:r>
              <a:rPr lang="en-US" sz="2400" b="1" baseline="-25000" dirty="0" smtClean="0"/>
              <a:t>2</a:t>
            </a:r>
            <a:r>
              <a:rPr lang="en-US" sz="2400" b="1" dirty="0" smtClean="0"/>
              <a:t> </a:t>
            </a:r>
            <a:r>
              <a:rPr lang="en-US" sz="2400" b="1" dirty="0"/>
              <a:t>gas</a:t>
            </a:r>
            <a:endParaRPr lang="en-US" sz="2400" dirty="0"/>
          </a:p>
          <a:p>
            <a:pPr>
              <a:defRPr/>
            </a:pPr>
            <a:endParaRPr lang="en-US" dirty="0"/>
          </a:p>
        </p:txBody>
      </p:sp>
      <p:sp>
        <p:nvSpPr>
          <p:cNvPr id="4" name="TextBox 3"/>
          <p:cNvSpPr txBox="1">
            <a:spLocks noChangeArrowheads="1"/>
          </p:cNvSpPr>
          <p:nvPr/>
        </p:nvSpPr>
        <p:spPr bwMode="auto">
          <a:xfrm>
            <a:off x="4648200" y="6096000"/>
            <a:ext cx="4419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Alkali metal rxns with water: </a:t>
            </a:r>
            <a:r>
              <a:rPr lang="en-US">
                <a:hlinkClick r:id="rId2"/>
              </a:rPr>
              <a:t>click here</a:t>
            </a:r>
            <a:endParaRPr lang="en-US"/>
          </a:p>
        </p:txBody>
      </p:sp>
      <p:pic>
        <p:nvPicPr>
          <p:cNvPr id="1751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805488"/>
            <a:ext cx="1114425" cy="82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5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solidFill>
            <a:srgbClr val="92D050"/>
          </a:solidFill>
        </p:spPr>
        <p:txBody>
          <a:bodyPr/>
          <a:lstStyle/>
          <a:p>
            <a:r>
              <a:rPr lang="en-US" smtClean="0"/>
              <a:t/>
            </a:r>
            <a:br>
              <a:rPr lang="en-US" smtClean="0"/>
            </a:br>
            <a:r>
              <a:rPr lang="en-US" sz="3200" smtClean="0"/>
              <a:t>Reactions you should know: Li, Na, K + H</a:t>
            </a:r>
            <a:r>
              <a:rPr lang="en-US" sz="3200" baseline="-25000" smtClean="0"/>
              <a:t>2</a:t>
            </a:r>
            <a:r>
              <a:rPr lang="en-US" sz="3200" smtClean="0"/>
              <a:t>O</a:t>
            </a:r>
            <a:r>
              <a:rPr lang="en-US" smtClean="0"/>
              <a:t/>
            </a:r>
            <a:br>
              <a:rPr lang="en-US" smtClean="0"/>
            </a:br>
            <a:endParaRPr lang="en-US" smtClean="0"/>
          </a:p>
        </p:txBody>
      </p:sp>
      <p:sp>
        <p:nvSpPr>
          <p:cNvPr id="4099" name="Content Placeholder 2"/>
          <p:cNvSpPr>
            <a:spLocks noGrp="1"/>
          </p:cNvSpPr>
          <p:nvPr>
            <p:ph idx="1"/>
          </p:nvPr>
        </p:nvSpPr>
        <p:spPr>
          <a:xfrm>
            <a:off x="990600" y="1600200"/>
            <a:ext cx="7696200" cy="4525963"/>
          </a:xfrm>
        </p:spPr>
        <p:txBody>
          <a:bodyPr/>
          <a:lstStyle/>
          <a:p>
            <a:pPr marL="0" indent="0">
              <a:buFontTx/>
              <a:buNone/>
            </a:pPr>
            <a:r>
              <a:rPr lang="en-US" smtClean="0"/>
              <a:t>Li(s)   +   H</a:t>
            </a:r>
            <a:r>
              <a:rPr lang="en-US" baseline="-25000" smtClean="0"/>
              <a:t>2</a:t>
            </a:r>
            <a:r>
              <a:rPr lang="en-US" smtClean="0"/>
              <a:t>O(l) </a:t>
            </a:r>
            <a:r>
              <a:rPr lang="en-US" smtClean="0">
                <a:sym typeface="Symbol" pitchFamily="18" charset="2"/>
              </a:rPr>
              <a:t></a:t>
            </a:r>
          </a:p>
          <a:p>
            <a:pPr marL="0" indent="0">
              <a:buFontTx/>
              <a:buNone/>
            </a:pPr>
            <a:endParaRPr lang="en-US" smtClean="0">
              <a:sym typeface="Symbol" pitchFamily="18" charset="2"/>
            </a:endParaRPr>
          </a:p>
          <a:p>
            <a:pPr marL="0" indent="0">
              <a:buFontTx/>
              <a:buNone/>
            </a:pPr>
            <a:endParaRPr lang="en-US" smtClean="0">
              <a:sym typeface="Symbol" pitchFamily="18" charset="2"/>
            </a:endParaRPr>
          </a:p>
          <a:p>
            <a:pPr marL="0" indent="0">
              <a:buFontTx/>
              <a:buNone/>
            </a:pPr>
            <a:r>
              <a:rPr lang="en-US" smtClean="0"/>
              <a:t>Na(s)   +   H</a:t>
            </a:r>
            <a:r>
              <a:rPr lang="en-US" baseline="-25000" smtClean="0"/>
              <a:t>2</a:t>
            </a:r>
            <a:r>
              <a:rPr lang="en-US" smtClean="0"/>
              <a:t>O(l)</a:t>
            </a:r>
            <a:r>
              <a:rPr lang="en-US" smtClean="0">
                <a:sym typeface="Symbol" pitchFamily="18" charset="2"/>
              </a:rPr>
              <a:t></a:t>
            </a:r>
            <a:endParaRPr lang="en-US" smtClean="0"/>
          </a:p>
          <a:p>
            <a:pPr marL="0" indent="0">
              <a:buFontTx/>
              <a:buNone/>
            </a:pPr>
            <a:endParaRPr lang="en-US" smtClean="0"/>
          </a:p>
          <a:p>
            <a:pPr marL="0" indent="0">
              <a:buFontTx/>
              <a:buNone/>
            </a:pPr>
            <a:endParaRPr lang="en-US" smtClean="0"/>
          </a:p>
          <a:p>
            <a:pPr marL="0" indent="0">
              <a:buFontTx/>
              <a:buNone/>
            </a:pPr>
            <a:r>
              <a:rPr lang="en-US" smtClean="0"/>
              <a:t>K(s)   +   H</a:t>
            </a:r>
            <a:r>
              <a:rPr lang="en-US" baseline="-25000" smtClean="0"/>
              <a:t>2</a:t>
            </a:r>
            <a:r>
              <a:rPr lang="en-US" smtClean="0"/>
              <a:t>O(l) </a:t>
            </a:r>
            <a:r>
              <a:rPr lang="en-US" smtClean="0">
                <a:sym typeface="Symbol" pitchFamily="18" charset="2"/>
              </a:rPr>
              <a:t></a:t>
            </a:r>
            <a:endParaRPr lang="en-US" smtClean="0"/>
          </a:p>
          <a:p>
            <a:pPr marL="0" indent="0">
              <a:buFontTx/>
              <a:buNone/>
            </a:pPr>
            <a:endParaRPr lang="en-US" smtClean="0"/>
          </a:p>
        </p:txBody>
      </p:sp>
      <p:sp>
        <p:nvSpPr>
          <p:cNvPr id="4" name="TextBox 3"/>
          <p:cNvSpPr txBox="1">
            <a:spLocks noChangeArrowheads="1"/>
          </p:cNvSpPr>
          <p:nvPr/>
        </p:nvSpPr>
        <p:spPr bwMode="auto">
          <a:xfrm>
            <a:off x="4800600" y="16002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LiOH(aq)    +    H</a:t>
            </a:r>
            <a:r>
              <a:rPr lang="en-US" sz="3200" baseline="-25000"/>
              <a:t>2</a:t>
            </a:r>
            <a:r>
              <a:rPr lang="en-US" sz="3200"/>
              <a:t>(g)</a:t>
            </a:r>
          </a:p>
        </p:txBody>
      </p:sp>
      <p:sp>
        <p:nvSpPr>
          <p:cNvPr id="5" name="TextBox 4"/>
          <p:cNvSpPr txBox="1">
            <a:spLocks noChangeArrowheads="1"/>
          </p:cNvSpPr>
          <p:nvPr/>
        </p:nvSpPr>
        <p:spPr bwMode="auto">
          <a:xfrm>
            <a:off x="2667000" y="2362200"/>
            <a:ext cx="6477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solidFill>
                  <a:srgbClr val="0070C0"/>
                </a:solidFill>
              </a:rPr>
              <a:t>or </a:t>
            </a:r>
            <a:r>
              <a:rPr lang="en-US" sz="3200" dirty="0">
                <a:solidFill>
                  <a:srgbClr val="0070C0"/>
                </a:solidFill>
                <a:sym typeface="Symbol" pitchFamily="18" charset="2"/>
              </a:rPr>
              <a:t> </a:t>
            </a:r>
            <a:r>
              <a:rPr lang="en-US" sz="3200" dirty="0">
                <a:solidFill>
                  <a:srgbClr val="0070C0"/>
                </a:solidFill>
              </a:rPr>
              <a:t>2Li</a:t>
            </a:r>
            <a:r>
              <a:rPr lang="en-US" sz="3200" baseline="30000" dirty="0">
                <a:solidFill>
                  <a:srgbClr val="0070C0"/>
                </a:solidFill>
              </a:rPr>
              <a:t>+</a:t>
            </a:r>
            <a:r>
              <a:rPr lang="en-US" sz="3200" dirty="0">
                <a:solidFill>
                  <a:srgbClr val="0070C0"/>
                </a:solidFill>
              </a:rPr>
              <a:t>(</a:t>
            </a:r>
            <a:r>
              <a:rPr lang="en-US" sz="3200" dirty="0" err="1">
                <a:solidFill>
                  <a:srgbClr val="0070C0"/>
                </a:solidFill>
              </a:rPr>
              <a:t>aq</a:t>
            </a:r>
            <a:r>
              <a:rPr lang="en-US" sz="3200" dirty="0">
                <a:solidFill>
                  <a:srgbClr val="0070C0"/>
                </a:solidFill>
              </a:rPr>
              <a:t>) + 2OH</a:t>
            </a:r>
            <a:r>
              <a:rPr lang="en-US" sz="3200" baseline="30000" dirty="0">
                <a:solidFill>
                  <a:srgbClr val="0070C0"/>
                </a:solidFill>
              </a:rPr>
              <a:t>-</a:t>
            </a:r>
            <a:r>
              <a:rPr lang="en-US" sz="3200" dirty="0">
                <a:solidFill>
                  <a:srgbClr val="0070C0"/>
                </a:solidFill>
              </a:rPr>
              <a:t>(</a:t>
            </a:r>
            <a:r>
              <a:rPr lang="en-US" sz="3200" dirty="0" err="1">
                <a:solidFill>
                  <a:srgbClr val="0070C0"/>
                </a:solidFill>
              </a:rPr>
              <a:t>aq</a:t>
            </a:r>
            <a:r>
              <a:rPr lang="en-US" sz="3200">
                <a:solidFill>
                  <a:srgbClr val="0070C0"/>
                </a:solidFill>
              </a:rPr>
              <a:t>) + </a:t>
            </a:r>
            <a:r>
              <a:rPr lang="en-US" sz="3200" smtClean="0">
                <a:solidFill>
                  <a:srgbClr val="0070C0"/>
                </a:solidFill>
              </a:rPr>
              <a:t>H</a:t>
            </a:r>
            <a:r>
              <a:rPr lang="en-US" sz="3200" baseline="-25000" smtClean="0">
                <a:solidFill>
                  <a:srgbClr val="0070C0"/>
                </a:solidFill>
              </a:rPr>
              <a:t>2</a:t>
            </a:r>
            <a:r>
              <a:rPr lang="en-US" sz="3200" smtClean="0">
                <a:solidFill>
                  <a:srgbClr val="0070C0"/>
                </a:solidFill>
              </a:rPr>
              <a:t>(g</a:t>
            </a:r>
            <a:r>
              <a:rPr lang="en-US" sz="3200">
                <a:solidFill>
                  <a:srgbClr val="0070C0"/>
                </a:solidFill>
              </a:rPr>
              <a:t>)</a:t>
            </a:r>
          </a:p>
        </p:txBody>
      </p:sp>
      <p:sp>
        <p:nvSpPr>
          <p:cNvPr id="6" name="Rectangle 5"/>
          <p:cNvSpPr>
            <a:spLocks noChangeArrowheads="1"/>
          </p:cNvSpPr>
          <p:nvPr/>
        </p:nvSpPr>
        <p:spPr bwMode="auto">
          <a:xfrm>
            <a:off x="730250" y="1600200"/>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7" name="Rectangle 6"/>
          <p:cNvSpPr>
            <a:spLocks noChangeArrowheads="1"/>
          </p:cNvSpPr>
          <p:nvPr/>
        </p:nvSpPr>
        <p:spPr bwMode="auto">
          <a:xfrm>
            <a:off x="2482850" y="1600200"/>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8" name="Rectangle 7"/>
          <p:cNvSpPr>
            <a:spLocks noChangeArrowheads="1"/>
          </p:cNvSpPr>
          <p:nvPr/>
        </p:nvSpPr>
        <p:spPr bwMode="auto">
          <a:xfrm>
            <a:off x="4540250" y="1600200"/>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9" name="TextBox 8"/>
          <p:cNvSpPr txBox="1">
            <a:spLocks noChangeArrowheads="1"/>
          </p:cNvSpPr>
          <p:nvPr/>
        </p:nvSpPr>
        <p:spPr bwMode="auto">
          <a:xfrm>
            <a:off x="4724400" y="33528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NaOH(aq)    +    H</a:t>
            </a:r>
            <a:r>
              <a:rPr lang="en-US" sz="3200" baseline="-25000"/>
              <a:t>2</a:t>
            </a:r>
            <a:r>
              <a:rPr lang="en-US" sz="3200"/>
              <a:t>(g)</a:t>
            </a:r>
          </a:p>
        </p:txBody>
      </p:sp>
      <p:sp>
        <p:nvSpPr>
          <p:cNvPr id="10" name="TextBox 9"/>
          <p:cNvSpPr txBox="1">
            <a:spLocks noChangeArrowheads="1"/>
          </p:cNvSpPr>
          <p:nvPr/>
        </p:nvSpPr>
        <p:spPr bwMode="auto">
          <a:xfrm>
            <a:off x="4724400" y="51054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KOH(aq)    +    H</a:t>
            </a:r>
            <a:r>
              <a:rPr lang="en-US" sz="3200" baseline="-25000"/>
              <a:t>2</a:t>
            </a:r>
            <a:r>
              <a:rPr lang="en-US" sz="3200"/>
              <a:t>(g)</a:t>
            </a:r>
          </a:p>
        </p:txBody>
      </p:sp>
      <p:sp>
        <p:nvSpPr>
          <p:cNvPr id="11" name="Rectangle 10"/>
          <p:cNvSpPr>
            <a:spLocks noChangeArrowheads="1"/>
          </p:cNvSpPr>
          <p:nvPr/>
        </p:nvSpPr>
        <p:spPr bwMode="auto">
          <a:xfrm>
            <a:off x="730250" y="3348038"/>
            <a:ext cx="41275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12" name="Rectangle 11"/>
          <p:cNvSpPr>
            <a:spLocks noChangeArrowheads="1"/>
          </p:cNvSpPr>
          <p:nvPr/>
        </p:nvSpPr>
        <p:spPr bwMode="auto">
          <a:xfrm>
            <a:off x="2667000" y="3324225"/>
            <a:ext cx="4127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13" name="Rectangle 12"/>
          <p:cNvSpPr>
            <a:spLocks noChangeArrowheads="1"/>
          </p:cNvSpPr>
          <p:nvPr/>
        </p:nvSpPr>
        <p:spPr bwMode="auto">
          <a:xfrm>
            <a:off x="4464050" y="3352800"/>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14" name="Rectangle 13"/>
          <p:cNvSpPr>
            <a:spLocks noChangeArrowheads="1"/>
          </p:cNvSpPr>
          <p:nvPr/>
        </p:nvSpPr>
        <p:spPr bwMode="auto">
          <a:xfrm>
            <a:off x="762000" y="5105400"/>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15" name="Rectangle 14"/>
          <p:cNvSpPr>
            <a:spLocks noChangeArrowheads="1"/>
          </p:cNvSpPr>
          <p:nvPr/>
        </p:nvSpPr>
        <p:spPr bwMode="auto">
          <a:xfrm>
            <a:off x="2438400" y="5105400"/>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16" name="Rectangle 15"/>
          <p:cNvSpPr>
            <a:spLocks noChangeArrowheads="1"/>
          </p:cNvSpPr>
          <p:nvPr/>
        </p:nvSpPr>
        <p:spPr bwMode="auto">
          <a:xfrm>
            <a:off x="4419600" y="5105400"/>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solidFill>
            <a:srgbClr val="92D050"/>
          </a:solidFill>
        </p:spPr>
        <p:txBody>
          <a:bodyPr/>
          <a:lstStyle/>
          <a:p>
            <a:r>
              <a:rPr lang="en-US" b="1" smtClean="0"/>
              <a:t>Group 1 – the alkali metals</a:t>
            </a:r>
            <a:endParaRPr lang="en-US" smtClean="0"/>
          </a:p>
        </p:txBody>
      </p:sp>
      <p:sp>
        <p:nvSpPr>
          <p:cNvPr id="3" name="Content Placeholder 2"/>
          <p:cNvSpPr>
            <a:spLocks noGrp="1"/>
          </p:cNvSpPr>
          <p:nvPr>
            <p:ph idx="1"/>
          </p:nvPr>
        </p:nvSpPr>
        <p:spPr/>
        <p:txBody>
          <a:bodyPr/>
          <a:lstStyle/>
          <a:p>
            <a:pPr>
              <a:defRPr/>
            </a:pPr>
            <a:r>
              <a:rPr lang="en-US" dirty="0"/>
              <a:t>All react with chlorine, bromine and iodine to form ionic </a:t>
            </a:r>
            <a:r>
              <a:rPr lang="en-US" dirty="0" smtClean="0"/>
              <a:t>salts</a:t>
            </a:r>
            <a:br>
              <a:rPr lang="en-US" dirty="0" smtClean="0"/>
            </a:br>
            <a:endParaRPr lang="en-US" dirty="0" smtClean="0"/>
          </a:p>
          <a:p>
            <a:pPr marL="0" indent="0">
              <a:buFontTx/>
              <a:buNone/>
              <a:defRPr/>
            </a:pPr>
            <a:r>
              <a:rPr lang="en-US" sz="2800" b="1" dirty="0" smtClean="0"/>
              <a:t>Alkali </a:t>
            </a:r>
            <a:r>
              <a:rPr lang="en-US" sz="2800" b="1" dirty="0"/>
              <a:t>metal + halogen gas </a:t>
            </a:r>
            <a:r>
              <a:rPr lang="en-US" sz="2800" b="1" dirty="0">
                <a:sym typeface="Symbol"/>
              </a:rPr>
              <a:t></a:t>
            </a:r>
            <a:r>
              <a:rPr lang="en-US" sz="2800" b="1" dirty="0"/>
              <a:t> metal halide (salt)</a:t>
            </a:r>
            <a:endParaRPr lang="en-US" sz="2800" dirty="0"/>
          </a:p>
          <a:p>
            <a:pPr marL="0" indent="0">
              <a:buFontTx/>
              <a:buNone/>
              <a:defRPr/>
            </a:pPr>
            <a:endParaRPr lang="en-US" sz="2400" b="1" dirty="0"/>
          </a:p>
          <a:p>
            <a:pPr>
              <a:defRPr/>
            </a:pPr>
            <a:endParaRPr lang="en-US" dirty="0"/>
          </a:p>
        </p:txBody>
      </p:sp>
      <p:pic>
        <p:nvPicPr>
          <p:cNvPr id="5124" name="Picture 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114800"/>
            <a:ext cx="257175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TextBox 3"/>
          <p:cNvSpPr txBox="1">
            <a:spLocks noChangeArrowheads="1"/>
          </p:cNvSpPr>
          <p:nvPr/>
        </p:nvSpPr>
        <p:spPr bwMode="auto">
          <a:xfrm>
            <a:off x="4114800" y="4591050"/>
            <a:ext cx="441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This rxn of sodium metal and chlorine gas to produce sodium chloride initiated by the addition of a drop of water. Click this  image to view video (JChemEd).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solidFill>
            <a:srgbClr val="92D050"/>
          </a:solidFill>
        </p:spPr>
        <p:txBody>
          <a:bodyPr/>
          <a:lstStyle/>
          <a:p>
            <a:r>
              <a:rPr lang="en-US" smtClean="0"/>
              <a:t/>
            </a:r>
            <a:br>
              <a:rPr lang="en-US" smtClean="0"/>
            </a:br>
            <a:r>
              <a:rPr lang="en-US" sz="3200" smtClean="0"/>
              <a:t>Rxns you should know: Li, Na, K + I, Br, Cl</a:t>
            </a:r>
            <a:r>
              <a:rPr lang="en-US" smtClean="0"/>
              <a:t/>
            </a:r>
            <a:br>
              <a:rPr lang="en-US" smtClean="0"/>
            </a:br>
            <a:endParaRPr lang="en-US" smtClean="0"/>
          </a:p>
        </p:txBody>
      </p:sp>
      <p:sp>
        <p:nvSpPr>
          <p:cNvPr id="6147" name="Content Placeholder 2"/>
          <p:cNvSpPr>
            <a:spLocks noGrp="1"/>
          </p:cNvSpPr>
          <p:nvPr>
            <p:ph idx="1"/>
          </p:nvPr>
        </p:nvSpPr>
        <p:spPr>
          <a:xfrm>
            <a:off x="990600" y="1600200"/>
            <a:ext cx="7696200" cy="4525963"/>
          </a:xfrm>
        </p:spPr>
        <p:txBody>
          <a:bodyPr/>
          <a:lstStyle/>
          <a:p>
            <a:pPr marL="0" indent="0">
              <a:buFontTx/>
              <a:buNone/>
            </a:pPr>
            <a:r>
              <a:rPr lang="en-US" smtClean="0"/>
              <a:t>Na(s)   +   Cl</a:t>
            </a:r>
            <a:r>
              <a:rPr lang="en-US" baseline="-25000" smtClean="0"/>
              <a:t>2</a:t>
            </a:r>
            <a:r>
              <a:rPr lang="en-US" smtClean="0"/>
              <a:t>(g)   </a:t>
            </a:r>
            <a:r>
              <a:rPr lang="en-US" smtClean="0">
                <a:sym typeface="Symbol" pitchFamily="18" charset="2"/>
              </a:rPr>
              <a:t></a:t>
            </a:r>
          </a:p>
          <a:p>
            <a:pPr marL="0" indent="0">
              <a:buFontTx/>
              <a:buNone/>
            </a:pPr>
            <a:endParaRPr lang="en-US" smtClean="0">
              <a:sym typeface="Symbol" pitchFamily="18" charset="2"/>
            </a:endParaRPr>
          </a:p>
          <a:p>
            <a:pPr marL="0" indent="0">
              <a:buFontTx/>
              <a:buNone/>
            </a:pPr>
            <a:endParaRPr lang="en-US" smtClean="0">
              <a:sym typeface="Symbol" pitchFamily="18" charset="2"/>
            </a:endParaRPr>
          </a:p>
          <a:p>
            <a:pPr marL="0" indent="0">
              <a:buFontTx/>
              <a:buNone/>
            </a:pPr>
            <a:r>
              <a:rPr lang="en-US" smtClean="0"/>
              <a:t>K(s)   +    Br</a:t>
            </a:r>
            <a:r>
              <a:rPr lang="en-US" baseline="-25000" smtClean="0"/>
              <a:t>2</a:t>
            </a:r>
            <a:r>
              <a:rPr lang="en-US" smtClean="0"/>
              <a:t>(g)   </a:t>
            </a:r>
            <a:r>
              <a:rPr lang="en-US" smtClean="0">
                <a:sym typeface="Symbol" pitchFamily="18" charset="2"/>
              </a:rPr>
              <a:t></a:t>
            </a:r>
            <a:endParaRPr lang="en-US" smtClean="0"/>
          </a:p>
          <a:p>
            <a:pPr marL="0" indent="0">
              <a:buFontTx/>
              <a:buNone/>
            </a:pPr>
            <a:endParaRPr lang="en-US" smtClean="0"/>
          </a:p>
          <a:p>
            <a:pPr marL="0" indent="0">
              <a:buFontTx/>
              <a:buNone/>
            </a:pPr>
            <a:endParaRPr lang="en-US" smtClean="0"/>
          </a:p>
          <a:p>
            <a:pPr marL="0" indent="0">
              <a:buFontTx/>
              <a:buNone/>
            </a:pPr>
            <a:r>
              <a:rPr lang="en-US" smtClean="0"/>
              <a:t>Li(s)   +    I</a:t>
            </a:r>
            <a:r>
              <a:rPr lang="en-US" baseline="-25000" smtClean="0"/>
              <a:t>2</a:t>
            </a:r>
            <a:r>
              <a:rPr lang="en-US" smtClean="0"/>
              <a:t>(g)   </a:t>
            </a:r>
            <a:r>
              <a:rPr lang="en-US" smtClean="0">
                <a:sym typeface="Symbol" pitchFamily="18" charset="2"/>
              </a:rPr>
              <a:t></a:t>
            </a:r>
            <a:endParaRPr lang="en-US" smtClean="0"/>
          </a:p>
          <a:p>
            <a:pPr marL="0" indent="0">
              <a:buFontTx/>
              <a:buNone/>
            </a:pPr>
            <a:endParaRPr lang="en-US" smtClean="0"/>
          </a:p>
        </p:txBody>
      </p:sp>
      <p:sp>
        <p:nvSpPr>
          <p:cNvPr id="4" name="TextBox 3"/>
          <p:cNvSpPr txBox="1">
            <a:spLocks noChangeArrowheads="1"/>
          </p:cNvSpPr>
          <p:nvPr/>
        </p:nvSpPr>
        <p:spPr bwMode="auto">
          <a:xfrm>
            <a:off x="5334000" y="16002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NaCl(s)</a:t>
            </a:r>
          </a:p>
        </p:txBody>
      </p:sp>
      <p:sp>
        <p:nvSpPr>
          <p:cNvPr id="6" name="Rectangle 5"/>
          <p:cNvSpPr>
            <a:spLocks noChangeArrowheads="1"/>
          </p:cNvSpPr>
          <p:nvPr/>
        </p:nvSpPr>
        <p:spPr bwMode="auto">
          <a:xfrm>
            <a:off x="730250" y="1600200"/>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8" name="Rectangle 7"/>
          <p:cNvSpPr>
            <a:spLocks noChangeArrowheads="1"/>
          </p:cNvSpPr>
          <p:nvPr/>
        </p:nvSpPr>
        <p:spPr bwMode="auto">
          <a:xfrm>
            <a:off x="5029200" y="1600200"/>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9" name="TextBox 8"/>
          <p:cNvSpPr txBox="1">
            <a:spLocks noChangeArrowheads="1"/>
          </p:cNvSpPr>
          <p:nvPr/>
        </p:nvSpPr>
        <p:spPr bwMode="auto">
          <a:xfrm>
            <a:off x="5257800" y="3352800"/>
            <a:ext cx="1447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KBr(s)</a:t>
            </a:r>
          </a:p>
        </p:txBody>
      </p:sp>
      <p:sp>
        <p:nvSpPr>
          <p:cNvPr id="10" name="TextBox 9"/>
          <p:cNvSpPr txBox="1">
            <a:spLocks noChangeArrowheads="1"/>
          </p:cNvSpPr>
          <p:nvPr/>
        </p:nvSpPr>
        <p:spPr bwMode="auto">
          <a:xfrm>
            <a:off x="5257800" y="5105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LiI(s)</a:t>
            </a:r>
          </a:p>
        </p:txBody>
      </p:sp>
      <p:sp>
        <p:nvSpPr>
          <p:cNvPr id="11" name="Rectangle 10"/>
          <p:cNvSpPr>
            <a:spLocks noChangeArrowheads="1"/>
          </p:cNvSpPr>
          <p:nvPr/>
        </p:nvSpPr>
        <p:spPr bwMode="auto">
          <a:xfrm>
            <a:off x="730250" y="3348038"/>
            <a:ext cx="41275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13" name="Rectangle 12"/>
          <p:cNvSpPr>
            <a:spLocks noChangeArrowheads="1"/>
          </p:cNvSpPr>
          <p:nvPr/>
        </p:nvSpPr>
        <p:spPr bwMode="auto">
          <a:xfrm>
            <a:off x="4997450" y="3352800"/>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14" name="Rectangle 13"/>
          <p:cNvSpPr>
            <a:spLocks noChangeArrowheads="1"/>
          </p:cNvSpPr>
          <p:nvPr/>
        </p:nvSpPr>
        <p:spPr bwMode="auto">
          <a:xfrm>
            <a:off x="762000" y="5105400"/>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16" name="Rectangle 15"/>
          <p:cNvSpPr>
            <a:spLocks noChangeArrowheads="1"/>
          </p:cNvSpPr>
          <p:nvPr/>
        </p:nvSpPr>
        <p:spPr bwMode="auto">
          <a:xfrm>
            <a:off x="4953000" y="5105400"/>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10" grpId="0"/>
      <p:bldP spid="11" grpId="0"/>
      <p:bldP spid="13" grpId="0"/>
      <p:bldP spid="14"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solidFill>
            <a:srgbClr val="936D90">
              <a:alpha val="61176"/>
            </a:srgbClr>
          </a:solidFill>
        </p:spPr>
        <p:txBody>
          <a:bodyPr/>
          <a:lstStyle/>
          <a:p>
            <a:r>
              <a:rPr lang="en-US" b="1" smtClean="0"/>
              <a:t>Group 7 – the halogens</a:t>
            </a:r>
            <a:endParaRPr lang="en-US" smtClean="0"/>
          </a:p>
        </p:txBody>
      </p:sp>
      <p:sp>
        <p:nvSpPr>
          <p:cNvPr id="3" name="Content Placeholder 2"/>
          <p:cNvSpPr>
            <a:spLocks noGrp="1"/>
          </p:cNvSpPr>
          <p:nvPr>
            <p:ph idx="1"/>
          </p:nvPr>
        </p:nvSpPr>
        <p:spPr>
          <a:xfrm>
            <a:off x="457200" y="1600200"/>
            <a:ext cx="8229600" cy="4953000"/>
          </a:xfrm>
        </p:spPr>
        <p:txBody>
          <a:bodyPr/>
          <a:lstStyle/>
          <a:p>
            <a:r>
              <a:rPr lang="en-US" sz="2400" smtClean="0"/>
              <a:t>React by gaining electrons (good oxidizing agents; tend to be reduced)</a:t>
            </a:r>
          </a:p>
          <a:p>
            <a:r>
              <a:rPr lang="en-US" sz="2400" smtClean="0"/>
              <a:t>Reactivity decreases down the group as the outer shell is increasingly at higher energy levels and further from the nucleus.  This, together with the fact that there are more electrons between the nucleus and the outer shell (more shielding), decreases the attraction for an extra electron.</a:t>
            </a:r>
          </a:p>
          <a:p>
            <a:r>
              <a:rPr lang="en-US" sz="2400" smtClean="0"/>
              <a:t>Since chlorine is a stronger oxidizing agent than bromine, it can remove the electron from bromide ions in solution to form chloride ions and bromine.  Similarly, both chlorine and bromine can oxidize iodide ions to form iodine.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52400"/>
            <a:ext cx="8229600" cy="838200"/>
          </a:xfrm>
          <a:solidFill>
            <a:srgbClr val="936D90">
              <a:alpha val="61176"/>
            </a:srgbClr>
          </a:solidFill>
        </p:spPr>
        <p:txBody>
          <a:bodyPr/>
          <a:lstStyle/>
          <a:p>
            <a:r>
              <a:rPr lang="en-US" smtClean="0"/>
              <a:t>Recall the demo/lab…</a:t>
            </a:r>
          </a:p>
        </p:txBody>
      </p:sp>
      <p:sp>
        <p:nvSpPr>
          <p:cNvPr id="3" name="Content Placeholder 2"/>
          <p:cNvSpPr>
            <a:spLocks noGrp="1"/>
          </p:cNvSpPr>
          <p:nvPr>
            <p:ph idx="1"/>
          </p:nvPr>
        </p:nvSpPr>
        <p:spPr>
          <a:xfrm>
            <a:off x="333375" y="990600"/>
            <a:ext cx="8229600" cy="5105400"/>
          </a:xfrm>
        </p:spPr>
        <p:txBody>
          <a:bodyPr/>
          <a:lstStyle/>
          <a:p>
            <a:pPr>
              <a:defRPr/>
            </a:pPr>
            <a:r>
              <a:rPr lang="en-US" sz="2800" dirty="0" smtClean="0"/>
              <a:t>Before reaction:</a:t>
            </a:r>
            <a:br>
              <a:rPr lang="en-US" sz="2800" dirty="0" smtClean="0"/>
            </a:br>
            <a:endParaRPr lang="en-US" sz="2800" dirty="0" smtClean="0"/>
          </a:p>
          <a:p>
            <a:pPr>
              <a:defRPr/>
            </a:pPr>
            <a:endParaRPr lang="en-US" sz="2800" dirty="0"/>
          </a:p>
          <a:p>
            <a:pPr>
              <a:defRPr/>
            </a:pPr>
            <a:endParaRPr lang="en-US" sz="2800" dirty="0" smtClean="0"/>
          </a:p>
          <a:p>
            <a:pPr marL="0" indent="0">
              <a:buFontTx/>
              <a:buNone/>
              <a:defRPr/>
            </a:pPr>
            <a:endParaRPr lang="en-US" sz="2800" dirty="0" smtClean="0"/>
          </a:p>
          <a:p>
            <a:pPr>
              <a:defRPr/>
            </a:pPr>
            <a:r>
              <a:rPr lang="en-US" sz="2800" dirty="0" smtClean="0"/>
              <a:t>After reaction: </a:t>
            </a:r>
            <a:r>
              <a:rPr lang="en-US" sz="1800" dirty="0" smtClean="0"/>
              <a:t>(after adding </a:t>
            </a:r>
            <a:r>
              <a:rPr lang="en-US" sz="1800" dirty="0" err="1" smtClean="0"/>
              <a:t>NaI</a:t>
            </a:r>
            <a:r>
              <a:rPr lang="en-US" sz="1800" dirty="0" smtClean="0"/>
              <a:t>, </a:t>
            </a:r>
            <a:r>
              <a:rPr lang="en-US" sz="1800" dirty="0" err="1" smtClean="0"/>
              <a:t>NaBr</a:t>
            </a:r>
            <a:r>
              <a:rPr lang="en-US" sz="1800" dirty="0" smtClean="0"/>
              <a:t>, </a:t>
            </a:r>
            <a:r>
              <a:rPr lang="en-US" sz="1800" dirty="0" err="1" smtClean="0"/>
              <a:t>NaCl</a:t>
            </a:r>
            <a:r>
              <a:rPr lang="en-US" sz="1800" dirty="0" smtClean="0"/>
              <a:t>)</a:t>
            </a:r>
            <a:endParaRPr lang="en-US" sz="1800" dirty="0"/>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1375" y="1143000"/>
            <a:ext cx="487680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Box 3"/>
          <p:cNvSpPr txBox="1">
            <a:spLocks noChangeArrowheads="1"/>
          </p:cNvSpPr>
          <p:nvPr/>
        </p:nvSpPr>
        <p:spPr bwMode="auto">
          <a:xfrm>
            <a:off x="3657600" y="2797175"/>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Cl</a:t>
            </a:r>
            <a:r>
              <a:rPr lang="en-US" sz="2400" baseline="-25000"/>
              <a:t>2</a:t>
            </a:r>
            <a:r>
              <a:rPr lang="en-US" sz="2400"/>
              <a:t>(aq)</a:t>
            </a:r>
          </a:p>
        </p:txBody>
      </p:sp>
      <p:sp>
        <p:nvSpPr>
          <p:cNvPr id="8198" name="TextBox 6"/>
          <p:cNvSpPr txBox="1">
            <a:spLocks noChangeArrowheads="1"/>
          </p:cNvSpPr>
          <p:nvPr/>
        </p:nvSpPr>
        <p:spPr bwMode="auto">
          <a:xfrm>
            <a:off x="5181600" y="2797175"/>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Br</a:t>
            </a:r>
            <a:r>
              <a:rPr lang="en-US" sz="2400" baseline="-25000"/>
              <a:t>2</a:t>
            </a:r>
            <a:r>
              <a:rPr lang="en-US" sz="2400"/>
              <a:t>(aq)</a:t>
            </a:r>
          </a:p>
        </p:txBody>
      </p:sp>
      <p:sp>
        <p:nvSpPr>
          <p:cNvPr id="8199" name="TextBox 7"/>
          <p:cNvSpPr txBox="1">
            <a:spLocks noChangeArrowheads="1"/>
          </p:cNvSpPr>
          <p:nvPr/>
        </p:nvSpPr>
        <p:spPr bwMode="auto">
          <a:xfrm>
            <a:off x="7086600" y="2797175"/>
            <a:ext cx="1066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l</a:t>
            </a:r>
            <a:r>
              <a:rPr lang="en-US" sz="2400" baseline="-25000"/>
              <a:t>2</a:t>
            </a:r>
            <a:r>
              <a:rPr lang="en-US" sz="2400"/>
              <a:t>(aq)</a:t>
            </a:r>
          </a:p>
        </p:txBody>
      </p:sp>
      <p:cxnSp>
        <p:nvCxnSpPr>
          <p:cNvPr id="6" name="Straight Arrow Connector 5"/>
          <p:cNvCxnSpPr/>
          <p:nvPr/>
        </p:nvCxnSpPr>
        <p:spPr>
          <a:xfrm>
            <a:off x="2819400" y="1806575"/>
            <a:ext cx="685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819400" y="2492375"/>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02" name="TextBox 13"/>
          <p:cNvSpPr txBox="1">
            <a:spLocks noChangeArrowheads="1"/>
          </p:cNvSpPr>
          <p:nvPr/>
        </p:nvSpPr>
        <p:spPr bwMode="auto">
          <a:xfrm>
            <a:off x="1524000" y="1501775"/>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Hexane layer</a:t>
            </a:r>
          </a:p>
        </p:txBody>
      </p:sp>
      <p:sp>
        <p:nvSpPr>
          <p:cNvPr id="8203" name="TextBox 14"/>
          <p:cNvSpPr txBox="1">
            <a:spLocks noChangeArrowheads="1"/>
          </p:cNvSpPr>
          <p:nvPr/>
        </p:nvSpPr>
        <p:spPr bwMode="auto">
          <a:xfrm>
            <a:off x="1600200" y="2568575"/>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water layer</a:t>
            </a:r>
          </a:p>
        </p:txBody>
      </p:sp>
      <p:sp>
        <p:nvSpPr>
          <p:cNvPr id="17" name="TextBox 16"/>
          <p:cNvSpPr txBox="1">
            <a:spLocks noChangeArrowheads="1"/>
          </p:cNvSpPr>
          <p:nvPr/>
        </p:nvSpPr>
        <p:spPr bwMode="auto">
          <a:xfrm>
            <a:off x="3352800" y="5711825"/>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+Br</a:t>
            </a:r>
            <a:r>
              <a:rPr lang="en-US" sz="1400" baseline="30000"/>
              <a:t>-</a:t>
            </a:r>
            <a:r>
              <a:rPr lang="en-US" sz="1400"/>
              <a:t>(aq)</a:t>
            </a:r>
          </a:p>
        </p:txBody>
      </p:sp>
      <p:cxnSp>
        <p:nvCxnSpPr>
          <p:cNvPr id="20" name="Straight Arrow Connector 19"/>
          <p:cNvCxnSpPr/>
          <p:nvPr/>
        </p:nvCxnSpPr>
        <p:spPr>
          <a:xfrm>
            <a:off x="2819400" y="4702175"/>
            <a:ext cx="6858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819400" y="5387975"/>
            <a:ext cx="6858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a:spLocks noChangeArrowheads="1"/>
          </p:cNvSpPr>
          <p:nvPr/>
        </p:nvSpPr>
        <p:spPr bwMode="auto">
          <a:xfrm>
            <a:off x="1524000" y="4397375"/>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Hexane layer</a:t>
            </a:r>
          </a:p>
        </p:txBody>
      </p:sp>
      <p:sp>
        <p:nvSpPr>
          <p:cNvPr id="23" name="TextBox 22"/>
          <p:cNvSpPr txBox="1">
            <a:spLocks noChangeArrowheads="1"/>
          </p:cNvSpPr>
          <p:nvPr/>
        </p:nvSpPr>
        <p:spPr bwMode="auto">
          <a:xfrm>
            <a:off x="1600200" y="5464175"/>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water layer</a:t>
            </a:r>
          </a:p>
        </p:txBody>
      </p:sp>
      <p:pic>
        <p:nvPicPr>
          <p:cNvPr id="23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330700"/>
            <a:ext cx="16764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0513" y="4332288"/>
            <a:ext cx="1665287" cy="1458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6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8988" y="4267200"/>
            <a:ext cx="1700212" cy="1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3124200" y="3962400"/>
            <a:ext cx="2057400" cy="368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TextBox 30"/>
          <p:cNvSpPr txBox="1">
            <a:spLocks noChangeArrowheads="1"/>
          </p:cNvSpPr>
          <p:nvPr/>
        </p:nvSpPr>
        <p:spPr bwMode="auto">
          <a:xfrm>
            <a:off x="4191000" y="5716588"/>
            <a:ext cx="10668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+I</a:t>
            </a:r>
            <a:r>
              <a:rPr lang="en-US" sz="1400" baseline="30000"/>
              <a:t>-</a:t>
            </a:r>
            <a:r>
              <a:rPr lang="en-US" sz="1400"/>
              <a:t>(aq)</a:t>
            </a:r>
          </a:p>
        </p:txBody>
      </p:sp>
      <p:sp>
        <p:nvSpPr>
          <p:cNvPr id="32" name="TextBox 31"/>
          <p:cNvSpPr txBox="1">
            <a:spLocks noChangeArrowheads="1"/>
          </p:cNvSpPr>
          <p:nvPr/>
        </p:nvSpPr>
        <p:spPr bwMode="auto">
          <a:xfrm>
            <a:off x="7467600" y="5715000"/>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+Br</a:t>
            </a:r>
            <a:r>
              <a:rPr lang="en-US" sz="1400" baseline="30000"/>
              <a:t>-</a:t>
            </a:r>
            <a:r>
              <a:rPr lang="en-US" sz="1400"/>
              <a:t>(aq)</a:t>
            </a:r>
          </a:p>
        </p:txBody>
      </p:sp>
      <p:sp>
        <p:nvSpPr>
          <p:cNvPr id="33" name="TextBox 32"/>
          <p:cNvSpPr txBox="1">
            <a:spLocks noChangeArrowheads="1"/>
          </p:cNvSpPr>
          <p:nvPr/>
        </p:nvSpPr>
        <p:spPr bwMode="auto">
          <a:xfrm>
            <a:off x="5029200" y="5741988"/>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+Cl</a:t>
            </a:r>
            <a:r>
              <a:rPr lang="en-US" sz="1400" baseline="30000"/>
              <a:t>-</a:t>
            </a:r>
            <a:r>
              <a:rPr lang="en-US" sz="1400"/>
              <a:t>(aq)</a:t>
            </a:r>
          </a:p>
        </p:txBody>
      </p:sp>
      <p:sp>
        <p:nvSpPr>
          <p:cNvPr id="34" name="TextBox 33"/>
          <p:cNvSpPr txBox="1">
            <a:spLocks noChangeArrowheads="1"/>
          </p:cNvSpPr>
          <p:nvPr/>
        </p:nvSpPr>
        <p:spPr bwMode="auto">
          <a:xfrm>
            <a:off x="5867400" y="5756275"/>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+I</a:t>
            </a:r>
            <a:r>
              <a:rPr lang="en-US" sz="1400" baseline="30000"/>
              <a:t>-</a:t>
            </a:r>
            <a:r>
              <a:rPr lang="en-US" sz="1400"/>
              <a:t>(aq)</a:t>
            </a:r>
          </a:p>
        </p:txBody>
      </p:sp>
      <p:sp>
        <p:nvSpPr>
          <p:cNvPr id="35" name="TextBox 34"/>
          <p:cNvSpPr txBox="1">
            <a:spLocks noChangeArrowheads="1"/>
          </p:cNvSpPr>
          <p:nvPr/>
        </p:nvSpPr>
        <p:spPr bwMode="auto">
          <a:xfrm>
            <a:off x="6705600" y="5741988"/>
            <a:ext cx="1066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t>+Cl</a:t>
            </a:r>
            <a:r>
              <a:rPr lang="en-US" sz="1400" baseline="30000"/>
              <a:t>-</a:t>
            </a:r>
            <a:r>
              <a:rPr lang="en-US" sz="1400"/>
              <a:t>(aq)</a:t>
            </a:r>
          </a:p>
        </p:txBody>
      </p:sp>
      <p:sp>
        <p:nvSpPr>
          <p:cNvPr id="13" name="Left Brace 12"/>
          <p:cNvSpPr/>
          <p:nvPr/>
        </p:nvSpPr>
        <p:spPr>
          <a:xfrm rot="16200000">
            <a:off x="3886200" y="5334000"/>
            <a:ext cx="457200" cy="1524000"/>
          </a:xfrm>
          <a:prstGeom prst="lef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7" name="Left Brace 36"/>
          <p:cNvSpPr/>
          <p:nvPr/>
        </p:nvSpPr>
        <p:spPr>
          <a:xfrm rot="16200000">
            <a:off x="5562600" y="5334000"/>
            <a:ext cx="457200" cy="1524000"/>
          </a:xfrm>
          <a:prstGeom prst="lef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Left Brace 37"/>
          <p:cNvSpPr/>
          <p:nvPr/>
        </p:nvSpPr>
        <p:spPr>
          <a:xfrm rot="16200000">
            <a:off x="7239000" y="5334000"/>
            <a:ext cx="457200" cy="1524000"/>
          </a:xfrm>
          <a:prstGeom prst="lef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9" name="TextBox 38"/>
          <p:cNvSpPr txBox="1">
            <a:spLocks noChangeArrowheads="1"/>
          </p:cNvSpPr>
          <p:nvPr/>
        </p:nvSpPr>
        <p:spPr bwMode="auto">
          <a:xfrm>
            <a:off x="3581400" y="6243638"/>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2 rxns</a:t>
            </a:r>
          </a:p>
        </p:txBody>
      </p:sp>
      <p:sp>
        <p:nvSpPr>
          <p:cNvPr id="40" name="TextBox 39"/>
          <p:cNvSpPr txBox="1">
            <a:spLocks noChangeArrowheads="1"/>
          </p:cNvSpPr>
          <p:nvPr/>
        </p:nvSpPr>
        <p:spPr bwMode="auto">
          <a:xfrm>
            <a:off x="5410200" y="6248400"/>
            <a:ext cx="121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1 rxn</a:t>
            </a:r>
          </a:p>
        </p:txBody>
      </p:sp>
      <p:sp>
        <p:nvSpPr>
          <p:cNvPr id="41" name="TextBox 40"/>
          <p:cNvSpPr txBox="1">
            <a:spLocks noChangeArrowheads="1"/>
          </p:cNvSpPr>
          <p:nvPr/>
        </p:nvSpPr>
        <p:spPr bwMode="auto">
          <a:xfrm>
            <a:off x="6934200" y="6243638"/>
            <a:ext cx="1219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t>no rxns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6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22" grpId="0"/>
      <p:bldP spid="23" grpId="0"/>
      <p:bldP spid="31" grpId="0"/>
      <p:bldP spid="32" grpId="0"/>
      <p:bldP spid="33" grpId="0"/>
      <p:bldP spid="34" grpId="0"/>
      <p:bldP spid="35" grpId="0"/>
      <p:bldP spid="13" grpId="0" animBg="1"/>
      <p:bldP spid="37" grpId="0" animBg="1"/>
      <p:bldP spid="38" grpId="0" animBg="1"/>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solidFill>
            <a:srgbClr val="936D90">
              <a:alpha val="61176"/>
            </a:srgbClr>
          </a:solidFill>
        </p:spPr>
        <p:txBody>
          <a:bodyPr/>
          <a:lstStyle/>
          <a:p>
            <a:r>
              <a:rPr lang="en-US" smtClean="0"/>
              <a:t/>
            </a:r>
            <a:br>
              <a:rPr lang="en-US" smtClean="0"/>
            </a:br>
            <a:r>
              <a:rPr lang="en-US" sz="3200" smtClean="0"/>
              <a:t>Rxns you should know: Cl, Br, I + Cl</a:t>
            </a:r>
            <a:r>
              <a:rPr lang="en-US" sz="3200" baseline="30000" smtClean="0"/>
              <a:t>-</a:t>
            </a:r>
            <a:r>
              <a:rPr lang="en-US" sz="3200" smtClean="0"/>
              <a:t>, Br</a:t>
            </a:r>
            <a:r>
              <a:rPr lang="en-US" sz="3200" baseline="30000" smtClean="0"/>
              <a:t>-</a:t>
            </a:r>
            <a:r>
              <a:rPr lang="en-US" sz="3200" smtClean="0"/>
              <a:t>, I</a:t>
            </a:r>
            <a:r>
              <a:rPr lang="en-US" sz="3200" baseline="30000" smtClean="0"/>
              <a:t>-</a:t>
            </a:r>
            <a:r>
              <a:rPr lang="en-US" sz="3200" smtClean="0"/>
              <a:t> </a:t>
            </a:r>
            <a:br>
              <a:rPr lang="en-US" sz="3200" smtClean="0"/>
            </a:br>
            <a:endParaRPr lang="en-US" smtClean="0"/>
          </a:p>
        </p:txBody>
      </p:sp>
      <p:sp>
        <p:nvSpPr>
          <p:cNvPr id="9219" name="Content Placeholder 2"/>
          <p:cNvSpPr>
            <a:spLocks noGrp="1"/>
          </p:cNvSpPr>
          <p:nvPr>
            <p:ph idx="1"/>
          </p:nvPr>
        </p:nvSpPr>
        <p:spPr>
          <a:xfrm>
            <a:off x="457200" y="1600200"/>
            <a:ext cx="7696200" cy="4525963"/>
          </a:xfrm>
        </p:spPr>
        <p:txBody>
          <a:bodyPr/>
          <a:lstStyle/>
          <a:p>
            <a:pPr marL="0" indent="0">
              <a:buFontTx/>
              <a:buNone/>
            </a:pPr>
            <a:r>
              <a:rPr lang="en-US" smtClean="0"/>
              <a:t>Cl</a:t>
            </a:r>
            <a:r>
              <a:rPr lang="en-US" baseline="-25000" smtClean="0"/>
              <a:t>2</a:t>
            </a:r>
            <a:r>
              <a:rPr lang="en-US" smtClean="0"/>
              <a:t>(aq)   +   Br</a:t>
            </a:r>
            <a:r>
              <a:rPr lang="en-US" sz="800" smtClean="0"/>
              <a:t> </a:t>
            </a:r>
            <a:r>
              <a:rPr lang="en-US" b="1" baseline="30000" smtClean="0"/>
              <a:t>-</a:t>
            </a:r>
            <a:r>
              <a:rPr lang="en-US" smtClean="0"/>
              <a:t>(aq)   </a:t>
            </a:r>
            <a:r>
              <a:rPr lang="en-US" smtClean="0">
                <a:sym typeface="Symbol" pitchFamily="18" charset="2"/>
              </a:rPr>
              <a:t></a:t>
            </a:r>
          </a:p>
          <a:p>
            <a:pPr marL="0" indent="0">
              <a:buFontTx/>
              <a:buNone/>
            </a:pPr>
            <a:endParaRPr lang="en-US" smtClean="0">
              <a:sym typeface="Symbol" pitchFamily="18" charset="2"/>
            </a:endParaRPr>
          </a:p>
          <a:p>
            <a:pPr marL="0" indent="0">
              <a:buFontTx/>
              <a:buNone/>
            </a:pPr>
            <a:endParaRPr lang="en-US" smtClean="0">
              <a:sym typeface="Symbol" pitchFamily="18" charset="2"/>
            </a:endParaRPr>
          </a:p>
          <a:p>
            <a:pPr marL="0" indent="0">
              <a:buFontTx/>
              <a:buNone/>
            </a:pPr>
            <a:r>
              <a:rPr lang="en-US" smtClean="0"/>
              <a:t>Cl</a:t>
            </a:r>
            <a:r>
              <a:rPr lang="en-US" baseline="-25000" smtClean="0"/>
              <a:t>2</a:t>
            </a:r>
            <a:r>
              <a:rPr lang="en-US" smtClean="0"/>
              <a:t>(aq)   +   I</a:t>
            </a:r>
            <a:r>
              <a:rPr lang="en-US" sz="800" smtClean="0"/>
              <a:t> </a:t>
            </a:r>
            <a:r>
              <a:rPr lang="en-US" b="1" baseline="30000" smtClean="0"/>
              <a:t>-</a:t>
            </a:r>
            <a:r>
              <a:rPr lang="en-US" smtClean="0"/>
              <a:t>(aq)   </a:t>
            </a:r>
            <a:r>
              <a:rPr lang="en-US" smtClean="0">
                <a:sym typeface="Symbol" pitchFamily="18" charset="2"/>
              </a:rPr>
              <a:t></a:t>
            </a:r>
            <a:br>
              <a:rPr lang="en-US" smtClean="0">
                <a:sym typeface="Symbol" pitchFamily="18" charset="2"/>
              </a:rPr>
            </a:br>
            <a:endParaRPr lang="en-US" smtClean="0"/>
          </a:p>
          <a:p>
            <a:pPr marL="0" indent="0">
              <a:buFontTx/>
              <a:buNone/>
            </a:pPr>
            <a:endParaRPr lang="en-US" smtClean="0"/>
          </a:p>
          <a:p>
            <a:pPr marL="0" indent="0">
              <a:buFontTx/>
              <a:buNone/>
            </a:pPr>
            <a:r>
              <a:rPr lang="en-US" smtClean="0"/>
              <a:t>Br</a:t>
            </a:r>
            <a:r>
              <a:rPr lang="en-US" baseline="-25000" smtClean="0"/>
              <a:t>2</a:t>
            </a:r>
            <a:r>
              <a:rPr lang="en-US" smtClean="0"/>
              <a:t>(aq)   +   I</a:t>
            </a:r>
            <a:r>
              <a:rPr lang="en-US" sz="800" smtClean="0"/>
              <a:t> </a:t>
            </a:r>
            <a:r>
              <a:rPr lang="en-US" b="1" baseline="30000" smtClean="0"/>
              <a:t>-</a:t>
            </a:r>
            <a:r>
              <a:rPr lang="en-US" smtClean="0"/>
              <a:t>(aq)   </a:t>
            </a:r>
            <a:r>
              <a:rPr lang="en-US" smtClean="0">
                <a:sym typeface="Symbol" pitchFamily="18" charset="2"/>
              </a:rPr>
              <a:t></a:t>
            </a:r>
            <a:endParaRPr lang="en-US" smtClean="0"/>
          </a:p>
        </p:txBody>
      </p:sp>
      <p:sp>
        <p:nvSpPr>
          <p:cNvPr id="4" name="TextBox 3"/>
          <p:cNvSpPr txBox="1">
            <a:spLocks noChangeArrowheads="1"/>
          </p:cNvSpPr>
          <p:nvPr/>
        </p:nvSpPr>
        <p:spPr bwMode="auto">
          <a:xfrm>
            <a:off x="5029200" y="16002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Cl</a:t>
            </a:r>
            <a:r>
              <a:rPr lang="en-US" sz="800"/>
              <a:t> </a:t>
            </a:r>
            <a:r>
              <a:rPr lang="en-US" sz="3200" b="1" baseline="30000"/>
              <a:t>-</a:t>
            </a:r>
            <a:r>
              <a:rPr lang="en-US" sz="3200"/>
              <a:t>(aq)   +   Br</a:t>
            </a:r>
            <a:r>
              <a:rPr lang="en-US" sz="3200" baseline="-25000"/>
              <a:t>2</a:t>
            </a:r>
            <a:r>
              <a:rPr lang="en-US" sz="3200"/>
              <a:t>(aq)</a:t>
            </a:r>
          </a:p>
        </p:txBody>
      </p:sp>
      <p:sp>
        <p:nvSpPr>
          <p:cNvPr id="7" name="Rectangle 6"/>
          <p:cNvSpPr>
            <a:spLocks noChangeArrowheads="1"/>
          </p:cNvSpPr>
          <p:nvPr/>
        </p:nvSpPr>
        <p:spPr bwMode="auto">
          <a:xfrm>
            <a:off x="2362200" y="1600200"/>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8" name="Rectangle 7"/>
          <p:cNvSpPr>
            <a:spLocks noChangeArrowheads="1"/>
          </p:cNvSpPr>
          <p:nvPr/>
        </p:nvSpPr>
        <p:spPr bwMode="auto">
          <a:xfrm>
            <a:off x="4692650" y="1600200"/>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9" name="TextBox 8"/>
          <p:cNvSpPr txBox="1">
            <a:spLocks noChangeArrowheads="1"/>
          </p:cNvSpPr>
          <p:nvPr/>
        </p:nvSpPr>
        <p:spPr bwMode="auto">
          <a:xfrm>
            <a:off x="4724400" y="3352800"/>
            <a:ext cx="426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Cl</a:t>
            </a:r>
            <a:r>
              <a:rPr lang="en-US" sz="800"/>
              <a:t> </a:t>
            </a:r>
            <a:r>
              <a:rPr lang="en-US" sz="3200" b="1" baseline="30000"/>
              <a:t>-</a:t>
            </a:r>
            <a:r>
              <a:rPr lang="en-US" sz="3200"/>
              <a:t>(aq)   +   I</a:t>
            </a:r>
            <a:r>
              <a:rPr lang="en-US" sz="3200" baseline="-25000"/>
              <a:t>2</a:t>
            </a:r>
            <a:r>
              <a:rPr lang="en-US" sz="3200"/>
              <a:t>(aq)</a:t>
            </a:r>
          </a:p>
        </p:txBody>
      </p:sp>
      <p:sp>
        <p:nvSpPr>
          <p:cNvPr id="10" name="TextBox 9"/>
          <p:cNvSpPr txBox="1">
            <a:spLocks noChangeArrowheads="1"/>
          </p:cNvSpPr>
          <p:nvPr/>
        </p:nvSpPr>
        <p:spPr bwMode="auto">
          <a:xfrm>
            <a:off x="4724400" y="5056188"/>
            <a:ext cx="3886200"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a:t>Br</a:t>
            </a:r>
            <a:r>
              <a:rPr lang="en-US" sz="800"/>
              <a:t> </a:t>
            </a:r>
            <a:r>
              <a:rPr lang="en-US" sz="3200" b="1" baseline="30000"/>
              <a:t>-</a:t>
            </a:r>
            <a:r>
              <a:rPr lang="en-US" sz="3200"/>
              <a:t>(aq)   +   I</a:t>
            </a:r>
            <a:r>
              <a:rPr lang="en-US" sz="3200" baseline="-25000"/>
              <a:t>2</a:t>
            </a:r>
            <a:r>
              <a:rPr lang="en-US" sz="3200"/>
              <a:t>(aq)</a:t>
            </a:r>
          </a:p>
        </p:txBody>
      </p:sp>
      <p:sp>
        <p:nvSpPr>
          <p:cNvPr id="12" name="Rectangle 11"/>
          <p:cNvSpPr>
            <a:spLocks noChangeArrowheads="1"/>
          </p:cNvSpPr>
          <p:nvPr/>
        </p:nvSpPr>
        <p:spPr bwMode="auto">
          <a:xfrm>
            <a:off x="2362200" y="3324225"/>
            <a:ext cx="4127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13" name="Rectangle 12"/>
          <p:cNvSpPr>
            <a:spLocks noChangeArrowheads="1"/>
          </p:cNvSpPr>
          <p:nvPr/>
        </p:nvSpPr>
        <p:spPr bwMode="auto">
          <a:xfrm>
            <a:off x="4464050" y="3352800"/>
            <a:ext cx="41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15" name="Rectangle 14"/>
          <p:cNvSpPr>
            <a:spLocks noChangeArrowheads="1"/>
          </p:cNvSpPr>
          <p:nvPr/>
        </p:nvSpPr>
        <p:spPr bwMode="auto">
          <a:xfrm>
            <a:off x="2406650" y="5003800"/>
            <a:ext cx="4127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16" name="Rectangle 15"/>
          <p:cNvSpPr>
            <a:spLocks noChangeArrowheads="1"/>
          </p:cNvSpPr>
          <p:nvPr/>
        </p:nvSpPr>
        <p:spPr bwMode="auto">
          <a:xfrm>
            <a:off x="4419600" y="5076825"/>
            <a:ext cx="41275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ym typeface="Symbol" pitchFamily="18" charset="2"/>
              </a:rPr>
              <a:t>2</a:t>
            </a:r>
            <a:endParaRPr lang="en-US" sz="3200"/>
          </a:p>
        </p:txBody>
      </p:sp>
      <p:sp>
        <p:nvSpPr>
          <p:cNvPr id="6" name="TextBox 5"/>
          <p:cNvSpPr txBox="1">
            <a:spLocks noChangeArrowheads="1"/>
          </p:cNvSpPr>
          <p:nvPr/>
        </p:nvSpPr>
        <p:spPr bwMode="auto">
          <a:xfrm>
            <a:off x="304800" y="59436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Note: none will react with Cl</a:t>
            </a:r>
            <a:r>
              <a:rPr lang="en-US" baseline="30000"/>
              <a:t>-</a:t>
            </a:r>
            <a:r>
              <a:rPr lang="en-US"/>
              <a:t> since it is most reactive</a:t>
            </a:r>
          </a:p>
        </p:txBody>
      </p:sp>
      <p:sp>
        <p:nvSpPr>
          <p:cNvPr id="17" name="TextBox 16"/>
          <p:cNvSpPr txBox="1">
            <a:spLocks noChangeArrowheads="1"/>
          </p:cNvSpPr>
          <p:nvPr/>
        </p:nvSpPr>
        <p:spPr bwMode="auto">
          <a:xfrm>
            <a:off x="304800" y="6335713"/>
            <a:ext cx="883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          only chlorine gas will react with Br</a:t>
            </a:r>
            <a:r>
              <a:rPr lang="en-US" baseline="30000"/>
              <a:t>-</a:t>
            </a:r>
            <a:r>
              <a:rPr lang="en-US"/>
              <a:t> since bromine is more reactive than iodine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2" grpId="0"/>
      <p:bldP spid="13" grpId="0"/>
      <p:bldP spid="15" grpId="0"/>
      <p:bldP spid="16" grpId="0"/>
      <p:bldP spid="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solidFill>
            <a:srgbClr val="C00000">
              <a:alpha val="41176"/>
            </a:srgbClr>
          </a:solidFill>
        </p:spPr>
        <p:txBody>
          <a:bodyPr/>
          <a:lstStyle/>
          <a:p>
            <a:r>
              <a:rPr lang="en-US" sz="3800" b="1" smtClean="0"/>
              <a:t>Test for halide ions</a:t>
            </a:r>
            <a:endParaRPr lang="en-US" sz="3800" smtClean="0"/>
          </a:p>
        </p:txBody>
      </p:sp>
      <p:sp>
        <p:nvSpPr>
          <p:cNvPr id="10243" name="Content Placeholder 2"/>
          <p:cNvSpPr>
            <a:spLocks noGrp="1"/>
          </p:cNvSpPr>
          <p:nvPr>
            <p:ph idx="1"/>
          </p:nvPr>
        </p:nvSpPr>
        <p:spPr/>
        <p:txBody>
          <a:bodyPr/>
          <a:lstStyle/>
          <a:p>
            <a:r>
              <a:rPr lang="en-US" sz="2600" smtClean="0"/>
              <a:t>The presence of halide ions in solution can be detected by adding silver nitrate solution.</a:t>
            </a:r>
          </a:p>
          <a:p>
            <a:r>
              <a:rPr lang="en-US" sz="2600" smtClean="0"/>
              <a:t>This works well because all silver halides are insoluble in water and have characteristic colors.</a:t>
            </a:r>
          </a:p>
          <a:p>
            <a:pPr marL="457200" lvl="1" indent="0">
              <a:buFontTx/>
              <a:buNone/>
            </a:pPr>
            <a:r>
              <a:rPr lang="en-US" sz="2600" smtClean="0"/>
              <a:t/>
            </a:r>
            <a:br>
              <a:rPr lang="en-US" sz="2600" smtClean="0"/>
            </a:br>
            <a:r>
              <a:rPr lang="en-US" sz="2600" smtClean="0"/>
              <a:t>Ag</a:t>
            </a:r>
            <a:r>
              <a:rPr lang="en-US" sz="2600" baseline="30000" smtClean="0"/>
              <a:t>+</a:t>
            </a:r>
            <a:r>
              <a:rPr lang="en-US" sz="2600" smtClean="0"/>
              <a:t> + halide ions (X</a:t>
            </a:r>
            <a:r>
              <a:rPr lang="en-US" sz="2600" baseline="30000" smtClean="0"/>
              <a:t>-</a:t>
            </a:r>
            <a:r>
              <a:rPr lang="en-US" sz="2600" smtClean="0"/>
              <a:t>) </a:t>
            </a:r>
            <a:r>
              <a:rPr lang="en-US" sz="2600" smtClean="0">
                <a:sym typeface="Symbol" pitchFamily="18" charset="2"/>
              </a:rPr>
              <a:t></a:t>
            </a:r>
            <a:r>
              <a:rPr lang="en-US" sz="2600" smtClean="0"/>
              <a:t> AgX(s), </a:t>
            </a:r>
            <a:r>
              <a:rPr lang="en-US" sz="1800" smtClean="0"/>
              <a:t>where X = Cl, Br or I</a:t>
            </a:r>
          </a:p>
          <a:p>
            <a:pPr lvl="2"/>
            <a:endParaRPr lang="en-US" sz="2600" smtClean="0"/>
          </a:p>
          <a:p>
            <a:pPr lvl="2"/>
            <a:r>
              <a:rPr lang="en-US" sz="2600" smtClean="0"/>
              <a:t>AgCl = white</a:t>
            </a:r>
          </a:p>
          <a:p>
            <a:pPr lvl="2"/>
            <a:r>
              <a:rPr lang="en-US" sz="2600" smtClean="0"/>
              <a:t>AgBr = cream</a:t>
            </a:r>
          </a:p>
          <a:p>
            <a:pPr lvl="2"/>
            <a:r>
              <a:rPr lang="en-US" sz="2600" smtClean="0"/>
              <a:t>AgI = yellow</a:t>
            </a:r>
          </a:p>
        </p:txBody>
      </p:sp>
      <p:sp>
        <p:nvSpPr>
          <p:cNvPr id="10244" name="TextBox 1"/>
          <p:cNvSpPr txBox="1">
            <a:spLocks noChangeArrowheads="1"/>
          </p:cNvSpPr>
          <p:nvPr/>
        </p:nvSpPr>
        <p:spPr bwMode="auto">
          <a:xfrm>
            <a:off x="6781800" y="4876800"/>
            <a:ext cx="22098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Click picture to see simulation</a:t>
            </a:r>
          </a:p>
          <a:p>
            <a:pPr eaLnBrk="1" hangingPunct="1"/>
            <a:r>
              <a:rPr lang="en-US" sz="600">
                <a:hlinkClick r:id="rId2"/>
              </a:rPr>
              <a:t>http://www.absorblearning.com/media/item.action?quick=v5</a:t>
            </a:r>
            <a:endParaRPr lang="en-US" sz="600"/>
          </a:p>
        </p:txBody>
      </p:sp>
      <p:pic>
        <p:nvPicPr>
          <p:cNvPr id="10245" name="Picture 5">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3338" y="4487863"/>
            <a:ext cx="1668462" cy="151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7047.0"/>
</version>
</file>

<file path=customXml/itemProps1.xml><?xml version="1.0" encoding="utf-8"?>
<ds:datastoreItem xmlns:ds="http://schemas.openxmlformats.org/officeDocument/2006/customXml" ds:itemID="{E2993AEF-EC18-4F72-B3E6-5A335A2A7B1B}">
  <ds:schemaRefs/>
</ds:datastoreItem>
</file>

<file path=docProps/app.xml><?xml version="1.0" encoding="utf-8"?>
<Properties xmlns="http://schemas.openxmlformats.org/officeDocument/2006/extended-properties" xmlns:vt="http://schemas.openxmlformats.org/officeDocument/2006/docPropsVTypes">
  <TotalTime>2264</TotalTime>
  <Words>552</Words>
  <Application>Microsoft Office PowerPoint</Application>
  <PresentationFormat>On-screen Show (4:3)</PresentationFormat>
  <Paragraphs>107</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PART 2: The Periodic Table and Chemical Properties of Groups 1 &amp; 7</vt:lpstr>
      <vt:lpstr>Group 1 – the alkali metals</vt:lpstr>
      <vt:lpstr> Reactions you should know: Li, Na, K + H2O </vt:lpstr>
      <vt:lpstr>Group 1 – the alkali metals</vt:lpstr>
      <vt:lpstr> Rxns you should know: Li, Na, K + I, Br, Cl </vt:lpstr>
      <vt:lpstr>Group 7 – the halogens</vt:lpstr>
      <vt:lpstr>Recall the demo/lab…</vt:lpstr>
      <vt:lpstr> Rxns you should know: Cl, Br, I + Cl-, Br-, I-  </vt:lpstr>
      <vt:lpstr>Test for halide ions</vt:lpstr>
      <vt:lpstr>Test for halide ions</vt:lpstr>
    </vt:vector>
  </TitlesOfParts>
  <Company>Newbury Park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Periodic Groups and Trends</dc:title>
  <dc:creator>Deborah Y. Dogancay</dc:creator>
  <cp:lastModifiedBy>Dogancay, Deborah</cp:lastModifiedBy>
  <cp:revision>62</cp:revision>
  <dcterms:created xsi:type="dcterms:W3CDTF">2004-09-01T01:15:55Z</dcterms:created>
  <dcterms:modified xsi:type="dcterms:W3CDTF">2011-10-03T16:46:31Z</dcterms:modified>
</cp:coreProperties>
</file>