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5" r:id="rId8"/>
    <p:sldId id="264" r:id="rId9"/>
    <p:sldId id="266" r:id="rId10"/>
    <p:sldId id="262" r:id="rId1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094C-9B6C-CD4F-B1E1-B342FA59E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824F9-C323-C843-9813-EA47AFC53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BDE21-2D1C-B644-A436-1605D743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722D-6F30-7047-B566-793F0699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43703-60BE-754C-98EF-FD82EBC9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8602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1EC0-C558-F042-BCD5-5A5C3581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C5F71-B0B5-1245-980B-5DBBD7184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5FDB-3B65-F14D-BED3-FB8DB232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31AA-DD78-D242-ADBF-C118AFA9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5E54-E706-BF48-A8A0-202C6C08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7393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89766-4FA1-5B40-9BD6-8A55A6D76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DC65C-A6E1-694A-A73C-7B2F52B25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646B-085F-8A45-A22D-3E19AFAC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4FC6C-6065-C64A-8D1D-D7120CAF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19AA8-4891-304A-A1C7-FCA728B2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242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02C2-67CC-4648-B5C8-3CAF8216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C25E-9E74-EF48-8867-B0F579FC9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7797-B1BD-0840-9D35-63485FC2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FA48-9A02-C044-9775-93B7736E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8057-CE13-9445-8A1C-F76F6EF1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9795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A18F-7737-1A4D-9A18-3B1D1F7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55F0B-84AE-684F-BDC3-B85643E6C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BBF8F-020B-5344-ADBF-1E11AED5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35964-1DF8-3549-A204-3C8D48B0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B1BD5-19F2-7B4A-AA1A-E6273B5E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4001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DF95-16E6-8D4D-8AD7-BC112646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FB1D0-94ED-AA41-9DF0-65537EA81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5F8FE-7CAA-7340-8B08-9A4DE7E0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57EA8-2A1D-9A44-A12E-A12B366B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7BEF3-2059-474B-8E1C-14EC0F06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63DE5-BADB-4F4D-8EE3-3E9956A2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621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D3B5-3AAD-5645-A5DF-36466B5B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A7CFB-C813-D54B-8502-CEDE29BCC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C1A0E-B5C0-0E43-B848-6228BD229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CF06C-D909-C64D-9216-6BDEB5741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029C-7529-8A47-B87A-EA5FCEBFE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8E806-F351-FA48-BF02-1C779703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E3BB8-A111-C14F-A01F-28172D77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FD4E6-535D-524C-B8B6-5D5945D3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10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4DA7-8938-F944-8B21-090CF7A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5AF3C-C009-3D4E-8AAF-B47274BD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C8320-BD74-2C4D-823D-0C585C40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33C19-9E66-E74A-B263-F160E44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161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FF27-5078-BC42-A52A-D8E9E05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911E3-55E4-6943-82E2-FA10EF45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A9A9-2B91-F748-B859-D89E37DA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5004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AC2D-C361-034A-A4D0-93210F94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01CA0-438E-BA48-8612-E76BA21B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C7F84-481D-E143-A3D2-BA1497B0D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D4701-8AD6-9C4F-BB53-D03849A6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B6ED1-60D7-1146-9990-79D14201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5CAB4-BADA-4E40-8FA2-A1EBD2A5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38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CABF-6CAB-8A4F-87C5-AE0F7B92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808D7-6EC7-644C-B649-3A07F6D4C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19B90-1AD5-A649-9544-24BCE61B0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F62D2-BF04-4942-A209-8C3D4A6B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DF81C-61FF-6C48-9EA4-EA6AC9E6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37658-11DA-544B-85AF-7B3A2D1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115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F1D6B-7CB0-E34F-8FF9-1083D73D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AE3E9-BE14-044B-B9AC-44EA08F8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2DA40-32C5-9049-8E3F-D3A6CBCCF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4014-CEF7-4E40-A046-CBF37E4C93CC}" type="datetimeFigureOut">
              <a:rPr lang="en-CN" smtClean="0"/>
              <a:t>2021/4/3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8400-B436-0E45-A185-5781B7694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FB53-B95F-8A4C-A58B-D45C58E74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BFC6-8788-A446-A648-D0CC1DB97BC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9075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8CF21-68F3-F341-B29B-5EE78027F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8662"/>
            <a:ext cx="3785513" cy="3728853"/>
          </a:xfrm>
          <a:noFill/>
        </p:spPr>
        <p:txBody>
          <a:bodyPr>
            <a:normAutofit/>
          </a:bodyPr>
          <a:lstStyle/>
          <a:p>
            <a:pPr algn="l"/>
            <a:r>
              <a:rPr lang="en-CN" sz="5200"/>
              <a:t>SI Units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C4DD7-7CA1-4341-ADEB-8F721BB8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0" r="-1" b="2287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DC15-3E3C-8E46-A553-9043D5F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Unit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89F9-45EF-A348-BE9D-771A09980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1 m = 39.3701 inches</a:t>
            </a:r>
          </a:p>
          <a:p>
            <a:r>
              <a:rPr lang="en-CN" dirty="0"/>
              <a:t>1 m = 3.28094 feet </a:t>
            </a:r>
          </a:p>
          <a:p>
            <a:r>
              <a:rPr lang="en-CN" dirty="0"/>
              <a:t>1 kg = 2.204 ibs</a:t>
            </a:r>
          </a:p>
          <a:p>
            <a:r>
              <a:rPr lang="en-CN" dirty="0"/>
              <a:t>1 liter = 0.264 galloms</a:t>
            </a:r>
          </a:p>
          <a:p>
            <a:endParaRPr lang="en-CN" dirty="0"/>
          </a:p>
        </p:txBody>
      </p:sp>
      <p:sp>
        <p:nvSpPr>
          <p:cNvPr id="4" name="AutoShape 2" descr="IXL | Metric units of measurement">
            <a:extLst>
              <a:ext uri="{FF2B5EF4-FFF2-40B4-BE49-F238E27FC236}">
                <a16:creationId xmlns:a16="http://schemas.microsoft.com/office/drawing/2014/main" id="{F5F1DDC6-A472-EE47-9244-C3116D276C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p:sp>
        <p:nvSpPr>
          <p:cNvPr id="5" name="AutoShape 4" descr="IXL | Metric units of measurement">
            <a:extLst>
              <a:ext uri="{FF2B5EF4-FFF2-40B4-BE49-F238E27FC236}">
                <a16:creationId xmlns:a16="http://schemas.microsoft.com/office/drawing/2014/main" id="{437B8F5D-10E6-2443-805E-04B0064E50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p:pic>
        <p:nvPicPr>
          <p:cNvPr id="4102" name="Picture 6" descr="How Japanese GP qualifying unfolded - Live - BBC Sport">
            <a:extLst>
              <a:ext uri="{FF2B5EF4-FFF2-40B4-BE49-F238E27FC236}">
                <a16:creationId xmlns:a16="http://schemas.microsoft.com/office/drawing/2014/main" id="{9006BD3B-277D-4E48-A4C6-54572183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44" y="450914"/>
            <a:ext cx="3341687" cy="27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scafe Sunrise Coffee Powder, 1 kilogram: Amazon.in: Grocery &amp; Gourmet  Foods">
            <a:extLst>
              <a:ext uri="{FF2B5EF4-FFF2-40B4-BE49-F238E27FC236}">
                <a16:creationId xmlns:a16="http://schemas.microsoft.com/office/drawing/2014/main" id="{B51C1143-7203-2247-BD9D-99C36F28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93" y="3276600"/>
            <a:ext cx="1855788" cy="34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33D6-FA98-834B-8318-5F9DE75F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C636C-4769-CA42-91A4-E571DF20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History of SI Units</a:t>
            </a:r>
          </a:p>
          <a:p>
            <a:r>
              <a:rPr lang="en-CN" dirty="0"/>
              <a:t>SI Base Units</a:t>
            </a:r>
          </a:p>
          <a:p>
            <a:r>
              <a:rPr lang="en-CN" dirty="0"/>
              <a:t>SI units prefix</a:t>
            </a:r>
          </a:p>
          <a:p>
            <a:r>
              <a:rPr lang="en-CN" dirty="0"/>
              <a:t>Frequent unit for length, mass, and volume </a:t>
            </a:r>
          </a:p>
          <a:p>
            <a:r>
              <a:rPr lang="en-CN" dirty="0"/>
              <a:t>Basic unit conversion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6203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0005-3BB2-7E46-8E25-AF18E3E8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N" dirty="0"/>
              <a:t>History of SI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C29A-EC69-CC4B-B010-2D4580BE2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International System of Units, universally abbreviated SI (from the French </a:t>
            </a:r>
            <a:r>
              <a:rPr lang="en-US" i="1" dirty="0"/>
              <a:t>Le </a:t>
            </a:r>
            <a:r>
              <a:rPr lang="en-US" i="1" dirty="0" err="1"/>
              <a:t>Système</a:t>
            </a:r>
            <a:r>
              <a:rPr lang="en-US" i="1" dirty="0"/>
              <a:t> International </a:t>
            </a:r>
            <a:r>
              <a:rPr lang="en-US" i="1" dirty="0" err="1"/>
              <a:t>d'Unités</a:t>
            </a:r>
            <a:r>
              <a:rPr lang="en-US" dirty="0"/>
              <a:t>), is the modern metric system of measurement.</a:t>
            </a:r>
          </a:p>
          <a:p>
            <a:r>
              <a:rPr lang="en-US" dirty="0"/>
              <a:t> The SI was established in 1960 by the 11th General Conference on Weights and Measures (CGPM, </a:t>
            </a:r>
            <a:r>
              <a:rPr lang="en-US" i="1" dirty="0" err="1"/>
              <a:t>Conférence</a:t>
            </a:r>
            <a:r>
              <a:rPr lang="en-US" i="1" dirty="0"/>
              <a:t> Générale des </a:t>
            </a:r>
            <a:r>
              <a:rPr lang="en-US" i="1" dirty="0" err="1"/>
              <a:t>Poids</a:t>
            </a:r>
            <a:r>
              <a:rPr lang="en-US" i="1" dirty="0"/>
              <a:t> et </a:t>
            </a:r>
            <a:r>
              <a:rPr lang="en-US" i="1" dirty="0" err="1"/>
              <a:t>Mesures</a:t>
            </a:r>
            <a:r>
              <a:rPr lang="en-US" dirty="0"/>
              <a:t>)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96659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14DF9-6576-2A47-8D03-832F912D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CN" sz="4000" dirty="0"/>
              <a:t>SI Base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B796-EB9E-554E-BDD3-A0C2B537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/>
              <a:t>The </a:t>
            </a:r>
            <a:r>
              <a:rPr lang="en-US" sz="2400" b="1" dirty="0"/>
              <a:t>SI base units</a:t>
            </a:r>
            <a:r>
              <a:rPr lang="en-US" sz="2400" dirty="0"/>
              <a:t> are the standard </a:t>
            </a:r>
            <a:r>
              <a:rPr lang="en-US" sz="2400" b="1" dirty="0"/>
              <a:t>units</a:t>
            </a:r>
            <a:r>
              <a:rPr lang="en-US" sz="2400" dirty="0"/>
              <a:t> of measurement defined by the International System of </a:t>
            </a:r>
            <a:r>
              <a:rPr lang="en-US" sz="2400" b="1" dirty="0"/>
              <a:t>Units</a:t>
            </a:r>
            <a:r>
              <a:rPr lang="en-US" sz="2400" dirty="0"/>
              <a:t> (</a:t>
            </a:r>
            <a:r>
              <a:rPr lang="en-US" sz="2400" b="1" dirty="0"/>
              <a:t>SI</a:t>
            </a:r>
            <a:r>
              <a:rPr lang="en-US" sz="2400" dirty="0"/>
              <a:t>)</a:t>
            </a:r>
            <a:endParaRPr lang="en-CN" sz="2400" dirty="0"/>
          </a:p>
        </p:txBody>
      </p:sp>
      <p:pic>
        <p:nvPicPr>
          <p:cNvPr id="4" name="Picture 2" descr="Units of Measurement - Lovejoy Pre AP Chemistry">
            <a:extLst>
              <a:ext uri="{FF2B5EF4-FFF2-40B4-BE49-F238E27FC236}">
                <a16:creationId xmlns:a16="http://schemas.microsoft.com/office/drawing/2014/main" id="{B3EC95E7-AB0C-424F-B0F5-F464A5E3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422" y="2405149"/>
            <a:ext cx="9261058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6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0A7D-723D-DC4A-8163-E33A6A11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N" dirty="0"/>
              <a:t>SI Unit Prefix</a:t>
            </a:r>
          </a:p>
        </p:txBody>
      </p:sp>
      <p:pic>
        <p:nvPicPr>
          <p:cNvPr id="1026" name="Picture 2" descr="sciencepedagogics [licensed for non-commercial use only] / Metric Unit  Prefixes">
            <a:extLst>
              <a:ext uri="{FF2B5EF4-FFF2-40B4-BE49-F238E27FC236}">
                <a16:creationId xmlns:a16="http://schemas.microsoft.com/office/drawing/2014/main" id="{31B1D066-1142-A140-A9F3-1AD61691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50" y="1657350"/>
            <a:ext cx="10308011" cy="491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4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595A-9ADF-2F4B-8360-A42E75AE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N" dirty="0"/>
              <a:t>Useful Units (Length)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7C9C-576E-ED49-A283-A547D2AD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8473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Length is a measurement of distance or dimension</a:t>
            </a:r>
            <a:endParaRPr lang="en-US" dirty="0"/>
          </a:p>
          <a:p>
            <a:r>
              <a:rPr lang="en-US" dirty="0"/>
              <a:t>k</a:t>
            </a:r>
            <a:r>
              <a:rPr lang="en-CN" dirty="0"/>
              <a:t>m = kilometer</a:t>
            </a:r>
          </a:p>
          <a:p>
            <a:r>
              <a:rPr lang="en-US" dirty="0"/>
              <a:t>m</a:t>
            </a:r>
            <a:r>
              <a:rPr lang="en-CN" dirty="0"/>
              <a:t> = meter</a:t>
            </a:r>
          </a:p>
          <a:p>
            <a:r>
              <a:rPr lang="en-US" dirty="0"/>
              <a:t>cm = centimeter</a:t>
            </a:r>
          </a:p>
          <a:p>
            <a:r>
              <a:rPr lang="en-US" dirty="0"/>
              <a:t>mm = millimeter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3074" name="Picture 2" descr="Length, Area, and Volume Unit Conversions | Metric System | Examples">
            <a:extLst>
              <a:ext uri="{FF2B5EF4-FFF2-40B4-BE49-F238E27FC236}">
                <a16:creationId xmlns:a16="http://schemas.microsoft.com/office/drawing/2014/main" id="{AD70A1DB-1DF8-5247-B000-B9E94BEF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28" y="1491001"/>
            <a:ext cx="7269271" cy="38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1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AADA2-0805-EF42-894F-A64BDC42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pPr algn="ctr"/>
            <a:r>
              <a:rPr lang="en-CN" sz="4000" dirty="0"/>
              <a:t>Useful Unit for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50FE-AA02-6845-A355-3AE1BAB6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Volume is the amount of space an object takes up</a:t>
            </a:r>
          </a:p>
          <a:p>
            <a:r>
              <a:rPr lang="en-US" sz="2400" dirty="0"/>
              <a:t>Liter (L), milliliters (mL)</a:t>
            </a:r>
          </a:p>
          <a:p>
            <a:r>
              <a:rPr lang="en-US" sz="2400" dirty="0"/>
              <a:t>1L = 1 cubic decimeter = 1000 mL = 1000 cubic centimeter  </a:t>
            </a:r>
            <a:endParaRPr lang="en-CN" sz="2400" dirty="0"/>
          </a:p>
        </p:txBody>
      </p:sp>
      <p:pic>
        <p:nvPicPr>
          <p:cNvPr id="6146" name="Picture 2" descr="1 Liter Purified Bottled Water | Nestlé Pure Life">
            <a:extLst>
              <a:ext uri="{FF2B5EF4-FFF2-40B4-BE49-F238E27FC236}">
                <a16:creationId xmlns:a16="http://schemas.microsoft.com/office/drawing/2014/main" id="{43675D0F-70A0-1944-AFEE-D8CDFF09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550" y="537882"/>
            <a:ext cx="4619123" cy="55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1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093E-38A6-DF46-BA2D-972F7ED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CN"/>
              <a:t>Useful Unit for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097F3-455D-9648-8E91-52DD6E2A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400" dirty="0" err="1"/>
              <a:t>Tonne</a:t>
            </a:r>
            <a:r>
              <a:rPr lang="en-US" sz="2400" dirty="0"/>
              <a:t>, k</a:t>
            </a:r>
            <a:r>
              <a:rPr lang="en-CN" sz="2400" dirty="0"/>
              <a:t>g, g, mg</a:t>
            </a:r>
          </a:p>
          <a:p>
            <a:r>
              <a:rPr lang="en-CN" sz="2400" dirty="0"/>
              <a:t>1 tonne = 1000 kg</a:t>
            </a:r>
          </a:p>
          <a:p>
            <a:r>
              <a:rPr lang="en-CN" sz="2400" dirty="0"/>
              <a:t>1kg =1000g</a:t>
            </a:r>
          </a:p>
          <a:p>
            <a:r>
              <a:rPr lang="en-CN" sz="2400" dirty="0"/>
              <a:t>1g = 1000mg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Mass is a measure of the amount of matter in an object. </a:t>
            </a:r>
            <a:endParaRPr lang="en-CN" sz="2400" dirty="0">
              <a:solidFill>
                <a:srgbClr val="FF0000"/>
              </a:solidFill>
            </a:endParaRPr>
          </a:p>
          <a:p>
            <a:endParaRPr lang="en-CN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F7D17A4-DAA3-BD4F-A576-9849C0185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2215986"/>
            <a:ext cx="6019331" cy="24227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054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12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14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A142-99F8-124C-BA36-8217523F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170432"/>
          </a:xfrm>
        </p:spPr>
        <p:txBody>
          <a:bodyPr anchor="b">
            <a:normAutofit/>
          </a:bodyPr>
          <a:lstStyle/>
          <a:p>
            <a:r>
              <a:rPr lang="en-CN" sz="3400"/>
              <a:t>Useful Unit for Temperature 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5E78-7FA0-A644-AEE3-B1E0EA72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400" dirty="0"/>
              <a:t>Temperature measures how hot or cold an object is.</a:t>
            </a:r>
          </a:p>
          <a:p>
            <a:r>
              <a:rPr lang="en-US" sz="2400" dirty="0"/>
              <a:t>Kelvin to Celsius</a:t>
            </a:r>
          </a:p>
          <a:p>
            <a:r>
              <a:rPr lang="en-US" sz="2400" dirty="0" err="1"/>
              <a:t>Fernite</a:t>
            </a:r>
            <a:r>
              <a:rPr lang="en-US" sz="2400" dirty="0"/>
              <a:t> to Celsius</a:t>
            </a:r>
          </a:p>
          <a:p>
            <a:endParaRPr lang="en-CN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58099-089D-8049-AED3-FD495696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13" y="3132119"/>
            <a:ext cx="5138928" cy="2697937"/>
          </a:xfrm>
          <a:prstGeom prst="rect">
            <a:avLst/>
          </a:prstGeom>
        </p:spPr>
      </p:pic>
      <p:pic>
        <p:nvPicPr>
          <p:cNvPr id="5" name="Picture 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CC29CF7-FF9C-594B-AFFF-0C6CBB44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59" y="1194960"/>
            <a:ext cx="5138928" cy="11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246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SI Units</vt:lpstr>
      <vt:lpstr>Learning Objectives </vt:lpstr>
      <vt:lpstr>History of SI Units</vt:lpstr>
      <vt:lpstr>SI Base Units</vt:lpstr>
      <vt:lpstr>SI Unit Prefix</vt:lpstr>
      <vt:lpstr>Useful Units (Length)</vt:lpstr>
      <vt:lpstr>Useful Unit for Volume</vt:lpstr>
      <vt:lpstr>Useful Unit for Mass</vt:lpstr>
      <vt:lpstr>Useful Unit for Temperature </vt:lpstr>
      <vt:lpstr>Unit Conversion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Units</dc:title>
  <dc:creator>Dorothy JiaNi</dc:creator>
  <cp:lastModifiedBy>Dorothy JiaNi</cp:lastModifiedBy>
  <cp:revision>1</cp:revision>
  <dcterms:created xsi:type="dcterms:W3CDTF">2021-04-03T05:45:01Z</dcterms:created>
  <dcterms:modified xsi:type="dcterms:W3CDTF">2021-04-03T05:52:29Z</dcterms:modified>
</cp:coreProperties>
</file>