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330" r:id="rId4"/>
    <p:sldId id="305" r:id="rId5"/>
    <p:sldId id="288" r:id="rId6"/>
    <p:sldId id="307" r:id="rId7"/>
    <p:sldId id="318" r:id="rId8"/>
    <p:sldId id="308" r:id="rId9"/>
    <p:sldId id="319" r:id="rId10"/>
    <p:sldId id="311" r:id="rId11"/>
    <p:sldId id="309" r:id="rId12"/>
    <p:sldId id="310" r:id="rId13"/>
    <p:sldId id="306" r:id="rId14"/>
    <p:sldId id="313" r:id="rId15"/>
    <p:sldId id="314" r:id="rId16"/>
    <p:sldId id="320" r:id="rId17"/>
    <p:sldId id="315" r:id="rId18"/>
    <p:sldId id="316" r:id="rId19"/>
    <p:sldId id="317" r:id="rId20"/>
    <p:sldId id="321" r:id="rId21"/>
    <p:sldId id="324" r:id="rId22"/>
    <p:sldId id="322" r:id="rId23"/>
    <p:sldId id="323" r:id="rId24"/>
    <p:sldId id="312" r:id="rId25"/>
    <p:sldId id="326" r:id="rId26"/>
    <p:sldId id="325" r:id="rId27"/>
    <p:sldId id="327" r:id="rId28"/>
    <p:sldId id="329" r:id="rId29"/>
    <p:sldId id="328"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Gill Sans MT"/>
        <a:ea typeface="+mn-ea"/>
        <a:cs typeface="Arial" pitchFamily="34" charset="0"/>
      </a:defRPr>
    </a:lvl1pPr>
    <a:lvl2pPr marL="457200" algn="l" rtl="0" fontAlgn="base">
      <a:spcBef>
        <a:spcPct val="0"/>
      </a:spcBef>
      <a:spcAft>
        <a:spcPct val="0"/>
      </a:spcAft>
      <a:defRPr kern="1200">
        <a:solidFill>
          <a:schemeClr val="tx1"/>
        </a:solidFill>
        <a:latin typeface="Gill Sans MT"/>
        <a:ea typeface="+mn-ea"/>
        <a:cs typeface="Arial" pitchFamily="34" charset="0"/>
      </a:defRPr>
    </a:lvl2pPr>
    <a:lvl3pPr marL="914400" algn="l" rtl="0" fontAlgn="base">
      <a:spcBef>
        <a:spcPct val="0"/>
      </a:spcBef>
      <a:spcAft>
        <a:spcPct val="0"/>
      </a:spcAft>
      <a:defRPr kern="1200">
        <a:solidFill>
          <a:schemeClr val="tx1"/>
        </a:solidFill>
        <a:latin typeface="Gill Sans MT"/>
        <a:ea typeface="+mn-ea"/>
        <a:cs typeface="Arial" pitchFamily="34" charset="0"/>
      </a:defRPr>
    </a:lvl3pPr>
    <a:lvl4pPr marL="1371600" algn="l" rtl="0" fontAlgn="base">
      <a:spcBef>
        <a:spcPct val="0"/>
      </a:spcBef>
      <a:spcAft>
        <a:spcPct val="0"/>
      </a:spcAft>
      <a:defRPr kern="1200">
        <a:solidFill>
          <a:schemeClr val="tx1"/>
        </a:solidFill>
        <a:latin typeface="Gill Sans MT"/>
        <a:ea typeface="+mn-ea"/>
        <a:cs typeface="Arial" pitchFamily="34" charset="0"/>
      </a:defRPr>
    </a:lvl4pPr>
    <a:lvl5pPr marL="1828800" algn="l" rtl="0" fontAlgn="base">
      <a:spcBef>
        <a:spcPct val="0"/>
      </a:spcBef>
      <a:spcAft>
        <a:spcPct val="0"/>
      </a:spcAft>
      <a:defRPr kern="1200">
        <a:solidFill>
          <a:schemeClr val="tx1"/>
        </a:solidFill>
        <a:latin typeface="Gill Sans MT"/>
        <a:ea typeface="+mn-ea"/>
        <a:cs typeface="Arial" pitchFamily="34" charset="0"/>
      </a:defRPr>
    </a:lvl5pPr>
    <a:lvl6pPr marL="2286000" algn="l" defTabSz="914400" rtl="0" eaLnBrk="1" latinLnBrk="0" hangingPunct="1">
      <a:defRPr kern="1200">
        <a:solidFill>
          <a:schemeClr val="tx1"/>
        </a:solidFill>
        <a:latin typeface="Gill Sans MT"/>
        <a:ea typeface="+mn-ea"/>
        <a:cs typeface="Arial" pitchFamily="34" charset="0"/>
      </a:defRPr>
    </a:lvl6pPr>
    <a:lvl7pPr marL="2743200" algn="l" defTabSz="914400" rtl="0" eaLnBrk="1" latinLnBrk="0" hangingPunct="1">
      <a:defRPr kern="1200">
        <a:solidFill>
          <a:schemeClr val="tx1"/>
        </a:solidFill>
        <a:latin typeface="Gill Sans MT"/>
        <a:ea typeface="+mn-ea"/>
        <a:cs typeface="Arial" pitchFamily="34" charset="0"/>
      </a:defRPr>
    </a:lvl7pPr>
    <a:lvl8pPr marL="3200400" algn="l" defTabSz="914400" rtl="0" eaLnBrk="1" latinLnBrk="0" hangingPunct="1">
      <a:defRPr kern="1200">
        <a:solidFill>
          <a:schemeClr val="tx1"/>
        </a:solidFill>
        <a:latin typeface="Gill Sans MT"/>
        <a:ea typeface="+mn-ea"/>
        <a:cs typeface="Arial" pitchFamily="34" charset="0"/>
      </a:defRPr>
    </a:lvl8pPr>
    <a:lvl9pPr marL="3657600" algn="l" defTabSz="914400" rtl="0" eaLnBrk="1" latinLnBrk="0" hangingPunct="1">
      <a:defRPr kern="1200">
        <a:solidFill>
          <a:schemeClr val="tx1"/>
        </a:solidFill>
        <a:latin typeface="Gill Sans MT"/>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6600"/>
    <a:srgbClr val="027C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36" autoAdjust="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 Id="rId9"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ink/ink1.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3.97878E-7" units="1/dev"/>
        </inkml:channelProperties>
      </inkml:inkSource>
      <inkml:timestamp xml:id="ts0" timeString="2010-12-06T19:41:39.046"/>
    </inkml:context>
    <inkml:brush xml:id="br0">
      <inkml:brushProperty name="width" value="0.08333" units="cm"/>
      <inkml:brushProperty name="height" value="0.08333" units="cm"/>
      <inkml:brushProperty name="color" value="#C00000"/>
      <inkml:brushProperty name="fitToCurve" value="1"/>
    </inkml:brush>
  </inkml:definitions>
  <inkml:trace contextRef="#ctx0" brushRef="#br0">838 4461 15,'0'0'12,"0"0"0,0 0-3,0 0-3,0 0-1,0 0-1,0 0-1,0 0 0,0 0 0,0 0 0,0 0-1,0 0 1,0 0-1,0 0 3,0 0-3,-16-4 1,16 4-1,0 0-1,-24-15 1,24 15 0,-23-17-1,23 17 0,-25-21 0,25 21 0,-36-28 0,19 13 0,-4-2-1,2 2 0,-4-8 1,-1 0 0,-3-1 1,2-7-1,2 7 1,-3-6-1,-3-3 1,3-3-1,-1 2 1,0-2-2,3-1 0,-1-3 0,4-6 0,-2 1 0,2-2 0,2-2 0,-2-6 0,4-2 0,-2 0-1,0-5 1,-2-3 0,-1 1 0,1-12 0,0-3 0,0-4 0,-2-5 1,6-6-1,-2-5 2,6 3-2,5-2 1,2 3 0,4 2-1,4 2 0,4 4 1,5 8-2,5-3 2,5-1 0,-2 4-1,3-1 1,1 1-2,4-8 2,-1 0-1,1 2 1,-4-1-1,5 3 1,-3 0-1,4 5 0,-5 1 1,1 12-1,4 1 1,-3 3-1,3 5 0,-3-5 1,5 1-1,5 1 2,-6 0-2,3 2 2,-3 3-1,2 1 0,-1 0 0,1 5 0,-9 3 0,-2 3-1,-2 3 0,-2-1 0,0 4 1,-2 7-1,-2-1 0,1 6 0,-3 3 0,-1 2 0,-10 19 1,15-30-1,-15 30 0,15-27 0,-15 27 1,8-17-2,-8 17 1,0 0 0,7-21 0,-7 21 0,0 0 0,0 0 0,0 0 0,0 0 0,0 0 0,0 0 0,0 0 0,0 0-1,0 0 0,0 0 0,0 0 0,0 0-1,0 0-2,-15-17-5,15 17-18,0 0-3,-19 19 0,0-2 0</inkml:trace>
</inkml:ink>
</file>

<file path=ppt/ink/ink2.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3.97878E-7" units="1/dev"/>
        </inkml:channelProperties>
      </inkml:inkSource>
      <inkml:timestamp xml:id="ts0" timeString="2010-12-06T19:41:40.451"/>
    </inkml:context>
    <inkml:brush xml:id="br0">
      <inkml:brushProperty name="width" value="0.08333" units="cm"/>
      <inkml:brushProperty name="height" value="0.08333" units="cm"/>
      <inkml:brushProperty name="color" value="#C00000"/>
      <inkml:brushProperty name="fitToCurve" value="1"/>
    </inkml:brush>
  </inkml:definitions>
  <inkml:trace contextRef="#ctx0" brushRef="#br0">0 365 13,'0'0'15,"0"0"-2,0 0-2,0 0-1,0 0-1,0 0 0,0 0 0,0 0-2,0 0-1,30-11 0,-30 11-1,36-10-1,-15-1 0,8-2 0,-3-4-1,9-2 0,-9-10-1,10 9-1,-9-11 1,-2 3-1,1 1-1,-3 7 1,-2 3-1,0-2 0,-21 19 1,27-23-1,-27 23 0,21-17 0,-21 17 0,0 0 1,15-21-2,-15 21 1,0 0 0,0 0 0,0 0 0,0 0 0,0 0 0,19-17 0,-19 17 1,0 0-1,0 0 0,0 0 0,0 0 1,19-15-1,-19 15 1,0 0-1,0 0 0,0 0 0,0 0 0,0 0 0,0 0 0,0 0 0,0 0 0,0 0 0,0 0 0,0 0 0,0 0 0,0 0 0,0 0 0,0 0 0,0 0 0,0 0 1,0 0-1,0 0 0,0 0 0,0 0 0,2 25 0,-2-7 0,0 13 0,5 7 0,1 1 0,2 5 0,3 3 0,-1 4 0,3 0 0,4-5 0,-4-10 0,-1 0 0,-1-14 0,-1 3 0,-1-6 0,-9-19 0,12 17 0,-12-17-2,0 0 2,0 0 1,0 0-1,0 0 0,0 0 0,0 0-1,-12-19-4,12 19-8,-25-15-17,25 15-2,-28 6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54574E5D-5B69-44E3-873F-835C33AA3672}" type="datetimeFigureOut">
              <a:rPr lang="en-US"/>
              <a:pPr>
                <a:defRPr/>
              </a:pPr>
              <a:t>11/16/2011</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D3D41B16-0AE7-4985-8F94-AF604C312D5A}" type="slidenum">
              <a:rPr lang="en-US"/>
              <a:pPr>
                <a:defRPr/>
              </a:pPr>
              <a:t>‹#›</a:t>
            </a:fld>
            <a:endParaRPr lang="en-US"/>
          </a:p>
        </p:txBody>
      </p:sp>
    </p:spTree>
    <p:extLst>
      <p:ext uri="{BB962C8B-B14F-4D97-AF65-F5344CB8AC3E}">
        <p14:creationId xmlns:p14="http://schemas.microsoft.com/office/powerpoint/2010/main" val="3529752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04B5EDB-50CF-403A-A040-3BC0EC5991D8}" type="datetimeFigureOut">
              <a:rPr lang="en-US"/>
              <a:pPr>
                <a:defRPr/>
              </a:pPr>
              <a:t>11/16/2011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2482039E-0DDC-4466-AD7F-BFAD8C67ED48}" type="slidenum">
              <a:rPr lang="en-US"/>
              <a:pPr>
                <a:defRPr/>
              </a:pPr>
              <a:t>‹#›</a:t>
            </a:fld>
            <a:endParaRPr lang="en-US"/>
          </a:p>
        </p:txBody>
      </p:sp>
    </p:spTree>
    <p:extLst>
      <p:ext uri="{BB962C8B-B14F-4D97-AF65-F5344CB8AC3E}">
        <p14:creationId xmlns:p14="http://schemas.microsoft.com/office/powerpoint/2010/main" val="137513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3C3676AA-E3FE-44B2-9C76-7B3D6EDF109A}" type="datetimeFigureOut">
              <a:rPr lang="en-US"/>
              <a:pPr>
                <a:defRPr/>
              </a:pPr>
              <a:t>11/16/2011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94C18F4-DE62-4A9A-95ED-474093B2CED1}" type="slidenum">
              <a:rPr lang="en-US"/>
              <a:pPr>
                <a:defRPr/>
              </a:pPr>
              <a:t>‹#›</a:t>
            </a:fld>
            <a:endParaRPr lang="en-US"/>
          </a:p>
        </p:txBody>
      </p:sp>
    </p:spTree>
    <p:extLst>
      <p:ext uri="{BB962C8B-B14F-4D97-AF65-F5344CB8AC3E}">
        <p14:creationId xmlns:p14="http://schemas.microsoft.com/office/powerpoint/2010/main" val="3190128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8707B445-8B82-4421-AD39-0470C336E6F0}" type="datetimeFigureOut">
              <a:rPr lang="en-US"/>
              <a:pPr>
                <a:defRPr/>
              </a:pPr>
              <a:t>11/16/2011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08F2A2F-9122-45AB-A0E0-3247C1D8E9E2}" type="slidenum">
              <a:rPr lang="en-US"/>
              <a:pPr>
                <a:defRPr/>
              </a:pPr>
              <a:t>‹#›</a:t>
            </a:fld>
            <a:endParaRPr lang="en-US"/>
          </a:p>
        </p:txBody>
      </p:sp>
    </p:spTree>
    <p:extLst>
      <p:ext uri="{BB962C8B-B14F-4D97-AF65-F5344CB8AC3E}">
        <p14:creationId xmlns:p14="http://schemas.microsoft.com/office/powerpoint/2010/main" val="3458941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D727B448-4795-4ED2-B12E-30DAC002AA8A}" type="datetimeFigureOut">
              <a:rPr lang="en-US"/>
              <a:pPr>
                <a:defRPr/>
              </a:pPr>
              <a:t>11/16/2011</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284EBED3-2B24-4B65-86E8-17E451E2CC02}" type="slidenum">
              <a:rPr lang="en-US"/>
              <a:pPr>
                <a:defRPr/>
              </a:pPr>
              <a:t>‹#›</a:t>
            </a:fld>
            <a:endParaRPr lang="en-US"/>
          </a:p>
        </p:txBody>
      </p:sp>
    </p:spTree>
    <p:extLst>
      <p:ext uri="{BB962C8B-B14F-4D97-AF65-F5344CB8AC3E}">
        <p14:creationId xmlns:p14="http://schemas.microsoft.com/office/powerpoint/2010/main" val="1958628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FEC8BA6C-F27E-4281-8918-C77EE79A04D7}" type="datetimeFigureOut">
              <a:rPr lang="en-US"/>
              <a:pPr>
                <a:defRPr/>
              </a:pPr>
              <a:t>11/16/2011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613E815C-8A86-4171-86E1-DBE9AC16E304}" type="slidenum">
              <a:rPr lang="en-US"/>
              <a:pPr>
                <a:defRPr/>
              </a:pPr>
              <a:t>‹#›</a:t>
            </a:fld>
            <a:endParaRPr lang="en-US"/>
          </a:p>
        </p:txBody>
      </p:sp>
    </p:spTree>
    <p:extLst>
      <p:ext uri="{BB962C8B-B14F-4D97-AF65-F5344CB8AC3E}">
        <p14:creationId xmlns:p14="http://schemas.microsoft.com/office/powerpoint/2010/main" val="48205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C8EF9EBD-3E8C-4E58-87C3-5270161587E8}" type="datetimeFigureOut">
              <a:rPr lang="en-US"/>
              <a:pPr>
                <a:defRPr/>
              </a:pPr>
              <a:t>11/16/2011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8F56DB1E-AFCE-4A92-885C-96B4D0B615D6}" type="slidenum">
              <a:rPr lang="en-US"/>
              <a:pPr>
                <a:defRPr/>
              </a:pPr>
              <a:t>‹#›</a:t>
            </a:fld>
            <a:endParaRPr lang="en-US"/>
          </a:p>
        </p:txBody>
      </p:sp>
    </p:spTree>
    <p:extLst>
      <p:ext uri="{BB962C8B-B14F-4D97-AF65-F5344CB8AC3E}">
        <p14:creationId xmlns:p14="http://schemas.microsoft.com/office/powerpoint/2010/main" val="4099354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BC74EA2C-33E8-4FEB-B053-8458F8E136A1}" type="datetimeFigureOut">
              <a:rPr lang="en-US"/>
              <a:pPr>
                <a:defRPr/>
              </a:pPr>
              <a:t>11/16/2011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6101472-CC5F-43AB-8B51-BB483E5F132B}" type="slidenum">
              <a:rPr lang="en-US"/>
              <a:pPr>
                <a:defRPr/>
              </a:pPr>
              <a:t>‹#›</a:t>
            </a:fld>
            <a:endParaRPr lang="en-US"/>
          </a:p>
        </p:txBody>
      </p:sp>
    </p:spTree>
    <p:extLst>
      <p:ext uri="{BB962C8B-B14F-4D97-AF65-F5344CB8AC3E}">
        <p14:creationId xmlns:p14="http://schemas.microsoft.com/office/powerpoint/2010/main" val="2756293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21A8A52A-4D1F-46AA-97EF-9D9387C4C1B9}" type="datetimeFigureOut">
              <a:rPr lang="en-US"/>
              <a:pPr>
                <a:defRPr/>
              </a:pPr>
              <a:t>11/16/2011</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45FE068B-0FA0-4372-8182-37114D3C0E72}" type="slidenum">
              <a:rPr lang="en-US"/>
              <a:pPr>
                <a:defRPr/>
              </a:pPr>
              <a:t>‹#›</a:t>
            </a:fld>
            <a:endParaRPr lang="en-US"/>
          </a:p>
        </p:txBody>
      </p:sp>
    </p:spTree>
    <p:extLst>
      <p:ext uri="{BB962C8B-B14F-4D97-AF65-F5344CB8AC3E}">
        <p14:creationId xmlns:p14="http://schemas.microsoft.com/office/powerpoint/2010/main" val="252322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044571C6-3334-4372-8206-B916E058DE7A}" type="datetimeFigureOut">
              <a:rPr lang="en-US"/>
              <a:pPr>
                <a:defRPr/>
              </a:pPr>
              <a:t>11/16/2011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974B7AA-7F2C-427D-B087-EEABDB0B3D75}" type="slidenum">
              <a:rPr lang="en-US"/>
              <a:pPr>
                <a:defRPr/>
              </a:pPr>
              <a:t>‹#›</a:t>
            </a:fld>
            <a:endParaRPr lang="en-US"/>
          </a:p>
        </p:txBody>
      </p:sp>
    </p:spTree>
    <p:extLst>
      <p:ext uri="{BB962C8B-B14F-4D97-AF65-F5344CB8AC3E}">
        <p14:creationId xmlns:p14="http://schemas.microsoft.com/office/powerpoint/2010/main" val="3810139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1F511AD0-030B-432E-B399-B786B65D5D99}" type="datetimeFigureOut">
              <a:rPr lang="en-US"/>
              <a:pPr>
                <a:defRPr/>
              </a:pPr>
              <a:t>11/16/2011</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B646D88E-E44A-466A-96BA-B1AE5147F3EB}" type="slidenum">
              <a:rPr lang="en-US"/>
              <a:pPr>
                <a:defRPr/>
              </a:pPr>
              <a:t>‹#›</a:t>
            </a:fld>
            <a:endParaRPr lang="en-US"/>
          </a:p>
        </p:txBody>
      </p:sp>
    </p:spTree>
    <p:extLst>
      <p:ext uri="{BB962C8B-B14F-4D97-AF65-F5344CB8AC3E}">
        <p14:creationId xmlns:p14="http://schemas.microsoft.com/office/powerpoint/2010/main" val="1421792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FF0064F7-B28B-455C-8589-39BE1691A79D}" type="datetimeFigureOut">
              <a:rPr lang="en-US"/>
              <a:pPr>
                <a:defRPr/>
              </a:pPr>
              <a:t>11/16/2011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fld id="{B1B45954-2E8C-4F36-8F10-FBC3E039E594}"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89" r:id="rId1"/>
    <p:sldLayoutId id="2147483784" r:id="rId2"/>
    <p:sldLayoutId id="2147483790" r:id="rId3"/>
    <p:sldLayoutId id="2147483785" r:id="rId4"/>
    <p:sldLayoutId id="2147483791" r:id="rId5"/>
    <p:sldLayoutId id="2147483786" r:id="rId6"/>
    <p:sldLayoutId id="2147483792" r:id="rId7"/>
    <p:sldLayoutId id="2147483793" r:id="rId8"/>
    <p:sldLayoutId id="2147483794" r:id="rId9"/>
    <p:sldLayoutId id="2147483787" r:id="rId10"/>
    <p:sldLayoutId id="2147483788" r:id="rId11"/>
  </p:sldLayoutIdLst>
  <p:timing>
    <p:tnLst>
      <p:par>
        <p:cTn id="1" dur="indefinite" restart="never" nodeType="tmRoot"/>
      </p:par>
    </p:tnLst>
  </p:timing>
  <p:txStyles>
    <p:titleStyle>
      <a:lvl1pPr algn="l" rtl="0" eaLnBrk="0" fontAlgn="base" hangingPunct="0">
        <a:spcBef>
          <a:spcPct val="0"/>
        </a:spcBef>
        <a:spcAft>
          <a:spcPct val="0"/>
        </a:spcAft>
        <a:defRPr sz="4300" kern="1200">
          <a:solidFill>
            <a:srgbClr val="1E212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E2124"/>
          </a:solidFill>
          <a:latin typeface="Gill Sans MT"/>
        </a:defRPr>
      </a:lvl2pPr>
      <a:lvl3pPr algn="l" rtl="0" eaLnBrk="0" fontAlgn="base" hangingPunct="0">
        <a:spcBef>
          <a:spcPct val="0"/>
        </a:spcBef>
        <a:spcAft>
          <a:spcPct val="0"/>
        </a:spcAft>
        <a:defRPr sz="4300">
          <a:solidFill>
            <a:srgbClr val="1E2124"/>
          </a:solidFill>
          <a:latin typeface="Gill Sans MT"/>
        </a:defRPr>
      </a:lvl3pPr>
      <a:lvl4pPr algn="l" rtl="0" eaLnBrk="0" fontAlgn="base" hangingPunct="0">
        <a:spcBef>
          <a:spcPct val="0"/>
        </a:spcBef>
        <a:spcAft>
          <a:spcPct val="0"/>
        </a:spcAft>
        <a:defRPr sz="4300">
          <a:solidFill>
            <a:srgbClr val="1E2124"/>
          </a:solidFill>
          <a:latin typeface="Gill Sans MT"/>
        </a:defRPr>
      </a:lvl4pPr>
      <a:lvl5pPr algn="l" rtl="0" eaLnBrk="0" fontAlgn="base" hangingPunct="0">
        <a:spcBef>
          <a:spcPct val="0"/>
        </a:spcBef>
        <a:spcAft>
          <a:spcPct val="0"/>
        </a:spcAft>
        <a:defRPr sz="4300">
          <a:solidFill>
            <a:srgbClr val="1E2124"/>
          </a:solidFill>
          <a:latin typeface="Gill Sans MT"/>
        </a:defRPr>
      </a:lvl5pPr>
      <a:lvl6pPr marL="457200" algn="l" rtl="0" fontAlgn="base">
        <a:spcBef>
          <a:spcPct val="0"/>
        </a:spcBef>
        <a:spcAft>
          <a:spcPct val="0"/>
        </a:spcAft>
        <a:defRPr sz="4300">
          <a:solidFill>
            <a:srgbClr val="1E2124"/>
          </a:solidFill>
          <a:latin typeface="Gill Sans MT"/>
        </a:defRPr>
      </a:lvl6pPr>
      <a:lvl7pPr marL="914400" algn="l" rtl="0" fontAlgn="base">
        <a:spcBef>
          <a:spcPct val="0"/>
        </a:spcBef>
        <a:spcAft>
          <a:spcPct val="0"/>
        </a:spcAft>
        <a:defRPr sz="4300">
          <a:solidFill>
            <a:srgbClr val="1E2124"/>
          </a:solidFill>
          <a:latin typeface="Gill Sans MT"/>
        </a:defRPr>
      </a:lvl7pPr>
      <a:lvl8pPr marL="1371600" algn="l" rtl="0" fontAlgn="base">
        <a:spcBef>
          <a:spcPct val="0"/>
        </a:spcBef>
        <a:spcAft>
          <a:spcPct val="0"/>
        </a:spcAft>
        <a:defRPr sz="4300">
          <a:solidFill>
            <a:srgbClr val="1E2124"/>
          </a:solidFill>
          <a:latin typeface="Gill Sans MT"/>
        </a:defRPr>
      </a:lvl8pPr>
      <a:lvl9pPr marL="1828800" algn="l" rtl="0" fontAlgn="base">
        <a:spcBef>
          <a:spcPct val="0"/>
        </a:spcBef>
        <a:spcAft>
          <a:spcPct val="0"/>
        </a:spcAft>
        <a:defRPr sz="4300">
          <a:solidFill>
            <a:srgbClr val="1E2124"/>
          </a:solidFill>
          <a:latin typeface="Gill Sans MT"/>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7A6A60"/>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B4936D"/>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7.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8.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8.wmf"/></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8.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18.wmf"/></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5.bin"/><Relationship Id="rId18" Type="http://schemas.openxmlformats.org/officeDocument/2006/relationships/image" Target="../media/image29.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6.wmf"/><Relationship Id="rId17"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image" Target="../media/image28.wmf"/><Relationship Id="rId20" Type="http://schemas.openxmlformats.org/officeDocument/2006/relationships/image" Target="../media/image30.wmf"/><Relationship Id="rId1" Type="http://schemas.openxmlformats.org/officeDocument/2006/relationships/vmlDrawing" Target="../drawings/vmlDrawing14.vml"/><Relationship Id="rId6" Type="http://schemas.openxmlformats.org/officeDocument/2006/relationships/image" Target="../media/image23.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5.wmf"/><Relationship Id="rId19" Type="http://schemas.openxmlformats.org/officeDocument/2006/relationships/oleObject" Target="../embeddings/oleObject28.bin"/><Relationship Id="rId4" Type="http://schemas.openxmlformats.org/officeDocument/2006/relationships/image" Target="../media/image22.wmf"/><Relationship Id="rId9" Type="http://schemas.openxmlformats.org/officeDocument/2006/relationships/oleObject" Target="../embeddings/oleObject23.bin"/><Relationship Id="rId14" Type="http://schemas.openxmlformats.org/officeDocument/2006/relationships/image" Target="../media/image27.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12.wmf"/><Relationship Id="rId2" Type="http://schemas.openxmlformats.org/officeDocument/2006/relationships/slideLayout" Target="../slideLayouts/slideLayout2.xml"/><Relationship Id="rId16" Type="http://schemas.openxmlformats.org/officeDocument/2006/relationships/image" Target="../media/image14.wmf"/><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7.bin"/><Relationship Id="rId14" Type="http://schemas.openxmlformats.org/officeDocument/2006/relationships/image" Target="../media/image1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7.emf"/><Relationship Id="rId5" Type="http://schemas.openxmlformats.org/officeDocument/2006/relationships/customXml" Target="../ink/ink2.xml"/><Relationship Id="rId4" Type="http://schemas.openxmlformats.org/officeDocument/2006/relationships/image" Target="../media/image1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431925" y="360363"/>
            <a:ext cx="7407275" cy="1471612"/>
          </a:xfrm>
        </p:spPr>
        <p:txBody>
          <a:bodyPr/>
          <a:lstStyle/>
          <a:p>
            <a:pPr eaLnBrk="1" fontAlgn="auto" hangingPunct="1">
              <a:spcAft>
                <a:spcPts val="0"/>
              </a:spcAft>
              <a:defRPr/>
            </a:pPr>
            <a:r>
              <a:rPr lang="en-US" dirty="0" smtClean="0">
                <a:solidFill>
                  <a:schemeClr val="tx2">
                    <a:satMod val="130000"/>
                  </a:schemeClr>
                </a:solidFill>
              </a:rPr>
              <a:t>Energetics</a:t>
            </a:r>
            <a:endParaRPr lang="en-US" dirty="0">
              <a:solidFill>
                <a:schemeClr val="tx2">
                  <a:satMod val="130000"/>
                </a:schemeClr>
              </a:solidFill>
            </a:endParaRPr>
          </a:p>
        </p:txBody>
      </p:sp>
      <p:sp>
        <p:nvSpPr>
          <p:cNvPr id="5" name="Subtitle 4"/>
          <p:cNvSpPr>
            <a:spLocks noGrp="1"/>
          </p:cNvSpPr>
          <p:nvPr>
            <p:ph type="subTitle" idx="1"/>
          </p:nvPr>
        </p:nvSpPr>
        <p:spPr>
          <a:xfrm>
            <a:off x="1431925" y="1849438"/>
            <a:ext cx="7864475" cy="1752600"/>
          </a:xfrm>
        </p:spPr>
        <p:txBody>
          <a:bodyPr>
            <a:normAutofit lnSpcReduction="10000"/>
          </a:bodyPr>
          <a:lstStyle/>
          <a:p>
            <a:pPr eaLnBrk="1" fontAlgn="auto" hangingPunct="1">
              <a:spcAft>
                <a:spcPts val="0"/>
              </a:spcAft>
              <a:buFont typeface="Wingdings 2"/>
              <a:buNone/>
              <a:defRPr/>
            </a:pPr>
            <a:r>
              <a:rPr lang="en-US" dirty="0"/>
              <a:t>IB Topics 5 &amp; 15</a:t>
            </a:r>
          </a:p>
          <a:p>
            <a:pPr eaLnBrk="1" fontAlgn="auto" hangingPunct="1">
              <a:spcAft>
                <a:spcPts val="0"/>
              </a:spcAft>
              <a:buFont typeface="Wingdings 2"/>
              <a:buNone/>
              <a:defRPr/>
            </a:pPr>
            <a:endParaRPr lang="en-US" b="1" dirty="0" smtClean="0"/>
          </a:p>
          <a:p>
            <a:pPr eaLnBrk="1" fontAlgn="auto" hangingPunct="1">
              <a:spcAft>
                <a:spcPts val="0"/>
              </a:spcAft>
              <a:buFont typeface="Wingdings 2"/>
              <a:buNone/>
              <a:defRPr/>
            </a:pPr>
            <a:r>
              <a:rPr lang="en-US" b="1" dirty="0" smtClean="0"/>
              <a:t>			PART 3: </a:t>
            </a:r>
          </a:p>
          <a:p>
            <a:pPr eaLnBrk="1" fontAlgn="auto" hangingPunct="1">
              <a:spcAft>
                <a:spcPts val="0"/>
              </a:spcAft>
              <a:buFont typeface="Wingdings 2"/>
              <a:buNone/>
              <a:defRPr/>
            </a:pPr>
            <a:r>
              <a:rPr lang="en-US" b="1" dirty="0"/>
              <a:t>	</a:t>
            </a:r>
            <a:r>
              <a:rPr lang="en-US" b="1" dirty="0" smtClean="0"/>
              <a:t>		Energy Cycles</a:t>
            </a:r>
            <a:endParaRPr lang="en-US" dirty="0"/>
          </a:p>
        </p:txBody>
      </p:sp>
      <p:pic>
        <p:nvPicPr>
          <p:cNvPr id="8196" name="Picture 7" descr="http://www.docbrown.info/page03/3_51energy/HessLaw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8275" y="3810000"/>
            <a:ext cx="3286125"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bwMode="auto">
          <a:xfrm>
            <a:off x="1143000" y="76200"/>
            <a:ext cx="7791450" cy="1143000"/>
          </a:xfrm>
        </p:spPr>
        <p:txBody>
          <a:bodyPr vert="horz" wrap="square" lIns="91440" tIns="45720" rIns="91440" bIns="45720" numCol="1" anchorCtr="0" compatLnSpc="1">
            <a:prstTxWarp prst="textNoShape">
              <a:avLst/>
            </a:prstTxWarp>
            <a:normAutofit fontScale="90000"/>
          </a:bodyPr>
          <a:lstStyle/>
          <a:p>
            <a:pPr eaLnBrk="1" hangingPunct="1"/>
            <a:r>
              <a:rPr lang="en-US" sz="2400" b="1" u="sng" smtClean="0">
                <a:effectLst/>
              </a:rPr>
              <a:t>Example:</a:t>
            </a:r>
            <a:r>
              <a:rPr lang="en-US" sz="2400" b="1" smtClean="0">
                <a:effectLst/>
              </a:rPr>
              <a:t>  </a:t>
            </a:r>
            <a:r>
              <a:rPr lang="en-US" sz="2400" smtClean="0">
                <a:effectLst/>
              </a:rPr>
              <a:t>How much heat is released by 250.0 g of H</a:t>
            </a:r>
            <a:r>
              <a:rPr lang="en-US" sz="2400" baseline="-25000" smtClean="0">
                <a:effectLst/>
              </a:rPr>
              <a:t>2</a:t>
            </a:r>
            <a:r>
              <a:rPr lang="en-US" sz="2400" smtClean="0">
                <a:effectLst/>
              </a:rPr>
              <a:t>O as it cools from 125.0</a:t>
            </a:r>
            <a:r>
              <a:rPr lang="en-US" sz="2400" smtClean="0">
                <a:effectLst/>
                <a:sym typeface="Symbol" pitchFamily="18" charset="2"/>
              </a:rPr>
              <a:t></a:t>
            </a:r>
            <a:r>
              <a:rPr lang="en-US" sz="2400" smtClean="0">
                <a:effectLst/>
              </a:rPr>
              <a:t>C to -40.0</a:t>
            </a:r>
            <a:r>
              <a:rPr lang="en-US" sz="2400" smtClean="0">
                <a:effectLst/>
                <a:sym typeface="Symbol" pitchFamily="18" charset="2"/>
              </a:rPr>
              <a:t></a:t>
            </a:r>
            <a:r>
              <a:rPr lang="en-US" sz="2400" smtClean="0">
                <a:effectLst/>
              </a:rPr>
              <a:t>C?  (Recall that the specific heat of water = 4.18 J/g</a:t>
            </a:r>
            <a:r>
              <a:rPr lang="en-US" sz="2400" smtClean="0">
                <a:effectLst/>
                <a:sym typeface="Symbol" pitchFamily="18" charset="2"/>
              </a:rPr>
              <a:t></a:t>
            </a:r>
            <a:r>
              <a:rPr lang="en-US" sz="2400" smtClean="0">
                <a:effectLst/>
              </a:rPr>
              <a:t>C)</a:t>
            </a:r>
          </a:p>
        </p:txBody>
      </p:sp>
      <p:sp>
        <p:nvSpPr>
          <p:cNvPr id="3" name="Content Placeholder 2"/>
          <p:cNvSpPr>
            <a:spLocks noGrp="1"/>
          </p:cNvSpPr>
          <p:nvPr>
            <p:ph idx="1"/>
          </p:nvPr>
        </p:nvSpPr>
        <p:spPr>
          <a:xfrm>
            <a:off x="1447800" y="1447800"/>
            <a:ext cx="7010400" cy="5181600"/>
          </a:xfrm>
        </p:spPr>
        <p:txBody>
          <a:bodyPr/>
          <a:lstStyle/>
          <a:p>
            <a:pPr marL="82550" indent="0" eaLnBrk="1" hangingPunct="1">
              <a:buFont typeface="Wingdings 2" pitchFamily="18" charset="2"/>
              <a:buNone/>
              <a:defRPr/>
            </a:pPr>
            <a:r>
              <a:rPr lang="en-US" sz="2400" dirty="0" smtClean="0">
                <a:solidFill>
                  <a:srgbClr val="FF0000"/>
                </a:solidFill>
              </a:rPr>
              <a:t>Five steps…</a:t>
            </a:r>
          </a:p>
          <a:p>
            <a:pPr marL="596900" indent="-514350" eaLnBrk="1" hangingPunct="1">
              <a:buFont typeface="+mj-lt"/>
              <a:buAutoNum type="arabicPeriod"/>
              <a:defRPr/>
            </a:pPr>
            <a:r>
              <a:rPr lang="en-US" sz="2400" dirty="0" smtClean="0">
                <a:solidFill>
                  <a:srgbClr val="FF0000"/>
                </a:solidFill>
              </a:rPr>
              <a:t>Cool the steam 		</a:t>
            </a:r>
            <a:r>
              <a:rPr lang="en-US" sz="2400" dirty="0" err="1" smtClean="0">
                <a:solidFill>
                  <a:srgbClr val="FF0000"/>
                </a:solidFill>
              </a:rPr>
              <a:t>m∙c</a:t>
            </a:r>
            <a:r>
              <a:rPr lang="en-US" sz="2400" baseline="-25000" dirty="0" err="1" smtClean="0">
                <a:solidFill>
                  <a:srgbClr val="FF0000"/>
                </a:solidFill>
              </a:rPr>
              <a:t>steam</a:t>
            </a:r>
            <a:r>
              <a:rPr lang="en-US" sz="2400" dirty="0" smtClean="0">
                <a:solidFill>
                  <a:srgbClr val="FF0000"/>
                </a:solidFill>
              </a:rPr>
              <a:t>∙</a:t>
            </a:r>
            <a:r>
              <a:rPr lang="en-US" sz="2400" dirty="0" smtClean="0">
                <a:solidFill>
                  <a:srgbClr val="FF0000"/>
                </a:solidFill>
                <a:sym typeface="Symbol"/>
              </a:rPr>
              <a:t>T</a:t>
            </a:r>
            <a:endParaRPr lang="en-US" sz="2400" dirty="0" smtClean="0">
              <a:solidFill>
                <a:srgbClr val="FF0000"/>
              </a:solidFill>
            </a:endParaRPr>
          </a:p>
          <a:p>
            <a:pPr marL="596900" indent="-514350" eaLnBrk="1" hangingPunct="1">
              <a:buFont typeface="+mj-lt"/>
              <a:buAutoNum type="arabicPeriod"/>
              <a:defRPr/>
            </a:pPr>
            <a:r>
              <a:rPr lang="en-US" sz="2400" dirty="0" smtClean="0">
                <a:solidFill>
                  <a:srgbClr val="FF0000"/>
                </a:solidFill>
              </a:rPr>
              <a:t>Condense 		m(-</a:t>
            </a:r>
            <a:r>
              <a:rPr lang="en-US" sz="2400" dirty="0" smtClean="0">
                <a:solidFill>
                  <a:srgbClr val="FF0000"/>
                </a:solidFill>
                <a:sym typeface="Symbol"/>
              </a:rPr>
              <a:t></a:t>
            </a:r>
            <a:r>
              <a:rPr lang="en-US" sz="2400" dirty="0" err="1" smtClean="0">
                <a:solidFill>
                  <a:srgbClr val="FF0000"/>
                </a:solidFill>
                <a:sym typeface="Symbol"/>
              </a:rPr>
              <a:t>H</a:t>
            </a:r>
            <a:r>
              <a:rPr lang="en-US" sz="2400" baseline="-25000" dirty="0" err="1" smtClean="0">
                <a:solidFill>
                  <a:srgbClr val="FF0000"/>
                </a:solidFill>
                <a:sym typeface="Symbol"/>
              </a:rPr>
              <a:t>vap</a:t>
            </a:r>
            <a:r>
              <a:rPr lang="en-US" sz="2400" dirty="0" smtClean="0">
                <a:solidFill>
                  <a:srgbClr val="FF0000"/>
                </a:solidFill>
                <a:sym typeface="Symbol"/>
              </a:rPr>
              <a:t>)</a:t>
            </a:r>
            <a:endParaRPr lang="en-US" sz="2400" dirty="0" smtClean="0">
              <a:solidFill>
                <a:srgbClr val="FF0000"/>
              </a:solidFill>
            </a:endParaRPr>
          </a:p>
          <a:p>
            <a:pPr marL="596900" indent="-514350" eaLnBrk="1" hangingPunct="1">
              <a:buFont typeface="+mj-lt"/>
              <a:buAutoNum type="arabicPeriod"/>
              <a:defRPr/>
            </a:pPr>
            <a:r>
              <a:rPr lang="en-US" sz="2400" dirty="0" smtClean="0">
                <a:solidFill>
                  <a:srgbClr val="FF0000"/>
                </a:solidFill>
              </a:rPr>
              <a:t>Cool the liquid water	</a:t>
            </a:r>
            <a:r>
              <a:rPr lang="en-US" sz="2400" dirty="0" err="1" smtClean="0">
                <a:solidFill>
                  <a:srgbClr val="FF0000"/>
                </a:solidFill>
              </a:rPr>
              <a:t>m∙c</a:t>
            </a:r>
            <a:r>
              <a:rPr lang="en-US" sz="2400" baseline="-25000" dirty="0" err="1" smtClean="0">
                <a:solidFill>
                  <a:srgbClr val="FF0000"/>
                </a:solidFill>
              </a:rPr>
              <a:t>water</a:t>
            </a:r>
            <a:r>
              <a:rPr lang="en-US" sz="2400" dirty="0" smtClean="0">
                <a:solidFill>
                  <a:srgbClr val="FF0000"/>
                </a:solidFill>
              </a:rPr>
              <a:t>∙</a:t>
            </a:r>
            <a:r>
              <a:rPr lang="en-US" sz="2400" dirty="0" smtClean="0">
                <a:solidFill>
                  <a:srgbClr val="FF0000"/>
                </a:solidFill>
                <a:sym typeface="Symbol"/>
              </a:rPr>
              <a:t>T</a:t>
            </a:r>
            <a:endParaRPr lang="en-US" sz="2400" dirty="0" smtClean="0">
              <a:solidFill>
                <a:srgbClr val="FF0000"/>
              </a:solidFill>
            </a:endParaRPr>
          </a:p>
          <a:p>
            <a:pPr marL="596900" indent="-514350" eaLnBrk="1" hangingPunct="1">
              <a:buFont typeface="+mj-lt"/>
              <a:buAutoNum type="arabicPeriod"/>
              <a:defRPr/>
            </a:pPr>
            <a:r>
              <a:rPr lang="en-US" sz="2400" dirty="0" smtClean="0">
                <a:solidFill>
                  <a:srgbClr val="FF0000"/>
                </a:solidFill>
              </a:rPr>
              <a:t>Freeze			m(-</a:t>
            </a:r>
            <a:r>
              <a:rPr lang="en-US" sz="2400" dirty="0" smtClean="0">
                <a:solidFill>
                  <a:srgbClr val="FF0000"/>
                </a:solidFill>
                <a:sym typeface="Symbol"/>
              </a:rPr>
              <a:t></a:t>
            </a:r>
            <a:r>
              <a:rPr lang="en-US" sz="2400" dirty="0" err="1" smtClean="0">
                <a:solidFill>
                  <a:srgbClr val="FF0000"/>
                </a:solidFill>
                <a:sym typeface="Symbol"/>
              </a:rPr>
              <a:t>H</a:t>
            </a:r>
            <a:r>
              <a:rPr lang="en-US" sz="2400" baseline="-25000" dirty="0" err="1" smtClean="0">
                <a:solidFill>
                  <a:srgbClr val="FF0000"/>
                </a:solidFill>
                <a:sym typeface="Symbol"/>
              </a:rPr>
              <a:t>fus</a:t>
            </a:r>
            <a:r>
              <a:rPr lang="en-US" sz="2400" dirty="0" smtClean="0">
                <a:solidFill>
                  <a:srgbClr val="FF0000"/>
                </a:solidFill>
                <a:sym typeface="Symbol"/>
              </a:rPr>
              <a:t>)</a:t>
            </a:r>
            <a:endParaRPr lang="en-US" sz="2400" dirty="0" smtClean="0">
              <a:solidFill>
                <a:srgbClr val="FF0000"/>
              </a:solidFill>
            </a:endParaRPr>
          </a:p>
          <a:p>
            <a:pPr marL="596900" indent="-514350" eaLnBrk="1" hangingPunct="1">
              <a:buFont typeface="+mj-lt"/>
              <a:buAutoNum type="arabicPeriod"/>
              <a:defRPr/>
            </a:pPr>
            <a:r>
              <a:rPr lang="en-US" sz="2400" dirty="0" smtClean="0">
                <a:solidFill>
                  <a:srgbClr val="FF0000"/>
                </a:solidFill>
              </a:rPr>
              <a:t>Cool the solid ice	</a:t>
            </a:r>
            <a:r>
              <a:rPr lang="en-US" sz="2400" dirty="0" err="1" smtClean="0">
                <a:solidFill>
                  <a:srgbClr val="FF0000"/>
                </a:solidFill>
              </a:rPr>
              <a:t>m∙c</a:t>
            </a:r>
            <a:r>
              <a:rPr lang="en-US" sz="2400" baseline="-25000" dirty="0" err="1" smtClean="0">
                <a:solidFill>
                  <a:srgbClr val="FF0000"/>
                </a:solidFill>
              </a:rPr>
              <a:t>ice</a:t>
            </a:r>
            <a:r>
              <a:rPr lang="en-US" sz="2400" dirty="0" smtClean="0">
                <a:solidFill>
                  <a:srgbClr val="FF0000"/>
                </a:solidFill>
              </a:rPr>
              <a:t>∙</a:t>
            </a:r>
            <a:r>
              <a:rPr lang="en-US" sz="2400" dirty="0" smtClean="0">
                <a:solidFill>
                  <a:srgbClr val="FF0000"/>
                </a:solidFill>
                <a:sym typeface="Symbol"/>
              </a:rPr>
              <a:t>T</a:t>
            </a:r>
            <a:endParaRPr lang="en-US" sz="2400" dirty="0" smtClean="0">
              <a:solidFill>
                <a:srgbClr val="FF0000"/>
              </a:solidFill>
            </a:endParaRPr>
          </a:p>
          <a:p>
            <a:pPr marL="596900" indent="-514350" eaLnBrk="1" hangingPunct="1">
              <a:buFont typeface="+mj-lt"/>
              <a:buAutoNum type="arabicPeriod"/>
              <a:defRPr/>
            </a:pPr>
            <a:endParaRPr lang="en-US" dirty="0"/>
          </a:p>
        </p:txBody>
      </p:sp>
      <p:pic>
        <p:nvPicPr>
          <p:cNvPr id="44034" name="Picture 2" descr="http://www.kentchemistry.com/images/links/matter/Heat4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4181475"/>
            <a:ext cx="4176713"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Arrow Connector 5"/>
          <p:cNvCxnSpPr/>
          <p:nvPr/>
        </p:nvCxnSpPr>
        <p:spPr>
          <a:xfrm flipH="1">
            <a:off x="6477000" y="4343400"/>
            <a:ext cx="152400" cy="3048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191000" y="4648200"/>
            <a:ext cx="2057400" cy="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3810000" y="4710113"/>
            <a:ext cx="390525" cy="1004887"/>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3352800" y="5791200"/>
            <a:ext cx="381000" cy="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276600" y="5791200"/>
            <a:ext cx="76200" cy="4572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403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bwMode="auto">
          <a:xfrm>
            <a:off x="1143000" y="76200"/>
            <a:ext cx="7791450" cy="1143000"/>
          </a:xfrm>
        </p:spPr>
        <p:txBody>
          <a:bodyPr vert="horz" wrap="square" lIns="91440" tIns="45720" rIns="91440" bIns="45720" numCol="1" anchorCtr="0" compatLnSpc="1">
            <a:prstTxWarp prst="textNoShape">
              <a:avLst/>
            </a:prstTxWarp>
            <a:normAutofit fontScale="90000"/>
          </a:bodyPr>
          <a:lstStyle/>
          <a:p>
            <a:pPr eaLnBrk="1" hangingPunct="1"/>
            <a:r>
              <a:rPr lang="en-US" sz="2400" b="1" u="sng" smtClean="0">
                <a:effectLst/>
              </a:rPr>
              <a:t>Example:</a:t>
            </a:r>
            <a:r>
              <a:rPr lang="en-US" sz="2400" b="1" smtClean="0">
                <a:effectLst/>
              </a:rPr>
              <a:t>  </a:t>
            </a:r>
            <a:r>
              <a:rPr lang="en-US" sz="2400" smtClean="0">
                <a:effectLst/>
              </a:rPr>
              <a:t>How much heat is released by 250.0 g of H</a:t>
            </a:r>
            <a:r>
              <a:rPr lang="en-US" sz="2400" baseline="-25000" smtClean="0">
                <a:effectLst/>
              </a:rPr>
              <a:t>2</a:t>
            </a:r>
            <a:r>
              <a:rPr lang="en-US" sz="2400" smtClean="0">
                <a:effectLst/>
              </a:rPr>
              <a:t>O as it cools from 125.0</a:t>
            </a:r>
            <a:r>
              <a:rPr lang="en-US" sz="2400" smtClean="0">
                <a:effectLst/>
                <a:sym typeface="Symbol" pitchFamily="18" charset="2"/>
              </a:rPr>
              <a:t></a:t>
            </a:r>
            <a:r>
              <a:rPr lang="en-US" sz="2400" smtClean="0">
                <a:effectLst/>
              </a:rPr>
              <a:t>C to -40.0</a:t>
            </a:r>
            <a:r>
              <a:rPr lang="en-US" sz="2400" smtClean="0">
                <a:effectLst/>
                <a:sym typeface="Symbol" pitchFamily="18" charset="2"/>
              </a:rPr>
              <a:t></a:t>
            </a:r>
            <a:r>
              <a:rPr lang="en-US" sz="2400" smtClean="0">
                <a:effectLst/>
              </a:rPr>
              <a:t>C?  (Recall that the specific heat of water = 4.18 J/g</a:t>
            </a:r>
            <a:r>
              <a:rPr lang="en-US" sz="2400" smtClean="0">
                <a:effectLst/>
                <a:sym typeface="Symbol" pitchFamily="18" charset="2"/>
              </a:rPr>
              <a:t></a:t>
            </a:r>
            <a:r>
              <a:rPr lang="en-US" sz="2400" smtClean="0">
                <a:effectLst/>
              </a:rPr>
              <a:t>C)</a:t>
            </a:r>
          </a:p>
        </p:txBody>
      </p:sp>
      <p:sp>
        <p:nvSpPr>
          <p:cNvPr id="4" name="Rectangle 3"/>
          <p:cNvSpPr txBox="1">
            <a:spLocks noChangeArrowheads="1"/>
          </p:cNvSpPr>
          <p:nvPr/>
        </p:nvSpPr>
        <p:spPr bwMode="auto">
          <a:xfrm>
            <a:off x="1066800" y="1447800"/>
            <a:ext cx="8229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7A6A60"/>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B4936D"/>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550" indent="0">
              <a:buFont typeface="Wingdings 2" pitchFamily="18" charset="2"/>
              <a:buNone/>
              <a:defRPr/>
            </a:pPr>
            <a:r>
              <a:rPr lang="en-US" sz="2800" i="1" dirty="0" smtClean="0">
                <a:solidFill>
                  <a:srgbClr val="002060"/>
                </a:solidFill>
              </a:rPr>
              <a:t>When substances change state, they often have different specific heats:</a:t>
            </a:r>
          </a:p>
          <a:p>
            <a:pPr>
              <a:defRPr/>
            </a:pPr>
            <a:r>
              <a:rPr lang="en-US" sz="2800" b="1" dirty="0" err="1" smtClean="0">
                <a:solidFill>
                  <a:srgbClr val="002060"/>
                </a:solidFill>
              </a:rPr>
              <a:t>c</a:t>
            </a:r>
            <a:r>
              <a:rPr lang="en-US" sz="2800" b="1" baseline="-25000" dirty="0" err="1" smtClean="0">
                <a:solidFill>
                  <a:srgbClr val="002060"/>
                </a:solidFill>
              </a:rPr>
              <a:t>ice</a:t>
            </a:r>
            <a:r>
              <a:rPr lang="en-US" sz="2800" b="1" dirty="0" smtClean="0">
                <a:solidFill>
                  <a:srgbClr val="002060"/>
                </a:solidFill>
              </a:rPr>
              <a:t> = 2.09 J/</a:t>
            </a:r>
            <a:r>
              <a:rPr lang="en-US" sz="2800" b="1" dirty="0" err="1" smtClean="0">
                <a:solidFill>
                  <a:srgbClr val="002060"/>
                </a:solidFill>
              </a:rPr>
              <a:t>g</a:t>
            </a:r>
            <a:r>
              <a:rPr lang="en-US" sz="2800" b="1" baseline="30000" dirty="0" err="1" smtClean="0">
                <a:solidFill>
                  <a:srgbClr val="002060"/>
                </a:solidFill>
              </a:rPr>
              <a:t>o</a:t>
            </a:r>
            <a:r>
              <a:rPr lang="en-US" sz="2800" b="1" dirty="0" err="1" smtClean="0">
                <a:solidFill>
                  <a:srgbClr val="002060"/>
                </a:solidFill>
              </a:rPr>
              <a:t>C</a:t>
            </a:r>
            <a:endParaRPr lang="en-US" sz="2800" b="1" dirty="0" smtClean="0">
              <a:solidFill>
                <a:srgbClr val="002060"/>
              </a:solidFill>
            </a:endParaRPr>
          </a:p>
          <a:p>
            <a:pPr>
              <a:defRPr/>
            </a:pPr>
            <a:r>
              <a:rPr lang="en-US" sz="2800" b="1" dirty="0" err="1" smtClean="0">
                <a:solidFill>
                  <a:srgbClr val="002060"/>
                </a:solidFill>
              </a:rPr>
              <a:t>c</a:t>
            </a:r>
            <a:r>
              <a:rPr lang="en-US" sz="2800" b="1" baseline="-25000" dirty="0" err="1" smtClean="0">
                <a:solidFill>
                  <a:srgbClr val="002060"/>
                </a:solidFill>
              </a:rPr>
              <a:t>water</a:t>
            </a:r>
            <a:r>
              <a:rPr lang="en-US" sz="2800" b="1" dirty="0" smtClean="0">
                <a:solidFill>
                  <a:srgbClr val="002060"/>
                </a:solidFill>
              </a:rPr>
              <a:t> = 4.18 J/</a:t>
            </a:r>
            <a:r>
              <a:rPr lang="en-US" sz="2800" b="1" dirty="0" err="1" smtClean="0">
                <a:solidFill>
                  <a:srgbClr val="002060"/>
                </a:solidFill>
              </a:rPr>
              <a:t>g</a:t>
            </a:r>
            <a:r>
              <a:rPr lang="en-US" sz="2800" b="1" baseline="30000" dirty="0" err="1" smtClean="0">
                <a:solidFill>
                  <a:srgbClr val="002060"/>
                </a:solidFill>
              </a:rPr>
              <a:t>o</a:t>
            </a:r>
            <a:r>
              <a:rPr lang="en-US" sz="2800" b="1" dirty="0" err="1" smtClean="0">
                <a:solidFill>
                  <a:srgbClr val="002060"/>
                </a:solidFill>
              </a:rPr>
              <a:t>C</a:t>
            </a:r>
            <a:endParaRPr lang="en-US" sz="2800" b="1" dirty="0" smtClean="0">
              <a:solidFill>
                <a:srgbClr val="002060"/>
              </a:solidFill>
            </a:endParaRPr>
          </a:p>
          <a:p>
            <a:pPr>
              <a:defRPr/>
            </a:pPr>
            <a:r>
              <a:rPr lang="en-US" sz="2800" b="1" dirty="0" err="1" smtClean="0">
                <a:solidFill>
                  <a:srgbClr val="002060"/>
                </a:solidFill>
              </a:rPr>
              <a:t>c</a:t>
            </a:r>
            <a:r>
              <a:rPr lang="en-US" sz="2800" b="1" baseline="-25000" dirty="0" err="1" smtClean="0">
                <a:solidFill>
                  <a:srgbClr val="002060"/>
                </a:solidFill>
              </a:rPr>
              <a:t>steam</a:t>
            </a:r>
            <a:r>
              <a:rPr lang="en-US" sz="2800" b="1" dirty="0" smtClean="0">
                <a:solidFill>
                  <a:srgbClr val="002060"/>
                </a:solidFill>
              </a:rPr>
              <a:t> = 2.03 J/</a:t>
            </a:r>
            <a:r>
              <a:rPr lang="en-US" sz="2800" b="1" dirty="0" err="1" smtClean="0">
                <a:solidFill>
                  <a:srgbClr val="002060"/>
                </a:solidFill>
              </a:rPr>
              <a:t>g</a:t>
            </a:r>
            <a:r>
              <a:rPr lang="en-US" sz="2800" b="1" baseline="30000" dirty="0" err="1" smtClean="0">
                <a:solidFill>
                  <a:srgbClr val="002060"/>
                </a:solidFill>
              </a:rPr>
              <a:t>o</a:t>
            </a:r>
            <a:r>
              <a:rPr lang="en-US" sz="2800" b="1" dirty="0" err="1" smtClean="0">
                <a:solidFill>
                  <a:srgbClr val="002060"/>
                </a:solidFill>
              </a:rPr>
              <a:t>C</a:t>
            </a:r>
            <a:endParaRPr lang="en-US" sz="2800" b="1" dirty="0" smtClean="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bwMode="auto">
          <a:xfrm>
            <a:off x="1143000" y="76200"/>
            <a:ext cx="7791450" cy="1143000"/>
          </a:xfrm>
        </p:spPr>
        <p:txBody>
          <a:bodyPr vert="horz" wrap="square" lIns="91440" tIns="45720" rIns="91440" bIns="45720" numCol="1" anchorCtr="0" compatLnSpc="1">
            <a:prstTxWarp prst="textNoShape">
              <a:avLst/>
            </a:prstTxWarp>
            <a:normAutofit fontScale="90000"/>
          </a:bodyPr>
          <a:lstStyle/>
          <a:p>
            <a:pPr eaLnBrk="1" hangingPunct="1"/>
            <a:r>
              <a:rPr lang="en-US" sz="2400" b="1" u="sng" smtClean="0">
                <a:effectLst/>
              </a:rPr>
              <a:t>Example:</a:t>
            </a:r>
            <a:r>
              <a:rPr lang="en-US" sz="2400" b="1" smtClean="0">
                <a:effectLst/>
              </a:rPr>
              <a:t>  </a:t>
            </a:r>
            <a:r>
              <a:rPr lang="en-US" sz="2400" smtClean="0">
                <a:effectLst/>
              </a:rPr>
              <a:t>How much heat is released by 250.0 g of H</a:t>
            </a:r>
            <a:r>
              <a:rPr lang="en-US" sz="2400" baseline="-25000" smtClean="0">
                <a:effectLst/>
              </a:rPr>
              <a:t>2</a:t>
            </a:r>
            <a:r>
              <a:rPr lang="en-US" sz="2400" smtClean="0">
                <a:effectLst/>
              </a:rPr>
              <a:t>O as it cools from 125.0</a:t>
            </a:r>
            <a:r>
              <a:rPr lang="en-US" sz="2400" smtClean="0">
                <a:effectLst/>
                <a:sym typeface="Symbol" pitchFamily="18" charset="2"/>
              </a:rPr>
              <a:t></a:t>
            </a:r>
            <a:r>
              <a:rPr lang="en-US" sz="2400" smtClean="0">
                <a:effectLst/>
              </a:rPr>
              <a:t>C to -40.0</a:t>
            </a:r>
            <a:r>
              <a:rPr lang="en-US" sz="2400" smtClean="0">
                <a:effectLst/>
                <a:sym typeface="Symbol" pitchFamily="18" charset="2"/>
              </a:rPr>
              <a:t></a:t>
            </a:r>
            <a:r>
              <a:rPr lang="en-US" sz="2400" smtClean="0">
                <a:effectLst/>
              </a:rPr>
              <a:t>C?  (Recall that the specific heat of water = 4.18 J/g</a:t>
            </a:r>
            <a:r>
              <a:rPr lang="en-US" sz="2400" smtClean="0">
                <a:effectLst/>
                <a:sym typeface="Symbol" pitchFamily="18" charset="2"/>
              </a:rPr>
              <a:t></a:t>
            </a:r>
            <a:r>
              <a:rPr lang="en-US" sz="2400" smtClean="0">
                <a:effectLst/>
              </a:rPr>
              <a:t>C)</a:t>
            </a:r>
          </a:p>
        </p:txBody>
      </p:sp>
      <p:sp>
        <p:nvSpPr>
          <p:cNvPr id="5" name="Text Box 3"/>
          <p:cNvSpPr txBox="1">
            <a:spLocks noChangeArrowheads="1"/>
          </p:cNvSpPr>
          <p:nvPr/>
        </p:nvSpPr>
        <p:spPr bwMode="auto">
          <a:xfrm>
            <a:off x="6324600" y="5257800"/>
            <a:ext cx="3429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spcBef>
                <a:spcPct val="50000"/>
              </a:spcBef>
            </a:pPr>
            <a:r>
              <a:rPr lang="en-US" sz="2400">
                <a:latin typeface="Arial" pitchFamily="34" charset="0"/>
                <a:ea typeface="MS PGothic" pitchFamily="34" charset="-128"/>
              </a:rPr>
              <a:t>q</a:t>
            </a:r>
            <a:r>
              <a:rPr lang="en-US" sz="2400" baseline="-25000">
                <a:latin typeface="Arial" pitchFamily="34" charset="0"/>
                <a:ea typeface="MS PGothic" pitchFamily="34" charset="-128"/>
              </a:rPr>
              <a:t>total</a:t>
            </a:r>
            <a:r>
              <a:rPr lang="en-US" sz="2400">
                <a:latin typeface="Arial" pitchFamily="34" charset="0"/>
                <a:ea typeface="MS PGothic" pitchFamily="34" charset="-128"/>
              </a:rPr>
              <a:t> = -787,000J</a:t>
            </a:r>
          </a:p>
        </p:txBody>
      </p:sp>
      <p:sp>
        <p:nvSpPr>
          <p:cNvPr id="6" name="Text Box 4"/>
          <p:cNvSpPr txBox="1">
            <a:spLocks noChangeArrowheads="1"/>
          </p:cNvSpPr>
          <p:nvPr/>
        </p:nvSpPr>
        <p:spPr bwMode="auto">
          <a:xfrm>
            <a:off x="457200" y="4597400"/>
            <a:ext cx="9144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spcBef>
                <a:spcPct val="50000"/>
              </a:spcBef>
            </a:pPr>
            <a:r>
              <a:rPr lang="en-US" sz="2400" dirty="0" err="1" smtClean="0">
                <a:latin typeface="Arial" pitchFamily="34" charset="0"/>
                <a:ea typeface="MS PGothic" pitchFamily="34" charset="-128"/>
              </a:rPr>
              <a:t>q</a:t>
            </a:r>
            <a:r>
              <a:rPr lang="en-US" sz="2400" baseline="-25000" dirty="0" err="1" smtClean="0">
                <a:latin typeface="Arial" pitchFamily="34" charset="0"/>
                <a:ea typeface="MS PGothic" pitchFamily="34" charset="-128"/>
              </a:rPr>
              <a:t>ice</a:t>
            </a:r>
            <a:r>
              <a:rPr lang="en-US" sz="2400" dirty="0" smtClean="0">
                <a:latin typeface="Arial" pitchFamily="34" charset="0"/>
                <a:ea typeface="MS PGothic" pitchFamily="34" charset="-128"/>
              </a:rPr>
              <a:t> </a:t>
            </a:r>
            <a:r>
              <a:rPr lang="en-US" sz="2400" dirty="0">
                <a:latin typeface="Arial" pitchFamily="34" charset="0"/>
                <a:ea typeface="MS PGothic" pitchFamily="34" charset="-128"/>
              </a:rPr>
              <a:t>= </a:t>
            </a:r>
            <a:r>
              <a:rPr lang="en-US" sz="2400" dirty="0" err="1">
                <a:latin typeface="Arial" pitchFamily="34" charset="0"/>
                <a:ea typeface="MS PGothic" pitchFamily="34" charset="-128"/>
              </a:rPr>
              <a:t>mc</a:t>
            </a:r>
            <a:r>
              <a:rPr lang="en-US" sz="2400" dirty="0" err="1">
                <a:latin typeface="Symbol" pitchFamily="18" charset="2"/>
                <a:ea typeface="MS PGothic" pitchFamily="34" charset="-128"/>
                <a:sym typeface="Symbol" pitchFamily="18" charset="2"/>
              </a:rPr>
              <a:t></a:t>
            </a:r>
            <a:r>
              <a:rPr lang="en-US" sz="2400" dirty="0" err="1">
                <a:latin typeface="Arial" pitchFamily="34" charset="0"/>
                <a:ea typeface="MS PGothic" pitchFamily="34" charset="-128"/>
              </a:rPr>
              <a:t>T</a:t>
            </a:r>
            <a:r>
              <a:rPr lang="en-US" sz="2400" dirty="0">
                <a:latin typeface="Arial" pitchFamily="34" charset="0"/>
                <a:ea typeface="MS PGothic" pitchFamily="34" charset="-128"/>
              </a:rPr>
              <a:t> = (250.0g)(2.09J/</a:t>
            </a:r>
            <a:r>
              <a:rPr lang="en-US" sz="2400" dirty="0" err="1">
                <a:latin typeface="Arial" pitchFamily="34" charset="0"/>
                <a:ea typeface="MS PGothic" pitchFamily="34" charset="-128"/>
              </a:rPr>
              <a:t>g</a:t>
            </a:r>
            <a:r>
              <a:rPr lang="en-US" sz="2400" baseline="30000" dirty="0" err="1">
                <a:latin typeface="Arial" pitchFamily="34" charset="0"/>
                <a:ea typeface="MS PGothic" pitchFamily="34" charset="-128"/>
              </a:rPr>
              <a:t>o</a:t>
            </a:r>
            <a:r>
              <a:rPr lang="en-US" sz="2400" dirty="0" err="1">
                <a:latin typeface="Arial" pitchFamily="34" charset="0"/>
                <a:ea typeface="MS PGothic" pitchFamily="34" charset="-128"/>
              </a:rPr>
              <a:t>C</a:t>
            </a:r>
            <a:r>
              <a:rPr lang="en-US" sz="2400" dirty="0">
                <a:latin typeface="Arial" pitchFamily="34" charset="0"/>
                <a:ea typeface="MS PGothic" pitchFamily="34" charset="-128"/>
              </a:rPr>
              <a:t>)(-40.0-0) = -20,900 J</a:t>
            </a:r>
          </a:p>
        </p:txBody>
      </p:sp>
      <p:sp>
        <p:nvSpPr>
          <p:cNvPr id="7" name="Text Box 5"/>
          <p:cNvSpPr txBox="1">
            <a:spLocks noChangeArrowheads="1"/>
          </p:cNvSpPr>
          <p:nvPr/>
        </p:nvSpPr>
        <p:spPr bwMode="auto">
          <a:xfrm>
            <a:off x="457200" y="4064000"/>
            <a:ext cx="8382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spcBef>
                <a:spcPct val="50000"/>
              </a:spcBef>
            </a:pPr>
            <a:r>
              <a:rPr lang="en-US" sz="2400" dirty="0" err="1" smtClean="0">
                <a:latin typeface="Arial" pitchFamily="34" charset="0"/>
                <a:ea typeface="MS PGothic" pitchFamily="34" charset="-128"/>
              </a:rPr>
              <a:t>q</a:t>
            </a:r>
            <a:r>
              <a:rPr lang="en-US" sz="2400" baseline="-25000" dirty="0" err="1" smtClean="0">
                <a:latin typeface="Arial" pitchFamily="34" charset="0"/>
                <a:ea typeface="MS PGothic" pitchFamily="34" charset="-128"/>
              </a:rPr>
              <a:t>fus</a:t>
            </a:r>
            <a:r>
              <a:rPr lang="en-US" sz="2400" dirty="0" smtClean="0">
                <a:latin typeface="Arial" pitchFamily="34" charset="0"/>
                <a:ea typeface="MS PGothic" pitchFamily="34" charset="-128"/>
              </a:rPr>
              <a:t> </a:t>
            </a:r>
            <a:r>
              <a:rPr lang="en-US" sz="2400" dirty="0">
                <a:latin typeface="Arial" pitchFamily="34" charset="0"/>
                <a:ea typeface="MS PGothic" pitchFamily="34" charset="-128"/>
              </a:rPr>
              <a:t>= </a:t>
            </a:r>
            <a:r>
              <a:rPr lang="en-US" sz="2400" dirty="0" err="1" smtClean="0">
                <a:latin typeface="Arial" pitchFamily="34" charset="0"/>
                <a:ea typeface="MS PGothic" pitchFamily="34" charset="-128"/>
              </a:rPr>
              <a:t>mH</a:t>
            </a:r>
            <a:r>
              <a:rPr lang="en-US" sz="2400" baseline="-25000" dirty="0" err="1" smtClean="0">
                <a:latin typeface="Arial" pitchFamily="34" charset="0"/>
                <a:ea typeface="MS PGothic" pitchFamily="34" charset="-128"/>
              </a:rPr>
              <a:t>fus</a:t>
            </a:r>
            <a:r>
              <a:rPr lang="en-US" sz="2400" dirty="0" smtClean="0">
                <a:latin typeface="Arial" pitchFamily="34" charset="0"/>
                <a:ea typeface="MS PGothic" pitchFamily="34" charset="-128"/>
              </a:rPr>
              <a:t> </a:t>
            </a:r>
            <a:r>
              <a:rPr lang="en-US" sz="2400" dirty="0">
                <a:latin typeface="Arial" pitchFamily="34" charset="0"/>
                <a:ea typeface="MS PGothic" pitchFamily="34" charset="-128"/>
              </a:rPr>
              <a:t>= (250.0g)(-334J/g) = </a:t>
            </a:r>
            <a:r>
              <a:rPr lang="en-US" sz="2400" dirty="0" smtClean="0">
                <a:latin typeface="Arial" pitchFamily="34" charset="0"/>
                <a:ea typeface="MS PGothic" pitchFamily="34" charset="-128"/>
              </a:rPr>
              <a:t>-83,500 </a:t>
            </a:r>
            <a:r>
              <a:rPr lang="en-US" sz="2400" dirty="0">
                <a:latin typeface="Arial" pitchFamily="34" charset="0"/>
                <a:ea typeface="MS PGothic" pitchFamily="34" charset="-128"/>
              </a:rPr>
              <a:t>J</a:t>
            </a:r>
          </a:p>
        </p:txBody>
      </p:sp>
      <p:sp>
        <p:nvSpPr>
          <p:cNvPr id="8" name="Text Box 6"/>
          <p:cNvSpPr txBox="1">
            <a:spLocks noChangeArrowheads="1"/>
          </p:cNvSpPr>
          <p:nvPr/>
        </p:nvSpPr>
        <p:spPr bwMode="auto">
          <a:xfrm>
            <a:off x="228600" y="3454400"/>
            <a:ext cx="8534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spcBef>
                <a:spcPct val="50000"/>
              </a:spcBef>
            </a:pPr>
            <a:r>
              <a:rPr lang="en-US" sz="2400">
                <a:latin typeface="Arial" pitchFamily="34" charset="0"/>
                <a:ea typeface="MS PGothic" pitchFamily="34" charset="-128"/>
              </a:rPr>
              <a:t>q</a:t>
            </a:r>
            <a:r>
              <a:rPr lang="en-US" sz="2400" baseline="-25000">
                <a:latin typeface="Arial" pitchFamily="34" charset="0"/>
                <a:ea typeface="MS PGothic" pitchFamily="34" charset="-128"/>
              </a:rPr>
              <a:t>water</a:t>
            </a:r>
            <a:r>
              <a:rPr lang="en-US" sz="2400">
                <a:latin typeface="Arial" pitchFamily="34" charset="0"/>
                <a:ea typeface="MS PGothic" pitchFamily="34" charset="-128"/>
              </a:rPr>
              <a:t> = mc</a:t>
            </a:r>
            <a:r>
              <a:rPr lang="en-US" sz="2400">
                <a:latin typeface="Symbol" pitchFamily="18" charset="2"/>
                <a:ea typeface="MS PGothic" pitchFamily="34" charset="-128"/>
                <a:sym typeface="Symbol" pitchFamily="18" charset="2"/>
              </a:rPr>
              <a:t></a:t>
            </a:r>
            <a:r>
              <a:rPr lang="en-US" sz="2400">
                <a:latin typeface="Arial" pitchFamily="34" charset="0"/>
                <a:ea typeface="MS PGothic" pitchFamily="34" charset="-128"/>
              </a:rPr>
              <a:t>T = (250.0g)(4.18J/g</a:t>
            </a:r>
            <a:r>
              <a:rPr lang="en-US" sz="2400" baseline="30000">
                <a:latin typeface="Arial" pitchFamily="34" charset="0"/>
                <a:ea typeface="MS PGothic" pitchFamily="34" charset="-128"/>
              </a:rPr>
              <a:t>o</a:t>
            </a:r>
            <a:r>
              <a:rPr lang="en-US" sz="2400">
                <a:latin typeface="Arial" pitchFamily="34" charset="0"/>
                <a:ea typeface="MS PGothic" pitchFamily="34" charset="-128"/>
              </a:rPr>
              <a:t>C)(0-100) = -105,000 J</a:t>
            </a:r>
          </a:p>
        </p:txBody>
      </p:sp>
      <p:sp>
        <p:nvSpPr>
          <p:cNvPr id="9" name="Text Box 7"/>
          <p:cNvSpPr txBox="1">
            <a:spLocks noChangeArrowheads="1"/>
          </p:cNvSpPr>
          <p:nvPr/>
        </p:nvSpPr>
        <p:spPr bwMode="auto">
          <a:xfrm>
            <a:off x="381000" y="2844800"/>
            <a:ext cx="9144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spcBef>
                <a:spcPct val="50000"/>
              </a:spcBef>
            </a:pPr>
            <a:r>
              <a:rPr lang="en-US" sz="2400" dirty="0" err="1">
                <a:latin typeface="Arial" pitchFamily="34" charset="0"/>
                <a:ea typeface="MS PGothic" pitchFamily="34" charset="-128"/>
              </a:rPr>
              <a:t>q</a:t>
            </a:r>
            <a:r>
              <a:rPr lang="en-US" sz="2400" baseline="-25000" dirty="0" err="1">
                <a:latin typeface="Arial" pitchFamily="34" charset="0"/>
                <a:ea typeface="MS PGothic" pitchFamily="34" charset="-128"/>
              </a:rPr>
              <a:t>vap</a:t>
            </a:r>
            <a:r>
              <a:rPr lang="en-US" sz="2400" dirty="0">
                <a:latin typeface="Arial" pitchFamily="34" charset="0"/>
                <a:ea typeface="MS PGothic" pitchFamily="34" charset="-128"/>
              </a:rPr>
              <a:t> = </a:t>
            </a:r>
            <a:r>
              <a:rPr lang="en-US" sz="2400" dirty="0" err="1">
                <a:latin typeface="Arial" pitchFamily="34" charset="0"/>
                <a:ea typeface="MS PGothic" pitchFamily="34" charset="-128"/>
              </a:rPr>
              <a:t>mH</a:t>
            </a:r>
            <a:r>
              <a:rPr lang="en-US" sz="2400" baseline="-25000" dirty="0" err="1">
                <a:latin typeface="Arial" pitchFamily="34" charset="0"/>
                <a:ea typeface="MS PGothic" pitchFamily="34" charset="-128"/>
              </a:rPr>
              <a:t>vap</a:t>
            </a:r>
            <a:r>
              <a:rPr lang="en-US" sz="2400" dirty="0">
                <a:latin typeface="Arial" pitchFamily="34" charset="0"/>
                <a:ea typeface="MS PGothic" pitchFamily="34" charset="-128"/>
              </a:rPr>
              <a:t> = (250.0g)(-2260J/g) = </a:t>
            </a:r>
            <a:r>
              <a:rPr lang="en-US" sz="2400" dirty="0" smtClean="0">
                <a:latin typeface="Arial" pitchFamily="34" charset="0"/>
                <a:ea typeface="MS PGothic" pitchFamily="34" charset="-128"/>
              </a:rPr>
              <a:t>-</a:t>
            </a:r>
            <a:r>
              <a:rPr lang="en-US" sz="2400" dirty="0">
                <a:latin typeface="Arial" pitchFamily="34" charset="0"/>
                <a:ea typeface="MS PGothic" pitchFamily="34" charset="-128"/>
              </a:rPr>
              <a:t>565,000 J</a:t>
            </a:r>
          </a:p>
        </p:txBody>
      </p:sp>
      <p:sp>
        <p:nvSpPr>
          <p:cNvPr id="10" name="Text Box 8"/>
          <p:cNvSpPr txBox="1">
            <a:spLocks noChangeArrowheads="1"/>
          </p:cNvSpPr>
          <p:nvPr/>
        </p:nvSpPr>
        <p:spPr bwMode="auto">
          <a:xfrm>
            <a:off x="7086600" y="5867400"/>
            <a:ext cx="1752600" cy="584200"/>
          </a:xfrm>
          <a:prstGeom prst="rect">
            <a:avLst/>
          </a:prstGeom>
          <a:noFill/>
          <a:ln w="38100">
            <a:solidFill>
              <a:srgbClr val="C00000"/>
            </a:solidFill>
            <a:miter lim="800000"/>
            <a:headEnd/>
            <a:tailEnd/>
          </a:ln>
          <a:extLst>
            <a:ext uri="{909E8E84-426E-40DD-AFC4-6F175D3DCCD1}">
              <a14:hiddenFill xmlns:a14="http://schemas.microsoft.com/office/drawing/2010/main">
                <a:solidFill>
                  <a:schemeClr val="accent1"/>
                </a:solidFill>
              </a14:hiddenFill>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spcBef>
                <a:spcPct val="50000"/>
              </a:spcBef>
            </a:pPr>
            <a:r>
              <a:rPr lang="en-US" sz="3200">
                <a:latin typeface="Arial" pitchFamily="34" charset="0"/>
                <a:ea typeface="MS PGothic" pitchFamily="34" charset="-128"/>
              </a:rPr>
              <a:t> -787 kJ</a:t>
            </a:r>
          </a:p>
        </p:txBody>
      </p:sp>
      <p:cxnSp>
        <p:nvCxnSpPr>
          <p:cNvPr id="12" name="Straight Connector 11"/>
          <p:cNvCxnSpPr/>
          <p:nvPr/>
        </p:nvCxnSpPr>
        <p:spPr>
          <a:xfrm>
            <a:off x="114300" y="5130800"/>
            <a:ext cx="8763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152400" y="2257425"/>
            <a:ext cx="954246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400">
                <a:latin typeface="Arial" pitchFamily="34" charset="0"/>
                <a:ea typeface="MS PGothic" pitchFamily="34" charset="-128"/>
              </a:rPr>
              <a:t>q</a:t>
            </a:r>
            <a:r>
              <a:rPr lang="en-US" sz="2400" baseline="-25000">
                <a:latin typeface="Arial" pitchFamily="34" charset="0"/>
                <a:ea typeface="MS PGothic" pitchFamily="34" charset="-128"/>
              </a:rPr>
              <a:t>steam</a:t>
            </a:r>
            <a:r>
              <a:rPr lang="en-US" sz="2400">
                <a:latin typeface="Arial" pitchFamily="34" charset="0"/>
                <a:ea typeface="MS PGothic" pitchFamily="34" charset="-128"/>
              </a:rPr>
              <a:t> = mc</a:t>
            </a:r>
            <a:r>
              <a:rPr lang="en-US" sz="2400">
                <a:latin typeface="Arial" pitchFamily="34" charset="0"/>
                <a:ea typeface="MS PGothic" pitchFamily="34" charset="-128"/>
                <a:sym typeface="Symbol" pitchFamily="18" charset="2"/>
              </a:rPr>
              <a:t></a:t>
            </a:r>
            <a:r>
              <a:rPr lang="en-US" sz="2400">
                <a:latin typeface="Arial" pitchFamily="34" charset="0"/>
                <a:ea typeface="MS PGothic" pitchFamily="34" charset="-128"/>
              </a:rPr>
              <a:t>T = (250.0g)(2.03J/g</a:t>
            </a:r>
            <a:r>
              <a:rPr lang="en-US" sz="2400" baseline="30000">
                <a:latin typeface="Arial" pitchFamily="34" charset="0"/>
                <a:ea typeface="MS PGothic" pitchFamily="34" charset="-128"/>
              </a:rPr>
              <a:t>o</a:t>
            </a:r>
            <a:r>
              <a:rPr lang="en-US" sz="2400">
                <a:latin typeface="Arial" pitchFamily="34" charset="0"/>
                <a:ea typeface="MS PGothic" pitchFamily="34" charset="-128"/>
              </a:rPr>
              <a:t>C)(100.0–125.0) = -12,700 J</a:t>
            </a:r>
          </a:p>
          <a:p>
            <a:pPr eaLnBrk="1" hangingPunct="1"/>
            <a:endParaRPr lang="en-US"/>
          </a:p>
        </p:txBody>
      </p:sp>
      <p:sp>
        <p:nvSpPr>
          <p:cNvPr id="17" name="TextBox 16"/>
          <p:cNvSpPr txBox="1">
            <a:spLocks noChangeArrowheads="1"/>
          </p:cNvSpPr>
          <p:nvPr/>
        </p:nvSpPr>
        <p:spPr bwMode="auto">
          <a:xfrm>
            <a:off x="1295400" y="1524000"/>
            <a:ext cx="7315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400" i="1">
                <a:solidFill>
                  <a:srgbClr val="0070C0"/>
                </a:solidFill>
                <a:latin typeface="Aharoni" pitchFamily="2" charset="-79"/>
                <a:cs typeface="Aharoni" pitchFamily="2" charset="-79"/>
              </a:rPr>
              <a:t>cooling = exothermic → negative heat values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5">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0-#ppt_w/2"/>
                                          </p:val>
                                        </p:tav>
                                        <p:tav tm="100000">
                                          <p:val>
                                            <p:strVal val="#ppt_x"/>
                                          </p:val>
                                        </p:tav>
                                      </p:tavLst>
                                    </p:anim>
                                    <p:anim calcmode="lin" valueType="num">
                                      <p:cBhvr additive="base">
                                        <p:cTn id="40" dur="500" fill="hold"/>
                                        <p:tgtEl>
                                          <p:spTgt spid="1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6" grpId="0" build="p" autoUpdateAnimBg="0"/>
      <p:bldP spid="7" grpId="0" build="p" autoUpdateAnimBg="0"/>
      <p:bldP spid="8" grpId="0" build="p" autoUpdateAnimBg="0"/>
      <p:bldP spid="9" grpId="0" build="p" autoUpdateAnimBg="0"/>
      <p:bldP spid="10" grpId="0" animBg="1" autoUpdateAnimBg="0"/>
      <p:bldP spid="15"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xfrm>
            <a:off x="1066800" y="274638"/>
            <a:ext cx="8077200" cy="1143000"/>
          </a:xfrm>
        </p:spPr>
        <p:txBody>
          <a:bodyPr vert="horz" wrap="square" lIns="91440" tIns="45720" rIns="91440" bIns="45720" numCol="1" anchorCtr="0" compatLnSpc="1">
            <a:prstTxWarp prst="textNoShape">
              <a:avLst/>
            </a:prstTxWarp>
            <a:normAutofit fontScale="90000"/>
          </a:bodyPr>
          <a:lstStyle/>
          <a:p>
            <a:pPr eaLnBrk="1" hangingPunct="1"/>
            <a:r>
              <a:rPr lang="en-US" sz="2400" b="1" u="sng" smtClean="0">
                <a:effectLst/>
              </a:rPr>
              <a:t>Example:</a:t>
            </a:r>
            <a:r>
              <a:rPr lang="en-US" sz="2400" b="1" smtClean="0">
                <a:effectLst/>
              </a:rPr>
              <a:t>  </a:t>
            </a:r>
            <a:r>
              <a:rPr lang="en-US" sz="2400" smtClean="0">
                <a:effectLst/>
              </a:rPr>
              <a:t>What will be the final temperature of 50.0 mL of water, initially at 60</a:t>
            </a:r>
            <a:r>
              <a:rPr lang="en-US" sz="2400" smtClean="0">
                <a:effectLst/>
                <a:sym typeface="Symbol" pitchFamily="18" charset="2"/>
              </a:rPr>
              <a:t></a:t>
            </a:r>
            <a:r>
              <a:rPr lang="en-US" sz="2400" smtClean="0">
                <a:effectLst/>
              </a:rPr>
              <a:t>C, after a 3.2 g ice-cube is dropped in and allowed to melt.  Assume no heat transfer to/from the surroundings.  </a:t>
            </a:r>
          </a:p>
        </p:txBody>
      </p:sp>
      <p:sp>
        <p:nvSpPr>
          <p:cNvPr id="3" name="Content Placeholder 2"/>
          <p:cNvSpPr>
            <a:spLocks noGrp="1"/>
          </p:cNvSpPr>
          <p:nvPr>
            <p:ph idx="1"/>
          </p:nvPr>
        </p:nvSpPr>
        <p:spPr>
          <a:xfrm>
            <a:off x="1143000" y="1676400"/>
            <a:ext cx="8001000" cy="4572000"/>
          </a:xfrm>
        </p:spPr>
        <p:txBody>
          <a:bodyPr/>
          <a:lstStyle/>
          <a:p>
            <a:pPr marL="82550" indent="0" eaLnBrk="1" hangingPunct="1">
              <a:buFont typeface="Wingdings 2" pitchFamily="18" charset="2"/>
              <a:buNone/>
            </a:pPr>
            <a:r>
              <a:rPr lang="en-US" smtClean="0">
                <a:latin typeface="Arial" pitchFamily="34" charset="0"/>
                <a:cs typeface="Arial" pitchFamily="34" charset="0"/>
              </a:rPr>
              <a:t>         q</a:t>
            </a:r>
            <a:r>
              <a:rPr lang="en-US" baseline="-25000" smtClean="0">
                <a:latin typeface="Arial" pitchFamily="34" charset="0"/>
                <a:cs typeface="Arial" pitchFamily="34" charset="0"/>
              </a:rPr>
              <a:t>rxn </a:t>
            </a:r>
            <a:r>
              <a:rPr lang="en-US" smtClean="0">
                <a:latin typeface="Arial" pitchFamily="34" charset="0"/>
                <a:cs typeface="Arial" pitchFamily="34" charset="0"/>
              </a:rPr>
              <a:t>= (334 J/g)(3.2 g)</a:t>
            </a:r>
          </a:p>
          <a:p>
            <a:pPr marL="82550" indent="0" eaLnBrk="1" hangingPunct="1">
              <a:buFont typeface="Wingdings 2" pitchFamily="18" charset="2"/>
              <a:buNone/>
            </a:pPr>
            <a:r>
              <a:rPr lang="en-US" smtClean="0">
                <a:latin typeface="Arial" pitchFamily="34" charset="0"/>
                <a:cs typeface="Arial" pitchFamily="34" charset="0"/>
              </a:rPr>
              <a:t>         q</a:t>
            </a:r>
            <a:r>
              <a:rPr lang="en-US" baseline="-25000" smtClean="0">
                <a:latin typeface="Arial" pitchFamily="34" charset="0"/>
                <a:cs typeface="Arial" pitchFamily="34" charset="0"/>
              </a:rPr>
              <a:t>rxn </a:t>
            </a:r>
            <a:r>
              <a:rPr lang="en-US" smtClean="0">
                <a:latin typeface="Arial" pitchFamily="34" charset="0"/>
                <a:cs typeface="Arial" pitchFamily="34" charset="0"/>
              </a:rPr>
              <a:t>= 1068.8 J</a:t>
            </a:r>
          </a:p>
          <a:p>
            <a:pPr marL="82550" indent="0" eaLnBrk="1" hangingPunct="1">
              <a:buFont typeface="Wingdings 2" pitchFamily="18" charset="2"/>
              <a:buNone/>
            </a:pPr>
            <a:r>
              <a:rPr lang="en-US" smtClean="0">
                <a:latin typeface="Arial" pitchFamily="34" charset="0"/>
                <a:cs typeface="Arial" pitchFamily="34" charset="0"/>
              </a:rPr>
              <a:t>q</a:t>
            </a:r>
            <a:r>
              <a:rPr lang="en-US" baseline="-25000" smtClean="0">
                <a:latin typeface="Arial" pitchFamily="34" charset="0"/>
                <a:cs typeface="Arial" pitchFamily="34" charset="0"/>
              </a:rPr>
              <a:t>calorimeter </a:t>
            </a:r>
            <a:r>
              <a:rPr lang="en-US" smtClean="0">
                <a:latin typeface="Arial" pitchFamily="34" charset="0"/>
                <a:cs typeface="Arial" pitchFamily="34" charset="0"/>
              </a:rPr>
              <a:t>= - q</a:t>
            </a:r>
            <a:r>
              <a:rPr lang="en-US" baseline="-25000" smtClean="0">
                <a:latin typeface="Arial" pitchFamily="34" charset="0"/>
                <a:cs typeface="Arial" pitchFamily="34" charset="0"/>
              </a:rPr>
              <a:t>rxn </a:t>
            </a:r>
            <a:r>
              <a:rPr lang="en-US" smtClean="0">
                <a:latin typeface="Arial" pitchFamily="34" charset="0"/>
                <a:cs typeface="Arial" pitchFamily="34" charset="0"/>
              </a:rPr>
              <a:t>= -1068.8 J</a:t>
            </a:r>
          </a:p>
          <a:p>
            <a:pPr marL="82550" indent="0" eaLnBrk="1" hangingPunct="1">
              <a:buFont typeface="Wingdings 2" pitchFamily="18" charset="2"/>
              <a:buNone/>
            </a:pPr>
            <a:endParaRPr lang="en-US" smtClean="0">
              <a:latin typeface="Arial" pitchFamily="34" charset="0"/>
              <a:cs typeface="Arial" pitchFamily="34" charset="0"/>
            </a:endParaRPr>
          </a:p>
          <a:p>
            <a:pPr marL="82550" indent="0" eaLnBrk="1" hangingPunct="1">
              <a:buFont typeface="Wingdings 2" pitchFamily="18" charset="2"/>
              <a:buNone/>
            </a:pPr>
            <a:r>
              <a:rPr lang="en-US" smtClean="0">
                <a:latin typeface="Arial" pitchFamily="34" charset="0"/>
                <a:cs typeface="Arial" pitchFamily="34" charset="0"/>
              </a:rPr>
              <a:t> q</a:t>
            </a:r>
            <a:r>
              <a:rPr lang="en-US" baseline="-25000" smtClean="0">
                <a:latin typeface="Arial" pitchFamily="34" charset="0"/>
                <a:cs typeface="Arial" pitchFamily="34" charset="0"/>
              </a:rPr>
              <a:t>calorimeter </a:t>
            </a:r>
            <a:r>
              <a:rPr lang="en-US" smtClean="0">
                <a:latin typeface="Arial" pitchFamily="34" charset="0"/>
                <a:cs typeface="Arial" pitchFamily="34" charset="0"/>
              </a:rPr>
              <a:t>= mc∆T</a:t>
            </a:r>
          </a:p>
          <a:p>
            <a:pPr marL="82550" indent="0" eaLnBrk="1" hangingPunct="1">
              <a:buFont typeface="Wingdings 2" pitchFamily="18" charset="2"/>
              <a:buNone/>
            </a:pPr>
            <a:r>
              <a:rPr lang="en-US" smtClean="0">
                <a:latin typeface="Arial" pitchFamily="34" charset="0"/>
                <a:cs typeface="Arial" pitchFamily="34" charset="0"/>
              </a:rPr>
              <a:t>-1068.8 J</a:t>
            </a:r>
            <a:r>
              <a:rPr lang="en-US" baseline="-25000" smtClean="0">
                <a:latin typeface="Arial" pitchFamily="34" charset="0"/>
                <a:cs typeface="Arial" pitchFamily="34" charset="0"/>
              </a:rPr>
              <a:t> </a:t>
            </a:r>
            <a:r>
              <a:rPr lang="en-US" smtClean="0">
                <a:latin typeface="Arial" pitchFamily="34" charset="0"/>
                <a:cs typeface="Arial" pitchFamily="34" charset="0"/>
              </a:rPr>
              <a:t>= (50.0 g)(4.18 J/g</a:t>
            </a:r>
            <a:r>
              <a:rPr lang="en-US" smtClean="0">
                <a:latin typeface="Arial" pitchFamily="34" charset="0"/>
                <a:cs typeface="Arial" pitchFamily="34" charset="0"/>
                <a:sym typeface="Symbol" pitchFamily="18" charset="2"/>
              </a:rPr>
              <a:t>C)(</a:t>
            </a:r>
            <a:r>
              <a:rPr lang="en-US" smtClean="0">
                <a:latin typeface="Arial" pitchFamily="34" charset="0"/>
                <a:cs typeface="Arial" pitchFamily="34" charset="0"/>
              </a:rPr>
              <a:t>∆T)</a:t>
            </a:r>
          </a:p>
          <a:p>
            <a:pPr marL="82550" indent="0" eaLnBrk="1" hangingPunct="1">
              <a:buFont typeface="Wingdings 2" pitchFamily="18" charset="2"/>
              <a:buNone/>
            </a:pPr>
            <a:r>
              <a:rPr lang="en-US" smtClean="0">
                <a:latin typeface="Arial" pitchFamily="34" charset="0"/>
                <a:cs typeface="Arial" pitchFamily="34" charset="0"/>
              </a:rPr>
              <a:t>          ∆T = -5.11</a:t>
            </a:r>
            <a:r>
              <a:rPr lang="en-US" smtClean="0">
                <a:latin typeface="Arial" pitchFamily="34" charset="0"/>
                <a:cs typeface="Arial" pitchFamily="34" charset="0"/>
                <a:sym typeface="Symbol" pitchFamily="18" charset="2"/>
              </a:rPr>
              <a:t> C = </a:t>
            </a:r>
            <a:r>
              <a:rPr lang="en-US" smtClean="0">
                <a:latin typeface="Arial" pitchFamily="34" charset="0"/>
                <a:cs typeface="Arial" pitchFamily="34" charset="0"/>
              </a:rPr>
              <a:t>T</a:t>
            </a:r>
            <a:r>
              <a:rPr lang="en-US" baseline="-25000" smtClean="0">
                <a:latin typeface="Arial" pitchFamily="34" charset="0"/>
                <a:cs typeface="Arial" pitchFamily="34" charset="0"/>
              </a:rPr>
              <a:t>f  </a:t>
            </a:r>
            <a:r>
              <a:rPr lang="en-US" smtClean="0">
                <a:latin typeface="Arial" pitchFamily="34" charset="0"/>
                <a:cs typeface="Arial" pitchFamily="34" charset="0"/>
              </a:rPr>
              <a:t>- T</a:t>
            </a:r>
            <a:r>
              <a:rPr lang="en-US" baseline="-25000" smtClean="0">
                <a:latin typeface="Arial" pitchFamily="34" charset="0"/>
                <a:cs typeface="Arial" pitchFamily="34" charset="0"/>
              </a:rPr>
              <a:t>i</a:t>
            </a:r>
            <a:endParaRPr lang="en-US" smtClean="0">
              <a:latin typeface="Arial" pitchFamily="34" charset="0"/>
              <a:cs typeface="Arial" pitchFamily="34" charset="0"/>
            </a:endParaRPr>
          </a:p>
          <a:p>
            <a:pPr marL="82550" indent="0" eaLnBrk="1" hangingPunct="1">
              <a:buFont typeface="Wingdings 2" pitchFamily="18" charset="2"/>
              <a:buNone/>
            </a:pPr>
            <a:r>
              <a:rPr lang="en-US" smtClean="0">
                <a:latin typeface="Arial" pitchFamily="34" charset="0"/>
                <a:cs typeface="Arial" pitchFamily="34" charset="0"/>
              </a:rPr>
              <a:t> -5.11</a:t>
            </a:r>
            <a:r>
              <a:rPr lang="en-US" smtClean="0">
                <a:latin typeface="Arial" pitchFamily="34" charset="0"/>
                <a:cs typeface="Arial" pitchFamily="34" charset="0"/>
                <a:sym typeface="Symbol" pitchFamily="18" charset="2"/>
              </a:rPr>
              <a:t> C = </a:t>
            </a:r>
            <a:r>
              <a:rPr lang="en-US" smtClean="0">
                <a:latin typeface="Arial" pitchFamily="34" charset="0"/>
                <a:cs typeface="Arial" pitchFamily="34" charset="0"/>
              </a:rPr>
              <a:t>T</a:t>
            </a:r>
            <a:r>
              <a:rPr lang="en-US" baseline="-25000" smtClean="0">
                <a:latin typeface="Arial" pitchFamily="34" charset="0"/>
                <a:cs typeface="Arial" pitchFamily="34" charset="0"/>
              </a:rPr>
              <a:t>f </a:t>
            </a:r>
            <a:r>
              <a:rPr lang="en-US" smtClean="0">
                <a:latin typeface="Arial" pitchFamily="34" charset="0"/>
                <a:cs typeface="Arial" pitchFamily="34" charset="0"/>
              </a:rPr>
              <a:t>– 60</a:t>
            </a:r>
            <a:r>
              <a:rPr lang="en-US" smtClean="0">
                <a:latin typeface="Arial" pitchFamily="34" charset="0"/>
                <a:cs typeface="Arial" pitchFamily="34" charset="0"/>
                <a:sym typeface="Symbol" pitchFamily="18" charset="2"/>
              </a:rPr>
              <a:t> C</a:t>
            </a:r>
          </a:p>
          <a:p>
            <a:pPr marL="82550" indent="0" eaLnBrk="1" hangingPunct="1">
              <a:buFont typeface="Wingdings 2" pitchFamily="18" charset="2"/>
              <a:buNone/>
            </a:pPr>
            <a:r>
              <a:rPr lang="en-US" smtClean="0">
                <a:latin typeface="Arial" pitchFamily="34" charset="0"/>
                <a:cs typeface="Arial" pitchFamily="34" charset="0"/>
              </a:rPr>
              <a:t>           T</a:t>
            </a:r>
            <a:r>
              <a:rPr lang="en-US" baseline="-25000" smtClean="0">
                <a:latin typeface="Arial" pitchFamily="34" charset="0"/>
                <a:cs typeface="Arial" pitchFamily="34" charset="0"/>
              </a:rPr>
              <a:t>f  </a:t>
            </a:r>
            <a:r>
              <a:rPr lang="en-US" smtClean="0">
                <a:latin typeface="Arial" pitchFamily="34" charset="0"/>
                <a:cs typeface="Arial" pitchFamily="34" charset="0"/>
              </a:rPr>
              <a:t>= </a:t>
            </a:r>
            <a:r>
              <a:rPr lang="en-US" b="1" smtClean="0">
                <a:solidFill>
                  <a:srgbClr val="C00000"/>
                </a:solidFill>
                <a:latin typeface="Arial" pitchFamily="34" charset="0"/>
                <a:cs typeface="Arial" pitchFamily="34" charset="0"/>
              </a:rPr>
              <a:t>55</a:t>
            </a:r>
            <a:r>
              <a:rPr lang="en-US" b="1" smtClean="0">
                <a:solidFill>
                  <a:srgbClr val="C00000"/>
                </a:solidFill>
                <a:latin typeface="Arial" pitchFamily="34" charset="0"/>
                <a:cs typeface="Arial" pitchFamily="34" charset="0"/>
                <a:sym typeface="Symbol" pitchFamily="18" charset="2"/>
              </a:rPr>
              <a:t> C</a:t>
            </a:r>
            <a:endParaRPr lang="en-US" b="1" smtClean="0">
              <a:solidFill>
                <a:srgbClr val="C00000"/>
              </a:solidFill>
              <a:latin typeface="Arial" pitchFamily="34" charset="0"/>
              <a:cs typeface="Arial" pitchFamily="34" charset="0"/>
            </a:endParaRPr>
          </a:p>
          <a:p>
            <a:pPr marL="82550" indent="0" eaLnBrk="1" hangingPunct="1">
              <a:buFont typeface="Wingdings 2" pitchFamily="18" charset="2"/>
              <a:buNone/>
            </a:pPr>
            <a:endParaRPr lang="en-US"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STANDARD ENTHALPY CHANGE OF ATOMIZATION, </a:t>
            </a:r>
            <a:endParaRPr lang="en-US" sz="3200" smtClean="0">
              <a:effectLst/>
            </a:endParaRPr>
          </a:p>
        </p:txBody>
      </p:sp>
      <p:sp>
        <p:nvSpPr>
          <p:cNvPr id="21507" name="Content Placeholder 2"/>
          <p:cNvSpPr>
            <a:spLocks noGrp="1"/>
          </p:cNvSpPr>
          <p:nvPr>
            <p:ph idx="1"/>
          </p:nvPr>
        </p:nvSpPr>
        <p:spPr>
          <a:xfrm>
            <a:off x="1123950" y="1676400"/>
            <a:ext cx="7791450" cy="3505200"/>
          </a:xfrm>
        </p:spPr>
        <p:txBody>
          <a:bodyPr/>
          <a:lstStyle/>
          <a:p>
            <a:pPr marL="82550" indent="0" eaLnBrk="1" hangingPunct="1">
              <a:buFont typeface="Wingdings 2" pitchFamily="18" charset="2"/>
              <a:buNone/>
            </a:pPr>
            <a:r>
              <a:rPr lang="en-US" u="sng" smtClean="0"/>
              <a:t>Definition:</a:t>
            </a:r>
            <a:r>
              <a:rPr lang="en-US" smtClean="0"/>
              <a:t>  enthalpy change when one mole of gaseous atoms is formed from the element in its standard state under standard conditions.  For diatomic molecules this is equal to half the bond dissociation enthalpy.  </a:t>
            </a:r>
          </a:p>
        </p:txBody>
      </p:sp>
      <p:sp>
        <p:nvSpPr>
          <p:cNvPr id="21508"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1509" name="Object 3"/>
          <p:cNvGraphicFramePr>
            <a:graphicFrameLocks noChangeAspect="1"/>
          </p:cNvGraphicFramePr>
          <p:nvPr/>
        </p:nvGraphicFramePr>
        <p:xfrm>
          <a:off x="3886200" y="820738"/>
          <a:ext cx="838200" cy="649287"/>
        </p:xfrm>
        <a:graphic>
          <a:graphicData uri="http://schemas.openxmlformats.org/presentationml/2006/ole">
            <mc:AlternateContent xmlns:mc="http://schemas.openxmlformats.org/markup-compatibility/2006">
              <mc:Choice xmlns:v="urn:schemas-microsoft-com:vml" Requires="v">
                <p:oleObj spid="_x0000_s21519" name="Equation" r:id="rId3" imgW="266469" imgH="203024" progId="Equation.3">
                  <p:embed/>
                </p:oleObj>
              </mc:Choice>
              <mc:Fallback>
                <p:oleObj name="Equation" r:id="rId3" imgW="266469"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820738"/>
                        <a:ext cx="8382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1447800" y="5235575"/>
            <a:ext cx="7696200" cy="584200"/>
          </a:xfrm>
          <a:prstGeom prst="rect">
            <a:avLst/>
          </a:prstGeom>
          <a:noFill/>
        </p:spPr>
        <p:txBody>
          <a:bodyPr>
            <a:spAutoFit/>
          </a:bodyPr>
          <a:lstStyle/>
          <a:p>
            <a:pPr>
              <a:defRPr/>
            </a:pPr>
            <a:r>
              <a:rPr lang="en-US" sz="3200" dirty="0">
                <a:solidFill>
                  <a:srgbClr val="7030A0"/>
                </a:solidFill>
                <a:latin typeface="+mn-lt"/>
              </a:rPr>
              <a:t>½Cl</a:t>
            </a:r>
            <a:r>
              <a:rPr lang="en-US" sz="3200" baseline="-25000" dirty="0">
                <a:solidFill>
                  <a:srgbClr val="7030A0"/>
                </a:solidFill>
                <a:latin typeface="+mn-lt"/>
              </a:rPr>
              <a:t>2</a:t>
            </a:r>
            <a:r>
              <a:rPr lang="en-US" sz="3200" dirty="0">
                <a:solidFill>
                  <a:srgbClr val="7030A0"/>
                </a:solidFill>
                <a:latin typeface="+mn-lt"/>
              </a:rPr>
              <a:t>(g) </a:t>
            </a:r>
            <a:r>
              <a:rPr lang="en-US" sz="3200" dirty="0">
                <a:solidFill>
                  <a:srgbClr val="7030A0"/>
                </a:solidFill>
                <a:latin typeface="+mn-lt"/>
                <a:cs typeface="Times New Roman"/>
              </a:rPr>
              <a:t>→ </a:t>
            </a:r>
            <a:r>
              <a:rPr lang="en-US" sz="3200" dirty="0" err="1">
                <a:solidFill>
                  <a:srgbClr val="7030A0"/>
                </a:solidFill>
                <a:latin typeface="+mn-lt"/>
                <a:cs typeface="Times New Roman"/>
              </a:rPr>
              <a:t>Cl</a:t>
            </a:r>
            <a:r>
              <a:rPr lang="en-US" sz="3200" dirty="0">
                <a:solidFill>
                  <a:srgbClr val="7030A0"/>
                </a:solidFill>
                <a:latin typeface="+mn-lt"/>
              </a:rPr>
              <a:t>(g)       </a:t>
            </a:r>
            <a:r>
              <a:rPr lang="en-US" sz="3200" dirty="0">
                <a:solidFill>
                  <a:srgbClr val="7030A0"/>
                </a:solidFill>
                <a:latin typeface="+mn-lt"/>
                <a:cs typeface="Times New Roman"/>
              </a:rPr>
              <a:t>∆H</a:t>
            </a:r>
            <a:r>
              <a:rPr lang="en-US" sz="3200" baseline="-25000" dirty="0">
                <a:solidFill>
                  <a:srgbClr val="7030A0"/>
                </a:solidFill>
                <a:latin typeface="+mn-lt"/>
                <a:cs typeface="Times New Roman"/>
              </a:rPr>
              <a:t>at </a:t>
            </a:r>
            <a:r>
              <a:rPr lang="en-US" sz="3200" dirty="0">
                <a:solidFill>
                  <a:srgbClr val="7030A0"/>
                </a:solidFill>
                <a:latin typeface="+mn-lt"/>
                <a:cs typeface="Times New Roman"/>
              </a:rPr>
              <a:t>= +121 kJ mol</a:t>
            </a:r>
            <a:r>
              <a:rPr lang="en-US" sz="3200" baseline="30000" dirty="0">
                <a:solidFill>
                  <a:srgbClr val="7030A0"/>
                </a:solidFill>
                <a:latin typeface="+mn-lt"/>
                <a:cs typeface="Times New Roman"/>
              </a:rPr>
              <a:t>-1</a:t>
            </a:r>
            <a:endParaRPr lang="en-US" sz="3200" baseline="30000" dirty="0">
              <a:solidFill>
                <a:srgbClr val="7030A0"/>
              </a:solidFill>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ELECTRON AFFINITY, </a:t>
            </a:r>
            <a:endParaRPr lang="en-US" sz="3200" smtClean="0">
              <a:effectLst/>
            </a:endParaRPr>
          </a:p>
        </p:txBody>
      </p:sp>
      <p:sp>
        <p:nvSpPr>
          <p:cNvPr id="22531" name="Content Placeholder 2"/>
          <p:cNvSpPr>
            <a:spLocks noGrp="1"/>
          </p:cNvSpPr>
          <p:nvPr>
            <p:ph idx="1"/>
          </p:nvPr>
        </p:nvSpPr>
        <p:spPr>
          <a:xfrm>
            <a:off x="1019175" y="1443038"/>
            <a:ext cx="7791450" cy="5486400"/>
          </a:xfrm>
        </p:spPr>
        <p:txBody>
          <a:bodyPr/>
          <a:lstStyle/>
          <a:p>
            <a:pPr marL="82550" indent="0" eaLnBrk="1" hangingPunct="1">
              <a:buFont typeface="Wingdings 2" pitchFamily="18" charset="2"/>
              <a:buNone/>
            </a:pPr>
            <a:r>
              <a:rPr lang="en-US" sz="2800" u="sng" smtClean="0"/>
              <a:t>Definition:</a:t>
            </a:r>
            <a:r>
              <a:rPr lang="en-US" sz="2800" smtClean="0"/>
              <a:t>  the enthalpy change when an electron is added to an isolated atom in the gaseous state. </a:t>
            </a:r>
          </a:p>
          <a:p>
            <a:pPr marL="82550" indent="0" eaLnBrk="1" hangingPunct="1">
              <a:buFont typeface="Wingdings 2" pitchFamily="18" charset="2"/>
              <a:buNone/>
            </a:pPr>
            <a:endParaRPr lang="en-US" sz="2800" smtClean="0"/>
          </a:p>
          <a:p>
            <a:pPr marL="82550" indent="0" eaLnBrk="1" hangingPunct="1">
              <a:buFont typeface="Wingdings 2" pitchFamily="18" charset="2"/>
              <a:buNone/>
            </a:pPr>
            <a:endParaRPr lang="en-US" sz="2800" smtClean="0"/>
          </a:p>
          <a:p>
            <a:pPr marL="82550" indent="0" eaLnBrk="1" hangingPunct="1">
              <a:buFont typeface="Wingdings 2" pitchFamily="18" charset="2"/>
              <a:buNone/>
            </a:pPr>
            <a:endParaRPr lang="en-US" sz="2800" smtClean="0"/>
          </a:p>
          <a:p>
            <a:pPr marL="82550" indent="0" eaLnBrk="1" hangingPunct="1">
              <a:buFont typeface="Wingdings 2" pitchFamily="18" charset="2"/>
              <a:buNone/>
            </a:pPr>
            <a:endParaRPr lang="en-US" sz="2800" smtClean="0"/>
          </a:p>
        </p:txBody>
      </p:sp>
      <p:sp>
        <p:nvSpPr>
          <p:cNvPr id="22532"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2533" name="Object 3"/>
          <p:cNvGraphicFramePr>
            <a:graphicFrameLocks noChangeAspect="1"/>
          </p:cNvGraphicFramePr>
          <p:nvPr/>
        </p:nvGraphicFramePr>
        <p:xfrm>
          <a:off x="5446713" y="533400"/>
          <a:ext cx="917575" cy="649288"/>
        </p:xfrm>
        <a:graphic>
          <a:graphicData uri="http://schemas.openxmlformats.org/presentationml/2006/ole">
            <mc:AlternateContent xmlns:mc="http://schemas.openxmlformats.org/markup-compatibility/2006">
              <mc:Choice xmlns:v="urn:schemas-microsoft-com:vml" Requires="v">
                <p:oleObj spid="_x0000_s22543" name="Equation" r:id="rId3" imgW="291973" imgH="203112" progId="Equation.3">
                  <p:embed/>
                </p:oleObj>
              </mc:Choice>
              <mc:Fallback>
                <p:oleObj name="Equation" r:id="rId3" imgW="291973" imgH="203112"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6713" y="533400"/>
                        <a:ext cx="91757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p:nvPr/>
        </p:nvSpPr>
        <p:spPr>
          <a:xfrm>
            <a:off x="1905000" y="3724275"/>
            <a:ext cx="6019800" cy="923925"/>
          </a:xfrm>
          <a:prstGeom prst="rect">
            <a:avLst/>
          </a:prstGeom>
          <a:noFill/>
        </p:spPr>
        <p:txBody>
          <a:bodyPr>
            <a:spAutoFit/>
          </a:bodyPr>
          <a:lstStyle/>
          <a:p>
            <a:pPr>
              <a:defRPr/>
            </a:pPr>
            <a:r>
              <a:rPr lang="en-US" sz="5400" b="1" dirty="0">
                <a:solidFill>
                  <a:srgbClr val="0070C0"/>
                </a:solidFill>
                <a:latin typeface="+mn-lt"/>
              </a:rPr>
              <a:t>X</a:t>
            </a:r>
            <a:r>
              <a:rPr lang="en-US" sz="5400" dirty="0">
                <a:solidFill>
                  <a:srgbClr val="0070C0"/>
                </a:solidFill>
                <a:latin typeface="+mn-lt"/>
              </a:rPr>
              <a:t>(g)</a:t>
            </a:r>
            <a:r>
              <a:rPr lang="en-US" sz="5400" b="1" dirty="0">
                <a:solidFill>
                  <a:srgbClr val="0070C0"/>
                </a:solidFill>
                <a:latin typeface="+mn-lt"/>
              </a:rPr>
              <a:t> + e</a:t>
            </a:r>
            <a:r>
              <a:rPr lang="en-US" sz="5400" b="1" baseline="30000" dirty="0">
                <a:solidFill>
                  <a:srgbClr val="0070C0"/>
                </a:solidFill>
                <a:latin typeface="+mn-lt"/>
              </a:rPr>
              <a:t>-</a:t>
            </a:r>
            <a:r>
              <a:rPr lang="en-US" sz="5400" b="1" dirty="0">
                <a:solidFill>
                  <a:srgbClr val="0070C0"/>
                </a:solidFill>
                <a:latin typeface="+mn-lt"/>
              </a:rPr>
              <a:t> </a:t>
            </a:r>
            <a:r>
              <a:rPr lang="en-US" sz="5400" b="1" dirty="0">
                <a:solidFill>
                  <a:srgbClr val="0070C0"/>
                </a:solidFill>
                <a:latin typeface="+mn-lt"/>
                <a:cs typeface="Times New Roman"/>
              </a:rPr>
              <a:t>→ </a:t>
            </a:r>
            <a:r>
              <a:rPr lang="en-US" sz="5400" b="1" dirty="0">
                <a:solidFill>
                  <a:srgbClr val="0070C0"/>
                </a:solidFill>
              </a:rPr>
              <a:t>X</a:t>
            </a:r>
            <a:r>
              <a:rPr lang="en-US" sz="5400" b="1" baseline="30000" dirty="0">
                <a:solidFill>
                  <a:srgbClr val="0070C0"/>
                </a:solidFill>
              </a:rPr>
              <a:t>-</a:t>
            </a:r>
            <a:r>
              <a:rPr lang="en-US" sz="5400" dirty="0">
                <a:solidFill>
                  <a:srgbClr val="0070C0"/>
                </a:solidFill>
              </a:rPr>
              <a:t>(g)</a:t>
            </a:r>
            <a:endParaRPr lang="en-US" sz="5400" dirty="0">
              <a:solidFill>
                <a:srgbClr val="0070C0"/>
              </a:solidFill>
              <a:latin typeface="+mn-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ELECTRON AFFINITY, </a:t>
            </a:r>
            <a:endParaRPr lang="en-US" sz="3200" smtClean="0">
              <a:effectLst/>
            </a:endParaRPr>
          </a:p>
        </p:txBody>
      </p:sp>
      <p:sp>
        <p:nvSpPr>
          <p:cNvPr id="23555" name="Content Placeholder 2"/>
          <p:cNvSpPr>
            <a:spLocks noGrp="1"/>
          </p:cNvSpPr>
          <p:nvPr>
            <p:ph idx="1"/>
          </p:nvPr>
        </p:nvSpPr>
        <p:spPr>
          <a:xfrm>
            <a:off x="1123950" y="1371600"/>
            <a:ext cx="7791450" cy="5486400"/>
          </a:xfrm>
        </p:spPr>
        <p:txBody>
          <a:bodyPr/>
          <a:lstStyle/>
          <a:p>
            <a:pPr marL="82550" indent="0" eaLnBrk="1" hangingPunct="1">
              <a:buFont typeface="Wingdings 2" pitchFamily="18" charset="2"/>
              <a:buNone/>
            </a:pPr>
            <a:r>
              <a:rPr lang="en-US" sz="2800" dirty="0" smtClean="0"/>
              <a:t>Atoms “want” an excess electron, so electron affinity values are negative for the first electron.  However, when oxygen forms the O</a:t>
            </a:r>
            <a:r>
              <a:rPr lang="en-US" sz="2800" baseline="30000" dirty="0" smtClean="0"/>
              <a:t>2-</a:t>
            </a:r>
            <a:r>
              <a:rPr lang="en-US" sz="2800" dirty="0" smtClean="0"/>
              <a:t> ion, the overall process is endothermic.</a:t>
            </a:r>
          </a:p>
          <a:p>
            <a:pPr marL="82550" indent="0" eaLnBrk="1" hangingPunct="1">
              <a:buFont typeface="Wingdings 2" pitchFamily="18" charset="2"/>
              <a:buNone/>
            </a:pPr>
            <a:endParaRPr lang="en-US" sz="2800" dirty="0" smtClean="0"/>
          </a:p>
          <a:p>
            <a:pPr marL="82550" indent="0" eaLnBrk="1" hangingPunct="1">
              <a:buFont typeface="Wingdings 2" pitchFamily="18" charset="2"/>
              <a:buNone/>
            </a:pPr>
            <a:endParaRPr lang="en-US" sz="2800" dirty="0" smtClean="0"/>
          </a:p>
          <a:p>
            <a:pPr marL="82550" indent="0" eaLnBrk="1" hangingPunct="1">
              <a:buFont typeface="Wingdings 2" pitchFamily="18" charset="2"/>
              <a:buNone/>
            </a:pPr>
            <a:endParaRPr lang="en-US" sz="2800" dirty="0" smtClean="0"/>
          </a:p>
          <a:p>
            <a:pPr marL="82550" indent="0" eaLnBrk="1" hangingPunct="1">
              <a:buFont typeface="Wingdings 2" pitchFamily="18" charset="2"/>
              <a:buNone/>
            </a:pPr>
            <a:endParaRPr lang="en-US" sz="2800" dirty="0" smtClean="0"/>
          </a:p>
        </p:txBody>
      </p:sp>
      <p:sp>
        <p:nvSpPr>
          <p:cNvPr id="23556"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3557" name="Object 3"/>
          <p:cNvGraphicFramePr>
            <a:graphicFrameLocks noChangeAspect="1"/>
          </p:cNvGraphicFramePr>
          <p:nvPr/>
        </p:nvGraphicFramePr>
        <p:xfrm>
          <a:off x="5446713" y="533400"/>
          <a:ext cx="917575" cy="649288"/>
        </p:xfrm>
        <a:graphic>
          <a:graphicData uri="http://schemas.openxmlformats.org/presentationml/2006/ole">
            <mc:AlternateContent xmlns:mc="http://schemas.openxmlformats.org/markup-compatibility/2006">
              <mc:Choice xmlns:v="urn:schemas-microsoft-com:vml" Requires="v">
                <p:oleObj spid="_x0000_s23571" name="Equation" r:id="rId3" imgW="291973" imgH="203112" progId="Equation.3">
                  <p:embed/>
                </p:oleObj>
              </mc:Choice>
              <mc:Fallback>
                <p:oleObj name="Equation" r:id="rId3" imgW="291973" imgH="203112"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6713" y="533400"/>
                        <a:ext cx="91757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a:spLocks noChangeArrowheads="1"/>
          </p:cNvSpPr>
          <p:nvPr/>
        </p:nvSpPr>
        <p:spPr bwMode="auto">
          <a:xfrm>
            <a:off x="990600" y="3581400"/>
            <a:ext cx="8153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b="1">
                <a:solidFill>
                  <a:srgbClr val="0070C0"/>
                </a:solidFill>
              </a:rPr>
              <a:t>O</a:t>
            </a:r>
            <a:r>
              <a:rPr lang="en-US" sz="3200">
                <a:solidFill>
                  <a:srgbClr val="0070C0"/>
                </a:solidFill>
              </a:rPr>
              <a:t>(g)</a:t>
            </a:r>
            <a:r>
              <a:rPr lang="en-US" sz="3200" b="1">
                <a:solidFill>
                  <a:srgbClr val="0070C0"/>
                </a:solidFill>
              </a:rPr>
              <a:t> + e</a:t>
            </a:r>
            <a:r>
              <a:rPr lang="en-US" sz="4000" b="1" baseline="30000">
                <a:solidFill>
                  <a:srgbClr val="0070C0"/>
                </a:solidFill>
              </a:rPr>
              <a:t>-</a:t>
            </a:r>
            <a:r>
              <a:rPr lang="en-US" sz="3200" b="1">
                <a:solidFill>
                  <a:srgbClr val="0070C0"/>
                </a:solidFill>
              </a:rPr>
              <a:t> </a:t>
            </a:r>
            <a:r>
              <a:rPr lang="en-US" sz="3200" b="1">
                <a:solidFill>
                  <a:srgbClr val="0070C0"/>
                </a:solidFill>
                <a:cs typeface="Times New Roman" pitchFamily="18" charset="0"/>
              </a:rPr>
              <a:t>→ </a:t>
            </a:r>
            <a:r>
              <a:rPr lang="en-US" sz="3200" b="1">
                <a:solidFill>
                  <a:srgbClr val="0070C0"/>
                </a:solidFill>
              </a:rPr>
              <a:t>O</a:t>
            </a:r>
            <a:r>
              <a:rPr lang="en-US" sz="4000" b="1" baseline="30000">
                <a:solidFill>
                  <a:srgbClr val="0070C0"/>
                </a:solidFill>
              </a:rPr>
              <a:t>-</a:t>
            </a:r>
            <a:r>
              <a:rPr lang="en-US" sz="3200">
                <a:solidFill>
                  <a:srgbClr val="0070C0"/>
                </a:solidFill>
              </a:rPr>
              <a:t>(g)		</a:t>
            </a:r>
            <a:r>
              <a:rPr lang="en-US" sz="3200">
                <a:solidFill>
                  <a:srgbClr val="0070C0"/>
                </a:solidFill>
                <a:latin typeface="Times New Roman" pitchFamily="18" charset="0"/>
                <a:cs typeface="Times New Roman" pitchFamily="18" charset="0"/>
              </a:rPr>
              <a:t>∆H</a:t>
            </a:r>
            <a:r>
              <a:rPr lang="en-US" sz="3200">
                <a:solidFill>
                  <a:srgbClr val="0070C0"/>
                </a:solidFill>
                <a:latin typeface="Times New Roman" pitchFamily="18" charset="0"/>
                <a:cs typeface="Times New Roman" pitchFamily="18" charset="0"/>
                <a:sym typeface="Symbol" pitchFamily="18" charset="2"/>
              </a:rPr>
              <a:t> = -142 kJ mol</a:t>
            </a:r>
            <a:r>
              <a:rPr lang="en-US" sz="3200" baseline="30000">
                <a:solidFill>
                  <a:srgbClr val="0070C0"/>
                </a:solidFill>
                <a:latin typeface="Times New Roman" pitchFamily="18" charset="0"/>
                <a:cs typeface="Times New Roman" pitchFamily="18" charset="0"/>
                <a:sym typeface="Symbol" pitchFamily="18" charset="2"/>
              </a:rPr>
              <a:t>-1</a:t>
            </a:r>
            <a:endParaRPr lang="en-US" sz="3200" baseline="30000">
              <a:solidFill>
                <a:srgbClr val="0070C0"/>
              </a:solidFill>
            </a:endParaRPr>
          </a:p>
        </p:txBody>
      </p:sp>
      <p:sp>
        <p:nvSpPr>
          <p:cNvPr id="8" name="TextBox 7"/>
          <p:cNvSpPr txBox="1">
            <a:spLocks noChangeArrowheads="1"/>
          </p:cNvSpPr>
          <p:nvPr/>
        </p:nvSpPr>
        <p:spPr bwMode="auto">
          <a:xfrm>
            <a:off x="990600" y="4252913"/>
            <a:ext cx="838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b="1">
                <a:solidFill>
                  <a:srgbClr val="0070C0"/>
                </a:solidFill>
              </a:rPr>
              <a:t>O</a:t>
            </a:r>
            <a:r>
              <a:rPr lang="en-US" sz="4000" b="1" baseline="30000">
                <a:solidFill>
                  <a:srgbClr val="0070C0"/>
                </a:solidFill>
              </a:rPr>
              <a:t>-</a:t>
            </a:r>
            <a:r>
              <a:rPr lang="en-US" sz="3200">
                <a:solidFill>
                  <a:srgbClr val="0070C0"/>
                </a:solidFill>
              </a:rPr>
              <a:t>(g)</a:t>
            </a:r>
            <a:r>
              <a:rPr lang="en-US" sz="3200" b="1">
                <a:solidFill>
                  <a:srgbClr val="0070C0"/>
                </a:solidFill>
              </a:rPr>
              <a:t> + e</a:t>
            </a:r>
            <a:r>
              <a:rPr lang="en-US" sz="4000" b="1" baseline="30000">
                <a:solidFill>
                  <a:srgbClr val="0070C0"/>
                </a:solidFill>
              </a:rPr>
              <a:t>-</a:t>
            </a:r>
            <a:r>
              <a:rPr lang="en-US" sz="3200" b="1">
                <a:solidFill>
                  <a:srgbClr val="0070C0"/>
                </a:solidFill>
              </a:rPr>
              <a:t> </a:t>
            </a:r>
            <a:r>
              <a:rPr lang="en-US" sz="3200" b="1">
                <a:solidFill>
                  <a:srgbClr val="0070C0"/>
                </a:solidFill>
                <a:cs typeface="Times New Roman" pitchFamily="18" charset="0"/>
              </a:rPr>
              <a:t>→ </a:t>
            </a:r>
            <a:r>
              <a:rPr lang="en-US" sz="3200" b="1">
                <a:solidFill>
                  <a:srgbClr val="0070C0"/>
                </a:solidFill>
              </a:rPr>
              <a:t>O</a:t>
            </a:r>
            <a:r>
              <a:rPr lang="en-US" sz="4000" b="1" baseline="30000">
                <a:solidFill>
                  <a:srgbClr val="0070C0"/>
                </a:solidFill>
              </a:rPr>
              <a:t>2-</a:t>
            </a:r>
            <a:r>
              <a:rPr lang="en-US" sz="3200">
                <a:solidFill>
                  <a:srgbClr val="0070C0"/>
                </a:solidFill>
              </a:rPr>
              <a:t>(g)		</a:t>
            </a:r>
            <a:r>
              <a:rPr lang="en-US" sz="3200">
                <a:solidFill>
                  <a:srgbClr val="0070C0"/>
                </a:solidFill>
                <a:latin typeface="Times New Roman" pitchFamily="18" charset="0"/>
                <a:cs typeface="Times New Roman" pitchFamily="18" charset="0"/>
              </a:rPr>
              <a:t>∆H</a:t>
            </a:r>
            <a:r>
              <a:rPr lang="en-US" sz="3200">
                <a:solidFill>
                  <a:srgbClr val="0070C0"/>
                </a:solidFill>
                <a:latin typeface="Times New Roman" pitchFamily="18" charset="0"/>
                <a:cs typeface="Times New Roman" pitchFamily="18" charset="0"/>
                <a:sym typeface="Symbol" pitchFamily="18" charset="2"/>
              </a:rPr>
              <a:t> = +844 kJ mol</a:t>
            </a:r>
            <a:r>
              <a:rPr lang="en-US" sz="3200" baseline="30000">
                <a:solidFill>
                  <a:srgbClr val="0070C0"/>
                </a:solidFill>
                <a:latin typeface="Times New Roman" pitchFamily="18" charset="0"/>
                <a:cs typeface="Times New Roman" pitchFamily="18" charset="0"/>
                <a:sym typeface="Symbol" pitchFamily="18" charset="2"/>
              </a:rPr>
              <a:t>-1</a:t>
            </a:r>
            <a:endParaRPr lang="en-US" sz="3200" baseline="30000">
              <a:solidFill>
                <a:srgbClr val="0070C0"/>
              </a:solidFill>
            </a:endParaRPr>
          </a:p>
        </p:txBody>
      </p:sp>
      <p:cxnSp>
        <p:nvCxnSpPr>
          <p:cNvPr id="6" name="Straight Connector 5"/>
          <p:cNvCxnSpPr/>
          <p:nvPr/>
        </p:nvCxnSpPr>
        <p:spPr>
          <a:xfrm>
            <a:off x="515938" y="5029200"/>
            <a:ext cx="8475662"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sp>
        <p:nvSpPr>
          <p:cNvPr id="10" name="TextBox 9"/>
          <p:cNvSpPr txBox="1">
            <a:spLocks noChangeArrowheads="1"/>
          </p:cNvSpPr>
          <p:nvPr/>
        </p:nvSpPr>
        <p:spPr bwMode="auto">
          <a:xfrm>
            <a:off x="990600" y="5207000"/>
            <a:ext cx="8153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b="1" dirty="0" smtClean="0">
                <a:solidFill>
                  <a:srgbClr val="0070C0"/>
                </a:solidFill>
              </a:rPr>
              <a:t>O</a:t>
            </a:r>
            <a:r>
              <a:rPr lang="en-US" sz="3200" dirty="0" smtClean="0">
                <a:solidFill>
                  <a:srgbClr val="0070C0"/>
                </a:solidFill>
              </a:rPr>
              <a:t>(g</a:t>
            </a:r>
            <a:r>
              <a:rPr lang="en-US" sz="3200" dirty="0">
                <a:solidFill>
                  <a:srgbClr val="0070C0"/>
                </a:solidFill>
              </a:rPr>
              <a:t>)</a:t>
            </a:r>
            <a:r>
              <a:rPr lang="en-US" sz="3200" b="1" dirty="0">
                <a:solidFill>
                  <a:srgbClr val="0070C0"/>
                </a:solidFill>
              </a:rPr>
              <a:t> + 2e</a:t>
            </a:r>
            <a:r>
              <a:rPr lang="en-US" sz="4000" b="1" baseline="30000" dirty="0">
                <a:solidFill>
                  <a:srgbClr val="0070C0"/>
                </a:solidFill>
              </a:rPr>
              <a:t>-</a:t>
            </a:r>
            <a:r>
              <a:rPr lang="en-US" sz="3200" b="1" dirty="0">
                <a:solidFill>
                  <a:srgbClr val="0070C0"/>
                </a:solidFill>
              </a:rPr>
              <a:t> </a:t>
            </a:r>
            <a:r>
              <a:rPr lang="en-US" sz="3200" b="1" dirty="0">
                <a:solidFill>
                  <a:srgbClr val="0070C0"/>
                </a:solidFill>
                <a:cs typeface="Times New Roman" pitchFamily="18" charset="0"/>
              </a:rPr>
              <a:t>→ </a:t>
            </a:r>
            <a:r>
              <a:rPr lang="en-US" sz="3200" b="1" dirty="0">
                <a:solidFill>
                  <a:srgbClr val="0070C0"/>
                </a:solidFill>
              </a:rPr>
              <a:t>O</a:t>
            </a:r>
            <a:r>
              <a:rPr lang="en-US" sz="4000" b="1" baseline="30000" dirty="0">
                <a:solidFill>
                  <a:srgbClr val="0070C0"/>
                </a:solidFill>
              </a:rPr>
              <a:t>2-</a:t>
            </a:r>
            <a:r>
              <a:rPr lang="en-US" sz="3200" dirty="0">
                <a:solidFill>
                  <a:srgbClr val="0070C0"/>
                </a:solidFill>
              </a:rPr>
              <a:t>(g)	</a:t>
            </a:r>
            <a:r>
              <a:rPr lang="en-US" sz="3200" dirty="0">
                <a:solidFill>
                  <a:srgbClr val="0070C0"/>
                </a:solidFill>
                <a:latin typeface="Times New Roman" pitchFamily="18" charset="0"/>
                <a:cs typeface="Times New Roman" pitchFamily="18" charset="0"/>
              </a:rPr>
              <a:t>∆H</a:t>
            </a:r>
            <a:r>
              <a:rPr lang="en-US" sz="3200" dirty="0">
                <a:solidFill>
                  <a:srgbClr val="0070C0"/>
                </a:solidFill>
                <a:latin typeface="Times New Roman" pitchFamily="18" charset="0"/>
                <a:cs typeface="Times New Roman" pitchFamily="18" charset="0"/>
                <a:sym typeface="Symbol" pitchFamily="18" charset="2"/>
              </a:rPr>
              <a:t> = +702 kJ mol</a:t>
            </a:r>
            <a:r>
              <a:rPr lang="en-US" sz="3200" baseline="30000" dirty="0">
                <a:solidFill>
                  <a:srgbClr val="0070C0"/>
                </a:solidFill>
                <a:latin typeface="Times New Roman" pitchFamily="18" charset="0"/>
                <a:cs typeface="Times New Roman" pitchFamily="18" charset="0"/>
                <a:sym typeface="Symbol" pitchFamily="18" charset="2"/>
              </a:rPr>
              <a:t>-1</a:t>
            </a:r>
            <a:endParaRPr lang="en-US" sz="3200" baseline="30000" dirty="0">
              <a:solidFill>
                <a:srgbClr val="0070C0"/>
              </a:solidFill>
            </a:endParaRPr>
          </a:p>
        </p:txBody>
      </p:sp>
      <p:sp>
        <p:nvSpPr>
          <p:cNvPr id="9" name="Rectangle 8"/>
          <p:cNvSpPr/>
          <p:nvPr/>
        </p:nvSpPr>
        <p:spPr>
          <a:xfrm rot="19847134">
            <a:off x="-336056" y="5248018"/>
            <a:ext cx="1703323" cy="461665"/>
          </a:xfrm>
          <a:prstGeom prst="rect">
            <a:avLst/>
          </a:prstGeom>
          <a:noFill/>
        </p:spPr>
        <p:txBody>
          <a:bodyPr>
            <a:spAutoFit/>
          </a:bodyPr>
          <a:lstStyle/>
          <a:p>
            <a:pPr algn="ctr">
              <a:defRPr/>
            </a:pPr>
            <a:r>
              <a:rPr lang="en-US" sz="2400" b="1" dirty="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overall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LATTICE ENTHALPY, </a:t>
            </a:r>
            <a:endParaRPr lang="en-US" sz="3200" smtClean="0">
              <a:effectLst/>
            </a:endParaRPr>
          </a:p>
        </p:txBody>
      </p:sp>
      <p:sp>
        <p:nvSpPr>
          <p:cNvPr id="24579" name="Content Placeholder 2"/>
          <p:cNvSpPr>
            <a:spLocks noGrp="1"/>
          </p:cNvSpPr>
          <p:nvPr>
            <p:ph idx="1"/>
          </p:nvPr>
        </p:nvSpPr>
        <p:spPr>
          <a:xfrm>
            <a:off x="1123950" y="1676400"/>
            <a:ext cx="7791450" cy="3505200"/>
          </a:xfrm>
        </p:spPr>
        <p:txBody>
          <a:bodyPr/>
          <a:lstStyle/>
          <a:p>
            <a:pPr marL="82550" indent="0" eaLnBrk="1" hangingPunct="1">
              <a:buFont typeface="Wingdings 2" pitchFamily="18" charset="2"/>
              <a:buNone/>
            </a:pPr>
            <a:r>
              <a:rPr lang="en-US" smtClean="0"/>
              <a:t>relates either to the endothermic process of turning a crystalline solid into its gaseous ions or to the exothermic process of turning gaseous ions into a crystalline solid.</a:t>
            </a:r>
          </a:p>
        </p:txBody>
      </p:sp>
      <p:sp>
        <p:nvSpPr>
          <p:cNvPr id="24580"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4581" name="Object 3"/>
          <p:cNvGraphicFramePr>
            <a:graphicFrameLocks noChangeAspect="1"/>
          </p:cNvGraphicFramePr>
          <p:nvPr/>
        </p:nvGraphicFramePr>
        <p:xfrm>
          <a:off x="5121275" y="569913"/>
          <a:ext cx="958850" cy="649287"/>
        </p:xfrm>
        <a:graphic>
          <a:graphicData uri="http://schemas.openxmlformats.org/presentationml/2006/ole">
            <mc:AlternateContent xmlns:mc="http://schemas.openxmlformats.org/markup-compatibility/2006">
              <mc:Choice xmlns:v="urn:schemas-microsoft-com:vml" Requires="v">
                <p:oleObj spid="_x0000_s24591" name="Equation" r:id="rId3" imgW="304536" imgH="203024" progId="Equation.3">
                  <p:embed/>
                </p:oleObj>
              </mc:Choice>
              <mc:Fallback>
                <p:oleObj name="Equation" r:id="rId3" imgW="304536"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569913"/>
                        <a:ext cx="95885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2" name="TextBox 5"/>
          <p:cNvSpPr txBox="1">
            <a:spLocks noChangeArrowheads="1"/>
          </p:cNvSpPr>
          <p:nvPr/>
        </p:nvSpPr>
        <p:spPr bwMode="auto">
          <a:xfrm>
            <a:off x="1447800" y="4749800"/>
            <a:ext cx="7010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4800" b="1">
                <a:solidFill>
                  <a:srgbClr val="0070C0"/>
                </a:solidFill>
              </a:rPr>
              <a:t>MX</a:t>
            </a:r>
            <a:r>
              <a:rPr lang="en-US" sz="4800">
                <a:solidFill>
                  <a:srgbClr val="0070C0"/>
                </a:solidFill>
              </a:rPr>
              <a:t>(s)</a:t>
            </a:r>
            <a:r>
              <a:rPr lang="en-US" sz="4800" b="1">
                <a:solidFill>
                  <a:srgbClr val="0070C0"/>
                </a:solidFill>
              </a:rPr>
              <a:t> </a:t>
            </a:r>
            <a:r>
              <a:rPr lang="en-US" sz="4800" b="1">
                <a:solidFill>
                  <a:srgbClr val="0070C0"/>
                </a:solidFill>
                <a:sym typeface="Symbol" pitchFamily="18" charset="2"/>
              </a:rPr>
              <a:t> </a:t>
            </a:r>
            <a:r>
              <a:rPr lang="en-US" sz="4800" b="1">
                <a:solidFill>
                  <a:srgbClr val="0070C0"/>
                </a:solidFill>
              </a:rPr>
              <a:t>M</a:t>
            </a:r>
            <a:r>
              <a:rPr lang="en-US" sz="4800" b="1" baseline="30000">
                <a:solidFill>
                  <a:srgbClr val="0070C0"/>
                </a:solidFill>
              </a:rPr>
              <a:t>+</a:t>
            </a:r>
            <a:r>
              <a:rPr lang="en-US" sz="4800">
                <a:solidFill>
                  <a:srgbClr val="0070C0"/>
                </a:solidFill>
              </a:rPr>
              <a:t>(g)</a:t>
            </a:r>
            <a:r>
              <a:rPr lang="en-US" sz="4800" b="1">
                <a:solidFill>
                  <a:srgbClr val="0070C0"/>
                </a:solidFill>
              </a:rPr>
              <a:t> </a:t>
            </a:r>
            <a:r>
              <a:rPr lang="en-US" sz="4800" b="1">
                <a:solidFill>
                  <a:srgbClr val="0070C0"/>
                </a:solidFill>
                <a:cs typeface="Times New Roman" pitchFamily="18" charset="0"/>
              </a:rPr>
              <a:t>+ </a:t>
            </a:r>
            <a:r>
              <a:rPr lang="en-US" sz="4800" b="1">
                <a:solidFill>
                  <a:srgbClr val="0070C0"/>
                </a:solidFill>
              </a:rPr>
              <a:t>X</a:t>
            </a:r>
            <a:r>
              <a:rPr lang="en-US" sz="4800" b="1" baseline="30000">
                <a:solidFill>
                  <a:srgbClr val="0070C0"/>
                </a:solidFill>
              </a:rPr>
              <a:t>-</a:t>
            </a:r>
            <a:r>
              <a:rPr lang="en-US" sz="4800">
                <a:solidFill>
                  <a:srgbClr val="0070C0"/>
                </a:solidFill>
              </a:rPr>
              <a:t>(g)</a:t>
            </a:r>
            <a:r>
              <a:rPr lang="en-US" sz="3200">
                <a:solidFill>
                  <a:srgbClr val="0070C0"/>
                </a:solidFill>
              </a:rPr>
              <a:t>	</a:t>
            </a:r>
            <a:endParaRPr lang="en-US" sz="3200" baseline="3000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LATTICE ENTHALPY, </a:t>
            </a:r>
            <a:endParaRPr lang="en-US" sz="3200" smtClean="0">
              <a:effectLst/>
            </a:endParaRPr>
          </a:p>
        </p:txBody>
      </p:sp>
      <p:sp>
        <p:nvSpPr>
          <p:cNvPr id="25603" name="Content Placeholder 2"/>
          <p:cNvSpPr>
            <a:spLocks noGrp="1"/>
          </p:cNvSpPr>
          <p:nvPr>
            <p:ph idx="1"/>
          </p:nvPr>
        </p:nvSpPr>
        <p:spPr>
          <a:xfrm>
            <a:off x="1123950" y="1676400"/>
            <a:ext cx="7791450" cy="3733800"/>
          </a:xfrm>
        </p:spPr>
        <p:txBody>
          <a:bodyPr/>
          <a:lstStyle/>
          <a:p>
            <a:pPr eaLnBrk="1" hangingPunct="1"/>
            <a:r>
              <a:rPr lang="en-US" smtClean="0"/>
              <a:t>The sign of the lattice enthalpy indicates whether the lattice is being </a:t>
            </a:r>
            <a:r>
              <a:rPr lang="en-US" smtClean="0">
                <a:solidFill>
                  <a:srgbClr val="C00000"/>
                </a:solidFill>
              </a:rPr>
              <a:t>formed (-)</a:t>
            </a:r>
            <a:r>
              <a:rPr lang="en-US" smtClean="0"/>
              <a:t> or </a:t>
            </a:r>
            <a:r>
              <a:rPr lang="en-US" smtClean="0">
                <a:solidFill>
                  <a:srgbClr val="0000FF"/>
                </a:solidFill>
              </a:rPr>
              <a:t>broken (+).</a:t>
            </a:r>
          </a:p>
          <a:p>
            <a:pPr eaLnBrk="1" hangingPunct="1"/>
            <a:endParaRPr lang="en-US" smtClean="0"/>
          </a:p>
          <a:p>
            <a:pPr eaLnBrk="1" hangingPunct="1"/>
            <a:r>
              <a:rPr lang="en-US" smtClean="0"/>
              <a:t>The size of the lattice enthalpy depends both on the </a:t>
            </a:r>
            <a:r>
              <a:rPr lang="en-US" u="sng" smtClean="0"/>
              <a:t>size</a:t>
            </a:r>
            <a:r>
              <a:rPr lang="en-US" smtClean="0"/>
              <a:t> of the ions and on the </a:t>
            </a:r>
            <a:r>
              <a:rPr lang="en-US" u="sng" smtClean="0"/>
              <a:t>charge</a:t>
            </a:r>
            <a:r>
              <a:rPr lang="en-US" smtClean="0"/>
              <a:t> carried by the ions.</a:t>
            </a:r>
          </a:p>
          <a:p>
            <a:pPr eaLnBrk="1" hangingPunct="1"/>
            <a:endParaRPr lang="en-US" smtClean="0"/>
          </a:p>
        </p:txBody>
      </p:sp>
      <p:sp>
        <p:nvSpPr>
          <p:cNvPr id="2560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5605" name="Object 3"/>
          <p:cNvGraphicFramePr>
            <a:graphicFrameLocks noChangeAspect="1"/>
          </p:cNvGraphicFramePr>
          <p:nvPr/>
        </p:nvGraphicFramePr>
        <p:xfrm>
          <a:off x="5121275" y="569913"/>
          <a:ext cx="958850" cy="649287"/>
        </p:xfrm>
        <a:graphic>
          <a:graphicData uri="http://schemas.openxmlformats.org/presentationml/2006/ole">
            <mc:AlternateContent xmlns:mc="http://schemas.openxmlformats.org/markup-compatibility/2006">
              <mc:Choice xmlns:v="urn:schemas-microsoft-com:vml" Requires="v">
                <p:oleObj spid="_x0000_s25614" name="Equation" r:id="rId3" imgW="304536" imgH="203024" progId="Equation.3">
                  <p:embed/>
                </p:oleObj>
              </mc:Choice>
              <mc:Fallback>
                <p:oleObj name="Equation" r:id="rId3" imgW="304536"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569913"/>
                        <a:ext cx="95885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LATTICE ENTHALPY, </a:t>
            </a:r>
            <a:endParaRPr lang="en-US" sz="3200" smtClean="0">
              <a:effectLst/>
            </a:endParaRPr>
          </a:p>
        </p:txBody>
      </p:sp>
      <p:sp>
        <p:nvSpPr>
          <p:cNvPr id="26627"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6628" name="Object 3"/>
          <p:cNvGraphicFramePr>
            <a:graphicFrameLocks noChangeAspect="1"/>
          </p:cNvGraphicFramePr>
          <p:nvPr/>
        </p:nvGraphicFramePr>
        <p:xfrm>
          <a:off x="5121275" y="569913"/>
          <a:ext cx="958850" cy="649287"/>
        </p:xfrm>
        <a:graphic>
          <a:graphicData uri="http://schemas.openxmlformats.org/presentationml/2006/ole">
            <mc:AlternateContent xmlns:mc="http://schemas.openxmlformats.org/markup-compatibility/2006">
              <mc:Choice xmlns:v="urn:schemas-microsoft-com:vml" Requires="v">
                <p:oleObj spid="_x0000_s26647" name="Equation" r:id="rId3" imgW="304536" imgH="203024" progId="Equation.3">
                  <p:embed/>
                </p:oleObj>
              </mc:Choice>
              <mc:Fallback>
                <p:oleObj name="Equation" r:id="rId3" imgW="304536"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569913"/>
                        <a:ext cx="95885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29" name="TextBox 4"/>
          <p:cNvSpPr txBox="1">
            <a:spLocks noChangeArrowheads="1"/>
          </p:cNvSpPr>
          <p:nvPr/>
        </p:nvSpPr>
        <p:spPr bwMode="auto">
          <a:xfrm>
            <a:off x="3505200" y="2320925"/>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t>Cation size ____________</a:t>
            </a:r>
          </a:p>
        </p:txBody>
      </p:sp>
      <p:cxnSp>
        <p:nvCxnSpPr>
          <p:cNvPr id="7" name="Straight Arrow Connector 6"/>
          <p:cNvCxnSpPr/>
          <p:nvPr/>
        </p:nvCxnSpPr>
        <p:spPr>
          <a:xfrm>
            <a:off x="3048000" y="3149600"/>
            <a:ext cx="5486400" cy="0"/>
          </a:xfrm>
          <a:prstGeom prst="straightConnector1">
            <a:avLst/>
          </a:prstGeom>
          <a:ln w="1270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6631" name="TextBox 8"/>
          <p:cNvSpPr txBox="1">
            <a:spLocks noChangeArrowheads="1"/>
          </p:cNvSpPr>
          <p:nvPr/>
        </p:nvSpPr>
        <p:spPr bwMode="auto">
          <a:xfrm>
            <a:off x="3581400" y="34544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LiCl</a:t>
            </a:r>
          </a:p>
        </p:txBody>
      </p:sp>
      <p:sp>
        <p:nvSpPr>
          <p:cNvPr id="26632" name="TextBox 9"/>
          <p:cNvSpPr txBox="1">
            <a:spLocks noChangeArrowheads="1"/>
          </p:cNvSpPr>
          <p:nvPr/>
        </p:nvSpPr>
        <p:spPr bwMode="auto">
          <a:xfrm>
            <a:off x="5257800" y="3454400"/>
            <a:ext cx="114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NaCl</a:t>
            </a:r>
          </a:p>
        </p:txBody>
      </p:sp>
      <p:sp>
        <p:nvSpPr>
          <p:cNvPr id="26633" name="TextBox 10"/>
          <p:cNvSpPr txBox="1">
            <a:spLocks noChangeArrowheads="1"/>
          </p:cNvSpPr>
          <p:nvPr/>
        </p:nvSpPr>
        <p:spPr bwMode="auto">
          <a:xfrm>
            <a:off x="7086600" y="34544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KCl</a:t>
            </a:r>
          </a:p>
        </p:txBody>
      </p:sp>
      <p:sp>
        <p:nvSpPr>
          <p:cNvPr id="26634" name="TextBox 11"/>
          <p:cNvSpPr txBox="1">
            <a:spLocks noChangeArrowheads="1"/>
          </p:cNvSpPr>
          <p:nvPr/>
        </p:nvSpPr>
        <p:spPr bwMode="auto">
          <a:xfrm>
            <a:off x="1066800" y="4254500"/>
            <a:ext cx="2057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b="1"/>
              <a:t>Lattice </a:t>
            </a:r>
            <a:endParaRPr lang="en-US" sz="2800"/>
          </a:p>
          <a:p>
            <a:pPr eaLnBrk="1" hangingPunct="1"/>
            <a:r>
              <a:rPr lang="en-US" sz="2800" b="1"/>
              <a:t>Enthalpy</a:t>
            </a:r>
            <a:endParaRPr lang="en-US" sz="2800"/>
          </a:p>
          <a:p>
            <a:pPr eaLnBrk="1" hangingPunct="1"/>
            <a:r>
              <a:rPr lang="en-US" sz="2800" b="1"/>
              <a:t>(kJ mol</a:t>
            </a:r>
            <a:r>
              <a:rPr lang="en-US" sz="2800" b="1" baseline="30000"/>
              <a:t>-1</a:t>
            </a:r>
            <a:r>
              <a:rPr lang="en-US" sz="2800" b="1"/>
              <a:t>)</a:t>
            </a:r>
            <a:endParaRPr lang="en-US" sz="2800"/>
          </a:p>
        </p:txBody>
      </p:sp>
      <p:sp>
        <p:nvSpPr>
          <p:cNvPr id="14" name="TextBox 13"/>
          <p:cNvSpPr txBox="1">
            <a:spLocks noChangeArrowheads="1"/>
          </p:cNvSpPr>
          <p:nvPr/>
        </p:nvSpPr>
        <p:spPr bwMode="auto">
          <a:xfrm>
            <a:off x="3657600" y="465455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846</a:t>
            </a:r>
          </a:p>
        </p:txBody>
      </p:sp>
      <p:sp>
        <p:nvSpPr>
          <p:cNvPr id="15" name="TextBox 14"/>
          <p:cNvSpPr txBox="1">
            <a:spLocks noChangeArrowheads="1"/>
          </p:cNvSpPr>
          <p:nvPr/>
        </p:nvSpPr>
        <p:spPr bwMode="auto">
          <a:xfrm>
            <a:off x="5410200" y="46482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771</a:t>
            </a:r>
          </a:p>
        </p:txBody>
      </p:sp>
      <p:sp>
        <p:nvSpPr>
          <p:cNvPr id="16" name="TextBox 15"/>
          <p:cNvSpPr txBox="1">
            <a:spLocks noChangeArrowheads="1"/>
          </p:cNvSpPr>
          <p:nvPr/>
        </p:nvSpPr>
        <p:spPr bwMode="auto">
          <a:xfrm>
            <a:off x="7086600" y="46482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701</a:t>
            </a:r>
          </a:p>
        </p:txBody>
      </p:sp>
      <p:sp>
        <p:nvSpPr>
          <p:cNvPr id="13" name="TextBox 12"/>
          <p:cNvSpPr txBox="1">
            <a:spLocks noChangeArrowheads="1"/>
          </p:cNvSpPr>
          <p:nvPr/>
        </p:nvSpPr>
        <p:spPr bwMode="auto">
          <a:xfrm>
            <a:off x="5562600" y="2295525"/>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algn="ctr" eaLnBrk="1" hangingPunct="1"/>
            <a:r>
              <a:rPr lang="en-US" sz="2800"/>
              <a:t>increasing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STANDARD ENTHALPY CHANGE OF FORMATION, </a:t>
            </a:r>
            <a:endParaRPr lang="en-US" sz="3200" smtClean="0">
              <a:effectLst/>
            </a:endParaRPr>
          </a:p>
        </p:txBody>
      </p:sp>
      <p:sp>
        <p:nvSpPr>
          <p:cNvPr id="9219" name="Content Placeholder 2"/>
          <p:cNvSpPr>
            <a:spLocks noGrp="1"/>
          </p:cNvSpPr>
          <p:nvPr>
            <p:ph idx="1"/>
          </p:nvPr>
        </p:nvSpPr>
        <p:spPr>
          <a:xfrm>
            <a:off x="1123950" y="1676400"/>
            <a:ext cx="7791450" cy="3505200"/>
          </a:xfrm>
        </p:spPr>
        <p:txBody>
          <a:bodyPr/>
          <a:lstStyle/>
          <a:p>
            <a:pPr eaLnBrk="1" hangingPunct="1"/>
            <a:r>
              <a:rPr lang="en-US" u="sng" smtClean="0"/>
              <a:t>Definition:</a:t>
            </a:r>
            <a:r>
              <a:rPr lang="en-US" smtClean="0"/>
              <a:t>  the enthalpy change when </a:t>
            </a:r>
            <a:r>
              <a:rPr lang="en-US" i="1" smtClean="0"/>
              <a:t>one mole </a:t>
            </a:r>
            <a:r>
              <a:rPr lang="en-US" smtClean="0"/>
              <a:t>of the compound is formed from its elements in their standard states at 298 K and 1 atm of pressure.  </a:t>
            </a:r>
          </a:p>
          <a:p>
            <a:pPr lvl="1" eaLnBrk="1" hangingPunct="1"/>
            <a:r>
              <a:rPr lang="en-US" i="1" smtClean="0"/>
              <a:t>Note:</a:t>
            </a:r>
            <a:r>
              <a:rPr lang="en-US" smtClean="0"/>
              <a:t> it follows that the</a:t>
            </a:r>
            <a:r>
              <a:rPr lang="en-US" b="1" smtClean="0"/>
              <a:t> </a:t>
            </a:r>
            <a:r>
              <a:rPr lang="en-US" smtClean="0"/>
              <a:t>for an element in its standard state will be zero. </a:t>
            </a:r>
          </a:p>
        </p:txBody>
      </p:sp>
      <p:sp>
        <p:nvSpPr>
          <p:cNvPr id="9220"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9221" name="Object 3"/>
          <p:cNvGraphicFramePr>
            <a:graphicFrameLocks noChangeAspect="1"/>
          </p:cNvGraphicFramePr>
          <p:nvPr/>
        </p:nvGraphicFramePr>
        <p:xfrm>
          <a:off x="3581400" y="820738"/>
          <a:ext cx="838200" cy="649287"/>
        </p:xfrm>
        <a:graphic>
          <a:graphicData uri="http://schemas.openxmlformats.org/presentationml/2006/ole">
            <mc:AlternateContent xmlns:mc="http://schemas.openxmlformats.org/markup-compatibility/2006">
              <mc:Choice xmlns:v="urn:schemas-microsoft-com:vml" Requires="v">
                <p:oleObj spid="_x0000_s9236" name="Equation" r:id="rId3" imgW="266469" imgH="203024" progId="Equation.3">
                  <p:embed/>
                </p:oleObj>
              </mc:Choice>
              <mc:Fallback>
                <p:oleObj name="Equation" r:id="rId3" imgW="266469"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820738"/>
                        <a:ext cx="8382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1447800" y="5235575"/>
            <a:ext cx="7696200" cy="584200"/>
          </a:xfrm>
          <a:prstGeom prst="rect">
            <a:avLst/>
          </a:prstGeom>
          <a:noFill/>
        </p:spPr>
        <p:txBody>
          <a:bodyPr>
            <a:spAutoFit/>
          </a:bodyPr>
          <a:lstStyle/>
          <a:p>
            <a:pPr>
              <a:defRPr/>
            </a:pPr>
            <a:r>
              <a:rPr lang="en-US" sz="3200" dirty="0">
                <a:latin typeface="+mn-lt"/>
              </a:rPr>
              <a:t>H</a:t>
            </a:r>
            <a:r>
              <a:rPr lang="en-US" sz="3200" baseline="-25000" dirty="0">
                <a:latin typeface="+mn-lt"/>
              </a:rPr>
              <a:t>2</a:t>
            </a:r>
            <a:r>
              <a:rPr lang="en-US" sz="3200" dirty="0">
                <a:latin typeface="+mn-lt"/>
              </a:rPr>
              <a:t>(g) + ½O</a:t>
            </a:r>
            <a:r>
              <a:rPr lang="en-US" sz="3200" baseline="-25000" dirty="0">
                <a:latin typeface="+mn-lt"/>
              </a:rPr>
              <a:t>2</a:t>
            </a:r>
            <a:r>
              <a:rPr lang="en-US" sz="3200" dirty="0">
                <a:latin typeface="+mn-lt"/>
              </a:rPr>
              <a:t>(g) </a:t>
            </a:r>
            <a:r>
              <a:rPr lang="en-US" sz="3200" dirty="0">
                <a:latin typeface="+mn-lt"/>
                <a:cs typeface="Times New Roman"/>
              </a:rPr>
              <a:t>→ H</a:t>
            </a:r>
            <a:r>
              <a:rPr lang="en-US" sz="3200" baseline="-25000" dirty="0">
                <a:latin typeface="+mn-lt"/>
                <a:cs typeface="Times New Roman"/>
              </a:rPr>
              <a:t>2</a:t>
            </a:r>
            <a:r>
              <a:rPr lang="en-US" sz="3200" dirty="0">
                <a:latin typeface="+mn-lt"/>
              </a:rPr>
              <a:t>O(l)       </a:t>
            </a:r>
            <a:r>
              <a:rPr lang="en-US" sz="3200" dirty="0">
                <a:latin typeface="+mn-lt"/>
                <a:cs typeface="Times New Roman"/>
              </a:rPr>
              <a:t>∆</a:t>
            </a:r>
            <a:r>
              <a:rPr lang="en-US" sz="3200" dirty="0" err="1">
                <a:latin typeface="+mn-lt"/>
                <a:cs typeface="Times New Roman"/>
              </a:rPr>
              <a:t>H</a:t>
            </a:r>
            <a:r>
              <a:rPr lang="en-US" sz="3200" baseline="-25000" dirty="0" err="1">
                <a:latin typeface="+mn-lt"/>
                <a:cs typeface="Times New Roman"/>
              </a:rPr>
              <a:t>rxn</a:t>
            </a:r>
            <a:r>
              <a:rPr lang="en-US" sz="3200" dirty="0">
                <a:latin typeface="+mn-lt"/>
                <a:cs typeface="Times New Roman"/>
              </a:rPr>
              <a:t>=?</a:t>
            </a:r>
            <a:endParaRPr lang="en-US" sz="3200" dirty="0">
              <a:latin typeface="+mn-lt"/>
            </a:endParaRPr>
          </a:p>
        </p:txBody>
      </p:sp>
      <p:cxnSp>
        <p:nvCxnSpPr>
          <p:cNvPr id="7" name="Straight Arrow Connector 6"/>
          <p:cNvCxnSpPr/>
          <p:nvPr/>
        </p:nvCxnSpPr>
        <p:spPr>
          <a:xfrm flipV="1">
            <a:off x="1468438" y="5105400"/>
            <a:ext cx="990600" cy="838200"/>
          </a:xfrm>
          <a:prstGeom prst="straightConnector1">
            <a:avLst/>
          </a:prstGeom>
          <a:ln w="444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382838" y="4687888"/>
            <a:ext cx="4365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600">
                <a:solidFill>
                  <a:srgbClr val="C00000"/>
                </a:solidFill>
              </a:rPr>
              <a:t>0</a:t>
            </a:r>
          </a:p>
        </p:txBody>
      </p:sp>
      <p:cxnSp>
        <p:nvCxnSpPr>
          <p:cNvPr id="10" name="Straight Arrow Connector 9"/>
          <p:cNvCxnSpPr/>
          <p:nvPr/>
        </p:nvCxnSpPr>
        <p:spPr>
          <a:xfrm flipV="1">
            <a:off x="2916238" y="5105400"/>
            <a:ext cx="990600" cy="838200"/>
          </a:xfrm>
          <a:prstGeom prst="straightConnector1">
            <a:avLst/>
          </a:prstGeom>
          <a:ln w="444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a:spLocks noChangeArrowheads="1"/>
          </p:cNvSpPr>
          <p:nvPr/>
        </p:nvSpPr>
        <p:spPr bwMode="auto">
          <a:xfrm>
            <a:off x="3830638" y="4687888"/>
            <a:ext cx="4365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600">
                <a:solidFill>
                  <a:srgbClr val="C00000"/>
                </a:solidFill>
              </a:rPr>
              <a:t>0</a:t>
            </a:r>
          </a:p>
        </p:txBody>
      </p:sp>
      <p:sp>
        <p:nvSpPr>
          <p:cNvPr id="9" name="TextBox 8"/>
          <p:cNvSpPr txBox="1"/>
          <p:nvPr/>
        </p:nvSpPr>
        <p:spPr>
          <a:xfrm>
            <a:off x="1447800" y="5943600"/>
            <a:ext cx="7315200" cy="769938"/>
          </a:xfrm>
          <a:prstGeom prst="rect">
            <a:avLst/>
          </a:prstGeom>
          <a:noFill/>
        </p:spPr>
        <p:txBody>
          <a:bodyPr>
            <a:spAutoFit/>
          </a:bodyPr>
          <a:lstStyle/>
          <a:p>
            <a:pPr>
              <a:defRPr/>
            </a:pPr>
            <a:r>
              <a:rPr lang="en-US" sz="4400" b="1" dirty="0">
                <a:latin typeface="+mn-lt"/>
                <a:sym typeface="Symbol"/>
              </a:rPr>
              <a:t></a:t>
            </a:r>
            <a:r>
              <a:rPr lang="en-US" sz="3200" dirty="0">
                <a:latin typeface="+mn-lt"/>
                <a:sym typeface="Symbol"/>
              </a:rPr>
              <a:t> </a:t>
            </a:r>
            <a:r>
              <a:rPr lang="en-US" sz="3200" dirty="0">
                <a:latin typeface="+mn-lt"/>
                <a:cs typeface="Times New Roman"/>
                <a:sym typeface="Symbol"/>
              </a:rPr>
              <a:t>∆</a:t>
            </a:r>
            <a:r>
              <a:rPr lang="en-US" sz="3200" dirty="0" err="1">
                <a:latin typeface="+mn-lt"/>
                <a:cs typeface="Times New Roman"/>
                <a:sym typeface="Symbol"/>
              </a:rPr>
              <a:t>H</a:t>
            </a:r>
            <a:r>
              <a:rPr lang="en-US" sz="3200" baseline="-25000" dirty="0" err="1">
                <a:latin typeface="+mn-lt"/>
                <a:cs typeface="Times New Roman"/>
                <a:sym typeface="Symbol"/>
              </a:rPr>
              <a:t>rxn</a:t>
            </a:r>
            <a:r>
              <a:rPr lang="en-US" sz="3200" dirty="0">
                <a:latin typeface="+mn-lt"/>
                <a:cs typeface="Times New Roman"/>
                <a:sym typeface="Symbol"/>
              </a:rPr>
              <a:t> = ∆</a:t>
            </a:r>
            <a:r>
              <a:rPr lang="en-US" sz="3200" dirty="0" err="1">
                <a:latin typeface="+mn-lt"/>
                <a:cs typeface="Times New Roman"/>
                <a:sym typeface="Symbol"/>
              </a:rPr>
              <a:t>H</a:t>
            </a:r>
            <a:r>
              <a:rPr lang="en-US" sz="3200" baseline="-25000" dirty="0" err="1">
                <a:latin typeface="+mn-lt"/>
                <a:cs typeface="Times New Roman"/>
                <a:sym typeface="Symbol"/>
              </a:rPr>
              <a:t>f</a:t>
            </a:r>
            <a:r>
              <a:rPr lang="en-US" sz="3200" baseline="-25000" dirty="0">
                <a:latin typeface="+mn-lt"/>
                <a:cs typeface="Times New Roman"/>
                <a:sym typeface="Symbol"/>
              </a:rPr>
              <a:t> </a:t>
            </a:r>
            <a:r>
              <a:rPr lang="en-US" sz="3200" dirty="0">
                <a:latin typeface="+mn-lt"/>
                <a:cs typeface="Times New Roman"/>
                <a:sym typeface="Symbol"/>
              </a:rPr>
              <a:t>(H</a:t>
            </a:r>
            <a:r>
              <a:rPr lang="en-US" sz="3200" baseline="-25000" dirty="0">
                <a:latin typeface="+mn-lt"/>
                <a:cs typeface="Times New Roman"/>
                <a:sym typeface="Symbol"/>
              </a:rPr>
              <a:t>2</a:t>
            </a:r>
            <a:r>
              <a:rPr lang="en-US" sz="3200" dirty="0">
                <a:latin typeface="+mn-lt"/>
                <a:cs typeface="Times New Roman"/>
                <a:sym typeface="Symbol"/>
              </a:rPr>
              <a:t>O) = </a:t>
            </a:r>
            <a:r>
              <a:rPr lang="en-US" sz="3200" dirty="0">
                <a:solidFill>
                  <a:srgbClr val="C00000"/>
                </a:solidFill>
                <a:latin typeface="+mn-lt"/>
                <a:cs typeface="Times New Roman"/>
                <a:sym typeface="Symbol"/>
              </a:rPr>
              <a:t>-285.8 kJ mol</a:t>
            </a:r>
            <a:r>
              <a:rPr lang="en-US" sz="3200" baseline="30000" dirty="0">
                <a:solidFill>
                  <a:srgbClr val="C00000"/>
                </a:solidFill>
                <a:latin typeface="+mn-lt"/>
                <a:cs typeface="Times New Roman"/>
                <a:sym typeface="Symbol"/>
              </a:rPr>
              <a:t>-1</a:t>
            </a:r>
            <a:r>
              <a:rPr lang="en-US" sz="3200" dirty="0">
                <a:solidFill>
                  <a:srgbClr val="C00000"/>
                </a:solidFill>
                <a:latin typeface="+mn-lt"/>
                <a:cs typeface="Times New Roman"/>
                <a:sym typeface="Symbol"/>
              </a:rPr>
              <a:t> </a:t>
            </a:r>
            <a:endParaRPr lang="en-US" sz="3200" dirty="0">
              <a:solidFill>
                <a:srgbClr val="C0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1"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LATTICE ENTHALPY, </a:t>
            </a:r>
            <a:endParaRPr lang="en-US" sz="3200" smtClean="0">
              <a:effectLst/>
            </a:endParaRPr>
          </a:p>
        </p:txBody>
      </p:sp>
      <p:sp>
        <p:nvSpPr>
          <p:cNvPr id="27651"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7652" name="Object 3"/>
          <p:cNvGraphicFramePr>
            <a:graphicFrameLocks noChangeAspect="1"/>
          </p:cNvGraphicFramePr>
          <p:nvPr/>
        </p:nvGraphicFramePr>
        <p:xfrm>
          <a:off x="5121275" y="569913"/>
          <a:ext cx="958850" cy="649287"/>
        </p:xfrm>
        <a:graphic>
          <a:graphicData uri="http://schemas.openxmlformats.org/presentationml/2006/ole">
            <mc:AlternateContent xmlns:mc="http://schemas.openxmlformats.org/markup-compatibility/2006">
              <mc:Choice xmlns:v="urn:schemas-microsoft-com:vml" Requires="v">
                <p:oleObj spid="_x0000_s27671" name="Equation" r:id="rId3" imgW="304536" imgH="203024" progId="Equation.3">
                  <p:embed/>
                </p:oleObj>
              </mc:Choice>
              <mc:Fallback>
                <p:oleObj name="Equation" r:id="rId3" imgW="304536"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569913"/>
                        <a:ext cx="95885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3" name="TextBox 4"/>
          <p:cNvSpPr txBox="1">
            <a:spLocks noChangeArrowheads="1"/>
          </p:cNvSpPr>
          <p:nvPr/>
        </p:nvSpPr>
        <p:spPr bwMode="auto">
          <a:xfrm>
            <a:off x="3505200" y="2320925"/>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t>anion size ____________</a:t>
            </a:r>
          </a:p>
        </p:txBody>
      </p:sp>
      <p:cxnSp>
        <p:nvCxnSpPr>
          <p:cNvPr id="7" name="Straight Arrow Connector 6"/>
          <p:cNvCxnSpPr/>
          <p:nvPr/>
        </p:nvCxnSpPr>
        <p:spPr>
          <a:xfrm>
            <a:off x="3048000" y="3149600"/>
            <a:ext cx="5486400" cy="0"/>
          </a:xfrm>
          <a:prstGeom prst="straightConnector1">
            <a:avLst/>
          </a:prstGeom>
          <a:ln w="1270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7655" name="TextBox 8"/>
          <p:cNvSpPr txBox="1">
            <a:spLocks noChangeArrowheads="1"/>
          </p:cNvSpPr>
          <p:nvPr/>
        </p:nvSpPr>
        <p:spPr bwMode="auto">
          <a:xfrm>
            <a:off x="3352800" y="3454400"/>
            <a:ext cx="114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NaCl</a:t>
            </a:r>
          </a:p>
        </p:txBody>
      </p:sp>
      <p:sp>
        <p:nvSpPr>
          <p:cNvPr id="27656" name="TextBox 9"/>
          <p:cNvSpPr txBox="1">
            <a:spLocks noChangeArrowheads="1"/>
          </p:cNvSpPr>
          <p:nvPr/>
        </p:nvSpPr>
        <p:spPr bwMode="auto">
          <a:xfrm>
            <a:off x="5257800" y="3454400"/>
            <a:ext cx="114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NaBr</a:t>
            </a:r>
          </a:p>
        </p:txBody>
      </p:sp>
      <p:sp>
        <p:nvSpPr>
          <p:cNvPr id="27657" name="TextBox 10"/>
          <p:cNvSpPr txBox="1">
            <a:spLocks noChangeArrowheads="1"/>
          </p:cNvSpPr>
          <p:nvPr/>
        </p:nvSpPr>
        <p:spPr bwMode="auto">
          <a:xfrm>
            <a:off x="7086600" y="34544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NaI</a:t>
            </a:r>
          </a:p>
        </p:txBody>
      </p:sp>
      <p:sp>
        <p:nvSpPr>
          <p:cNvPr id="27658" name="TextBox 11"/>
          <p:cNvSpPr txBox="1">
            <a:spLocks noChangeArrowheads="1"/>
          </p:cNvSpPr>
          <p:nvPr/>
        </p:nvSpPr>
        <p:spPr bwMode="auto">
          <a:xfrm>
            <a:off x="1066800" y="4254500"/>
            <a:ext cx="2057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b="1"/>
              <a:t>Lattice </a:t>
            </a:r>
            <a:endParaRPr lang="en-US" sz="2800"/>
          </a:p>
          <a:p>
            <a:pPr eaLnBrk="1" hangingPunct="1"/>
            <a:r>
              <a:rPr lang="en-US" sz="2800" b="1"/>
              <a:t>Enthalpy</a:t>
            </a:r>
            <a:endParaRPr lang="en-US" sz="2800"/>
          </a:p>
          <a:p>
            <a:pPr eaLnBrk="1" hangingPunct="1"/>
            <a:r>
              <a:rPr lang="en-US" sz="2800" b="1"/>
              <a:t>(kJ mol</a:t>
            </a:r>
            <a:r>
              <a:rPr lang="en-US" sz="2800" b="1" baseline="30000"/>
              <a:t>-1</a:t>
            </a:r>
            <a:r>
              <a:rPr lang="en-US" sz="2800" b="1"/>
              <a:t>)</a:t>
            </a:r>
            <a:endParaRPr lang="en-US" sz="2800"/>
          </a:p>
        </p:txBody>
      </p:sp>
      <p:sp>
        <p:nvSpPr>
          <p:cNvPr id="14" name="TextBox 13"/>
          <p:cNvSpPr txBox="1">
            <a:spLocks noChangeArrowheads="1"/>
          </p:cNvSpPr>
          <p:nvPr/>
        </p:nvSpPr>
        <p:spPr bwMode="auto">
          <a:xfrm>
            <a:off x="3657600" y="465455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771</a:t>
            </a:r>
          </a:p>
        </p:txBody>
      </p:sp>
      <p:sp>
        <p:nvSpPr>
          <p:cNvPr id="15" name="TextBox 14"/>
          <p:cNvSpPr txBox="1">
            <a:spLocks noChangeArrowheads="1"/>
          </p:cNvSpPr>
          <p:nvPr/>
        </p:nvSpPr>
        <p:spPr bwMode="auto">
          <a:xfrm>
            <a:off x="5410200" y="46482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733</a:t>
            </a:r>
          </a:p>
        </p:txBody>
      </p:sp>
      <p:sp>
        <p:nvSpPr>
          <p:cNvPr id="16" name="TextBox 15"/>
          <p:cNvSpPr txBox="1">
            <a:spLocks noChangeArrowheads="1"/>
          </p:cNvSpPr>
          <p:nvPr/>
        </p:nvSpPr>
        <p:spPr bwMode="auto">
          <a:xfrm>
            <a:off x="7086600" y="464820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684</a:t>
            </a:r>
          </a:p>
        </p:txBody>
      </p:sp>
      <p:sp>
        <p:nvSpPr>
          <p:cNvPr id="13" name="TextBox 12"/>
          <p:cNvSpPr txBox="1">
            <a:spLocks noChangeArrowheads="1"/>
          </p:cNvSpPr>
          <p:nvPr/>
        </p:nvSpPr>
        <p:spPr bwMode="auto">
          <a:xfrm>
            <a:off x="5410200" y="2295525"/>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algn="ctr" eaLnBrk="1" hangingPunct="1"/>
            <a:r>
              <a:rPr lang="en-US" sz="2800"/>
              <a:t>increasing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http://lams.slcusd.org/pages/teachers/saxby/wordpress/wp-content/uploads/2010/09/scientist-cartoon-stud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819400"/>
            <a:ext cx="31242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loud Callout 3"/>
          <p:cNvSpPr/>
          <p:nvPr/>
        </p:nvSpPr>
        <p:spPr>
          <a:xfrm>
            <a:off x="3505200" y="304800"/>
            <a:ext cx="5486400" cy="2514600"/>
          </a:xfrm>
          <a:prstGeom prst="cloudCallout">
            <a:avLst>
              <a:gd name="adj1" fmla="val -53654"/>
              <a:gd name="adj2" fmla="val 5522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t>Makes sense… the larger the ion, the easier to separate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LATTICE ENTHALPY, </a:t>
            </a:r>
            <a:endParaRPr lang="en-US" sz="3200" smtClean="0">
              <a:effectLst/>
            </a:endParaRPr>
          </a:p>
        </p:txBody>
      </p:sp>
      <p:sp>
        <p:nvSpPr>
          <p:cNvPr id="29699"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29700" name="Object 3"/>
          <p:cNvGraphicFramePr>
            <a:graphicFrameLocks noChangeAspect="1"/>
          </p:cNvGraphicFramePr>
          <p:nvPr/>
        </p:nvGraphicFramePr>
        <p:xfrm>
          <a:off x="5121275" y="569913"/>
          <a:ext cx="958850" cy="649287"/>
        </p:xfrm>
        <a:graphic>
          <a:graphicData uri="http://schemas.openxmlformats.org/presentationml/2006/ole">
            <mc:AlternateContent xmlns:mc="http://schemas.openxmlformats.org/markup-compatibility/2006">
              <mc:Choice xmlns:v="urn:schemas-microsoft-com:vml" Requires="v">
                <p:oleObj spid="_x0000_s29717" name="Equation" r:id="rId3" imgW="304536" imgH="203024" progId="Equation.3">
                  <p:embed/>
                </p:oleObj>
              </mc:Choice>
              <mc:Fallback>
                <p:oleObj name="Equation" r:id="rId3" imgW="304536"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569913"/>
                        <a:ext cx="95885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01" name="TextBox 4"/>
          <p:cNvSpPr txBox="1">
            <a:spLocks noChangeArrowheads="1"/>
          </p:cNvSpPr>
          <p:nvPr/>
        </p:nvSpPr>
        <p:spPr bwMode="auto">
          <a:xfrm>
            <a:off x="3124200" y="2286000"/>
            <a:ext cx="6477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t>Charge on cation ____________</a:t>
            </a:r>
          </a:p>
        </p:txBody>
      </p:sp>
      <p:cxnSp>
        <p:nvCxnSpPr>
          <p:cNvPr id="7" name="Straight Arrow Connector 6"/>
          <p:cNvCxnSpPr/>
          <p:nvPr/>
        </p:nvCxnSpPr>
        <p:spPr>
          <a:xfrm>
            <a:off x="3048000" y="3149600"/>
            <a:ext cx="5486400" cy="0"/>
          </a:xfrm>
          <a:prstGeom prst="straightConnector1">
            <a:avLst/>
          </a:prstGeom>
          <a:ln w="1270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9703" name="TextBox 8"/>
          <p:cNvSpPr txBox="1">
            <a:spLocks noChangeArrowheads="1"/>
          </p:cNvSpPr>
          <p:nvPr/>
        </p:nvSpPr>
        <p:spPr bwMode="auto">
          <a:xfrm>
            <a:off x="3886200" y="345440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NaCl</a:t>
            </a:r>
          </a:p>
        </p:txBody>
      </p:sp>
      <p:sp>
        <p:nvSpPr>
          <p:cNvPr id="29704" name="TextBox 10"/>
          <p:cNvSpPr txBox="1">
            <a:spLocks noChangeArrowheads="1"/>
          </p:cNvSpPr>
          <p:nvPr/>
        </p:nvSpPr>
        <p:spPr bwMode="auto">
          <a:xfrm>
            <a:off x="6248400" y="3454400"/>
            <a:ext cx="1752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MgCl</a:t>
            </a:r>
            <a:r>
              <a:rPr lang="en-US" sz="3200" baseline="-25000"/>
              <a:t>2</a:t>
            </a:r>
          </a:p>
        </p:txBody>
      </p:sp>
      <p:sp>
        <p:nvSpPr>
          <p:cNvPr id="29705" name="TextBox 11"/>
          <p:cNvSpPr txBox="1">
            <a:spLocks noChangeArrowheads="1"/>
          </p:cNvSpPr>
          <p:nvPr/>
        </p:nvSpPr>
        <p:spPr bwMode="auto">
          <a:xfrm>
            <a:off x="1066800" y="4254500"/>
            <a:ext cx="2057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b="1"/>
              <a:t>Lattice </a:t>
            </a:r>
            <a:endParaRPr lang="en-US" sz="2800"/>
          </a:p>
          <a:p>
            <a:pPr eaLnBrk="1" hangingPunct="1"/>
            <a:r>
              <a:rPr lang="en-US" sz="2800" b="1"/>
              <a:t>Enthalpy</a:t>
            </a:r>
            <a:endParaRPr lang="en-US" sz="2800"/>
          </a:p>
          <a:p>
            <a:pPr eaLnBrk="1" hangingPunct="1"/>
            <a:r>
              <a:rPr lang="en-US" sz="2800" b="1"/>
              <a:t>(kJ mol</a:t>
            </a:r>
            <a:r>
              <a:rPr lang="en-US" sz="2800" b="1" baseline="30000"/>
              <a:t>-1</a:t>
            </a:r>
            <a:r>
              <a:rPr lang="en-US" sz="2800" b="1"/>
              <a:t>)</a:t>
            </a:r>
            <a:endParaRPr lang="en-US" sz="2800"/>
          </a:p>
        </p:txBody>
      </p:sp>
      <p:sp>
        <p:nvSpPr>
          <p:cNvPr id="14" name="TextBox 13"/>
          <p:cNvSpPr txBox="1">
            <a:spLocks noChangeArrowheads="1"/>
          </p:cNvSpPr>
          <p:nvPr/>
        </p:nvSpPr>
        <p:spPr bwMode="auto">
          <a:xfrm>
            <a:off x="4038600" y="4654550"/>
            <a:ext cx="91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771</a:t>
            </a:r>
          </a:p>
        </p:txBody>
      </p:sp>
      <p:sp>
        <p:nvSpPr>
          <p:cNvPr id="16" name="TextBox 15"/>
          <p:cNvSpPr txBox="1">
            <a:spLocks noChangeArrowheads="1"/>
          </p:cNvSpPr>
          <p:nvPr/>
        </p:nvSpPr>
        <p:spPr bwMode="auto">
          <a:xfrm>
            <a:off x="6324600" y="464820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t>2493</a:t>
            </a:r>
          </a:p>
        </p:txBody>
      </p:sp>
      <p:sp>
        <p:nvSpPr>
          <p:cNvPr id="13" name="TextBox 12"/>
          <p:cNvSpPr txBox="1">
            <a:spLocks noChangeArrowheads="1"/>
          </p:cNvSpPr>
          <p:nvPr/>
        </p:nvSpPr>
        <p:spPr bwMode="auto">
          <a:xfrm>
            <a:off x="6096000" y="2295525"/>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algn="ctr" eaLnBrk="1" hangingPunct="1"/>
            <a:r>
              <a:rPr lang="en-US" sz="2800"/>
              <a:t>increasing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LATTICE ENTHALPY, </a:t>
            </a:r>
            <a:endParaRPr lang="en-US" sz="3200" smtClean="0">
              <a:effectLst/>
            </a:endParaRPr>
          </a:p>
        </p:txBody>
      </p:sp>
      <p:sp>
        <p:nvSpPr>
          <p:cNvPr id="30723"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30724" name="Object 3"/>
          <p:cNvGraphicFramePr>
            <a:graphicFrameLocks noChangeAspect="1"/>
          </p:cNvGraphicFramePr>
          <p:nvPr/>
        </p:nvGraphicFramePr>
        <p:xfrm>
          <a:off x="5121275" y="569913"/>
          <a:ext cx="958850" cy="649287"/>
        </p:xfrm>
        <a:graphic>
          <a:graphicData uri="http://schemas.openxmlformats.org/presentationml/2006/ole">
            <mc:AlternateContent xmlns:mc="http://schemas.openxmlformats.org/markup-compatibility/2006">
              <mc:Choice xmlns:v="urn:schemas-microsoft-com:vml" Requires="v">
                <p:oleObj spid="_x0000_s30741" name="Equation" r:id="rId3" imgW="304536" imgH="203024" progId="Equation.3">
                  <p:embed/>
                </p:oleObj>
              </mc:Choice>
              <mc:Fallback>
                <p:oleObj name="Equation" r:id="rId3" imgW="304536" imgH="20302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569913"/>
                        <a:ext cx="95885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5" name="TextBox 4"/>
          <p:cNvSpPr txBox="1">
            <a:spLocks noChangeArrowheads="1"/>
          </p:cNvSpPr>
          <p:nvPr/>
        </p:nvSpPr>
        <p:spPr bwMode="auto">
          <a:xfrm>
            <a:off x="3124200" y="2286000"/>
            <a:ext cx="6477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00000"/>
                </a:solidFill>
              </a:rPr>
              <a:t>Charge on anion ____________</a:t>
            </a:r>
          </a:p>
        </p:txBody>
      </p:sp>
      <p:cxnSp>
        <p:nvCxnSpPr>
          <p:cNvPr id="7" name="Straight Arrow Connector 6"/>
          <p:cNvCxnSpPr/>
          <p:nvPr/>
        </p:nvCxnSpPr>
        <p:spPr>
          <a:xfrm>
            <a:off x="3048000" y="3149600"/>
            <a:ext cx="5486400" cy="0"/>
          </a:xfrm>
          <a:prstGeom prst="straightConnector1">
            <a:avLst/>
          </a:prstGeom>
          <a:ln w="1270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727" name="TextBox 8"/>
          <p:cNvSpPr txBox="1">
            <a:spLocks noChangeArrowheads="1"/>
          </p:cNvSpPr>
          <p:nvPr/>
        </p:nvSpPr>
        <p:spPr bwMode="auto">
          <a:xfrm>
            <a:off x="6324600" y="345440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solidFill>
                  <a:srgbClr val="000000"/>
                </a:solidFill>
              </a:rPr>
              <a:t>MgO</a:t>
            </a:r>
          </a:p>
        </p:txBody>
      </p:sp>
      <p:sp>
        <p:nvSpPr>
          <p:cNvPr id="30728" name="TextBox 10"/>
          <p:cNvSpPr txBox="1">
            <a:spLocks noChangeArrowheads="1"/>
          </p:cNvSpPr>
          <p:nvPr/>
        </p:nvSpPr>
        <p:spPr bwMode="auto">
          <a:xfrm>
            <a:off x="3810000" y="3454400"/>
            <a:ext cx="1752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solidFill>
                  <a:srgbClr val="000000"/>
                </a:solidFill>
              </a:rPr>
              <a:t>MgCl</a:t>
            </a:r>
            <a:r>
              <a:rPr lang="en-US" sz="3200" baseline="-25000">
                <a:solidFill>
                  <a:srgbClr val="000000"/>
                </a:solidFill>
              </a:rPr>
              <a:t>2</a:t>
            </a:r>
          </a:p>
        </p:txBody>
      </p:sp>
      <p:sp>
        <p:nvSpPr>
          <p:cNvPr id="30729" name="TextBox 11"/>
          <p:cNvSpPr txBox="1">
            <a:spLocks noChangeArrowheads="1"/>
          </p:cNvSpPr>
          <p:nvPr/>
        </p:nvSpPr>
        <p:spPr bwMode="auto">
          <a:xfrm>
            <a:off x="1066800" y="4254500"/>
            <a:ext cx="2057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b="1">
                <a:solidFill>
                  <a:srgbClr val="000000"/>
                </a:solidFill>
              </a:rPr>
              <a:t>Lattice </a:t>
            </a:r>
            <a:endParaRPr lang="en-US" sz="2800">
              <a:solidFill>
                <a:srgbClr val="000000"/>
              </a:solidFill>
            </a:endParaRPr>
          </a:p>
          <a:p>
            <a:pPr eaLnBrk="1" hangingPunct="1"/>
            <a:r>
              <a:rPr lang="en-US" sz="2800" b="1">
                <a:solidFill>
                  <a:srgbClr val="000000"/>
                </a:solidFill>
              </a:rPr>
              <a:t>Enthalpy</a:t>
            </a:r>
            <a:endParaRPr lang="en-US" sz="2800">
              <a:solidFill>
                <a:srgbClr val="000000"/>
              </a:solidFill>
            </a:endParaRPr>
          </a:p>
          <a:p>
            <a:pPr eaLnBrk="1" hangingPunct="1"/>
            <a:r>
              <a:rPr lang="en-US" sz="2800" b="1">
                <a:solidFill>
                  <a:srgbClr val="000000"/>
                </a:solidFill>
              </a:rPr>
              <a:t>(kJ mol</a:t>
            </a:r>
            <a:r>
              <a:rPr lang="en-US" sz="2800" b="1" baseline="30000">
                <a:solidFill>
                  <a:srgbClr val="000000"/>
                </a:solidFill>
              </a:rPr>
              <a:t>-1</a:t>
            </a:r>
            <a:r>
              <a:rPr lang="en-US" sz="2800" b="1">
                <a:solidFill>
                  <a:srgbClr val="000000"/>
                </a:solidFill>
              </a:rPr>
              <a:t>)</a:t>
            </a:r>
            <a:endParaRPr lang="en-US" sz="2800">
              <a:solidFill>
                <a:srgbClr val="000000"/>
              </a:solidFill>
            </a:endParaRPr>
          </a:p>
        </p:txBody>
      </p:sp>
      <p:sp>
        <p:nvSpPr>
          <p:cNvPr id="14" name="TextBox 13"/>
          <p:cNvSpPr txBox="1">
            <a:spLocks noChangeArrowheads="1"/>
          </p:cNvSpPr>
          <p:nvPr/>
        </p:nvSpPr>
        <p:spPr bwMode="auto">
          <a:xfrm>
            <a:off x="3886200" y="465455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solidFill>
                  <a:srgbClr val="000000"/>
                </a:solidFill>
              </a:rPr>
              <a:t>2493</a:t>
            </a:r>
          </a:p>
        </p:txBody>
      </p:sp>
      <p:sp>
        <p:nvSpPr>
          <p:cNvPr id="16" name="TextBox 15"/>
          <p:cNvSpPr txBox="1">
            <a:spLocks noChangeArrowheads="1"/>
          </p:cNvSpPr>
          <p:nvPr/>
        </p:nvSpPr>
        <p:spPr bwMode="auto">
          <a:xfrm>
            <a:off x="6324600" y="464820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a:solidFill>
                  <a:srgbClr val="000000"/>
                </a:solidFill>
              </a:rPr>
              <a:t>3889</a:t>
            </a:r>
          </a:p>
        </p:txBody>
      </p:sp>
      <p:sp>
        <p:nvSpPr>
          <p:cNvPr id="13" name="TextBox 12"/>
          <p:cNvSpPr txBox="1">
            <a:spLocks noChangeArrowheads="1"/>
          </p:cNvSpPr>
          <p:nvPr/>
        </p:nvSpPr>
        <p:spPr bwMode="auto">
          <a:xfrm>
            <a:off x="6096000" y="2295525"/>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algn="ctr" eaLnBrk="1" hangingPunct="1"/>
            <a:r>
              <a:rPr lang="en-US" sz="2800">
                <a:solidFill>
                  <a:srgbClr val="000000"/>
                </a:solidFill>
              </a:rPr>
              <a:t>increasing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http://www.clipartoday.com/_thumbs/Scientist_1_tn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8650" y="3511550"/>
            <a:ext cx="4324350"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loud Callout 5"/>
          <p:cNvSpPr/>
          <p:nvPr/>
        </p:nvSpPr>
        <p:spPr>
          <a:xfrm>
            <a:off x="1219200" y="152400"/>
            <a:ext cx="5486400" cy="2690813"/>
          </a:xfrm>
          <a:prstGeom prst="cloudCallout">
            <a:avLst>
              <a:gd name="adj1" fmla="val 25320"/>
              <a:gd name="adj2" fmla="val 7145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t>Makes sense… the greater the difference in charge, the stronger the attraction and the harder it is to separate ions</a:t>
            </a:r>
            <a:r>
              <a:rPr lang="en-US" sz="2800" dirty="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BORN-HABER CYCLES </a:t>
            </a:r>
            <a:br>
              <a:rPr lang="en-US" dirty="0" smtClean="0"/>
            </a:br>
            <a:endParaRPr lang="en-US" dirty="0">
              <a:latin typeface="+mn-lt"/>
            </a:endParaRPr>
          </a:p>
        </p:txBody>
      </p:sp>
      <p:sp>
        <p:nvSpPr>
          <p:cNvPr id="32771" name="Text Placeholder 2"/>
          <p:cNvSpPr>
            <a:spLocks noGrp="1"/>
          </p:cNvSpPr>
          <p:nvPr>
            <p:ph idx="1"/>
          </p:nvPr>
        </p:nvSpPr>
        <p:spPr>
          <a:xfrm>
            <a:off x="1295400" y="1219200"/>
            <a:ext cx="7499350" cy="1295400"/>
          </a:xfrm>
        </p:spPr>
        <p:txBody>
          <a:bodyPr/>
          <a:lstStyle/>
          <a:p>
            <a:pPr eaLnBrk="1" hangingPunct="1"/>
            <a:r>
              <a:rPr lang="en-US" sz="3600" smtClean="0"/>
              <a:t>energy cycles for the formation of ionic compounds.</a:t>
            </a:r>
          </a:p>
          <a:p>
            <a:pPr eaLnBrk="1" hangingPunct="1"/>
            <a:endParaRPr lang="en-US" smtClean="0"/>
          </a:p>
        </p:txBody>
      </p:sp>
      <p:pic>
        <p:nvPicPr>
          <p:cNvPr id="32772" name="Picture 4" descr="C:\Users\DEBORA~1\AppData\Local\Temp\SNAGHTML678dc5a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751138"/>
            <a:ext cx="5943600" cy="395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0" y="0"/>
            <a:ext cx="10668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33795" name="Title 1"/>
          <p:cNvSpPr>
            <a:spLocks noGrp="1"/>
          </p:cNvSpPr>
          <p:nvPr>
            <p:ph type="title"/>
          </p:nvPr>
        </p:nvSpPr>
        <p:spPr bwMode="auto">
          <a:xfrm>
            <a:off x="76200" y="152400"/>
            <a:ext cx="9144000" cy="838200"/>
          </a:xfrm>
        </p:spPr>
        <p:txBody>
          <a:bodyPr vert="horz" wrap="square" lIns="91440" tIns="45720" rIns="91440" bIns="45720" numCol="1" anchorCtr="0" compatLnSpc="1">
            <a:prstTxWarp prst="textNoShape">
              <a:avLst/>
            </a:prstTxWarp>
          </a:bodyPr>
          <a:lstStyle/>
          <a:p>
            <a:pPr eaLnBrk="1" hangingPunct="1"/>
            <a:r>
              <a:rPr lang="en-US" sz="2300" b="1" smtClean="0">
                <a:effectLst/>
              </a:rPr>
              <a:t>Example:</a:t>
            </a:r>
            <a:r>
              <a:rPr lang="en-US" sz="2300" smtClean="0">
                <a:effectLst/>
              </a:rPr>
              <a:t> The enthalpy change for the formation of sodium chloride can be considered to occur through a series of separate steps.</a:t>
            </a:r>
          </a:p>
        </p:txBody>
      </p:sp>
      <p:sp>
        <p:nvSpPr>
          <p:cNvPr id="5" name="TextBox 4"/>
          <p:cNvSpPr txBox="1">
            <a:spLocks noChangeArrowheads="1"/>
          </p:cNvSpPr>
          <p:nvPr/>
        </p:nvSpPr>
        <p:spPr bwMode="auto">
          <a:xfrm>
            <a:off x="152400" y="1304925"/>
            <a:ext cx="960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Na(s)        +        ½Cl</a:t>
            </a:r>
            <a:r>
              <a:rPr lang="en-US" sz="2800" baseline="-25000">
                <a:solidFill>
                  <a:srgbClr val="027C1F"/>
                </a:solidFill>
              </a:rPr>
              <a:t>2</a:t>
            </a:r>
            <a:r>
              <a:rPr lang="en-US" sz="2800">
                <a:solidFill>
                  <a:srgbClr val="027C1F"/>
                </a:solidFill>
              </a:rPr>
              <a:t>(g)                             Na</a:t>
            </a:r>
            <a:r>
              <a:rPr lang="en-US" sz="2800" baseline="30000">
                <a:solidFill>
                  <a:srgbClr val="027C1F"/>
                </a:solidFill>
              </a:rPr>
              <a:t>+</a:t>
            </a:r>
            <a:r>
              <a:rPr lang="en-US" sz="2800">
                <a:solidFill>
                  <a:srgbClr val="027C1F"/>
                </a:solidFill>
              </a:rPr>
              <a:t>Cl</a:t>
            </a:r>
            <a:r>
              <a:rPr lang="en-US" sz="2800" baseline="30000">
                <a:solidFill>
                  <a:srgbClr val="027C1F"/>
                </a:solidFill>
              </a:rPr>
              <a:t>-</a:t>
            </a:r>
            <a:r>
              <a:rPr lang="en-US" sz="2800">
                <a:solidFill>
                  <a:srgbClr val="027C1F"/>
                </a:solidFill>
              </a:rPr>
              <a:t>(s)  </a:t>
            </a:r>
          </a:p>
        </p:txBody>
      </p:sp>
      <p:cxnSp>
        <p:nvCxnSpPr>
          <p:cNvPr id="6" name="Straight Arrow Connector 5"/>
          <p:cNvCxnSpPr/>
          <p:nvPr/>
        </p:nvCxnSpPr>
        <p:spPr>
          <a:xfrm flipV="1">
            <a:off x="4419600" y="1547813"/>
            <a:ext cx="2362200" cy="19050"/>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28600" y="3590925"/>
            <a:ext cx="41910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Na</a:t>
            </a:r>
            <a:r>
              <a:rPr lang="en-US" sz="2800" baseline="30000">
                <a:solidFill>
                  <a:srgbClr val="027C1F"/>
                </a:solidFill>
              </a:rPr>
              <a:t>+</a:t>
            </a:r>
            <a:r>
              <a:rPr lang="en-US" sz="2800">
                <a:solidFill>
                  <a:srgbClr val="027C1F"/>
                </a:solidFill>
              </a:rPr>
              <a:t>(g)     +         Cl</a:t>
            </a:r>
            <a:r>
              <a:rPr lang="en-US" sz="3600" baseline="30000">
                <a:solidFill>
                  <a:srgbClr val="027C1F"/>
                </a:solidFill>
              </a:rPr>
              <a:t>-</a:t>
            </a:r>
            <a:r>
              <a:rPr lang="en-US" sz="2800">
                <a:solidFill>
                  <a:srgbClr val="027C1F"/>
                </a:solidFill>
              </a:rPr>
              <a:t>(g)</a:t>
            </a:r>
          </a:p>
        </p:txBody>
      </p:sp>
      <p:cxnSp>
        <p:nvCxnSpPr>
          <p:cNvPr id="10" name="Straight Arrow Connector 9"/>
          <p:cNvCxnSpPr/>
          <p:nvPr/>
        </p:nvCxnSpPr>
        <p:spPr>
          <a:xfrm>
            <a:off x="533400" y="1828800"/>
            <a:ext cx="0" cy="695325"/>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040188" y="1828800"/>
            <a:ext cx="3351212" cy="202406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3"/>
          <p:cNvSpPr txBox="1">
            <a:spLocks noChangeArrowheads="1"/>
          </p:cNvSpPr>
          <p:nvPr/>
        </p:nvSpPr>
        <p:spPr bwMode="auto">
          <a:xfrm>
            <a:off x="152400" y="24479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Na(g)</a:t>
            </a:r>
          </a:p>
        </p:txBody>
      </p:sp>
      <p:graphicFrame>
        <p:nvGraphicFramePr>
          <p:cNvPr id="18" name="Object 17"/>
          <p:cNvGraphicFramePr>
            <a:graphicFrameLocks noChangeAspect="1"/>
          </p:cNvGraphicFramePr>
          <p:nvPr/>
        </p:nvGraphicFramePr>
        <p:xfrm>
          <a:off x="5154613" y="990600"/>
          <a:ext cx="1481137" cy="538163"/>
        </p:xfrm>
        <a:graphic>
          <a:graphicData uri="http://schemas.openxmlformats.org/presentationml/2006/ole">
            <mc:AlternateContent xmlns:mc="http://schemas.openxmlformats.org/markup-compatibility/2006">
              <mc:Choice xmlns:v="urn:schemas-microsoft-com:vml" Requires="v">
                <p:oleObj spid="_x0000_s33897" name="Equation" r:id="rId3" imgW="558558" imgH="203112" progId="Equation.3">
                  <p:embed/>
                </p:oleObj>
              </mc:Choice>
              <mc:Fallback>
                <p:oleObj name="Equation" r:id="rId3" imgW="558558" imgH="203112" progId="Equation.3">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4613" y="990600"/>
                        <a:ext cx="1481137"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nvGraphicFramePr>
        <p:xfrm>
          <a:off x="533400" y="1828800"/>
          <a:ext cx="1312863" cy="538163"/>
        </p:xfrm>
        <a:graphic>
          <a:graphicData uri="http://schemas.openxmlformats.org/presentationml/2006/ole">
            <mc:AlternateContent xmlns:mc="http://schemas.openxmlformats.org/markup-compatibility/2006">
              <mc:Choice xmlns:v="urn:schemas-microsoft-com:vml" Requires="v">
                <p:oleObj spid="_x0000_s33898" name="Equation" r:id="rId5" imgW="494870" imgH="203024" progId="Equation.3">
                  <p:embed/>
                </p:oleObj>
              </mc:Choice>
              <mc:Fallback>
                <p:oleObj name="Equation" r:id="rId5" imgW="494870" imgH="203024" progId="Equation.3">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828800"/>
                        <a:ext cx="1312863"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29"/>
          <p:cNvGraphicFramePr>
            <a:graphicFrameLocks noChangeAspect="1"/>
          </p:cNvGraphicFramePr>
          <p:nvPr/>
        </p:nvGraphicFramePr>
        <p:xfrm>
          <a:off x="5708650" y="2743200"/>
          <a:ext cx="1682750" cy="538163"/>
        </p:xfrm>
        <a:graphic>
          <a:graphicData uri="http://schemas.openxmlformats.org/presentationml/2006/ole">
            <mc:AlternateContent xmlns:mc="http://schemas.openxmlformats.org/markup-compatibility/2006">
              <mc:Choice xmlns:v="urn:schemas-microsoft-com:vml" Requires="v">
                <p:oleObj spid="_x0000_s33899" name="Equation" r:id="rId7" imgW="634725" imgH="203112" progId="Equation.3">
                  <p:embed/>
                </p:oleObj>
              </mc:Choice>
              <mc:Fallback>
                <p:oleObj name="Equation" r:id="rId7" imgW="634725" imgH="203112" progId="Equation.3">
                  <p:embed/>
                  <p:pic>
                    <p:nvPicPr>
                      <p:cNvPr id="0" name="Object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08650" y="2743200"/>
                        <a:ext cx="168275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30"/>
          <p:cNvGraphicFramePr>
            <a:graphicFrameLocks noChangeAspect="1"/>
          </p:cNvGraphicFramePr>
          <p:nvPr>
            <p:extLst>
              <p:ext uri="{D42A27DB-BD31-4B8C-83A1-F6EECF244321}">
                <p14:modId xmlns:p14="http://schemas.microsoft.com/office/powerpoint/2010/main" val="290793518"/>
              </p:ext>
            </p:extLst>
          </p:nvPr>
        </p:nvGraphicFramePr>
        <p:xfrm>
          <a:off x="76201" y="4667594"/>
          <a:ext cx="9067800" cy="918941"/>
        </p:xfrm>
        <a:graphic>
          <a:graphicData uri="http://schemas.openxmlformats.org/presentationml/2006/ole">
            <mc:AlternateContent xmlns:mc="http://schemas.openxmlformats.org/markup-compatibility/2006">
              <mc:Choice xmlns:v="urn:schemas-microsoft-com:vml" Requires="v">
                <p:oleObj spid="_x0000_s33900" name="Equation" r:id="rId9" imgW="4508280" imgH="457200" progId="Equation.3">
                  <p:embed/>
                </p:oleObj>
              </mc:Choice>
              <mc:Fallback>
                <p:oleObj name="Equation" r:id="rId9" imgW="4508280" imgH="457200" progId="Equation.3">
                  <p:embed/>
                  <p:pic>
                    <p:nvPicPr>
                      <p:cNvPr id="0" name="Object 30"/>
                      <p:cNvPicPr>
                        <a:picLocks noChangeAspect="1" noChangeArrowheads="1"/>
                      </p:cNvPicPr>
                      <p:nvPr/>
                    </p:nvPicPr>
                    <p:blipFill>
                      <a:blip r:embed="rId10"/>
                      <a:srcRect/>
                      <a:stretch>
                        <a:fillRect/>
                      </a:stretch>
                    </p:blipFill>
                    <p:spPr bwMode="auto">
                      <a:xfrm>
                        <a:off x="76201" y="4667594"/>
                        <a:ext cx="9067800" cy="918941"/>
                      </a:xfrm>
                      <a:prstGeom prst="rect">
                        <a:avLst/>
                      </a:prstGeom>
                      <a:noFill/>
                      <a:ln>
                        <a:noFill/>
                      </a:ln>
                      <a:extLst/>
                    </p:spPr>
                  </p:pic>
                </p:oleObj>
              </mc:Fallback>
            </mc:AlternateContent>
          </a:graphicData>
        </a:graphic>
      </p:graphicFrame>
      <p:graphicFrame>
        <p:nvGraphicFramePr>
          <p:cNvPr id="10241" name="Object 10240"/>
          <p:cNvGraphicFramePr>
            <a:graphicFrameLocks noChangeAspect="1"/>
          </p:cNvGraphicFramePr>
          <p:nvPr/>
        </p:nvGraphicFramePr>
        <p:xfrm>
          <a:off x="38100" y="6172200"/>
          <a:ext cx="4152900" cy="609600"/>
        </p:xfrm>
        <a:graphic>
          <a:graphicData uri="http://schemas.openxmlformats.org/presentationml/2006/ole">
            <mc:AlternateContent xmlns:mc="http://schemas.openxmlformats.org/markup-compatibility/2006">
              <mc:Choice xmlns:v="urn:schemas-microsoft-com:vml" Requires="v">
                <p:oleObj spid="_x0000_s33901" name="Equation" r:id="rId11" imgW="1384300" imgH="203200" progId="Equation.3">
                  <p:embed/>
                </p:oleObj>
              </mc:Choice>
              <mc:Fallback>
                <p:oleObj name="Equation" r:id="rId11" imgW="1384300" imgH="203200" progId="Equation.3">
                  <p:embed/>
                  <p:pic>
                    <p:nvPicPr>
                      <p:cNvPr id="0" name="Object 1024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 y="6172200"/>
                        <a:ext cx="41529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3" name="Rectangle 10242"/>
          <p:cNvSpPr/>
          <p:nvPr/>
        </p:nvSpPr>
        <p:spPr>
          <a:xfrm>
            <a:off x="2057400" y="6172200"/>
            <a:ext cx="2116138" cy="609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cxnSp>
        <p:nvCxnSpPr>
          <p:cNvPr id="25" name="Straight Arrow Connector 24"/>
          <p:cNvCxnSpPr/>
          <p:nvPr/>
        </p:nvCxnSpPr>
        <p:spPr>
          <a:xfrm>
            <a:off x="533400" y="2962275"/>
            <a:ext cx="0" cy="695325"/>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 name="Object 3"/>
          <p:cNvGraphicFramePr>
            <a:graphicFrameLocks noChangeAspect="1"/>
          </p:cNvGraphicFramePr>
          <p:nvPr/>
        </p:nvGraphicFramePr>
        <p:xfrm>
          <a:off x="549275" y="2971800"/>
          <a:ext cx="1279525" cy="538163"/>
        </p:xfrm>
        <a:graphic>
          <a:graphicData uri="http://schemas.openxmlformats.org/presentationml/2006/ole">
            <mc:AlternateContent xmlns:mc="http://schemas.openxmlformats.org/markup-compatibility/2006">
              <mc:Choice xmlns:v="urn:schemas-microsoft-com:vml" Requires="v">
                <p:oleObj spid="_x0000_s33902" name="Equation" r:id="rId13" imgW="482391" imgH="203112" progId="Equation.3">
                  <p:embed/>
                </p:oleObj>
              </mc:Choice>
              <mc:Fallback>
                <p:oleObj name="Equation" r:id="rId13" imgW="482391" imgH="203112" progId="Equation.3">
                  <p:embed/>
                  <p:pic>
                    <p:nvPicPr>
                      <p:cNvPr id="0" name="Object 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9275" y="2971800"/>
                        <a:ext cx="12795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7" name="Straight Arrow Connector 26"/>
          <p:cNvCxnSpPr/>
          <p:nvPr/>
        </p:nvCxnSpPr>
        <p:spPr>
          <a:xfrm>
            <a:off x="3182938" y="1828800"/>
            <a:ext cx="0" cy="695325"/>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13"/>
          <p:cNvSpPr txBox="1">
            <a:spLocks noChangeArrowheads="1"/>
          </p:cNvSpPr>
          <p:nvPr/>
        </p:nvSpPr>
        <p:spPr bwMode="auto">
          <a:xfrm>
            <a:off x="2801938" y="24479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Cl(g)</a:t>
            </a:r>
          </a:p>
        </p:txBody>
      </p:sp>
      <p:graphicFrame>
        <p:nvGraphicFramePr>
          <p:cNvPr id="29" name="Object 28"/>
          <p:cNvGraphicFramePr>
            <a:graphicFrameLocks noChangeAspect="1"/>
          </p:cNvGraphicFramePr>
          <p:nvPr/>
        </p:nvGraphicFramePr>
        <p:xfrm>
          <a:off x="3249613" y="1828800"/>
          <a:ext cx="1179512" cy="538163"/>
        </p:xfrm>
        <a:graphic>
          <a:graphicData uri="http://schemas.openxmlformats.org/presentationml/2006/ole">
            <mc:AlternateContent xmlns:mc="http://schemas.openxmlformats.org/markup-compatibility/2006">
              <mc:Choice xmlns:v="urn:schemas-microsoft-com:vml" Requires="v">
                <p:oleObj spid="_x0000_s33903" name="Equation" r:id="rId15" imgW="444307" imgH="203112" progId="Equation.3">
                  <p:embed/>
                </p:oleObj>
              </mc:Choice>
              <mc:Fallback>
                <p:oleObj name="Equation" r:id="rId15" imgW="444307" imgH="203112" progId="Equation.3">
                  <p:embed/>
                  <p:pic>
                    <p:nvPicPr>
                      <p:cNvPr id="0" name="Object 2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49613" y="1828800"/>
                        <a:ext cx="1179512"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2" name="Straight Arrow Connector 31"/>
          <p:cNvCxnSpPr/>
          <p:nvPr/>
        </p:nvCxnSpPr>
        <p:spPr>
          <a:xfrm>
            <a:off x="3182938" y="2962275"/>
            <a:ext cx="0" cy="695325"/>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3" name="Object 32"/>
          <p:cNvGraphicFramePr>
            <a:graphicFrameLocks noChangeAspect="1"/>
          </p:cNvGraphicFramePr>
          <p:nvPr>
            <p:extLst>
              <p:ext uri="{D42A27DB-BD31-4B8C-83A1-F6EECF244321}">
                <p14:modId xmlns:p14="http://schemas.microsoft.com/office/powerpoint/2010/main" val="2835271993"/>
              </p:ext>
            </p:extLst>
          </p:nvPr>
        </p:nvGraphicFramePr>
        <p:xfrm>
          <a:off x="3276600" y="3009900"/>
          <a:ext cx="1405301" cy="495300"/>
        </p:xfrm>
        <a:graphic>
          <a:graphicData uri="http://schemas.openxmlformats.org/presentationml/2006/ole">
            <mc:AlternateContent xmlns:mc="http://schemas.openxmlformats.org/markup-compatibility/2006">
              <mc:Choice xmlns:v="urn:schemas-microsoft-com:vml" Requires="v">
                <p:oleObj spid="_x0000_s33904" name="Equation" r:id="rId17" imgW="647640" imgH="228600" progId="Equation.3">
                  <p:embed/>
                </p:oleObj>
              </mc:Choice>
              <mc:Fallback>
                <p:oleObj name="Equation" r:id="rId17" imgW="647640" imgH="228600" progId="Equation.3">
                  <p:embed/>
                  <p:pic>
                    <p:nvPicPr>
                      <p:cNvPr id="0" name="Object 32"/>
                      <p:cNvPicPr>
                        <a:picLocks noChangeAspect="1" noChangeArrowheads="1"/>
                      </p:cNvPicPr>
                      <p:nvPr/>
                    </p:nvPicPr>
                    <p:blipFill>
                      <a:blip r:embed="rId18"/>
                      <a:srcRect/>
                      <a:stretch>
                        <a:fillRect/>
                      </a:stretch>
                    </p:blipFill>
                    <p:spPr bwMode="auto">
                      <a:xfrm>
                        <a:off x="3276600" y="3009900"/>
                        <a:ext cx="1405301" cy="495300"/>
                      </a:xfrm>
                      <a:prstGeom prst="rect">
                        <a:avLst/>
                      </a:prstGeom>
                      <a:noFill/>
                      <a:ln>
                        <a:noFill/>
                      </a:ln>
                      <a:extLst/>
                    </p:spPr>
                  </p:pic>
                </p:oleObj>
              </mc:Fallback>
            </mc:AlternateContent>
          </a:graphicData>
        </a:graphic>
      </p:graphicFrame>
      <p:graphicFrame>
        <p:nvGraphicFramePr>
          <p:cNvPr id="16" name="Object 15"/>
          <p:cNvGraphicFramePr>
            <a:graphicFrameLocks noChangeAspect="1"/>
          </p:cNvGraphicFramePr>
          <p:nvPr/>
        </p:nvGraphicFramePr>
        <p:xfrm>
          <a:off x="76200" y="5607050"/>
          <a:ext cx="5795963" cy="565150"/>
        </p:xfrm>
        <a:graphic>
          <a:graphicData uri="http://schemas.openxmlformats.org/presentationml/2006/ole">
            <mc:AlternateContent xmlns:mc="http://schemas.openxmlformats.org/markup-compatibility/2006">
              <mc:Choice xmlns:v="urn:schemas-microsoft-com:vml" Requires="v">
                <p:oleObj spid="_x0000_s33905" name="Equation" r:id="rId19" imgW="2082800" imgH="203200" progId="Equation.3">
                  <p:embed/>
                </p:oleObj>
              </mc:Choice>
              <mc:Fallback>
                <p:oleObj name="Equation" r:id="rId19" imgW="2082800" imgH="203200" progId="Equation.3">
                  <p:embed/>
                  <p:pic>
                    <p:nvPicPr>
                      <p:cNvPr id="0" name="Object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6200" y="5607050"/>
                        <a:ext cx="5795963"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24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02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2" grpId="0"/>
      <p:bldP spid="10243" grpId="0" animBg="1"/>
      <p:bldP spid="2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lstStyle/>
          <a:p>
            <a:pPr eaLnBrk="1" hangingPunct="1">
              <a:defRPr/>
            </a:pPr>
            <a:r>
              <a:rPr lang="en-US" b="1" dirty="0">
                <a:effectLst/>
              </a:rPr>
              <a:t>Use of Born-Haber Cycles:</a:t>
            </a:r>
            <a:endParaRPr lang="en-US" dirty="0"/>
          </a:p>
        </p:txBody>
      </p:sp>
      <p:sp>
        <p:nvSpPr>
          <p:cNvPr id="34819" name="Content Placeholder 2"/>
          <p:cNvSpPr>
            <a:spLocks noGrp="1"/>
          </p:cNvSpPr>
          <p:nvPr>
            <p:ph idx="1"/>
          </p:nvPr>
        </p:nvSpPr>
        <p:spPr>
          <a:xfrm>
            <a:off x="1143000" y="1447800"/>
            <a:ext cx="7791450" cy="4800600"/>
          </a:xfrm>
        </p:spPr>
        <p:txBody>
          <a:bodyPr/>
          <a:lstStyle/>
          <a:p>
            <a:pPr eaLnBrk="1" hangingPunct="1"/>
            <a:r>
              <a:rPr lang="en-US" smtClean="0"/>
              <a:t>Like any energy cycle, Born-Haber cycles can be used to find the value of an unknown.  </a:t>
            </a:r>
          </a:p>
          <a:p>
            <a:pPr eaLnBrk="1" hangingPunct="1"/>
            <a:r>
              <a:rPr lang="en-US" smtClean="0"/>
              <a:t>They can also be used to assess how ionic a substance is.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lstStyle/>
          <a:p>
            <a:pPr eaLnBrk="1" hangingPunct="1">
              <a:defRPr/>
            </a:pPr>
            <a:r>
              <a:rPr lang="en-US" b="1" dirty="0">
                <a:effectLst/>
              </a:rPr>
              <a:t>Use of Born-Haber Cycles:</a:t>
            </a:r>
            <a:endParaRPr lang="en-US" dirty="0"/>
          </a:p>
        </p:txBody>
      </p:sp>
      <p:sp>
        <p:nvSpPr>
          <p:cNvPr id="3" name="Content Placeholder 2"/>
          <p:cNvSpPr>
            <a:spLocks noGrp="1"/>
          </p:cNvSpPr>
          <p:nvPr>
            <p:ph idx="1"/>
          </p:nvPr>
        </p:nvSpPr>
        <p:spPr>
          <a:xfrm>
            <a:off x="1066800" y="1447800"/>
            <a:ext cx="7867650" cy="4800600"/>
          </a:xfrm>
        </p:spPr>
        <p:txBody>
          <a:bodyPr/>
          <a:lstStyle/>
          <a:p>
            <a:pPr eaLnBrk="1" hangingPunct="1">
              <a:defRPr/>
            </a:pPr>
            <a:r>
              <a:rPr lang="en-US" sz="2400" dirty="0" smtClean="0"/>
              <a:t>The </a:t>
            </a:r>
            <a:r>
              <a:rPr lang="en-US" sz="2400" dirty="0"/>
              <a:t>lattice enthalpy can be calculated theoretically by considering the charge and size of the constituent ions.  </a:t>
            </a:r>
            <a:endParaRPr lang="en-US" sz="2400" dirty="0" smtClean="0"/>
          </a:p>
          <a:p>
            <a:pPr eaLnBrk="1" hangingPunct="1">
              <a:defRPr/>
            </a:pPr>
            <a:r>
              <a:rPr lang="en-US" sz="2400" dirty="0" smtClean="0"/>
              <a:t>It </a:t>
            </a:r>
            <a:r>
              <a:rPr lang="en-US" sz="2400" dirty="0"/>
              <a:t>can also be obtained indirectly from the Born-Haber cycle. </a:t>
            </a:r>
            <a:endParaRPr lang="en-US" sz="2400" dirty="0" smtClean="0"/>
          </a:p>
          <a:p>
            <a:pPr eaLnBrk="1" hangingPunct="1">
              <a:defRPr/>
            </a:pPr>
            <a:r>
              <a:rPr lang="en-US" sz="2400" dirty="0"/>
              <a:t>If there is good agreement between the two values then it is reasonable to assume that there is a high degree of ionic character (e.g. </a:t>
            </a:r>
            <a:r>
              <a:rPr lang="en-US" sz="2400" dirty="0" err="1"/>
              <a:t>NaCl</a:t>
            </a:r>
            <a:r>
              <a:rPr lang="en-US" sz="2400" dirty="0"/>
              <a:t>).  However, if there is a big difference between the two values then it is because the compounds possess a considerable degree of covalent character (</a:t>
            </a:r>
            <a:r>
              <a:rPr lang="en-US" sz="2400" dirty="0" err="1"/>
              <a:t>eg</a:t>
            </a:r>
            <a:r>
              <a:rPr lang="en-US" sz="2400" dirty="0"/>
              <a:t>. </a:t>
            </a:r>
            <a:r>
              <a:rPr lang="en-US" sz="2400" dirty="0" err="1"/>
              <a:t>AgCl</a:t>
            </a:r>
            <a:r>
              <a:rPr lang="en-US" sz="2400" dirty="0"/>
              <a:t>).</a:t>
            </a:r>
          </a:p>
          <a:p>
            <a:pPr marL="82550" indent="0" eaLnBrk="1" hangingPunct="1">
              <a:buFont typeface="Wingdings 2" pitchFamily="18" charset="2"/>
              <a:buNone/>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lstStyle/>
          <a:p>
            <a:pPr eaLnBrk="1" hangingPunct="1">
              <a:defRPr/>
            </a:pPr>
            <a:r>
              <a:rPr lang="en-US" b="1" dirty="0">
                <a:effectLst/>
              </a:rPr>
              <a:t>Use of Born-Haber Cycles:</a:t>
            </a:r>
            <a:endParaRPr lang="en-US" dirty="0"/>
          </a:p>
        </p:txBody>
      </p:sp>
      <p:graphicFrame>
        <p:nvGraphicFramePr>
          <p:cNvPr id="6" name="Table 5"/>
          <p:cNvGraphicFramePr>
            <a:graphicFrameLocks noGrp="1"/>
          </p:cNvGraphicFramePr>
          <p:nvPr/>
        </p:nvGraphicFramePr>
        <p:xfrm>
          <a:off x="1524000" y="1752600"/>
          <a:ext cx="6934200" cy="2641600"/>
        </p:xfrm>
        <a:graphic>
          <a:graphicData uri="http://schemas.openxmlformats.org/drawingml/2006/table">
            <a:tbl>
              <a:tblPr firstRow="1" firstCol="1" bandRow="1"/>
              <a:tblGrid>
                <a:gridCol w="3200400"/>
                <a:gridCol w="1828800"/>
                <a:gridCol w="1905000"/>
              </a:tblGrid>
              <a:tr h="609600">
                <a:tc>
                  <a:txBody>
                    <a:bodyPr/>
                    <a:lstStyle/>
                    <a:p>
                      <a:pPr marL="0" marR="0">
                        <a:lnSpc>
                          <a:spcPct val="115000"/>
                        </a:lnSpc>
                        <a:spcBef>
                          <a:spcPts val="0"/>
                        </a:spcBef>
                        <a:spcAft>
                          <a:spcPts val="0"/>
                        </a:spcAft>
                      </a:pPr>
                      <a:r>
                        <a:rPr lang="en-US" sz="2400" b="1" dirty="0">
                          <a:effectLst/>
                          <a:latin typeface="Calibri"/>
                          <a:ea typeface="Calibri"/>
                          <a:cs typeface="Calibri"/>
                        </a:rPr>
                        <a:t>Compound</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b="1">
                          <a:effectLst/>
                          <a:latin typeface="Calibri"/>
                          <a:ea typeface="Calibri"/>
                          <a:cs typeface="Calibri"/>
                        </a:rPr>
                        <a:t>NaCl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645795" algn="ctr"/>
                        </a:tabLst>
                      </a:pPr>
                      <a:r>
                        <a:rPr lang="en-US" sz="2800" b="1">
                          <a:effectLst/>
                          <a:latin typeface="Calibri"/>
                          <a:ea typeface="Calibri"/>
                          <a:cs typeface="Calibri"/>
                        </a:rPr>
                        <a:t>	AgCl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1400">
                <a:tc>
                  <a:txBody>
                    <a:bodyPr/>
                    <a:lstStyle/>
                    <a:p>
                      <a:pPr marL="0" marR="0">
                        <a:lnSpc>
                          <a:spcPct val="115000"/>
                        </a:lnSpc>
                        <a:spcBef>
                          <a:spcPts val="0"/>
                        </a:spcBef>
                        <a:spcAft>
                          <a:spcPts val="0"/>
                        </a:spcAft>
                      </a:pPr>
                      <a:r>
                        <a:rPr lang="en-US" sz="2400" b="1" dirty="0">
                          <a:effectLst/>
                          <a:latin typeface="Calibri"/>
                          <a:ea typeface="Calibri"/>
                          <a:cs typeface="Calibri"/>
                        </a:rPr>
                        <a:t>Theoretical value </a:t>
                      </a:r>
                      <a:r>
                        <a:rPr lang="en-US" sz="2400" b="1" dirty="0" smtClean="0">
                          <a:effectLst/>
                          <a:latin typeface="Calibri"/>
                          <a:ea typeface="Calibri"/>
                          <a:cs typeface="Calibri"/>
                        </a:rPr>
                        <a:t/>
                      </a:r>
                      <a:br>
                        <a:rPr lang="en-US" sz="2400" b="1" dirty="0" smtClean="0">
                          <a:effectLst/>
                          <a:latin typeface="Calibri"/>
                          <a:ea typeface="Calibri"/>
                          <a:cs typeface="Calibri"/>
                        </a:rPr>
                      </a:br>
                      <a:r>
                        <a:rPr lang="en-US" sz="2400" b="1" dirty="0" smtClean="0">
                          <a:effectLst/>
                          <a:latin typeface="Calibri"/>
                          <a:ea typeface="Calibri"/>
                          <a:cs typeface="Calibri"/>
                        </a:rPr>
                        <a:t>(</a:t>
                      </a:r>
                      <a:r>
                        <a:rPr lang="en-US" sz="2400" b="1" dirty="0">
                          <a:effectLst/>
                          <a:latin typeface="Calibri"/>
                          <a:ea typeface="Calibri"/>
                          <a:cs typeface="Calibri"/>
                        </a:rPr>
                        <a:t>kJ mol</a:t>
                      </a:r>
                      <a:r>
                        <a:rPr lang="en-US" sz="2400" b="1" baseline="30000" dirty="0">
                          <a:effectLst/>
                          <a:latin typeface="Calibri"/>
                          <a:ea typeface="Calibri"/>
                          <a:cs typeface="Calibri"/>
                        </a:rPr>
                        <a:t>-1</a:t>
                      </a:r>
                      <a:r>
                        <a:rPr lang="en-US" sz="2400" b="1" dirty="0">
                          <a:effectLst/>
                          <a:latin typeface="Calibri"/>
                          <a:ea typeface="Calibri"/>
                          <a:cs typeface="Calibri"/>
                        </a:rPr>
                        <a:t>)</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a:effectLst/>
                          <a:latin typeface="Calibri"/>
                          <a:ea typeface="Calibri"/>
                          <a:cs typeface="Calibri"/>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a:effectLst/>
                          <a:latin typeface="Calibri"/>
                          <a:ea typeface="Calibri"/>
                          <a:cs typeface="Calibri"/>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0">
                <a:tc>
                  <a:txBody>
                    <a:bodyPr/>
                    <a:lstStyle/>
                    <a:p>
                      <a:pPr marL="0" marR="0">
                        <a:lnSpc>
                          <a:spcPct val="115000"/>
                        </a:lnSpc>
                        <a:spcBef>
                          <a:spcPts val="0"/>
                        </a:spcBef>
                        <a:spcAft>
                          <a:spcPts val="0"/>
                        </a:spcAft>
                      </a:pPr>
                      <a:r>
                        <a:rPr lang="en-US" sz="2400" b="1" dirty="0">
                          <a:effectLst/>
                          <a:latin typeface="Calibri"/>
                          <a:ea typeface="Calibri"/>
                          <a:cs typeface="Calibri"/>
                        </a:rPr>
                        <a:t>Experimental value </a:t>
                      </a:r>
                      <a:r>
                        <a:rPr lang="en-US" sz="2400" b="1" dirty="0" smtClean="0">
                          <a:effectLst/>
                          <a:latin typeface="Calibri"/>
                          <a:ea typeface="Calibri"/>
                          <a:cs typeface="Calibri"/>
                        </a:rPr>
                        <a:t/>
                      </a:r>
                      <a:br>
                        <a:rPr lang="en-US" sz="2400" b="1" dirty="0" smtClean="0">
                          <a:effectLst/>
                          <a:latin typeface="Calibri"/>
                          <a:ea typeface="Calibri"/>
                          <a:cs typeface="Calibri"/>
                        </a:rPr>
                      </a:br>
                      <a:r>
                        <a:rPr lang="en-US" sz="2400" b="1" dirty="0" smtClean="0">
                          <a:effectLst/>
                          <a:latin typeface="Calibri"/>
                          <a:ea typeface="Calibri"/>
                          <a:cs typeface="Calibri"/>
                        </a:rPr>
                        <a:t>(</a:t>
                      </a:r>
                      <a:r>
                        <a:rPr lang="en-US" sz="2400" b="1" dirty="0">
                          <a:effectLst/>
                          <a:latin typeface="Calibri"/>
                          <a:ea typeface="Calibri"/>
                          <a:cs typeface="Calibri"/>
                        </a:rPr>
                        <a:t>kJ mol</a:t>
                      </a:r>
                      <a:r>
                        <a:rPr lang="en-US" sz="2400" b="1" baseline="30000" dirty="0">
                          <a:effectLst/>
                          <a:latin typeface="Calibri"/>
                          <a:ea typeface="Calibri"/>
                          <a:cs typeface="Calibri"/>
                        </a:rPr>
                        <a:t>-1</a:t>
                      </a:r>
                      <a:r>
                        <a:rPr lang="en-US" sz="2400" b="1" dirty="0">
                          <a:effectLst/>
                          <a:latin typeface="Calibri"/>
                          <a:ea typeface="Calibri"/>
                          <a:cs typeface="Calibri"/>
                        </a:rPr>
                        <a:t>)</a:t>
                      </a:r>
                      <a:endParaRPr lang="en-US"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a:effectLst/>
                          <a:latin typeface="Calibri"/>
                          <a:ea typeface="Calibri"/>
                          <a:cs typeface="Calibri"/>
                        </a:rPr>
                        <a:t> </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effectLst/>
                          <a:latin typeface="Calibri"/>
                          <a:ea typeface="Calibri"/>
                          <a:cs typeface="Calibri"/>
                        </a:rPr>
                        <a:t> </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TextBox 6"/>
          <p:cNvSpPr txBox="1">
            <a:spLocks noChangeArrowheads="1"/>
          </p:cNvSpPr>
          <p:nvPr/>
        </p:nvSpPr>
        <p:spPr bwMode="auto">
          <a:xfrm>
            <a:off x="5067300" y="2590800"/>
            <a:ext cx="10287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600">
                <a:solidFill>
                  <a:srgbClr val="002060"/>
                </a:solidFill>
              </a:rPr>
              <a:t>766</a:t>
            </a:r>
          </a:p>
        </p:txBody>
      </p:sp>
      <p:sp>
        <p:nvSpPr>
          <p:cNvPr id="11" name="TextBox 10"/>
          <p:cNvSpPr txBox="1">
            <a:spLocks noChangeArrowheads="1"/>
          </p:cNvSpPr>
          <p:nvPr/>
        </p:nvSpPr>
        <p:spPr bwMode="auto">
          <a:xfrm>
            <a:off x="5067300" y="3544888"/>
            <a:ext cx="10287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600">
                <a:solidFill>
                  <a:srgbClr val="002060"/>
                </a:solidFill>
              </a:rPr>
              <a:t>771</a:t>
            </a:r>
          </a:p>
        </p:txBody>
      </p:sp>
      <p:sp>
        <p:nvSpPr>
          <p:cNvPr id="12" name="TextBox 11"/>
          <p:cNvSpPr txBox="1">
            <a:spLocks noChangeArrowheads="1"/>
          </p:cNvSpPr>
          <p:nvPr/>
        </p:nvSpPr>
        <p:spPr bwMode="auto">
          <a:xfrm>
            <a:off x="6972300" y="3544888"/>
            <a:ext cx="10287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600">
                <a:solidFill>
                  <a:srgbClr val="C00000"/>
                </a:solidFill>
              </a:rPr>
              <a:t>905</a:t>
            </a:r>
          </a:p>
        </p:txBody>
      </p:sp>
      <p:sp>
        <p:nvSpPr>
          <p:cNvPr id="13" name="TextBox 12"/>
          <p:cNvSpPr txBox="1">
            <a:spLocks noChangeArrowheads="1"/>
          </p:cNvSpPr>
          <p:nvPr/>
        </p:nvSpPr>
        <p:spPr bwMode="auto">
          <a:xfrm>
            <a:off x="6972300" y="2590800"/>
            <a:ext cx="10287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600">
                <a:solidFill>
                  <a:srgbClr val="C00000"/>
                </a:solidFill>
              </a:rPr>
              <a:t>770</a:t>
            </a:r>
          </a:p>
        </p:txBody>
      </p:sp>
      <p:sp>
        <p:nvSpPr>
          <p:cNvPr id="9" name="Line Callout 1 8"/>
          <p:cNvSpPr/>
          <p:nvPr/>
        </p:nvSpPr>
        <p:spPr>
          <a:xfrm>
            <a:off x="4743450" y="5257800"/>
            <a:ext cx="1676400" cy="1524000"/>
          </a:xfrm>
          <a:prstGeom prst="borderCallout1">
            <a:avLst>
              <a:gd name="adj1" fmla="val 2135"/>
              <a:gd name="adj2" fmla="val 52926"/>
              <a:gd name="adj3" fmla="val -55295"/>
              <a:gd name="adj4" fmla="val 5397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Good agreement of #s – high degree of ionic character</a:t>
            </a:r>
          </a:p>
        </p:txBody>
      </p:sp>
      <p:sp>
        <p:nvSpPr>
          <p:cNvPr id="16" name="Line Callout 1 15"/>
          <p:cNvSpPr/>
          <p:nvPr/>
        </p:nvSpPr>
        <p:spPr>
          <a:xfrm>
            <a:off x="6629400" y="5257800"/>
            <a:ext cx="1676400" cy="1524000"/>
          </a:xfrm>
          <a:prstGeom prst="borderCallout1">
            <a:avLst>
              <a:gd name="adj1" fmla="val 2135"/>
              <a:gd name="adj2" fmla="val 52926"/>
              <a:gd name="adj3" fmla="val -57141"/>
              <a:gd name="adj4" fmla="val 5229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poor agreement – considerable covalent character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P spid="13" grpId="0"/>
      <p:bldP spid="9"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0747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28600" y="274638"/>
            <a:ext cx="8705850" cy="1143000"/>
          </a:xfrm>
        </p:spPr>
        <p:txBody>
          <a:bodyPr/>
          <a:lstStyle/>
          <a:p>
            <a:pPr>
              <a:defRPr/>
            </a:pPr>
            <a:r>
              <a:rPr lang="en-US" dirty="0" smtClean="0"/>
              <a:t>Recall that…</a:t>
            </a:r>
            <a:endParaRPr lang="en-US" dirty="0"/>
          </a:p>
        </p:txBody>
      </p:sp>
      <p:graphicFrame>
        <p:nvGraphicFramePr>
          <p:cNvPr id="10244" name="Object 4"/>
          <p:cNvGraphicFramePr>
            <a:graphicFrameLocks noChangeAspect="1"/>
          </p:cNvGraphicFramePr>
          <p:nvPr/>
        </p:nvGraphicFramePr>
        <p:xfrm>
          <a:off x="106363" y="2743200"/>
          <a:ext cx="8656637" cy="920750"/>
        </p:xfrm>
        <a:graphic>
          <a:graphicData uri="http://schemas.openxmlformats.org/presentationml/2006/ole">
            <mc:AlternateContent xmlns:mc="http://schemas.openxmlformats.org/markup-compatibility/2006">
              <mc:Choice xmlns:v="urn:schemas-microsoft-com:vml" Requires="v">
                <p:oleObj spid="_x0000_s10257" name="Equation" r:id="rId3" imgW="2514600" imgH="266700" progId="Equation.3">
                  <p:embed/>
                </p:oleObj>
              </mc:Choice>
              <mc:Fallback>
                <p:oleObj name="Equation" r:id="rId3" imgW="2514600" imgH="2667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363" y="2743200"/>
                        <a:ext cx="8656637" cy="920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5" name="Rectangle 5"/>
          <p:cNvSpPr>
            <a:spLocks noChangeArrowheads="1"/>
          </p:cNvSpPr>
          <p:nvPr/>
        </p:nvSpPr>
        <p:spPr bwMode="auto">
          <a:xfrm>
            <a:off x="1074738" y="3962400"/>
            <a:ext cx="2133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90000"/>
              </a:lnSpc>
              <a:spcBef>
                <a:spcPct val="20000"/>
              </a:spcBef>
              <a:buClr>
                <a:schemeClr val="bg2"/>
              </a:buClr>
              <a:buSzPct val="75000"/>
              <a:buFont typeface="Wingdings" pitchFamily="2" charset="2"/>
              <a:buNone/>
            </a:pPr>
            <a:r>
              <a:rPr lang="en-US" sz="2800"/>
              <a:t>	sum of (sigma)</a:t>
            </a:r>
            <a:endParaRPr lang="el-GR" sz="2800"/>
          </a:p>
        </p:txBody>
      </p:sp>
      <p:sp>
        <p:nvSpPr>
          <p:cNvPr id="10246" name="Line 6"/>
          <p:cNvSpPr>
            <a:spLocks noChangeShapeType="1"/>
          </p:cNvSpPr>
          <p:nvPr/>
        </p:nvSpPr>
        <p:spPr bwMode="auto">
          <a:xfrm flipH="1" flipV="1">
            <a:off x="1989138" y="3429000"/>
            <a:ext cx="0" cy="609600"/>
          </a:xfrm>
          <a:prstGeom prst="line">
            <a:avLst/>
          </a:prstGeom>
          <a:noFill/>
          <a:ln w="38100">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7" name="Rectangle 7"/>
          <p:cNvSpPr>
            <a:spLocks noChangeArrowheads="1"/>
          </p:cNvSpPr>
          <p:nvPr/>
        </p:nvSpPr>
        <p:spPr bwMode="auto">
          <a:xfrm>
            <a:off x="5341938" y="40386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90000"/>
              </a:lnSpc>
              <a:spcBef>
                <a:spcPct val="20000"/>
              </a:spcBef>
              <a:buClr>
                <a:schemeClr val="bg2"/>
              </a:buClr>
              <a:buSzPct val="75000"/>
              <a:buFont typeface="Wingdings" pitchFamily="2" charset="2"/>
              <a:buNone/>
            </a:pPr>
            <a:r>
              <a:rPr lang="en-US" sz="2800"/>
              <a:t>moles</a:t>
            </a:r>
            <a:endParaRPr lang="el-GR" sz="2800"/>
          </a:p>
        </p:txBody>
      </p:sp>
      <p:sp>
        <p:nvSpPr>
          <p:cNvPr id="10248" name="Line 8"/>
          <p:cNvSpPr>
            <a:spLocks noChangeShapeType="1"/>
          </p:cNvSpPr>
          <p:nvPr/>
        </p:nvSpPr>
        <p:spPr bwMode="auto">
          <a:xfrm flipH="1" flipV="1">
            <a:off x="5875338" y="3429000"/>
            <a:ext cx="0" cy="609600"/>
          </a:xfrm>
          <a:prstGeom prst="line">
            <a:avLst/>
          </a:prstGeom>
          <a:noFill/>
          <a:ln w="38100">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1266" name="Picture 17" descr="C:\Users\DEBORA~1\AppData\Local\Temp\SNAGHTML66c9b16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5100" y="6534150"/>
            <a:ext cx="2400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11" descr="C:\Users\DEBORA~1\AppData\Local\Temp\SNAGHTML66c9b16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0900" y="6553200"/>
            <a:ext cx="2400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9" descr="http://images.military.com/Shock/images/IraqiExplosion_11070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3276600"/>
            <a:ext cx="358775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STANDARD ENTHALPY CHANGE OF COMBUSION, </a:t>
            </a:r>
            <a:endParaRPr lang="en-US" sz="3200" smtClean="0">
              <a:effectLst/>
            </a:endParaRPr>
          </a:p>
        </p:txBody>
      </p:sp>
      <p:sp>
        <p:nvSpPr>
          <p:cNvPr id="11270" name="Content Placeholder 2"/>
          <p:cNvSpPr>
            <a:spLocks noGrp="1"/>
          </p:cNvSpPr>
          <p:nvPr>
            <p:ph idx="1"/>
          </p:nvPr>
        </p:nvSpPr>
        <p:spPr>
          <a:xfrm>
            <a:off x="3613150" y="1981200"/>
            <a:ext cx="5226050" cy="2895600"/>
          </a:xfrm>
        </p:spPr>
        <p:txBody>
          <a:bodyPr/>
          <a:lstStyle/>
          <a:p>
            <a:pPr marL="82550" indent="0" eaLnBrk="1" hangingPunct="1">
              <a:buFont typeface="Wingdings 2" pitchFamily="18" charset="2"/>
              <a:buNone/>
            </a:pPr>
            <a:r>
              <a:rPr lang="en-US" u="sng" smtClean="0"/>
              <a:t>Definition:</a:t>
            </a:r>
            <a:r>
              <a:rPr lang="en-US" smtClean="0"/>
              <a:t>  the enthalpy change when one mole of a substance is completely combusted in oxygen under standard conditions.  </a:t>
            </a:r>
          </a:p>
        </p:txBody>
      </p:sp>
      <p:sp>
        <p:nvSpPr>
          <p:cNvPr id="11271"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graphicFrame>
        <p:nvGraphicFramePr>
          <p:cNvPr id="11272" name="Object 3"/>
          <p:cNvGraphicFramePr>
            <a:graphicFrameLocks noChangeAspect="1"/>
          </p:cNvGraphicFramePr>
          <p:nvPr/>
        </p:nvGraphicFramePr>
        <p:xfrm>
          <a:off x="3810000" y="820738"/>
          <a:ext cx="838200" cy="649287"/>
        </p:xfrm>
        <a:graphic>
          <a:graphicData uri="http://schemas.openxmlformats.org/presentationml/2006/ole">
            <mc:AlternateContent xmlns:mc="http://schemas.openxmlformats.org/markup-compatibility/2006">
              <mc:Choice xmlns:v="urn:schemas-microsoft-com:vml" Requires="v">
                <p:oleObj spid="_x0000_s11284" name="Equation" r:id="rId5" imgW="266469" imgH="203024" progId="Equation.3">
                  <p:embed/>
                </p:oleObj>
              </mc:Choice>
              <mc:Fallback>
                <p:oleObj name="Equation" r:id="rId5" imgW="266469" imgH="203024"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820738"/>
                        <a:ext cx="8382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1273" name="Picture 13" descr="C:\Users\DEBORA~1\AppData\Local\Temp\SNAGHTML66c9b16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0913" y="6511925"/>
            <a:ext cx="2400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5" descr="C:\Users\DEBORA~1\AppData\Local\Temp\SNAGHTML66c9b16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4025" y="6534150"/>
            <a:ext cx="2400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6350" y="-76200"/>
            <a:ext cx="1073150" cy="3352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0" y="0"/>
            <a:ext cx="10668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267" name="Title 1"/>
          <p:cNvSpPr>
            <a:spLocks noGrp="1"/>
          </p:cNvSpPr>
          <p:nvPr>
            <p:ph type="title"/>
          </p:nvPr>
        </p:nvSpPr>
        <p:spPr bwMode="auto">
          <a:xfrm>
            <a:off x="152400" y="152400"/>
            <a:ext cx="9144000" cy="1143000"/>
          </a:xfrm>
        </p:spPr>
        <p:txBody>
          <a:bodyPr vert="horz" wrap="square" lIns="91440" tIns="45720" rIns="91440" bIns="45720" numCol="1" anchorCtr="0" compatLnSpc="1">
            <a:prstTxWarp prst="textNoShape">
              <a:avLst/>
            </a:prstTxWarp>
            <a:normAutofit fontScale="90000"/>
          </a:bodyPr>
          <a:lstStyle/>
          <a:p>
            <a:pPr eaLnBrk="1" hangingPunct="1">
              <a:defRPr/>
            </a:pPr>
            <a:r>
              <a:rPr lang="en-US" sz="2800" b="1" smtClean="0">
                <a:effectLst/>
              </a:rPr>
              <a:t>Example: </a:t>
            </a:r>
            <a:r>
              <a:rPr lang="en-US" sz="2800" smtClean="0">
                <a:effectLst/>
              </a:rPr>
              <a:t>An accurate value for the standard enthalpy change of formation of ethanol can be determined from the cycle below</a:t>
            </a:r>
            <a:r>
              <a:rPr lang="en-US" sz="2800" b="1" smtClean="0">
                <a:effectLst/>
              </a:rPr>
              <a:t>.</a:t>
            </a:r>
            <a:endParaRPr lang="en-US" sz="2800" smtClean="0">
              <a:effectLst/>
            </a:endParaRPr>
          </a:p>
        </p:txBody>
      </p:sp>
      <p:sp>
        <p:nvSpPr>
          <p:cNvPr id="5" name="TextBox 4"/>
          <p:cNvSpPr txBox="1">
            <a:spLocks noChangeArrowheads="1"/>
          </p:cNvSpPr>
          <p:nvPr/>
        </p:nvSpPr>
        <p:spPr bwMode="auto">
          <a:xfrm>
            <a:off x="152400" y="1533525"/>
            <a:ext cx="960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2C(s)     +     3H</a:t>
            </a:r>
            <a:r>
              <a:rPr lang="en-US" sz="2800" baseline="-25000">
                <a:solidFill>
                  <a:srgbClr val="027C1F"/>
                </a:solidFill>
              </a:rPr>
              <a:t>2</a:t>
            </a:r>
            <a:r>
              <a:rPr lang="en-US" sz="2800">
                <a:solidFill>
                  <a:srgbClr val="027C1F"/>
                </a:solidFill>
              </a:rPr>
              <a:t>(g)   +   ½O</a:t>
            </a:r>
            <a:r>
              <a:rPr lang="en-US" sz="2800" baseline="-25000">
                <a:solidFill>
                  <a:srgbClr val="027C1F"/>
                </a:solidFill>
              </a:rPr>
              <a:t>2</a:t>
            </a:r>
            <a:r>
              <a:rPr lang="en-US" sz="2800">
                <a:solidFill>
                  <a:srgbClr val="027C1F"/>
                </a:solidFill>
              </a:rPr>
              <a:t>(g)                      C</a:t>
            </a:r>
            <a:r>
              <a:rPr lang="en-US" sz="2800" baseline="-25000">
                <a:solidFill>
                  <a:srgbClr val="027C1F"/>
                </a:solidFill>
              </a:rPr>
              <a:t>2</a:t>
            </a:r>
            <a:r>
              <a:rPr lang="en-US" sz="2800">
                <a:solidFill>
                  <a:srgbClr val="027C1F"/>
                </a:solidFill>
              </a:rPr>
              <a:t>H</a:t>
            </a:r>
            <a:r>
              <a:rPr lang="en-US" sz="2800" baseline="-25000">
                <a:solidFill>
                  <a:srgbClr val="027C1F"/>
                </a:solidFill>
              </a:rPr>
              <a:t>5</a:t>
            </a:r>
            <a:r>
              <a:rPr lang="en-US" sz="2800">
                <a:solidFill>
                  <a:srgbClr val="027C1F"/>
                </a:solidFill>
              </a:rPr>
              <a:t>OH(l)  </a:t>
            </a:r>
          </a:p>
        </p:txBody>
      </p:sp>
      <p:cxnSp>
        <p:nvCxnSpPr>
          <p:cNvPr id="6" name="Straight Arrow Connector 5"/>
          <p:cNvCxnSpPr/>
          <p:nvPr/>
        </p:nvCxnSpPr>
        <p:spPr>
          <a:xfrm flipV="1">
            <a:off x="5562600" y="1776413"/>
            <a:ext cx="1676400" cy="0"/>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28600" y="3819525"/>
            <a:ext cx="419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2CO</a:t>
            </a:r>
            <a:r>
              <a:rPr lang="en-US" sz="2800" baseline="-25000">
                <a:solidFill>
                  <a:srgbClr val="027C1F"/>
                </a:solidFill>
              </a:rPr>
              <a:t>2</a:t>
            </a:r>
            <a:r>
              <a:rPr lang="en-US" sz="2800">
                <a:solidFill>
                  <a:srgbClr val="027C1F"/>
                </a:solidFill>
              </a:rPr>
              <a:t>(g)  +     3H</a:t>
            </a:r>
            <a:r>
              <a:rPr lang="en-US" sz="2800" baseline="-25000">
                <a:solidFill>
                  <a:srgbClr val="027C1F"/>
                </a:solidFill>
              </a:rPr>
              <a:t>2</a:t>
            </a:r>
            <a:r>
              <a:rPr lang="en-US" sz="2800">
                <a:solidFill>
                  <a:srgbClr val="027C1F"/>
                </a:solidFill>
              </a:rPr>
              <a:t>O(g)</a:t>
            </a:r>
          </a:p>
        </p:txBody>
      </p:sp>
      <p:sp>
        <p:nvSpPr>
          <p:cNvPr id="9" name="TextBox 8"/>
          <p:cNvSpPr txBox="1">
            <a:spLocks noChangeArrowheads="1"/>
          </p:cNvSpPr>
          <p:nvPr/>
        </p:nvSpPr>
        <p:spPr bwMode="auto">
          <a:xfrm>
            <a:off x="6400800" y="27527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a:solidFill>
                  <a:srgbClr val="027C1F"/>
                </a:solidFill>
              </a:rPr>
              <a:t>3O</a:t>
            </a:r>
            <a:r>
              <a:rPr lang="en-US" sz="2800" baseline="-25000">
                <a:solidFill>
                  <a:srgbClr val="027C1F"/>
                </a:solidFill>
              </a:rPr>
              <a:t>2</a:t>
            </a:r>
            <a:r>
              <a:rPr lang="en-US" sz="2800">
                <a:solidFill>
                  <a:srgbClr val="027C1F"/>
                </a:solidFill>
              </a:rPr>
              <a:t>(g)</a:t>
            </a:r>
          </a:p>
        </p:txBody>
      </p:sp>
      <p:cxnSp>
        <p:nvCxnSpPr>
          <p:cNvPr id="10" name="Straight Arrow Connector 9"/>
          <p:cNvCxnSpPr/>
          <p:nvPr/>
        </p:nvCxnSpPr>
        <p:spPr>
          <a:xfrm>
            <a:off x="533400" y="2127250"/>
            <a:ext cx="0" cy="1692275"/>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3886200" y="2028825"/>
            <a:ext cx="4014788" cy="2052638"/>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3"/>
          <p:cNvSpPr txBox="1">
            <a:spLocks noChangeArrowheads="1"/>
          </p:cNvSpPr>
          <p:nvPr/>
        </p:nvSpPr>
        <p:spPr bwMode="auto">
          <a:xfrm>
            <a:off x="533400" y="236220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dirty="0" smtClean="0">
                <a:solidFill>
                  <a:srgbClr val="027C1F"/>
                </a:solidFill>
              </a:rPr>
              <a:t>2O</a:t>
            </a:r>
            <a:r>
              <a:rPr lang="en-US" sz="2800" baseline="-25000" dirty="0" smtClean="0">
                <a:solidFill>
                  <a:srgbClr val="027C1F"/>
                </a:solidFill>
              </a:rPr>
              <a:t>2</a:t>
            </a:r>
            <a:r>
              <a:rPr lang="en-US" sz="2800" dirty="0" smtClean="0">
                <a:solidFill>
                  <a:srgbClr val="027C1F"/>
                </a:solidFill>
              </a:rPr>
              <a:t>(g</a:t>
            </a:r>
            <a:r>
              <a:rPr lang="en-US" sz="2800" dirty="0">
                <a:solidFill>
                  <a:srgbClr val="027C1F"/>
                </a:solidFill>
              </a:rPr>
              <a:t>)</a:t>
            </a:r>
          </a:p>
        </p:txBody>
      </p:sp>
      <p:cxnSp>
        <p:nvCxnSpPr>
          <p:cNvPr id="13" name="Straight Arrow Connector 12"/>
          <p:cNvCxnSpPr/>
          <p:nvPr/>
        </p:nvCxnSpPr>
        <p:spPr>
          <a:xfrm>
            <a:off x="2743200" y="2124075"/>
            <a:ext cx="0" cy="1695450"/>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7"/>
          <p:cNvSpPr txBox="1">
            <a:spLocks noChangeArrowheads="1"/>
          </p:cNvSpPr>
          <p:nvPr/>
        </p:nvSpPr>
        <p:spPr bwMode="auto">
          <a:xfrm>
            <a:off x="2743200" y="2362200"/>
            <a:ext cx="1676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800" dirty="0" smtClean="0">
                <a:solidFill>
                  <a:srgbClr val="027C1F"/>
                </a:solidFill>
              </a:rPr>
              <a:t>3/2 O</a:t>
            </a:r>
            <a:r>
              <a:rPr lang="en-US" sz="2800" baseline="-25000" dirty="0" smtClean="0">
                <a:solidFill>
                  <a:srgbClr val="027C1F"/>
                </a:solidFill>
              </a:rPr>
              <a:t>2</a:t>
            </a:r>
            <a:r>
              <a:rPr lang="en-US" sz="2800" dirty="0" smtClean="0">
                <a:solidFill>
                  <a:srgbClr val="027C1F"/>
                </a:solidFill>
              </a:rPr>
              <a:t>(g</a:t>
            </a:r>
            <a:r>
              <a:rPr lang="en-US" sz="2800" dirty="0">
                <a:solidFill>
                  <a:srgbClr val="027C1F"/>
                </a:solidFill>
              </a:rPr>
              <a:t>)</a:t>
            </a:r>
          </a:p>
        </p:txBody>
      </p:sp>
      <p:graphicFrame>
        <p:nvGraphicFramePr>
          <p:cNvPr id="18" name="Object 17"/>
          <p:cNvGraphicFramePr>
            <a:graphicFrameLocks noChangeAspect="1"/>
          </p:cNvGraphicFramePr>
          <p:nvPr/>
        </p:nvGraphicFramePr>
        <p:xfrm>
          <a:off x="5486400" y="1143000"/>
          <a:ext cx="1884363" cy="538163"/>
        </p:xfrm>
        <a:graphic>
          <a:graphicData uri="http://schemas.openxmlformats.org/presentationml/2006/ole">
            <mc:AlternateContent xmlns:mc="http://schemas.openxmlformats.org/markup-compatibility/2006">
              <mc:Choice xmlns:v="urn:schemas-microsoft-com:vml" Requires="v">
                <p:oleObj spid="_x0000_s12365" name="Equation" r:id="rId3" imgW="710891" imgH="203112" progId="Equation.3">
                  <p:embed/>
                </p:oleObj>
              </mc:Choice>
              <mc:Fallback>
                <p:oleObj name="Equation" r:id="rId3" imgW="710891" imgH="203112" progId="Equation.3">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1143000"/>
                        <a:ext cx="1884363"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nvGraphicFramePr>
        <p:xfrm>
          <a:off x="533400" y="2967038"/>
          <a:ext cx="1817688" cy="538162"/>
        </p:xfrm>
        <a:graphic>
          <a:graphicData uri="http://schemas.openxmlformats.org/presentationml/2006/ole">
            <mc:AlternateContent xmlns:mc="http://schemas.openxmlformats.org/markup-compatibility/2006">
              <mc:Choice xmlns:v="urn:schemas-microsoft-com:vml" Requires="v">
                <p:oleObj spid="_x0000_s12366" name="Equation" r:id="rId5" imgW="685800" imgH="203200" progId="Equation.3">
                  <p:embed/>
                </p:oleObj>
              </mc:Choice>
              <mc:Fallback>
                <p:oleObj name="Equation" r:id="rId5" imgW="685800" imgH="203200" progId="Equation.3">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967038"/>
                        <a:ext cx="1817688"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p:cNvGraphicFramePr>
            <a:graphicFrameLocks noChangeAspect="1"/>
          </p:cNvGraphicFramePr>
          <p:nvPr/>
        </p:nvGraphicFramePr>
        <p:xfrm>
          <a:off x="2754313" y="2967038"/>
          <a:ext cx="1817687" cy="538162"/>
        </p:xfrm>
        <a:graphic>
          <a:graphicData uri="http://schemas.openxmlformats.org/presentationml/2006/ole">
            <mc:AlternateContent xmlns:mc="http://schemas.openxmlformats.org/markup-compatibility/2006">
              <mc:Choice xmlns:v="urn:schemas-microsoft-com:vml" Requires="v">
                <p:oleObj spid="_x0000_s12367" name="Equation" r:id="rId7" imgW="685800" imgH="203200" progId="Equation.3">
                  <p:embed/>
                </p:oleObj>
              </mc:Choice>
              <mc:Fallback>
                <p:oleObj name="Equation" r:id="rId7" imgW="685800" imgH="203200" progId="Equation.3">
                  <p:embed/>
                  <p:pic>
                    <p:nvPicPr>
                      <p:cNvPr id="0" name="Object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54313" y="2967038"/>
                        <a:ext cx="1817687"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29"/>
          <p:cNvGraphicFramePr>
            <a:graphicFrameLocks noChangeAspect="1"/>
          </p:cNvGraphicFramePr>
          <p:nvPr/>
        </p:nvGraphicFramePr>
        <p:xfrm>
          <a:off x="5453063" y="3271838"/>
          <a:ext cx="1884362" cy="538162"/>
        </p:xfrm>
        <a:graphic>
          <a:graphicData uri="http://schemas.openxmlformats.org/presentationml/2006/ole">
            <mc:AlternateContent xmlns:mc="http://schemas.openxmlformats.org/markup-compatibility/2006">
              <mc:Choice xmlns:v="urn:schemas-microsoft-com:vml" Requires="v">
                <p:oleObj spid="_x0000_s12368" name="Equation" r:id="rId9" imgW="710891" imgH="203112" progId="Equation.3">
                  <p:embed/>
                </p:oleObj>
              </mc:Choice>
              <mc:Fallback>
                <p:oleObj name="Equation" r:id="rId9" imgW="710891" imgH="203112" progId="Equation.3">
                  <p:embed/>
                  <p:pic>
                    <p:nvPicPr>
                      <p:cNvPr id="0" name="Object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53063" y="3271838"/>
                        <a:ext cx="1884362"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30"/>
          <p:cNvGraphicFramePr>
            <a:graphicFrameLocks noChangeAspect="1"/>
          </p:cNvGraphicFramePr>
          <p:nvPr/>
        </p:nvGraphicFramePr>
        <p:xfrm>
          <a:off x="114300" y="4419600"/>
          <a:ext cx="8877300" cy="1181100"/>
        </p:xfrm>
        <a:graphic>
          <a:graphicData uri="http://schemas.openxmlformats.org/presentationml/2006/ole">
            <mc:AlternateContent xmlns:mc="http://schemas.openxmlformats.org/markup-compatibility/2006">
              <mc:Choice xmlns:v="urn:schemas-microsoft-com:vml" Requires="v">
                <p:oleObj spid="_x0000_s12369" name="Equation" r:id="rId11" imgW="2959100" imgH="393700" progId="Equation.3">
                  <p:embed/>
                </p:oleObj>
              </mc:Choice>
              <mc:Fallback>
                <p:oleObj name="Equation" r:id="rId11" imgW="2959100" imgH="393700" progId="Equation.3">
                  <p:embed/>
                  <p:pic>
                    <p:nvPicPr>
                      <p:cNvPr id="0" name="Object 3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 y="4419600"/>
                        <a:ext cx="88773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0" name="Object 10239"/>
          <p:cNvGraphicFramePr>
            <a:graphicFrameLocks noChangeAspect="1"/>
          </p:cNvGraphicFramePr>
          <p:nvPr/>
        </p:nvGraphicFramePr>
        <p:xfrm>
          <a:off x="457200" y="5562600"/>
          <a:ext cx="7810500" cy="609600"/>
        </p:xfrm>
        <a:graphic>
          <a:graphicData uri="http://schemas.openxmlformats.org/presentationml/2006/ole">
            <mc:AlternateContent xmlns:mc="http://schemas.openxmlformats.org/markup-compatibility/2006">
              <mc:Choice xmlns:v="urn:schemas-microsoft-com:vml" Requires="v">
                <p:oleObj spid="_x0000_s12370" name="Equation" r:id="rId13" imgW="2603500" imgH="203200" progId="Equation.3">
                  <p:embed/>
                </p:oleObj>
              </mc:Choice>
              <mc:Fallback>
                <p:oleObj name="Equation" r:id="rId13" imgW="2603500" imgH="203200" progId="Equation.3">
                  <p:embed/>
                  <p:pic>
                    <p:nvPicPr>
                      <p:cNvPr id="0" name="Object 102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 y="5562600"/>
                        <a:ext cx="7810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1" name="Object 10240"/>
          <p:cNvGraphicFramePr>
            <a:graphicFrameLocks noChangeAspect="1"/>
          </p:cNvGraphicFramePr>
          <p:nvPr/>
        </p:nvGraphicFramePr>
        <p:xfrm>
          <a:off x="1981200" y="6172200"/>
          <a:ext cx="4876800" cy="609600"/>
        </p:xfrm>
        <a:graphic>
          <a:graphicData uri="http://schemas.openxmlformats.org/presentationml/2006/ole">
            <mc:AlternateContent xmlns:mc="http://schemas.openxmlformats.org/markup-compatibility/2006">
              <mc:Choice xmlns:v="urn:schemas-microsoft-com:vml" Requires="v">
                <p:oleObj spid="_x0000_s12371" name="Equation" r:id="rId15" imgW="1625600" imgH="203200" progId="Equation.3">
                  <p:embed/>
                </p:oleObj>
              </mc:Choice>
              <mc:Fallback>
                <p:oleObj name="Equation" r:id="rId15" imgW="1625600" imgH="203200" progId="Equation.3">
                  <p:embed/>
                  <p:pic>
                    <p:nvPicPr>
                      <p:cNvPr id="0" name="Object 102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81200" y="6172200"/>
                        <a:ext cx="4876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3" name="Rectangle 10242"/>
          <p:cNvSpPr/>
          <p:nvPr/>
        </p:nvSpPr>
        <p:spPr>
          <a:xfrm>
            <a:off x="4419600" y="6172200"/>
            <a:ext cx="2514600" cy="609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0240"/>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1024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2" grpId="0"/>
      <p:bldP spid="14" grpId="0"/>
      <p:bldP spid="10243"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LATENT HEAT OF FUSION, </a:t>
            </a:r>
            <a:r>
              <a:rPr lang="en-US" sz="3200" b="1" smtClean="0">
                <a:effectLst/>
                <a:sym typeface="Symbol" pitchFamily="18" charset="2"/>
              </a:rPr>
              <a:t>H</a:t>
            </a:r>
            <a:r>
              <a:rPr lang="en-US" sz="3200" b="1" baseline="-25000" smtClean="0">
                <a:effectLst/>
                <a:sym typeface="Symbol" pitchFamily="18" charset="2"/>
              </a:rPr>
              <a:t>fus</a:t>
            </a:r>
            <a:r>
              <a:rPr lang="en-US" sz="3200" b="1" smtClean="0">
                <a:effectLst/>
              </a:rPr>
              <a:t> </a:t>
            </a:r>
            <a:endParaRPr lang="en-US" sz="3200" smtClean="0">
              <a:effectLst/>
            </a:endParaRPr>
          </a:p>
        </p:txBody>
      </p:sp>
      <p:sp>
        <p:nvSpPr>
          <p:cNvPr id="3" name="Content Placeholder 2"/>
          <p:cNvSpPr>
            <a:spLocks noGrp="1"/>
          </p:cNvSpPr>
          <p:nvPr>
            <p:ph idx="1"/>
          </p:nvPr>
        </p:nvSpPr>
        <p:spPr>
          <a:xfrm>
            <a:off x="990600" y="1295400"/>
            <a:ext cx="8153400" cy="5486400"/>
          </a:xfrm>
        </p:spPr>
        <p:txBody>
          <a:bodyPr>
            <a:noAutofit/>
          </a:bodyPr>
          <a:lstStyle/>
          <a:p>
            <a:pPr eaLnBrk="1" hangingPunct="1">
              <a:defRPr/>
            </a:pPr>
            <a:r>
              <a:rPr lang="en-US" sz="2800" u="sng" dirty="0"/>
              <a:t>Definition:</a:t>
            </a:r>
            <a:r>
              <a:rPr lang="en-US" sz="2800" dirty="0"/>
              <a:t>  the enthalpy change (energy absorbed) when one mole of the compound is converted from a solid to a liquid without a change in temperature</a:t>
            </a:r>
            <a:r>
              <a:rPr lang="en-US" sz="2800" dirty="0" smtClean="0"/>
              <a:t>.</a:t>
            </a:r>
            <a:br>
              <a:rPr lang="en-US" sz="2800" dirty="0" smtClean="0"/>
            </a:br>
            <a:endParaRPr lang="en-US" sz="2800" dirty="0" smtClean="0"/>
          </a:p>
          <a:p>
            <a:pPr eaLnBrk="1" hangingPunct="1">
              <a:defRPr/>
            </a:pPr>
            <a:r>
              <a:rPr lang="en-US" sz="2800" dirty="0" smtClean="0"/>
              <a:t>“</a:t>
            </a:r>
            <a:r>
              <a:rPr lang="en-US" sz="2800" dirty="0"/>
              <a:t>Latent” means hidden; the heat absorbed/released during a phase change does not cause the temperature to change. </a:t>
            </a:r>
            <a:r>
              <a:rPr lang="en-US" sz="2800" dirty="0" smtClean="0"/>
              <a:t/>
            </a:r>
            <a:br>
              <a:rPr lang="en-US" sz="2800" dirty="0" smtClean="0"/>
            </a:br>
            <a:r>
              <a:rPr lang="en-US" sz="2800" dirty="0" smtClean="0"/>
              <a:t> </a:t>
            </a:r>
            <a:endParaRPr lang="en-US" sz="2800" dirty="0"/>
          </a:p>
          <a:p>
            <a:pPr eaLnBrk="1" hangingPunct="1">
              <a:defRPr/>
            </a:pPr>
            <a:r>
              <a:rPr lang="en-US" sz="2800" i="1" dirty="0"/>
              <a:t>Note:</a:t>
            </a:r>
            <a:r>
              <a:rPr lang="en-US" sz="2800" dirty="0"/>
              <a:t> for water is </a:t>
            </a:r>
            <a:endParaRPr lang="en-US" sz="2800" dirty="0" smtClean="0"/>
          </a:p>
          <a:p>
            <a:pPr marL="82550" indent="0" eaLnBrk="1" hangingPunct="1">
              <a:buFont typeface="Wingdings 2" pitchFamily="18" charset="2"/>
              <a:buNone/>
              <a:defRPr/>
            </a:pPr>
            <a:r>
              <a:rPr lang="en-US" sz="2800" dirty="0"/>
              <a:t>	</a:t>
            </a:r>
            <a:r>
              <a:rPr lang="en-US" sz="2800" dirty="0" smtClean="0"/>
              <a:t>	334 </a:t>
            </a:r>
            <a:r>
              <a:rPr lang="en-US" sz="2800" dirty="0"/>
              <a:t>kJ/kg = </a:t>
            </a:r>
            <a:r>
              <a:rPr lang="en-US" sz="2800" dirty="0">
                <a:solidFill>
                  <a:srgbClr val="C00000"/>
                </a:solidFill>
              </a:rPr>
              <a:t>334 J/g </a:t>
            </a:r>
            <a:r>
              <a:rPr lang="en-US" sz="2800" dirty="0"/>
              <a:t>= </a:t>
            </a:r>
            <a:r>
              <a:rPr lang="en-US" sz="2800" dirty="0" smtClean="0"/>
              <a:t>6.01 </a:t>
            </a:r>
            <a:r>
              <a:rPr lang="en-US" sz="2800" dirty="0"/>
              <a:t>kJ mol</a:t>
            </a:r>
            <a:r>
              <a:rPr lang="en-US" sz="2800" baseline="30000" dirty="0"/>
              <a:t>-1</a:t>
            </a:r>
            <a:endParaRPr lang="en-US" sz="2800" dirty="0"/>
          </a:p>
        </p:txBody>
      </p:sp>
      <p:sp>
        <p:nvSpPr>
          <p:cNvPr id="13316"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2" descr="http://www.kentchemistry.com/images/links/matter/Heat4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6050" y="1590675"/>
            <a:ext cx="7135813"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LATENT HEAT OF FUSION, </a:t>
            </a:r>
            <a:r>
              <a:rPr lang="en-US" sz="3200" b="1" smtClean="0">
                <a:effectLst/>
                <a:sym typeface="Symbol" pitchFamily="18" charset="2"/>
              </a:rPr>
              <a:t>H</a:t>
            </a:r>
            <a:r>
              <a:rPr lang="en-US" sz="3200" b="1" baseline="-25000" smtClean="0">
                <a:effectLst/>
                <a:sym typeface="Symbol" pitchFamily="18" charset="2"/>
              </a:rPr>
              <a:t>fus</a:t>
            </a:r>
            <a:r>
              <a:rPr lang="en-US" sz="3200" b="1" smtClean="0">
                <a:effectLst/>
              </a:rPr>
              <a:t> </a:t>
            </a:r>
            <a:endParaRPr lang="en-US" sz="3200" smtClean="0">
              <a:effectLst/>
            </a:endParaRPr>
          </a:p>
        </p:txBody>
      </p:sp>
      <p:sp>
        <p:nvSpPr>
          <p:cNvPr id="14340"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sp>
        <p:nvSpPr>
          <p:cNvPr id="6" name="Oval 5"/>
          <p:cNvSpPr/>
          <p:nvPr/>
        </p:nvSpPr>
        <p:spPr>
          <a:xfrm>
            <a:off x="2362200" y="3810000"/>
            <a:ext cx="762000" cy="6096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6"/>
          <p:cNvSpPr txBox="1">
            <a:spLocks noChangeArrowheads="1"/>
          </p:cNvSpPr>
          <p:nvPr/>
        </p:nvSpPr>
        <p:spPr bwMode="auto">
          <a:xfrm>
            <a:off x="4114800" y="2667000"/>
            <a:ext cx="3810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400">
                <a:solidFill>
                  <a:srgbClr val="C00000"/>
                </a:solidFill>
              </a:rPr>
              <a:t>A</a:t>
            </a:r>
            <a:r>
              <a:rPr lang="en-US" sz="2400"/>
              <a:t> = solid</a:t>
            </a:r>
          </a:p>
          <a:p>
            <a:pPr eaLnBrk="1" hangingPunct="1"/>
            <a:r>
              <a:rPr lang="en-US" sz="2400">
                <a:solidFill>
                  <a:srgbClr val="C00000"/>
                </a:solidFill>
              </a:rPr>
              <a:t>B</a:t>
            </a:r>
            <a:r>
              <a:rPr lang="en-US" sz="2400"/>
              <a:t> = melting (solid + liquid)</a:t>
            </a:r>
          </a:p>
          <a:p>
            <a:pPr eaLnBrk="1" hangingPunct="1"/>
            <a:r>
              <a:rPr lang="en-US" sz="2400">
                <a:solidFill>
                  <a:srgbClr val="C00000"/>
                </a:solidFill>
              </a:rPr>
              <a:t>C</a:t>
            </a:r>
            <a:r>
              <a:rPr lang="en-US" sz="2400"/>
              <a:t> = liquid</a:t>
            </a:r>
          </a:p>
          <a:p>
            <a:pPr eaLnBrk="1" hangingPunct="1"/>
            <a:r>
              <a:rPr lang="en-US" sz="2400">
                <a:solidFill>
                  <a:srgbClr val="C00000"/>
                </a:solidFill>
              </a:rPr>
              <a:t>D</a:t>
            </a:r>
            <a:r>
              <a:rPr lang="en-US" sz="2400"/>
              <a:t> = boiling (liquid + gas)</a:t>
            </a:r>
          </a:p>
          <a:p>
            <a:pPr eaLnBrk="1" hangingPunct="1"/>
            <a:r>
              <a:rPr lang="en-US" sz="2400">
                <a:solidFill>
                  <a:srgbClr val="C00000"/>
                </a:solidFill>
              </a:rPr>
              <a:t>E</a:t>
            </a:r>
            <a:r>
              <a:rPr lang="en-US" sz="2400"/>
              <a:t> = gas</a:t>
            </a:r>
          </a:p>
        </p:txBody>
      </p:sp>
      <p:cxnSp>
        <p:nvCxnSpPr>
          <p:cNvPr id="9" name="Straight Arrow Connector 8"/>
          <p:cNvCxnSpPr>
            <a:endCxn id="6" idx="7"/>
          </p:cNvCxnSpPr>
          <p:nvPr/>
        </p:nvCxnSpPr>
        <p:spPr>
          <a:xfrm flipH="1">
            <a:off x="3013075" y="3276600"/>
            <a:ext cx="1101725" cy="622300"/>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pPr eaLnBrk="1" hangingPunct="1"/>
            <a:r>
              <a:rPr lang="en-US" sz="3200" b="1" smtClean="0">
                <a:effectLst/>
              </a:rPr>
              <a:t>LATENT HEAT OF VAPORIZATION, </a:t>
            </a:r>
            <a:r>
              <a:rPr lang="en-US" sz="3200" b="1" smtClean="0">
                <a:effectLst/>
                <a:sym typeface="Symbol" pitchFamily="18" charset="2"/>
              </a:rPr>
              <a:t>H</a:t>
            </a:r>
            <a:r>
              <a:rPr lang="en-US" sz="3200" b="1" baseline="-25000" smtClean="0">
                <a:effectLst/>
                <a:sym typeface="Symbol" pitchFamily="18" charset="2"/>
              </a:rPr>
              <a:t>vap</a:t>
            </a:r>
            <a:r>
              <a:rPr lang="en-US" sz="3200" b="1" smtClean="0">
                <a:effectLst/>
              </a:rPr>
              <a:t> </a:t>
            </a:r>
            <a:endParaRPr lang="en-US" sz="3200" smtClean="0">
              <a:effectLst/>
            </a:endParaRPr>
          </a:p>
        </p:txBody>
      </p:sp>
      <p:sp>
        <p:nvSpPr>
          <p:cNvPr id="3" name="Content Placeholder 2"/>
          <p:cNvSpPr>
            <a:spLocks noGrp="1"/>
          </p:cNvSpPr>
          <p:nvPr>
            <p:ph idx="1"/>
          </p:nvPr>
        </p:nvSpPr>
        <p:spPr>
          <a:xfrm>
            <a:off x="914400" y="1676400"/>
            <a:ext cx="7924800" cy="5105400"/>
          </a:xfrm>
        </p:spPr>
        <p:txBody>
          <a:bodyPr>
            <a:noAutofit/>
          </a:bodyPr>
          <a:lstStyle/>
          <a:p>
            <a:pPr eaLnBrk="1" hangingPunct="1">
              <a:defRPr/>
            </a:pPr>
            <a:r>
              <a:rPr lang="en-US" sz="2800" u="sng" dirty="0"/>
              <a:t>Definition:</a:t>
            </a:r>
            <a:r>
              <a:rPr lang="en-US" sz="2800" dirty="0"/>
              <a:t>  the enthalpy change (energy absorbed) when one mole of the compound is converted from a liquid to a gas without a change in temperature. </a:t>
            </a:r>
            <a:r>
              <a:rPr lang="en-US" sz="2800" dirty="0" smtClean="0"/>
              <a:t/>
            </a:r>
            <a:br>
              <a:rPr lang="en-US" sz="2800" dirty="0" smtClean="0"/>
            </a:br>
            <a:endParaRPr lang="en-US" sz="2800" dirty="0"/>
          </a:p>
          <a:p>
            <a:pPr eaLnBrk="1" hangingPunct="1">
              <a:defRPr/>
            </a:pPr>
            <a:r>
              <a:rPr lang="en-US" sz="2800" i="1" dirty="0"/>
              <a:t>Note:</a:t>
            </a:r>
            <a:r>
              <a:rPr lang="en-US" sz="2800" dirty="0"/>
              <a:t> for water is </a:t>
            </a:r>
            <a:endParaRPr lang="en-US" sz="2800" dirty="0" smtClean="0"/>
          </a:p>
          <a:p>
            <a:pPr marL="82550" indent="0" eaLnBrk="1" hangingPunct="1">
              <a:buFont typeface="Wingdings 2" pitchFamily="18" charset="2"/>
              <a:buNone/>
              <a:defRPr/>
            </a:pPr>
            <a:r>
              <a:rPr lang="en-US" sz="2800" dirty="0"/>
              <a:t>	</a:t>
            </a:r>
            <a:r>
              <a:rPr lang="en-US" sz="2800" dirty="0" smtClean="0"/>
              <a:t>2260 </a:t>
            </a:r>
            <a:r>
              <a:rPr lang="en-US" sz="2800" dirty="0"/>
              <a:t>kJ/kg = </a:t>
            </a:r>
            <a:r>
              <a:rPr lang="en-US" sz="2800" dirty="0">
                <a:solidFill>
                  <a:srgbClr val="C00000"/>
                </a:solidFill>
              </a:rPr>
              <a:t>2260 J/g </a:t>
            </a:r>
            <a:r>
              <a:rPr lang="en-US" sz="2800" dirty="0"/>
              <a:t>= 40.8 kJ mol</a:t>
            </a:r>
            <a:r>
              <a:rPr lang="en-US" sz="2800" baseline="30000" dirty="0"/>
              <a:t>-1</a:t>
            </a:r>
            <a:r>
              <a:rPr lang="en-US" sz="2800" dirty="0"/>
              <a:t> </a:t>
            </a:r>
          </a:p>
        </p:txBody>
      </p:sp>
      <p:sp>
        <p:nvSpPr>
          <p:cNvPr id="1536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386" name="Picture 2" descr="http://www.kentchemistry.com/images/links/matter/Heat4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6050" y="1590675"/>
            <a:ext cx="7135813"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5"/>
          <p:cNvSpPr/>
          <p:nvPr/>
        </p:nvSpPr>
        <p:spPr>
          <a:xfrm>
            <a:off x="3740150" y="1828800"/>
            <a:ext cx="3879850" cy="6096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7" name="TextBox 6"/>
          <p:cNvSpPr txBox="1">
            <a:spLocks noChangeArrowheads="1"/>
          </p:cNvSpPr>
          <p:nvPr/>
        </p:nvSpPr>
        <p:spPr bwMode="auto">
          <a:xfrm>
            <a:off x="4114800" y="2667000"/>
            <a:ext cx="3810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2400">
                <a:solidFill>
                  <a:srgbClr val="C00000"/>
                </a:solidFill>
              </a:rPr>
              <a:t>A</a:t>
            </a:r>
            <a:r>
              <a:rPr lang="en-US" sz="2400">
                <a:solidFill>
                  <a:srgbClr val="000000"/>
                </a:solidFill>
              </a:rPr>
              <a:t> = solid</a:t>
            </a:r>
          </a:p>
          <a:p>
            <a:pPr eaLnBrk="1" hangingPunct="1"/>
            <a:r>
              <a:rPr lang="en-US" sz="2400">
                <a:solidFill>
                  <a:srgbClr val="C00000"/>
                </a:solidFill>
              </a:rPr>
              <a:t>B</a:t>
            </a:r>
            <a:r>
              <a:rPr lang="en-US" sz="2400">
                <a:solidFill>
                  <a:srgbClr val="000000"/>
                </a:solidFill>
              </a:rPr>
              <a:t> = melting (solid + liquid)</a:t>
            </a:r>
          </a:p>
          <a:p>
            <a:pPr eaLnBrk="1" hangingPunct="1"/>
            <a:r>
              <a:rPr lang="en-US" sz="2400">
                <a:solidFill>
                  <a:srgbClr val="C00000"/>
                </a:solidFill>
              </a:rPr>
              <a:t>C</a:t>
            </a:r>
            <a:r>
              <a:rPr lang="en-US" sz="2400">
                <a:solidFill>
                  <a:srgbClr val="000000"/>
                </a:solidFill>
              </a:rPr>
              <a:t> = liquid</a:t>
            </a:r>
          </a:p>
          <a:p>
            <a:pPr eaLnBrk="1" hangingPunct="1"/>
            <a:r>
              <a:rPr lang="en-US" sz="2400">
                <a:solidFill>
                  <a:srgbClr val="C00000"/>
                </a:solidFill>
              </a:rPr>
              <a:t>D</a:t>
            </a:r>
            <a:r>
              <a:rPr lang="en-US" sz="2400">
                <a:solidFill>
                  <a:srgbClr val="000000"/>
                </a:solidFill>
              </a:rPr>
              <a:t> = boiling (liquid + gas)</a:t>
            </a:r>
          </a:p>
          <a:p>
            <a:pPr eaLnBrk="1" hangingPunct="1"/>
            <a:r>
              <a:rPr lang="en-US" sz="2400">
                <a:solidFill>
                  <a:srgbClr val="C00000"/>
                </a:solidFill>
              </a:rPr>
              <a:t>E</a:t>
            </a:r>
            <a:r>
              <a:rPr lang="en-US" sz="2400">
                <a:solidFill>
                  <a:srgbClr val="000000"/>
                </a:solidFill>
              </a:rPr>
              <a:t> = gas</a:t>
            </a:r>
          </a:p>
        </p:txBody>
      </p:sp>
      <p:sp>
        <p:nvSpPr>
          <p:cNvPr id="16389" name="Title 1"/>
          <p:cNvSpPr txBox="1">
            <a:spLocks/>
          </p:cNvSpPr>
          <p:nvPr/>
        </p:nvSpPr>
        <p:spPr bwMode="auto">
          <a:xfrm>
            <a:off x="990600" y="274638"/>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Gill Sans MT"/>
                <a:cs typeface="Arial" pitchFamily="34" charset="0"/>
              </a:defRPr>
            </a:lvl1pPr>
            <a:lvl2pPr marL="742950" indent="-285750" eaLnBrk="0" hangingPunct="0">
              <a:defRPr>
                <a:solidFill>
                  <a:schemeClr val="tx1"/>
                </a:solidFill>
                <a:latin typeface="Gill Sans MT"/>
                <a:cs typeface="Arial" pitchFamily="34" charset="0"/>
              </a:defRPr>
            </a:lvl2pPr>
            <a:lvl3pPr marL="1143000" indent="-228600" eaLnBrk="0" hangingPunct="0">
              <a:defRPr>
                <a:solidFill>
                  <a:schemeClr val="tx1"/>
                </a:solidFill>
                <a:latin typeface="Gill Sans MT"/>
                <a:cs typeface="Arial" pitchFamily="34" charset="0"/>
              </a:defRPr>
            </a:lvl3pPr>
            <a:lvl4pPr marL="1600200" indent="-228600" eaLnBrk="0" hangingPunct="0">
              <a:defRPr>
                <a:solidFill>
                  <a:schemeClr val="tx1"/>
                </a:solidFill>
                <a:latin typeface="Gill Sans MT"/>
                <a:cs typeface="Arial" pitchFamily="34" charset="0"/>
              </a:defRPr>
            </a:lvl4pPr>
            <a:lvl5pPr marL="2057400" indent="-228600" eaLnBrk="0" hangingPunct="0">
              <a:defRPr>
                <a:solidFill>
                  <a:schemeClr val="tx1"/>
                </a:solidFill>
                <a:latin typeface="Gill Sans MT"/>
                <a:cs typeface="Arial" pitchFamily="34" charset="0"/>
              </a:defRPr>
            </a:lvl5pPr>
            <a:lvl6pPr marL="2514600" indent="-228600" eaLnBrk="0" fontAlgn="base" hangingPunct="0">
              <a:spcBef>
                <a:spcPct val="0"/>
              </a:spcBef>
              <a:spcAft>
                <a:spcPct val="0"/>
              </a:spcAft>
              <a:defRPr>
                <a:solidFill>
                  <a:schemeClr val="tx1"/>
                </a:solidFill>
                <a:latin typeface="Gill Sans MT"/>
                <a:cs typeface="Arial" pitchFamily="34" charset="0"/>
              </a:defRPr>
            </a:lvl6pPr>
            <a:lvl7pPr marL="2971800" indent="-228600" eaLnBrk="0" fontAlgn="base" hangingPunct="0">
              <a:spcBef>
                <a:spcPct val="0"/>
              </a:spcBef>
              <a:spcAft>
                <a:spcPct val="0"/>
              </a:spcAft>
              <a:defRPr>
                <a:solidFill>
                  <a:schemeClr val="tx1"/>
                </a:solidFill>
                <a:latin typeface="Gill Sans MT"/>
                <a:cs typeface="Arial" pitchFamily="34" charset="0"/>
              </a:defRPr>
            </a:lvl7pPr>
            <a:lvl8pPr marL="3429000" indent="-228600" eaLnBrk="0" fontAlgn="base" hangingPunct="0">
              <a:spcBef>
                <a:spcPct val="0"/>
              </a:spcBef>
              <a:spcAft>
                <a:spcPct val="0"/>
              </a:spcAft>
              <a:defRPr>
                <a:solidFill>
                  <a:schemeClr val="tx1"/>
                </a:solidFill>
                <a:latin typeface="Gill Sans MT"/>
                <a:cs typeface="Arial" pitchFamily="34" charset="0"/>
              </a:defRPr>
            </a:lvl8pPr>
            <a:lvl9pPr marL="3886200" indent="-228600" eaLnBrk="0" fontAlgn="base" hangingPunct="0">
              <a:spcBef>
                <a:spcPct val="0"/>
              </a:spcBef>
              <a:spcAft>
                <a:spcPct val="0"/>
              </a:spcAft>
              <a:defRPr>
                <a:solidFill>
                  <a:schemeClr val="tx1"/>
                </a:solidFill>
                <a:latin typeface="Gill Sans MT"/>
                <a:cs typeface="Arial" pitchFamily="34" charset="0"/>
              </a:defRPr>
            </a:lvl9pPr>
          </a:lstStyle>
          <a:p>
            <a:pPr eaLnBrk="1" hangingPunct="1"/>
            <a:r>
              <a:rPr lang="en-US" sz="3200" b="1">
                <a:solidFill>
                  <a:srgbClr val="1E2124"/>
                </a:solidFill>
              </a:rPr>
              <a:t>LATENT HEAT OF VAPORIZATION, </a:t>
            </a:r>
            <a:r>
              <a:rPr lang="en-US" sz="3200" b="1">
                <a:solidFill>
                  <a:srgbClr val="1E2124"/>
                </a:solidFill>
                <a:sym typeface="Symbol" pitchFamily="18" charset="2"/>
              </a:rPr>
              <a:t>H</a:t>
            </a:r>
            <a:r>
              <a:rPr lang="en-US" sz="3200" b="1" baseline="-25000">
                <a:solidFill>
                  <a:srgbClr val="1E2124"/>
                </a:solidFill>
                <a:sym typeface="Symbol" pitchFamily="18" charset="2"/>
              </a:rPr>
              <a:t>vap</a:t>
            </a:r>
            <a:r>
              <a:rPr lang="en-US" sz="3200" b="1">
                <a:solidFill>
                  <a:srgbClr val="1E2124"/>
                </a:solidFill>
              </a:rPr>
              <a:t> </a:t>
            </a:r>
            <a:endParaRPr lang="en-US" sz="3200">
              <a:solidFill>
                <a:srgbClr val="1E2124"/>
              </a:solidFill>
            </a:endParaRPr>
          </a:p>
        </p:txBody>
      </p:sp>
      <mc:AlternateContent xmlns:mc="http://schemas.openxmlformats.org/markup-compatibility/2006" xmlns:p14="http://schemas.microsoft.com/office/powerpoint/2010/main">
        <mc:Choice Requires="p14">
          <p:contentPart p14:bwMode="auto" r:id="rId3">
            <p14:nvContentPartPr>
              <p14:cNvPr id="30" name="Ink 29"/>
              <p14:cNvContentPartPr/>
              <p14:nvPr/>
            </p14:nvContentPartPr>
            <p14:xfrm>
              <a:off x="3887862" y="2392560"/>
              <a:ext cx="329760" cy="1606320"/>
            </p14:xfrm>
          </p:contentPart>
        </mc:Choice>
        <mc:Fallback xmlns="">
          <p:pic>
            <p:nvPicPr>
              <p:cNvPr id="30" name="Ink 29"/>
              <p:cNvPicPr/>
              <p:nvPr/>
            </p:nvPicPr>
            <p:blipFill>
              <a:blip r:embed="rId4"/>
              <a:stretch>
                <a:fillRect/>
              </a:stretch>
            </p:blipFill>
            <p:spPr>
              <a:xfrm>
                <a:off x="3873462" y="2378160"/>
                <a:ext cx="360360" cy="16322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1" name="Ink 30"/>
              <p14:cNvContentPartPr/>
              <p14:nvPr/>
            </p14:nvContentPartPr>
            <p14:xfrm>
              <a:off x="4070382" y="2386800"/>
              <a:ext cx="224280" cy="196560"/>
            </p14:xfrm>
          </p:contentPart>
        </mc:Choice>
        <mc:Fallback xmlns="">
          <p:pic>
            <p:nvPicPr>
              <p:cNvPr id="31" name="Ink 30"/>
              <p:cNvPicPr/>
              <p:nvPr/>
            </p:nvPicPr>
            <p:blipFill>
              <a:blip r:embed="rId6"/>
              <a:stretch>
                <a:fillRect/>
              </a:stretch>
            </p:blipFill>
            <p:spPr>
              <a:xfrm>
                <a:off x="4057782" y="2370600"/>
                <a:ext cx="253080" cy="22896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9559</TotalTime>
  <Words>1217</Words>
  <Application>Microsoft Office PowerPoint</Application>
  <PresentationFormat>On-screen Show (4:3)</PresentationFormat>
  <Paragraphs>174</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2" baseType="lpstr">
      <vt:lpstr>Solstice</vt:lpstr>
      <vt:lpstr>Equation</vt:lpstr>
      <vt:lpstr>Microsoft Equation 3.0</vt:lpstr>
      <vt:lpstr>Energetics</vt:lpstr>
      <vt:lpstr>STANDARD ENTHALPY CHANGE OF FORMATION, </vt:lpstr>
      <vt:lpstr>Recall that…</vt:lpstr>
      <vt:lpstr>STANDARD ENTHALPY CHANGE OF COMBUSION, </vt:lpstr>
      <vt:lpstr>Example: An accurate value for the standard enthalpy change of formation of ethanol can be determined from the cycle below.</vt:lpstr>
      <vt:lpstr>LATENT HEAT OF FUSION, Hfus </vt:lpstr>
      <vt:lpstr>LATENT HEAT OF FUSION, Hfus </vt:lpstr>
      <vt:lpstr>LATENT HEAT OF VAPORIZATION, Hvap </vt:lpstr>
      <vt:lpstr>PowerPoint Presentation</vt:lpstr>
      <vt:lpstr>Example:  How much heat is released by 250.0 g of H2O as it cools from 125.0C to -40.0C?  (Recall that the specific heat of water = 4.18 J/gC)</vt:lpstr>
      <vt:lpstr>Example:  How much heat is released by 250.0 g of H2O as it cools from 125.0C to -40.0C?  (Recall that the specific heat of water = 4.18 J/gC)</vt:lpstr>
      <vt:lpstr>Example:  How much heat is released by 250.0 g of H2O as it cools from 125.0C to -40.0C?  (Recall that the specific heat of water = 4.18 J/gC)</vt:lpstr>
      <vt:lpstr>Example:  What will be the final temperature of 50.0 mL of water, initially at 60C, after a 3.2 g ice-cube is dropped in and allowed to melt.  Assume no heat transfer to/from the surroundings.  </vt:lpstr>
      <vt:lpstr>STANDARD ENTHALPY CHANGE OF ATOMIZATION, </vt:lpstr>
      <vt:lpstr>ELECTRON AFFINITY, </vt:lpstr>
      <vt:lpstr>ELECTRON AFFINITY, </vt:lpstr>
      <vt:lpstr>LATTICE ENTHALPY, </vt:lpstr>
      <vt:lpstr>LATTICE ENTHALPY, </vt:lpstr>
      <vt:lpstr>LATTICE ENTHALPY, </vt:lpstr>
      <vt:lpstr>LATTICE ENTHALPY, </vt:lpstr>
      <vt:lpstr>PowerPoint Presentation</vt:lpstr>
      <vt:lpstr>LATTICE ENTHALPY, </vt:lpstr>
      <vt:lpstr>LATTICE ENTHALPY, </vt:lpstr>
      <vt:lpstr>PowerPoint Presentation</vt:lpstr>
      <vt:lpstr>BORN-HABER CYCLES  </vt:lpstr>
      <vt:lpstr>Example: The enthalpy change for the formation of sodium chloride can be considered to occur through a series of separate steps.</vt:lpstr>
      <vt:lpstr>Use of Born-Haber Cycles:</vt:lpstr>
      <vt:lpstr>Use of Born-Haber Cycles:</vt:lpstr>
      <vt:lpstr>Use of Born-Haber Cycles: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Energetics</dc:title>
  <dc:creator>Deborah Dogancay</dc:creator>
  <cp:lastModifiedBy>Dogancay, Deborah</cp:lastModifiedBy>
  <cp:revision>99</cp:revision>
  <dcterms:created xsi:type="dcterms:W3CDTF">2010-11-30T22:19:06Z</dcterms:created>
  <dcterms:modified xsi:type="dcterms:W3CDTF">2011-11-16T23:35:26Z</dcterms:modified>
</cp:coreProperties>
</file>