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2"/>
  </p:sldMasterIdLst>
  <p:sldIdLst>
    <p:sldId id="256" r:id="rId3"/>
    <p:sldId id="257" r:id="rId4"/>
    <p:sldId id="288" r:id="rId5"/>
    <p:sldId id="303" r:id="rId6"/>
    <p:sldId id="289" r:id="rId7"/>
    <p:sldId id="304" r:id="rId8"/>
    <p:sldId id="291" r:id="rId9"/>
    <p:sldId id="292" r:id="rId10"/>
    <p:sldId id="293" r:id="rId11"/>
    <p:sldId id="295" r:id="rId12"/>
    <p:sldId id="296" r:id="rId13"/>
    <p:sldId id="297" r:id="rId14"/>
    <p:sldId id="298" r:id="rId15"/>
    <p:sldId id="294" r:id="rId16"/>
    <p:sldId id="299" r:id="rId17"/>
    <p:sldId id="300" r:id="rId18"/>
    <p:sldId id="301" r:id="rId19"/>
  </p:sldIdLst>
  <p:sldSz cx="9144000" cy="6858000" type="screen4x3"/>
  <p:notesSz cx="6858000" cy="9144000"/>
  <p:custDataLst>
    <p:custData r:id="rId1"/>
  </p:custDataLst>
  <p:defaultTextStyle>
    <a:defPPr>
      <a:defRPr lang="en-US"/>
    </a:defPPr>
    <a:lvl1pPr algn="l" rtl="0" fontAlgn="base">
      <a:spcBef>
        <a:spcPct val="0"/>
      </a:spcBef>
      <a:spcAft>
        <a:spcPct val="0"/>
      </a:spcAft>
      <a:defRPr kern="1200">
        <a:solidFill>
          <a:schemeClr val="tx1"/>
        </a:solidFill>
        <a:latin typeface="Gill Sans MT"/>
        <a:ea typeface="+mn-ea"/>
        <a:cs typeface="Arial" pitchFamily="34" charset="0"/>
      </a:defRPr>
    </a:lvl1pPr>
    <a:lvl2pPr marL="457200" algn="l" rtl="0" fontAlgn="base">
      <a:spcBef>
        <a:spcPct val="0"/>
      </a:spcBef>
      <a:spcAft>
        <a:spcPct val="0"/>
      </a:spcAft>
      <a:defRPr kern="1200">
        <a:solidFill>
          <a:schemeClr val="tx1"/>
        </a:solidFill>
        <a:latin typeface="Gill Sans MT"/>
        <a:ea typeface="+mn-ea"/>
        <a:cs typeface="Arial" pitchFamily="34" charset="0"/>
      </a:defRPr>
    </a:lvl2pPr>
    <a:lvl3pPr marL="914400" algn="l" rtl="0" fontAlgn="base">
      <a:spcBef>
        <a:spcPct val="0"/>
      </a:spcBef>
      <a:spcAft>
        <a:spcPct val="0"/>
      </a:spcAft>
      <a:defRPr kern="1200">
        <a:solidFill>
          <a:schemeClr val="tx1"/>
        </a:solidFill>
        <a:latin typeface="Gill Sans MT"/>
        <a:ea typeface="+mn-ea"/>
        <a:cs typeface="Arial" pitchFamily="34" charset="0"/>
      </a:defRPr>
    </a:lvl3pPr>
    <a:lvl4pPr marL="1371600" algn="l" rtl="0" fontAlgn="base">
      <a:spcBef>
        <a:spcPct val="0"/>
      </a:spcBef>
      <a:spcAft>
        <a:spcPct val="0"/>
      </a:spcAft>
      <a:defRPr kern="1200">
        <a:solidFill>
          <a:schemeClr val="tx1"/>
        </a:solidFill>
        <a:latin typeface="Gill Sans MT"/>
        <a:ea typeface="+mn-ea"/>
        <a:cs typeface="Arial" pitchFamily="34" charset="0"/>
      </a:defRPr>
    </a:lvl4pPr>
    <a:lvl5pPr marL="1828800" algn="l" rtl="0" fontAlgn="base">
      <a:spcBef>
        <a:spcPct val="0"/>
      </a:spcBef>
      <a:spcAft>
        <a:spcPct val="0"/>
      </a:spcAft>
      <a:defRPr kern="1200">
        <a:solidFill>
          <a:schemeClr val="tx1"/>
        </a:solidFill>
        <a:latin typeface="Gill Sans MT"/>
        <a:ea typeface="+mn-ea"/>
        <a:cs typeface="Arial" pitchFamily="34" charset="0"/>
      </a:defRPr>
    </a:lvl5pPr>
    <a:lvl6pPr marL="2286000" algn="l" defTabSz="914400" rtl="0" eaLnBrk="1" latinLnBrk="0" hangingPunct="1">
      <a:defRPr kern="1200">
        <a:solidFill>
          <a:schemeClr val="tx1"/>
        </a:solidFill>
        <a:latin typeface="Gill Sans MT"/>
        <a:ea typeface="+mn-ea"/>
        <a:cs typeface="Arial" pitchFamily="34" charset="0"/>
      </a:defRPr>
    </a:lvl6pPr>
    <a:lvl7pPr marL="2743200" algn="l" defTabSz="914400" rtl="0" eaLnBrk="1" latinLnBrk="0" hangingPunct="1">
      <a:defRPr kern="1200">
        <a:solidFill>
          <a:schemeClr val="tx1"/>
        </a:solidFill>
        <a:latin typeface="Gill Sans MT"/>
        <a:ea typeface="+mn-ea"/>
        <a:cs typeface="Arial" pitchFamily="34" charset="0"/>
      </a:defRPr>
    </a:lvl7pPr>
    <a:lvl8pPr marL="3200400" algn="l" defTabSz="914400" rtl="0" eaLnBrk="1" latinLnBrk="0" hangingPunct="1">
      <a:defRPr kern="1200">
        <a:solidFill>
          <a:schemeClr val="tx1"/>
        </a:solidFill>
        <a:latin typeface="Gill Sans MT"/>
        <a:ea typeface="+mn-ea"/>
        <a:cs typeface="Arial" pitchFamily="34" charset="0"/>
      </a:defRPr>
    </a:lvl8pPr>
    <a:lvl9pPr marL="3657600" algn="l" defTabSz="914400" rtl="0" eaLnBrk="1" latinLnBrk="0" hangingPunct="1">
      <a:defRPr kern="1200">
        <a:solidFill>
          <a:schemeClr val="tx1"/>
        </a:solidFill>
        <a:latin typeface="Gill Sans MT"/>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26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3"/>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4"/>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24448D04-9520-4AFA-B3D0-593C022A73B2}" type="datetimeFigureOut">
              <a:rPr lang="en-US"/>
              <a:pPr>
                <a:defRPr/>
              </a:pPr>
              <a:t>11/14/2011</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33F96E8E-FAC4-410E-A1E0-54B0FADC6342}" type="slidenum">
              <a:rPr lang="en-US"/>
              <a:pPr>
                <a:defRPr/>
              </a:pPr>
              <a:t>‹#›</a:t>
            </a:fld>
            <a:endParaRPr lang="en-US"/>
          </a:p>
        </p:txBody>
      </p:sp>
    </p:spTree>
    <p:extLst>
      <p:ext uri="{BB962C8B-B14F-4D97-AF65-F5344CB8AC3E}">
        <p14:creationId xmlns:p14="http://schemas.microsoft.com/office/powerpoint/2010/main" val="2407135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8974517E-BA73-4771-8DE5-8CCFA99F7EE5}" type="datetimeFigureOut">
              <a:rPr lang="en-US"/>
              <a:pPr>
                <a:defRPr/>
              </a:pPr>
              <a:t>11/14/2011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324078A9-B1CB-417D-95D2-26085D148A87}" type="slidenum">
              <a:rPr lang="en-US"/>
              <a:pPr>
                <a:defRPr/>
              </a:pPr>
              <a:t>‹#›</a:t>
            </a:fld>
            <a:endParaRPr lang="en-US"/>
          </a:p>
        </p:txBody>
      </p:sp>
    </p:spTree>
    <p:extLst>
      <p:ext uri="{BB962C8B-B14F-4D97-AF65-F5344CB8AC3E}">
        <p14:creationId xmlns:p14="http://schemas.microsoft.com/office/powerpoint/2010/main" val="448138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DCFA1712-E09F-4798-85B3-E99656A9CBC9}" type="datetimeFigureOut">
              <a:rPr lang="en-US"/>
              <a:pPr>
                <a:defRPr/>
              </a:pPr>
              <a:t>11/14/2011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BB7D662B-8A06-4495-B27C-7B14082C3455}" type="slidenum">
              <a:rPr lang="en-US"/>
              <a:pPr>
                <a:defRPr/>
              </a:pPr>
              <a:t>‹#›</a:t>
            </a:fld>
            <a:endParaRPr lang="en-US"/>
          </a:p>
        </p:txBody>
      </p:sp>
    </p:spTree>
    <p:extLst>
      <p:ext uri="{BB962C8B-B14F-4D97-AF65-F5344CB8AC3E}">
        <p14:creationId xmlns:p14="http://schemas.microsoft.com/office/powerpoint/2010/main" val="2388005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B6B0C5E5-81E0-4DD6-B72C-F3D5A7FFCAE9}" type="datetimeFigureOut">
              <a:rPr lang="en-US"/>
              <a:pPr>
                <a:defRPr/>
              </a:pPr>
              <a:t>11/14/2011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16FCF197-B74F-4DC6-B2A3-80C4093D46CB}" type="slidenum">
              <a:rPr lang="en-US"/>
              <a:pPr>
                <a:defRPr/>
              </a:pPr>
              <a:t>‹#›</a:t>
            </a:fld>
            <a:endParaRPr lang="en-US"/>
          </a:p>
        </p:txBody>
      </p:sp>
    </p:spTree>
    <p:extLst>
      <p:ext uri="{BB962C8B-B14F-4D97-AF65-F5344CB8AC3E}">
        <p14:creationId xmlns:p14="http://schemas.microsoft.com/office/powerpoint/2010/main" val="3632133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4"/>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5"/>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6"/>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86C696AC-398A-40D4-A8CE-48D38D08E080}" type="datetimeFigureOut">
              <a:rPr lang="en-US"/>
              <a:pPr>
                <a:defRPr/>
              </a:pPr>
              <a:t>11/14/2011</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5A18DC1F-96AB-4E4F-A469-29DA7E9680A2}" type="slidenum">
              <a:rPr lang="en-US"/>
              <a:pPr>
                <a:defRPr/>
              </a:pPr>
              <a:t>‹#›</a:t>
            </a:fld>
            <a:endParaRPr lang="en-US"/>
          </a:p>
        </p:txBody>
      </p:sp>
    </p:spTree>
    <p:extLst>
      <p:ext uri="{BB962C8B-B14F-4D97-AF65-F5344CB8AC3E}">
        <p14:creationId xmlns:p14="http://schemas.microsoft.com/office/powerpoint/2010/main" val="1683047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26EFC84-F18F-4632-A7DE-B8A327C82390}" type="datetimeFigureOut">
              <a:rPr lang="en-US"/>
              <a:pPr>
                <a:defRPr/>
              </a:pPr>
              <a:t>11/14/2011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0071C66-E05A-4AA9-9BBB-D685C41FDB08}" type="slidenum">
              <a:rPr lang="en-US"/>
              <a:pPr>
                <a:defRPr/>
              </a:pPr>
              <a:t>‹#›</a:t>
            </a:fld>
            <a:endParaRPr lang="en-US"/>
          </a:p>
        </p:txBody>
      </p:sp>
    </p:spTree>
    <p:extLst>
      <p:ext uri="{BB962C8B-B14F-4D97-AF65-F5344CB8AC3E}">
        <p14:creationId xmlns:p14="http://schemas.microsoft.com/office/powerpoint/2010/main" val="1592372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9817DD1-ED96-40BC-A161-A36F807A46B7}" type="datetimeFigureOut">
              <a:rPr lang="en-US"/>
              <a:pPr>
                <a:defRPr/>
              </a:pPr>
              <a:t>11/14/2011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F27ACD87-1168-4C35-8BD0-F68BD0D8C992}" type="slidenum">
              <a:rPr lang="en-US"/>
              <a:pPr>
                <a:defRPr/>
              </a:pPr>
              <a:t>‹#›</a:t>
            </a:fld>
            <a:endParaRPr lang="en-US"/>
          </a:p>
        </p:txBody>
      </p:sp>
    </p:spTree>
    <p:extLst>
      <p:ext uri="{BB962C8B-B14F-4D97-AF65-F5344CB8AC3E}">
        <p14:creationId xmlns:p14="http://schemas.microsoft.com/office/powerpoint/2010/main" val="40411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5C4876B7-C5B3-4E8C-A26F-D5FBB1D194A9}" type="datetimeFigureOut">
              <a:rPr lang="en-US"/>
              <a:pPr>
                <a:defRPr/>
              </a:pPr>
              <a:t>11/14/2011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1D4E7A46-9742-4431-A26B-D390DF100186}" type="slidenum">
              <a:rPr lang="en-US"/>
              <a:pPr>
                <a:defRPr/>
              </a:pPr>
              <a:t>‹#›</a:t>
            </a:fld>
            <a:endParaRPr lang="en-US"/>
          </a:p>
        </p:txBody>
      </p:sp>
    </p:spTree>
    <p:extLst>
      <p:ext uri="{BB962C8B-B14F-4D97-AF65-F5344CB8AC3E}">
        <p14:creationId xmlns:p14="http://schemas.microsoft.com/office/powerpoint/2010/main" val="2198233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2"/>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5CE74202-9A1D-4BE1-AA71-A225D3CB4610}" type="datetimeFigureOut">
              <a:rPr lang="en-US"/>
              <a:pPr>
                <a:defRPr/>
              </a:pPr>
              <a:t>11/14/2011</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6B00D063-F9D6-442F-A99B-12D4E271B9F1}" type="slidenum">
              <a:rPr lang="en-US"/>
              <a:pPr>
                <a:defRPr/>
              </a:pPr>
              <a:t>‹#›</a:t>
            </a:fld>
            <a:endParaRPr lang="en-US"/>
          </a:p>
        </p:txBody>
      </p:sp>
    </p:spTree>
    <p:extLst>
      <p:ext uri="{BB962C8B-B14F-4D97-AF65-F5344CB8AC3E}">
        <p14:creationId xmlns:p14="http://schemas.microsoft.com/office/powerpoint/2010/main" val="2585732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05A76D92-9E47-4238-98CA-4FB4679731AB}" type="datetimeFigureOut">
              <a:rPr lang="en-US"/>
              <a:pPr>
                <a:defRPr/>
              </a:pPr>
              <a:t>11/14/2011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96BD86C5-BBE5-4277-AB8C-8A559F8043F9}" type="slidenum">
              <a:rPr lang="en-US"/>
              <a:pPr>
                <a:defRPr/>
              </a:pPr>
              <a:t>‹#›</a:t>
            </a:fld>
            <a:endParaRPr lang="en-US"/>
          </a:p>
        </p:txBody>
      </p:sp>
    </p:spTree>
    <p:extLst>
      <p:ext uri="{BB962C8B-B14F-4D97-AF65-F5344CB8AC3E}">
        <p14:creationId xmlns:p14="http://schemas.microsoft.com/office/powerpoint/2010/main" val="151776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5"/>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6"/>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221796A7-780E-41A5-9D81-ACAF44518C79}" type="datetimeFigureOut">
              <a:rPr lang="en-US"/>
              <a:pPr>
                <a:defRPr/>
              </a:pPr>
              <a:t>11/14/2011</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736B683A-DF88-45FB-8273-BC18476D82CD}" type="slidenum">
              <a:rPr lang="en-US"/>
              <a:pPr>
                <a:defRPr/>
              </a:pPr>
              <a:t>‹#›</a:t>
            </a:fld>
            <a:endParaRPr lang="en-US"/>
          </a:p>
        </p:txBody>
      </p:sp>
    </p:spTree>
    <p:extLst>
      <p:ext uri="{BB962C8B-B14F-4D97-AF65-F5344CB8AC3E}">
        <p14:creationId xmlns:p14="http://schemas.microsoft.com/office/powerpoint/2010/main" val="3913303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74BC7F31-DFD3-4E76-89C1-0BBE2C19204D}" type="datetimeFigureOut">
              <a:rPr lang="en-US"/>
              <a:pPr>
                <a:defRPr/>
              </a:pPr>
              <a:t>11/14/2011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fld id="{6EBB78B7-DA2C-4030-9BC8-777E81DDF661}"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55" r:id="rId1"/>
    <p:sldLayoutId id="2147483750" r:id="rId2"/>
    <p:sldLayoutId id="2147483756" r:id="rId3"/>
    <p:sldLayoutId id="2147483751" r:id="rId4"/>
    <p:sldLayoutId id="2147483757" r:id="rId5"/>
    <p:sldLayoutId id="2147483752" r:id="rId6"/>
    <p:sldLayoutId id="2147483758" r:id="rId7"/>
    <p:sldLayoutId id="2147483759" r:id="rId8"/>
    <p:sldLayoutId id="2147483760" r:id="rId9"/>
    <p:sldLayoutId id="2147483753" r:id="rId10"/>
    <p:sldLayoutId id="2147483754" r:id="rId11"/>
  </p:sldLayoutIdLst>
  <p:timing>
    <p:tnLst>
      <p:par>
        <p:cTn id="1" dur="indefinite" restart="never" nodeType="tmRoot"/>
      </p:par>
    </p:tnLst>
  </p:timing>
  <p:txStyles>
    <p:titleStyle>
      <a:lvl1pPr algn="l" rtl="0" fontAlgn="base">
        <a:spcBef>
          <a:spcPct val="0"/>
        </a:spcBef>
        <a:spcAft>
          <a:spcPct val="0"/>
        </a:spcAft>
        <a:defRPr sz="4300" kern="1200">
          <a:solidFill>
            <a:srgbClr val="1E212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1E2124"/>
          </a:solidFill>
          <a:latin typeface="Gill Sans MT"/>
        </a:defRPr>
      </a:lvl2pPr>
      <a:lvl3pPr algn="l" rtl="0" fontAlgn="base">
        <a:spcBef>
          <a:spcPct val="0"/>
        </a:spcBef>
        <a:spcAft>
          <a:spcPct val="0"/>
        </a:spcAft>
        <a:defRPr sz="4300">
          <a:solidFill>
            <a:srgbClr val="1E2124"/>
          </a:solidFill>
          <a:latin typeface="Gill Sans MT"/>
        </a:defRPr>
      </a:lvl3pPr>
      <a:lvl4pPr algn="l" rtl="0" fontAlgn="base">
        <a:spcBef>
          <a:spcPct val="0"/>
        </a:spcBef>
        <a:spcAft>
          <a:spcPct val="0"/>
        </a:spcAft>
        <a:defRPr sz="4300">
          <a:solidFill>
            <a:srgbClr val="1E2124"/>
          </a:solidFill>
          <a:latin typeface="Gill Sans MT"/>
        </a:defRPr>
      </a:lvl4pPr>
      <a:lvl5pPr algn="l" rtl="0" fontAlgn="base">
        <a:spcBef>
          <a:spcPct val="0"/>
        </a:spcBef>
        <a:spcAft>
          <a:spcPct val="0"/>
        </a:spcAft>
        <a:defRPr sz="4300">
          <a:solidFill>
            <a:srgbClr val="1E2124"/>
          </a:solidFill>
          <a:latin typeface="Gill Sans MT"/>
        </a:defRPr>
      </a:lvl5pPr>
      <a:lvl6pPr marL="457200" algn="l" rtl="0" fontAlgn="base">
        <a:spcBef>
          <a:spcPct val="0"/>
        </a:spcBef>
        <a:spcAft>
          <a:spcPct val="0"/>
        </a:spcAft>
        <a:defRPr sz="4300">
          <a:solidFill>
            <a:srgbClr val="1E2124"/>
          </a:solidFill>
          <a:latin typeface="Gill Sans MT"/>
        </a:defRPr>
      </a:lvl6pPr>
      <a:lvl7pPr marL="914400" algn="l" rtl="0" fontAlgn="base">
        <a:spcBef>
          <a:spcPct val="0"/>
        </a:spcBef>
        <a:spcAft>
          <a:spcPct val="0"/>
        </a:spcAft>
        <a:defRPr sz="4300">
          <a:solidFill>
            <a:srgbClr val="1E2124"/>
          </a:solidFill>
          <a:latin typeface="Gill Sans MT"/>
        </a:defRPr>
      </a:lvl7pPr>
      <a:lvl8pPr marL="1371600" algn="l" rtl="0" fontAlgn="base">
        <a:spcBef>
          <a:spcPct val="0"/>
        </a:spcBef>
        <a:spcAft>
          <a:spcPct val="0"/>
        </a:spcAft>
        <a:defRPr sz="4300">
          <a:solidFill>
            <a:srgbClr val="1E2124"/>
          </a:solidFill>
          <a:latin typeface="Gill Sans MT"/>
        </a:defRPr>
      </a:lvl8pPr>
      <a:lvl9pPr marL="1828800" algn="l" rtl="0" fontAlgn="base">
        <a:spcBef>
          <a:spcPct val="0"/>
        </a:spcBef>
        <a:spcAft>
          <a:spcPct val="0"/>
        </a:spcAft>
        <a:defRPr sz="4300">
          <a:solidFill>
            <a:srgbClr val="1E2124"/>
          </a:solidFill>
          <a:latin typeface="Gill Sans MT"/>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7A6A60"/>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B4936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9.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Word_Document1.docx"/></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package" Target="../embeddings/Microsoft_Word_Document2.docx"/></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png"/><Relationship Id="rId5" Type="http://schemas.openxmlformats.org/officeDocument/2006/relationships/image" Target="../media/image3.emf"/><Relationship Id="rId4" Type="http://schemas.openxmlformats.org/officeDocument/2006/relationships/package" Target="../embeddings/Microsoft_Word_Document3.docx"/></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31925" y="360363"/>
            <a:ext cx="7407275" cy="1471612"/>
          </a:xfrm>
        </p:spPr>
        <p:txBody>
          <a:bodyPr/>
          <a:lstStyle/>
          <a:p>
            <a:pPr fontAlgn="auto">
              <a:spcAft>
                <a:spcPts val="0"/>
              </a:spcAft>
              <a:defRPr/>
            </a:pPr>
            <a:r>
              <a:rPr lang="en-US" dirty="0" smtClean="0">
                <a:solidFill>
                  <a:schemeClr val="tx2">
                    <a:satMod val="130000"/>
                  </a:schemeClr>
                </a:solidFill>
              </a:rPr>
              <a:t>Energetics</a:t>
            </a:r>
            <a:endParaRPr lang="en-US" dirty="0">
              <a:solidFill>
                <a:schemeClr val="tx2">
                  <a:satMod val="130000"/>
                </a:schemeClr>
              </a:solidFill>
            </a:endParaRPr>
          </a:p>
        </p:txBody>
      </p:sp>
      <p:sp>
        <p:nvSpPr>
          <p:cNvPr id="5" name="Subtitle 4"/>
          <p:cNvSpPr>
            <a:spLocks noGrp="1"/>
          </p:cNvSpPr>
          <p:nvPr>
            <p:ph type="subTitle" idx="1"/>
          </p:nvPr>
        </p:nvSpPr>
        <p:spPr>
          <a:xfrm>
            <a:off x="1431925" y="1849438"/>
            <a:ext cx="7864475" cy="1752600"/>
          </a:xfrm>
        </p:spPr>
        <p:txBody>
          <a:bodyPr>
            <a:normAutofit lnSpcReduction="10000"/>
          </a:bodyPr>
          <a:lstStyle/>
          <a:p>
            <a:pPr fontAlgn="auto">
              <a:spcAft>
                <a:spcPts val="0"/>
              </a:spcAft>
              <a:buFont typeface="Wingdings 2"/>
              <a:buNone/>
              <a:defRPr/>
            </a:pPr>
            <a:r>
              <a:rPr lang="en-US" dirty="0"/>
              <a:t>IB Topics 5 &amp; 15</a:t>
            </a:r>
          </a:p>
          <a:p>
            <a:pPr fontAlgn="auto">
              <a:spcAft>
                <a:spcPts val="0"/>
              </a:spcAft>
              <a:buFont typeface="Wingdings 2"/>
              <a:buNone/>
              <a:defRPr/>
            </a:pPr>
            <a:endParaRPr lang="en-US" b="1" dirty="0" smtClean="0"/>
          </a:p>
          <a:p>
            <a:pPr fontAlgn="auto">
              <a:spcAft>
                <a:spcPts val="0"/>
              </a:spcAft>
              <a:buFont typeface="Wingdings 2"/>
              <a:buNone/>
              <a:defRPr/>
            </a:pPr>
            <a:r>
              <a:rPr lang="en-US" b="1" dirty="0" smtClean="0"/>
              <a:t>		PART </a:t>
            </a:r>
            <a:r>
              <a:rPr lang="en-US" b="1" dirty="0"/>
              <a:t>2: Calculating </a:t>
            </a:r>
            <a:r>
              <a:rPr lang="en-US" b="1" dirty="0">
                <a:sym typeface="Symbol"/>
              </a:rPr>
              <a:t></a:t>
            </a:r>
            <a:r>
              <a:rPr lang="en-US" b="1" dirty="0"/>
              <a:t>H via </a:t>
            </a:r>
            <a:r>
              <a:rPr lang="en-US" b="1" dirty="0" smtClean="0"/>
              <a:t>				Bond </a:t>
            </a:r>
            <a:r>
              <a:rPr lang="en-US" b="1" dirty="0"/>
              <a:t>Enthalpies &amp; Hess’s Law</a:t>
            </a:r>
            <a:endParaRPr lang="en-US" dirty="0"/>
          </a:p>
        </p:txBody>
      </p:sp>
      <p:sp>
        <p:nvSpPr>
          <p:cNvPr id="8196" name="TextBox 6"/>
          <p:cNvSpPr txBox="1">
            <a:spLocks noChangeArrowheads="1"/>
          </p:cNvSpPr>
          <p:nvPr/>
        </p:nvSpPr>
        <p:spPr bwMode="auto">
          <a:xfrm>
            <a:off x="4800600" y="6107113"/>
            <a:ext cx="2133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a:t>Above: thermit rxn</a:t>
            </a:r>
          </a:p>
        </p:txBody>
      </p:sp>
      <p:pic>
        <p:nvPicPr>
          <p:cNvPr id="819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3657600"/>
            <a:ext cx="2232025" cy="236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tx2">
                    <a:satMod val="130000"/>
                  </a:schemeClr>
                </a:solidFill>
                <a:effectLst/>
              </a:rPr>
              <a:t>H</a:t>
            </a:r>
            <a:r>
              <a:rPr lang="en-US" b="1" dirty="0" smtClean="0">
                <a:solidFill>
                  <a:schemeClr val="tx2">
                    <a:satMod val="130000"/>
                  </a:schemeClr>
                </a:solidFill>
                <a:effectLst/>
              </a:rPr>
              <a:t>ESS</a:t>
            </a:r>
            <a:r>
              <a:rPr lang="en-US" b="1" dirty="0">
                <a:solidFill>
                  <a:schemeClr val="tx2">
                    <a:satMod val="130000"/>
                  </a:schemeClr>
                </a:solidFill>
                <a:effectLst/>
              </a:rPr>
              <a:t>’ </a:t>
            </a:r>
            <a:r>
              <a:rPr lang="en-US" b="1" dirty="0" smtClean="0">
                <a:solidFill>
                  <a:schemeClr val="tx2">
                    <a:satMod val="130000"/>
                  </a:schemeClr>
                </a:solidFill>
                <a:effectLst/>
              </a:rPr>
              <a:t>LAW</a:t>
            </a:r>
            <a:endParaRPr lang="en-US" dirty="0">
              <a:solidFill>
                <a:schemeClr val="tx2">
                  <a:satMod val="130000"/>
                </a:schemeClr>
              </a:solidFill>
            </a:endParaRPr>
          </a:p>
        </p:txBody>
      </p:sp>
      <p:sp>
        <p:nvSpPr>
          <p:cNvPr id="17411" name="Content Placeholder 2"/>
          <p:cNvSpPr>
            <a:spLocks noGrp="1"/>
          </p:cNvSpPr>
          <p:nvPr>
            <p:ph idx="1"/>
          </p:nvPr>
        </p:nvSpPr>
        <p:spPr>
          <a:xfrm>
            <a:off x="1447800" y="1447800"/>
            <a:ext cx="7486650" cy="4800600"/>
          </a:xfrm>
        </p:spPr>
        <p:txBody>
          <a:bodyPr/>
          <a:lstStyle/>
          <a:p>
            <a:r>
              <a:rPr lang="en-US" sz="2800" smtClean="0"/>
              <a:t>Another way of thinking about Hess’ Law is graphically in terms of “</a:t>
            </a:r>
            <a:r>
              <a:rPr lang="en-US" sz="2800" b="1" smtClean="0"/>
              <a:t>energy cycles.”  </a:t>
            </a:r>
          </a:p>
          <a:p>
            <a:endParaRPr lang="en-US" sz="2800" smtClean="0"/>
          </a:p>
          <a:p>
            <a:r>
              <a:rPr lang="en-US" sz="2800" smtClean="0"/>
              <a:t>The enthalpy change for a reaction depends only on the difference between the enthalpy of the products and the enthalpy of the reactants.  It is independent of the reaction pathway.  </a:t>
            </a:r>
          </a:p>
          <a:p>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tx2">
                    <a:satMod val="130000"/>
                  </a:schemeClr>
                </a:solidFill>
                <a:effectLst/>
              </a:rPr>
              <a:t>H</a:t>
            </a:r>
            <a:r>
              <a:rPr lang="en-US" b="1" dirty="0" smtClean="0">
                <a:solidFill>
                  <a:schemeClr val="tx2">
                    <a:satMod val="130000"/>
                  </a:schemeClr>
                </a:solidFill>
                <a:effectLst/>
              </a:rPr>
              <a:t>ESS</a:t>
            </a:r>
            <a:r>
              <a:rPr lang="en-US" b="1" dirty="0">
                <a:solidFill>
                  <a:schemeClr val="tx2">
                    <a:satMod val="130000"/>
                  </a:schemeClr>
                </a:solidFill>
                <a:effectLst/>
              </a:rPr>
              <a:t>’ </a:t>
            </a:r>
            <a:r>
              <a:rPr lang="en-US" b="1" dirty="0" smtClean="0">
                <a:solidFill>
                  <a:schemeClr val="tx2">
                    <a:satMod val="130000"/>
                  </a:schemeClr>
                </a:solidFill>
                <a:effectLst/>
              </a:rPr>
              <a:t>LAW</a:t>
            </a:r>
            <a:endParaRPr lang="en-US" dirty="0">
              <a:solidFill>
                <a:schemeClr val="tx2">
                  <a:satMod val="130000"/>
                </a:schemeClr>
              </a:solidFill>
            </a:endParaRPr>
          </a:p>
        </p:txBody>
      </p:sp>
      <p:sp>
        <p:nvSpPr>
          <p:cNvPr id="3" name="Content Placeholder 2"/>
          <p:cNvSpPr>
            <a:spLocks noGrp="1"/>
          </p:cNvSpPr>
          <p:nvPr>
            <p:ph idx="1"/>
          </p:nvPr>
        </p:nvSpPr>
        <p:spPr>
          <a:xfrm>
            <a:off x="1219200" y="1447800"/>
            <a:ext cx="7715250" cy="4800600"/>
          </a:xfrm>
        </p:spPr>
        <p:txBody>
          <a:bodyPr>
            <a:normAutofit/>
          </a:bodyPr>
          <a:lstStyle/>
          <a:p>
            <a:pPr marL="82296" indent="0" fontAlgn="auto">
              <a:spcAft>
                <a:spcPts val="0"/>
              </a:spcAft>
              <a:buFont typeface="Wingdings 2"/>
              <a:buNone/>
              <a:defRPr/>
            </a:pPr>
            <a:r>
              <a:rPr lang="en-US" sz="2800" dirty="0"/>
              <a:t>The enthalpy change going from A to B is the </a:t>
            </a:r>
            <a:r>
              <a:rPr lang="en-US" sz="2800" dirty="0" smtClean="0"/>
              <a:t>same </a:t>
            </a:r>
            <a:r>
              <a:rPr lang="en-US" sz="2800" dirty="0"/>
              <a:t>whether the reaction proceeds directly </a:t>
            </a:r>
            <a:r>
              <a:rPr lang="en-US" sz="2800" dirty="0" smtClean="0"/>
              <a:t>to </a:t>
            </a:r>
            <a:r>
              <a:rPr lang="en-US" sz="2800" dirty="0"/>
              <a:t>A or whether it goes via an intermediate. </a:t>
            </a:r>
          </a:p>
          <a:p>
            <a:pPr marL="365760" indent="-283464" fontAlgn="auto">
              <a:spcAft>
                <a:spcPts val="0"/>
              </a:spcAft>
              <a:buFont typeface="Wingdings 2"/>
              <a:buChar char=""/>
              <a:defRPr/>
            </a:pPr>
            <a:endParaRPr lang="en-US" dirty="0"/>
          </a:p>
        </p:txBody>
      </p:sp>
      <p:sp>
        <p:nvSpPr>
          <p:cNvPr id="4" name="TextBox 3"/>
          <p:cNvSpPr txBox="1">
            <a:spLocks noChangeArrowheads="1"/>
          </p:cNvSpPr>
          <p:nvPr/>
        </p:nvSpPr>
        <p:spPr bwMode="auto">
          <a:xfrm>
            <a:off x="1676400" y="3276600"/>
            <a:ext cx="533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4400"/>
              <a:t>A</a:t>
            </a:r>
          </a:p>
        </p:txBody>
      </p:sp>
      <p:sp>
        <p:nvSpPr>
          <p:cNvPr id="5" name="TextBox 4"/>
          <p:cNvSpPr txBox="1">
            <a:spLocks noChangeArrowheads="1"/>
          </p:cNvSpPr>
          <p:nvPr/>
        </p:nvSpPr>
        <p:spPr bwMode="auto">
          <a:xfrm>
            <a:off x="1752600" y="5257800"/>
            <a:ext cx="533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4400"/>
              <a:t>B</a:t>
            </a:r>
          </a:p>
        </p:txBody>
      </p:sp>
      <p:sp>
        <p:nvSpPr>
          <p:cNvPr id="6" name="TextBox 5"/>
          <p:cNvSpPr txBox="1">
            <a:spLocks noChangeArrowheads="1"/>
          </p:cNvSpPr>
          <p:nvPr/>
        </p:nvSpPr>
        <p:spPr bwMode="auto">
          <a:xfrm>
            <a:off x="2667000" y="4183063"/>
            <a:ext cx="5334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4400">
                <a:solidFill>
                  <a:srgbClr val="7030A0"/>
                </a:solidFill>
              </a:rPr>
              <a:t>C</a:t>
            </a:r>
          </a:p>
        </p:txBody>
      </p:sp>
      <p:cxnSp>
        <p:nvCxnSpPr>
          <p:cNvPr id="9" name="Straight Arrow Connector 8"/>
          <p:cNvCxnSpPr/>
          <p:nvPr/>
        </p:nvCxnSpPr>
        <p:spPr>
          <a:xfrm>
            <a:off x="1981200" y="3962400"/>
            <a:ext cx="0" cy="13636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2209800" y="3733800"/>
            <a:ext cx="609600" cy="682625"/>
          </a:xfrm>
          <a:prstGeom prst="straightConnector1">
            <a:avLst/>
          </a:prstGeom>
          <a:ln w="4445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2209800" y="4803775"/>
            <a:ext cx="609600" cy="682625"/>
          </a:xfrm>
          <a:prstGeom prst="straightConnector1">
            <a:avLst/>
          </a:prstGeom>
          <a:ln w="444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a:spLocks noChangeArrowheads="1"/>
          </p:cNvSpPr>
          <p:nvPr/>
        </p:nvSpPr>
        <p:spPr bwMode="auto">
          <a:xfrm>
            <a:off x="1139825" y="4195763"/>
            <a:ext cx="10668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3200">
                <a:sym typeface="Symbol" pitchFamily="18" charset="2"/>
              </a:rPr>
              <a:t>H</a:t>
            </a:r>
            <a:r>
              <a:rPr lang="en-US" sz="3200" baseline="-25000">
                <a:sym typeface="Symbol" pitchFamily="18" charset="2"/>
              </a:rPr>
              <a:t>1</a:t>
            </a:r>
            <a:endParaRPr lang="en-US" sz="3200" baseline="-25000"/>
          </a:p>
        </p:txBody>
      </p:sp>
      <p:sp>
        <p:nvSpPr>
          <p:cNvPr id="24" name="TextBox 23"/>
          <p:cNvSpPr txBox="1">
            <a:spLocks noChangeArrowheads="1"/>
          </p:cNvSpPr>
          <p:nvPr/>
        </p:nvSpPr>
        <p:spPr bwMode="auto">
          <a:xfrm>
            <a:off x="2438400" y="3568700"/>
            <a:ext cx="10668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3200">
                <a:solidFill>
                  <a:srgbClr val="7030A0"/>
                </a:solidFill>
                <a:sym typeface="Symbol" pitchFamily="18" charset="2"/>
              </a:rPr>
              <a:t>H</a:t>
            </a:r>
            <a:r>
              <a:rPr lang="en-US" sz="3200" baseline="-25000">
                <a:solidFill>
                  <a:srgbClr val="7030A0"/>
                </a:solidFill>
                <a:sym typeface="Symbol" pitchFamily="18" charset="2"/>
              </a:rPr>
              <a:t>2</a:t>
            </a:r>
            <a:endParaRPr lang="en-US" sz="3200" baseline="-25000">
              <a:solidFill>
                <a:srgbClr val="7030A0"/>
              </a:solidFill>
            </a:endParaRPr>
          </a:p>
        </p:txBody>
      </p:sp>
      <p:sp>
        <p:nvSpPr>
          <p:cNvPr id="25" name="TextBox 24"/>
          <p:cNvSpPr txBox="1">
            <a:spLocks noChangeArrowheads="1"/>
          </p:cNvSpPr>
          <p:nvPr/>
        </p:nvSpPr>
        <p:spPr bwMode="auto">
          <a:xfrm>
            <a:off x="2438400" y="4978400"/>
            <a:ext cx="1066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3200">
                <a:solidFill>
                  <a:srgbClr val="7030A0"/>
                </a:solidFill>
                <a:sym typeface="Symbol" pitchFamily="18" charset="2"/>
              </a:rPr>
              <a:t>H</a:t>
            </a:r>
            <a:r>
              <a:rPr lang="en-US" sz="3200" baseline="-25000">
                <a:solidFill>
                  <a:srgbClr val="7030A0"/>
                </a:solidFill>
                <a:sym typeface="Symbol" pitchFamily="18" charset="2"/>
              </a:rPr>
              <a:t>3</a:t>
            </a:r>
            <a:endParaRPr lang="en-US" sz="3200" baseline="-25000">
              <a:solidFill>
                <a:srgbClr val="7030A0"/>
              </a:solidFill>
            </a:endParaRPr>
          </a:p>
        </p:txBody>
      </p:sp>
      <p:sp>
        <p:nvSpPr>
          <p:cNvPr id="26" name="TextBox 25"/>
          <p:cNvSpPr txBox="1">
            <a:spLocks noChangeArrowheads="1"/>
          </p:cNvSpPr>
          <p:nvPr/>
        </p:nvSpPr>
        <p:spPr bwMode="auto">
          <a:xfrm>
            <a:off x="3886200" y="4216400"/>
            <a:ext cx="48006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4400">
                <a:sym typeface="Symbol" pitchFamily="18" charset="2"/>
              </a:rPr>
              <a:t>H</a:t>
            </a:r>
            <a:r>
              <a:rPr lang="en-US" sz="4400" baseline="-25000">
                <a:sym typeface="Symbol" pitchFamily="18" charset="2"/>
              </a:rPr>
              <a:t>1</a:t>
            </a:r>
            <a:r>
              <a:rPr lang="en-US" sz="4400">
                <a:sym typeface="Symbol" pitchFamily="18" charset="2"/>
              </a:rPr>
              <a:t> = </a:t>
            </a:r>
            <a:r>
              <a:rPr lang="en-US" sz="4400">
                <a:solidFill>
                  <a:srgbClr val="7030A0"/>
                </a:solidFill>
                <a:sym typeface="Symbol" pitchFamily="18" charset="2"/>
              </a:rPr>
              <a:t>H</a:t>
            </a:r>
            <a:r>
              <a:rPr lang="en-US" sz="4400" baseline="-25000">
                <a:solidFill>
                  <a:srgbClr val="7030A0"/>
                </a:solidFill>
                <a:sym typeface="Symbol" pitchFamily="18" charset="2"/>
              </a:rPr>
              <a:t>2</a:t>
            </a:r>
            <a:r>
              <a:rPr lang="en-US" sz="4400">
                <a:solidFill>
                  <a:srgbClr val="7030A0"/>
                </a:solidFill>
                <a:sym typeface="Symbol" pitchFamily="18" charset="2"/>
              </a:rPr>
              <a:t> +</a:t>
            </a:r>
            <a:r>
              <a:rPr lang="en-US" sz="4400" baseline="-25000">
                <a:solidFill>
                  <a:srgbClr val="7030A0"/>
                </a:solidFill>
                <a:sym typeface="Symbol" pitchFamily="18" charset="2"/>
              </a:rPr>
              <a:t> </a:t>
            </a:r>
            <a:r>
              <a:rPr lang="en-US" sz="4400">
                <a:solidFill>
                  <a:srgbClr val="7030A0"/>
                </a:solidFill>
                <a:sym typeface="Symbol" pitchFamily="18" charset="2"/>
              </a:rPr>
              <a:t>H</a:t>
            </a:r>
            <a:r>
              <a:rPr lang="en-US" sz="4400" baseline="-25000">
                <a:solidFill>
                  <a:srgbClr val="7030A0"/>
                </a:solidFill>
                <a:sym typeface="Symbol" pitchFamily="18" charset="2"/>
              </a:rPr>
              <a:t>3</a:t>
            </a:r>
            <a:endParaRPr lang="en-US" sz="4400" baseline="-25000">
              <a:solidFill>
                <a:srgbClr val="7030A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23" grpId="0"/>
      <p:bldP spid="24" grpId="0"/>
      <p:bldP spid="25" grpId="0"/>
      <p:bldP spid="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tx2">
                    <a:satMod val="130000"/>
                  </a:schemeClr>
                </a:solidFill>
                <a:effectLst/>
              </a:rPr>
              <a:t>H</a:t>
            </a:r>
            <a:r>
              <a:rPr lang="en-US" b="1" dirty="0" smtClean="0">
                <a:solidFill>
                  <a:schemeClr val="tx2">
                    <a:satMod val="130000"/>
                  </a:schemeClr>
                </a:solidFill>
                <a:effectLst/>
              </a:rPr>
              <a:t>ESS</a:t>
            </a:r>
            <a:r>
              <a:rPr lang="en-US" b="1" dirty="0">
                <a:solidFill>
                  <a:schemeClr val="tx2">
                    <a:satMod val="130000"/>
                  </a:schemeClr>
                </a:solidFill>
                <a:effectLst/>
              </a:rPr>
              <a:t>’ </a:t>
            </a:r>
            <a:r>
              <a:rPr lang="en-US" b="1" dirty="0" smtClean="0">
                <a:solidFill>
                  <a:schemeClr val="tx2">
                    <a:satMod val="130000"/>
                  </a:schemeClr>
                </a:solidFill>
                <a:effectLst/>
              </a:rPr>
              <a:t>LAW</a:t>
            </a:r>
            <a:endParaRPr lang="en-US" dirty="0">
              <a:solidFill>
                <a:schemeClr val="tx2">
                  <a:satMod val="130000"/>
                </a:schemeClr>
              </a:solidFill>
            </a:endParaRPr>
          </a:p>
        </p:txBody>
      </p:sp>
      <p:sp>
        <p:nvSpPr>
          <p:cNvPr id="19459" name="Content Placeholder 2"/>
          <p:cNvSpPr>
            <a:spLocks noGrp="1"/>
          </p:cNvSpPr>
          <p:nvPr>
            <p:ph idx="1"/>
          </p:nvPr>
        </p:nvSpPr>
        <p:spPr>
          <a:xfrm>
            <a:off x="1371600" y="1447800"/>
            <a:ext cx="7486650" cy="4800600"/>
          </a:xfrm>
        </p:spPr>
        <p:txBody>
          <a:bodyPr/>
          <a:lstStyle/>
          <a:p>
            <a:r>
              <a:rPr lang="en-US" smtClean="0"/>
              <a:t>This law is simply a statement of the law of conservation of energy.  </a:t>
            </a:r>
          </a:p>
          <a:p>
            <a:endParaRPr lang="en-US" smtClean="0"/>
          </a:p>
          <a:p>
            <a:r>
              <a:rPr lang="en-US" smtClean="0"/>
              <a:t>It can be used to determine enthalpy changes which cannot be measured directly.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200"/>
            <a:ext cx="7497763" cy="1143000"/>
          </a:xfrm>
        </p:spPr>
        <p:txBody>
          <a:bodyPr/>
          <a:lstStyle/>
          <a:p>
            <a:pPr fontAlgn="auto">
              <a:spcAft>
                <a:spcPts val="0"/>
              </a:spcAft>
              <a:defRPr/>
            </a:pPr>
            <a:r>
              <a:rPr lang="en-US" b="1" dirty="0">
                <a:solidFill>
                  <a:schemeClr val="tx2">
                    <a:satMod val="130000"/>
                  </a:schemeClr>
                </a:solidFill>
                <a:effectLst/>
              </a:rPr>
              <a:t>H</a:t>
            </a:r>
            <a:r>
              <a:rPr lang="en-US" b="1" dirty="0" smtClean="0">
                <a:solidFill>
                  <a:schemeClr val="tx2">
                    <a:satMod val="130000"/>
                  </a:schemeClr>
                </a:solidFill>
                <a:effectLst/>
              </a:rPr>
              <a:t>ESS</a:t>
            </a:r>
            <a:r>
              <a:rPr lang="en-US" b="1" dirty="0">
                <a:solidFill>
                  <a:schemeClr val="tx2">
                    <a:satMod val="130000"/>
                  </a:schemeClr>
                </a:solidFill>
                <a:effectLst/>
              </a:rPr>
              <a:t>’ </a:t>
            </a:r>
            <a:r>
              <a:rPr lang="en-US" b="1" dirty="0" smtClean="0">
                <a:solidFill>
                  <a:schemeClr val="tx2">
                    <a:satMod val="130000"/>
                  </a:schemeClr>
                </a:solidFill>
                <a:effectLst/>
              </a:rPr>
              <a:t>LAW</a:t>
            </a:r>
            <a:endParaRPr lang="en-US" dirty="0">
              <a:solidFill>
                <a:schemeClr val="tx2">
                  <a:satMod val="130000"/>
                </a:schemeClr>
              </a:solidFill>
            </a:endParaRPr>
          </a:p>
        </p:txBody>
      </p:sp>
      <p:sp>
        <p:nvSpPr>
          <p:cNvPr id="3" name="Content Placeholder 2"/>
          <p:cNvSpPr>
            <a:spLocks noGrp="1"/>
          </p:cNvSpPr>
          <p:nvPr>
            <p:ph idx="1"/>
          </p:nvPr>
        </p:nvSpPr>
        <p:spPr>
          <a:xfrm>
            <a:off x="666750" y="919163"/>
            <a:ext cx="8324850" cy="1900237"/>
          </a:xfrm>
        </p:spPr>
        <p:txBody>
          <a:bodyPr>
            <a:normAutofit lnSpcReduction="10000"/>
          </a:bodyPr>
          <a:lstStyle/>
          <a:p>
            <a:pPr marL="402336" lvl="1" indent="0" fontAlgn="auto">
              <a:spcAft>
                <a:spcPts val="0"/>
              </a:spcAft>
              <a:buFont typeface="Verdana"/>
              <a:buNone/>
              <a:defRPr/>
            </a:pPr>
            <a:r>
              <a:rPr lang="en-US" sz="2400" dirty="0" smtClean="0"/>
              <a:t>For </a:t>
            </a:r>
            <a:r>
              <a:rPr lang="en-US" sz="2400" dirty="0"/>
              <a:t>example, the enthalpy of combustion of both carbon and carbon monoxide to form carbon dioxide can easily be measured directly, but the combustion of carbon to carbon monoxide cannot.  This can be represented by an </a:t>
            </a:r>
            <a:r>
              <a:rPr lang="en-US" sz="2400" b="1" dirty="0"/>
              <a:t>energy cycle</a:t>
            </a:r>
            <a:r>
              <a:rPr lang="en-US" sz="2400" dirty="0"/>
              <a:t>.</a:t>
            </a:r>
          </a:p>
          <a:p>
            <a:pPr marL="365760" indent="-283464" fontAlgn="auto">
              <a:spcAft>
                <a:spcPts val="0"/>
              </a:spcAft>
              <a:buFont typeface="Wingdings 2"/>
              <a:buChar char=""/>
              <a:defRPr/>
            </a:pPr>
            <a:endParaRPr lang="en-US" dirty="0"/>
          </a:p>
        </p:txBody>
      </p:sp>
      <p:sp>
        <p:nvSpPr>
          <p:cNvPr id="20484" name="TextBox 3"/>
          <p:cNvSpPr txBox="1">
            <a:spLocks noChangeArrowheads="1"/>
          </p:cNvSpPr>
          <p:nvPr/>
        </p:nvSpPr>
        <p:spPr bwMode="auto">
          <a:xfrm>
            <a:off x="1981200" y="2819400"/>
            <a:ext cx="518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C(s) + ½O</a:t>
            </a:r>
            <a:r>
              <a:rPr lang="en-US" sz="2800" baseline="-25000"/>
              <a:t>2</a:t>
            </a:r>
            <a:r>
              <a:rPr lang="en-US" sz="2800"/>
              <a:t>(g)               CO(g) </a:t>
            </a:r>
          </a:p>
        </p:txBody>
      </p:sp>
      <p:sp>
        <p:nvSpPr>
          <p:cNvPr id="20485" name="TextBox 4"/>
          <p:cNvSpPr txBox="1">
            <a:spLocks noChangeArrowheads="1"/>
          </p:cNvSpPr>
          <p:nvPr/>
        </p:nvSpPr>
        <p:spPr bwMode="auto">
          <a:xfrm>
            <a:off x="2057400" y="46577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CO</a:t>
            </a:r>
            <a:r>
              <a:rPr lang="en-US" sz="2800" baseline="-25000"/>
              <a:t>2</a:t>
            </a:r>
            <a:r>
              <a:rPr lang="en-US" sz="2800"/>
              <a:t>(g)</a:t>
            </a:r>
          </a:p>
        </p:txBody>
      </p:sp>
      <p:sp>
        <p:nvSpPr>
          <p:cNvPr id="20486" name="TextBox 5"/>
          <p:cNvSpPr txBox="1">
            <a:spLocks noChangeArrowheads="1"/>
          </p:cNvSpPr>
          <p:nvPr/>
        </p:nvSpPr>
        <p:spPr bwMode="auto">
          <a:xfrm>
            <a:off x="4953000" y="38100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½O</a:t>
            </a:r>
            <a:r>
              <a:rPr lang="en-US" sz="2800" baseline="-25000"/>
              <a:t>2</a:t>
            </a:r>
            <a:r>
              <a:rPr lang="en-US" sz="2800"/>
              <a:t>(g)</a:t>
            </a:r>
          </a:p>
        </p:txBody>
      </p:sp>
      <p:cxnSp>
        <p:nvCxnSpPr>
          <p:cNvPr id="7" name="Straight Arrow Connector 6"/>
          <p:cNvCxnSpPr/>
          <p:nvPr/>
        </p:nvCxnSpPr>
        <p:spPr>
          <a:xfrm>
            <a:off x="2286000" y="3360738"/>
            <a:ext cx="0" cy="1363662"/>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572000" y="3071813"/>
            <a:ext cx="990600" cy="0"/>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3276600" y="3355975"/>
            <a:ext cx="2590800" cy="1563688"/>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490" name="TextBox 9"/>
          <p:cNvSpPr txBox="1">
            <a:spLocks noChangeArrowheads="1"/>
          </p:cNvSpPr>
          <p:nvPr/>
        </p:nvSpPr>
        <p:spPr bwMode="auto">
          <a:xfrm>
            <a:off x="1069975" y="3589338"/>
            <a:ext cx="13684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ym typeface="Symbol" pitchFamily="18" charset="2"/>
              </a:rPr>
              <a:t>-393 </a:t>
            </a:r>
            <a:br>
              <a:rPr lang="en-US" sz="2400">
                <a:sym typeface="Symbol" pitchFamily="18" charset="2"/>
              </a:rPr>
            </a:br>
            <a:r>
              <a:rPr lang="en-US" sz="2400">
                <a:sym typeface="Symbol" pitchFamily="18" charset="2"/>
              </a:rPr>
              <a:t>kJ mol</a:t>
            </a:r>
            <a:r>
              <a:rPr lang="en-US" sz="2400" baseline="30000">
                <a:sym typeface="Symbol" pitchFamily="18" charset="2"/>
              </a:rPr>
              <a:t>-1</a:t>
            </a:r>
            <a:endParaRPr lang="en-US" sz="2400" baseline="30000"/>
          </a:p>
        </p:txBody>
      </p:sp>
      <p:sp>
        <p:nvSpPr>
          <p:cNvPr id="20491" name="TextBox 10"/>
          <p:cNvSpPr txBox="1">
            <a:spLocks noChangeArrowheads="1"/>
          </p:cNvSpPr>
          <p:nvPr/>
        </p:nvSpPr>
        <p:spPr bwMode="auto">
          <a:xfrm>
            <a:off x="4648200" y="2438400"/>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ym typeface="Symbol" pitchFamily="18" charset="2"/>
              </a:rPr>
              <a:t>H</a:t>
            </a:r>
            <a:r>
              <a:rPr lang="en-US" sz="2800" baseline="-25000">
                <a:sym typeface="Symbol" pitchFamily="18" charset="2"/>
              </a:rPr>
              <a:t>x</a:t>
            </a:r>
            <a:endParaRPr lang="en-US" sz="2800" baseline="-25000"/>
          </a:p>
        </p:txBody>
      </p:sp>
      <p:sp>
        <p:nvSpPr>
          <p:cNvPr id="20492" name="TextBox 11"/>
          <p:cNvSpPr txBox="1">
            <a:spLocks noChangeArrowheads="1"/>
          </p:cNvSpPr>
          <p:nvPr/>
        </p:nvSpPr>
        <p:spPr bwMode="auto">
          <a:xfrm>
            <a:off x="4052888" y="4343400"/>
            <a:ext cx="21955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ym typeface="Symbol" pitchFamily="18" charset="2"/>
              </a:rPr>
              <a:t>-283 kJ mol</a:t>
            </a:r>
            <a:r>
              <a:rPr lang="en-US" sz="2400" baseline="30000">
                <a:sym typeface="Symbol" pitchFamily="18" charset="2"/>
              </a:rPr>
              <a:t>-1</a:t>
            </a:r>
            <a:endParaRPr lang="en-US" sz="2400" baseline="-25000"/>
          </a:p>
        </p:txBody>
      </p:sp>
      <p:sp>
        <p:nvSpPr>
          <p:cNvPr id="20493" name="TextBox 12"/>
          <p:cNvSpPr txBox="1">
            <a:spLocks noChangeArrowheads="1"/>
          </p:cNvSpPr>
          <p:nvPr/>
        </p:nvSpPr>
        <p:spPr bwMode="auto">
          <a:xfrm>
            <a:off x="3048000" y="5410200"/>
            <a:ext cx="3671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olidFill>
                  <a:srgbClr val="0000FF"/>
                </a:solidFill>
                <a:sym typeface="Symbol" pitchFamily="18" charset="2"/>
              </a:rPr>
              <a:t>-393 = H</a:t>
            </a:r>
            <a:r>
              <a:rPr lang="en-US" sz="2800" baseline="-25000">
                <a:solidFill>
                  <a:srgbClr val="0000FF"/>
                </a:solidFill>
                <a:sym typeface="Symbol" pitchFamily="18" charset="2"/>
              </a:rPr>
              <a:t>x</a:t>
            </a:r>
            <a:r>
              <a:rPr lang="en-US" sz="2800">
                <a:solidFill>
                  <a:srgbClr val="0000FF"/>
                </a:solidFill>
                <a:sym typeface="Symbol" pitchFamily="18" charset="2"/>
              </a:rPr>
              <a:t> +</a:t>
            </a:r>
            <a:r>
              <a:rPr lang="en-US" sz="2800" baseline="-25000">
                <a:solidFill>
                  <a:srgbClr val="0000FF"/>
                </a:solidFill>
                <a:sym typeface="Symbol" pitchFamily="18" charset="2"/>
              </a:rPr>
              <a:t> </a:t>
            </a:r>
            <a:r>
              <a:rPr lang="en-US" sz="2800">
                <a:solidFill>
                  <a:srgbClr val="0000FF"/>
                </a:solidFill>
                <a:sym typeface="Symbol" pitchFamily="18" charset="2"/>
              </a:rPr>
              <a:t>(-283)</a:t>
            </a:r>
            <a:endParaRPr lang="en-US" sz="2800" baseline="-25000">
              <a:solidFill>
                <a:srgbClr val="0000FF"/>
              </a:solidFill>
            </a:endParaRPr>
          </a:p>
        </p:txBody>
      </p:sp>
      <p:sp>
        <p:nvSpPr>
          <p:cNvPr id="20494" name="TextBox 13"/>
          <p:cNvSpPr txBox="1">
            <a:spLocks noChangeArrowheads="1"/>
          </p:cNvSpPr>
          <p:nvPr/>
        </p:nvSpPr>
        <p:spPr bwMode="auto">
          <a:xfrm>
            <a:off x="2286000" y="3590925"/>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O</a:t>
            </a:r>
            <a:r>
              <a:rPr lang="en-US" sz="2800" baseline="-25000"/>
              <a:t>2</a:t>
            </a:r>
            <a:r>
              <a:rPr lang="en-US" sz="2800"/>
              <a:t>(g)</a:t>
            </a:r>
          </a:p>
        </p:txBody>
      </p:sp>
      <p:sp>
        <p:nvSpPr>
          <p:cNvPr id="20495" name="TextBox 17"/>
          <p:cNvSpPr txBox="1">
            <a:spLocks noChangeArrowheads="1"/>
          </p:cNvSpPr>
          <p:nvPr/>
        </p:nvSpPr>
        <p:spPr bwMode="auto">
          <a:xfrm>
            <a:off x="3200400" y="6105525"/>
            <a:ext cx="3048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olidFill>
                  <a:srgbClr val="0000FF"/>
                </a:solidFill>
                <a:sym typeface="Symbol" pitchFamily="18" charset="2"/>
              </a:rPr>
              <a:t>H</a:t>
            </a:r>
            <a:r>
              <a:rPr lang="en-US" sz="2800" baseline="-25000">
                <a:solidFill>
                  <a:srgbClr val="0000FF"/>
                </a:solidFill>
                <a:sym typeface="Symbol" pitchFamily="18" charset="2"/>
              </a:rPr>
              <a:t>x</a:t>
            </a:r>
            <a:r>
              <a:rPr lang="en-US" sz="2800">
                <a:solidFill>
                  <a:srgbClr val="0000FF"/>
                </a:solidFill>
                <a:sym typeface="Symbol" pitchFamily="18" charset="2"/>
              </a:rPr>
              <a:t> = -393 + 283</a:t>
            </a:r>
            <a:endParaRPr lang="en-US" sz="2800" baseline="-25000">
              <a:solidFill>
                <a:srgbClr val="0000FF"/>
              </a:solidFill>
            </a:endParaRPr>
          </a:p>
        </p:txBody>
      </p:sp>
      <p:sp>
        <p:nvSpPr>
          <p:cNvPr id="20496" name="TextBox 18"/>
          <p:cNvSpPr txBox="1">
            <a:spLocks noChangeArrowheads="1"/>
          </p:cNvSpPr>
          <p:nvPr/>
        </p:nvSpPr>
        <p:spPr bwMode="auto">
          <a:xfrm>
            <a:off x="6019800" y="6096000"/>
            <a:ext cx="3671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olidFill>
                  <a:srgbClr val="C00000"/>
                </a:solidFill>
                <a:sym typeface="Symbol" pitchFamily="18" charset="2"/>
              </a:rPr>
              <a:t>=</a:t>
            </a:r>
            <a:r>
              <a:rPr lang="en-US" sz="2800" b="1">
                <a:solidFill>
                  <a:srgbClr val="C00000"/>
                </a:solidFill>
                <a:sym typeface="Symbol" pitchFamily="18" charset="2"/>
              </a:rPr>
              <a:t> -110 kJ mol</a:t>
            </a:r>
            <a:r>
              <a:rPr lang="en-US" sz="2800" b="1" baseline="30000">
                <a:solidFill>
                  <a:srgbClr val="C00000"/>
                </a:solidFill>
                <a:sym typeface="Symbol" pitchFamily="18" charset="2"/>
              </a:rPr>
              <a:t>-1</a:t>
            </a:r>
            <a:endParaRPr lang="en-US" sz="2800" b="1" baseline="3000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noAutofit/>
          </a:bodyPr>
          <a:lstStyle/>
          <a:p>
            <a:pPr fontAlgn="auto">
              <a:spcAft>
                <a:spcPts val="0"/>
              </a:spcAft>
              <a:defRPr/>
            </a:pPr>
            <a:r>
              <a:rPr lang="en-US" sz="2000" b="1" dirty="0">
                <a:solidFill>
                  <a:schemeClr val="tx2">
                    <a:satMod val="130000"/>
                  </a:schemeClr>
                </a:solidFill>
                <a:effectLst/>
              </a:rPr>
              <a:t>Example:</a:t>
            </a:r>
            <a:r>
              <a:rPr lang="en-US" sz="2000" dirty="0">
                <a:solidFill>
                  <a:schemeClr val="tx2">
                    <a:satMod val="130000"/>
                  </a:schemeClr>
                </a:solidFill>
                <a:effectLst/>
              </a:rPr>
              <a:t> Calculate the standard enthalpy change when one mole of methane is formed from its elements in their standard states.  The standard enthalpies of combustion </a:t>
            </a:r>
            <a:r>
              <a:rPr lang="en-US" sz="2000" dirty="0" smtClean="0">
                <a:solidFill>
                  <a:schemeClr val="tx2">
                    <a:satMod val="130000"/>
                  </a:schemeClr>
                </a:solidFill>
                <a:effectLst/>
              </a:rPr>
              <a:t>(     </a:t>
            </a:r>
            <a:r>
              <a:rPr lang="en-US" sz="2000" b="1" dirty="0" smtClean="0">
                <a:solidFill>
                  <a:schemeClr val="tx2">
                    <a:satMod val="130000"/>
                  </a:schemeClr>
                </a:solidFill>
                <a:effectLst/>
              </a:rPr>
              <a:t> </a:t>
            </a:r>
            <a:r>
              <a:rPr lang="en-US" sz="2000" b="1" dirty="0">
                <a:solidFill>
                  <a:schemeClr val="tx2">
                    <a:satMod val="130000"/>
                  </a:schemeClr>
                </a:solidFill>
                <a:effectLst/>
              </a:rPr>
              <a:t>) </a:t>
            </a:r>
            <a:r>
              <a:rPr lang="en-US" sz="2000" dirty="0">
                <a:solidFill>
                  <a:schemeClr val="tx2">
                    <a:satMod val="130000"/>
                  </a:schemeClr>
                </a:solidFill>
                <a:effectLst/>
              </a:rPr>
              <a:t>of carbon, hydrogen and methane are -393, -286 and -890 kJ mol</a:t>
            </a:r>
            <a:r>
              <a:rPr lang="en-US" sz="2000" baseline="30000" dirty="0">
                <a:solidFill>
                  <a:schemeClr val="tx2">
                    <a:satMod val="130000"/>
                  </a:schemeClr>
                </a:solidFill>
                <a:effectLst/>
              </a:rPr>
              <a:t>-1</a:t>
            </a:r>
            <a:r>
              <a:rPr lang="en-US" sz="2000" dirty="0">
                <a:solidFill>
                  <a:schemeClr val="tx2">
                    <a:satMod val="130000"/>
                  </a:schemeClr>
                </a:solidFill>
                <a:effectLst/>
              </a:rPr>
              <a:t> respectively.</a:t>
            </a:r>
            <a:br>
              <a:rPr lang="en-US" sz="2000" dirty="0">
                <a:solidFill>
                  <a:schemeClr val="tx2">
                    <a:satMod val="130000"/>
                  </a:schemeClr>
                </a:solidFill>
                <a:effectLst/>
              </a:rPr>
            </a:br>
            <a:endParaRPr lang="en-US" sz="2000" dirty="0">
              <a:solidFill>
                <a:schemeClr val="tx2">
                  <a:satMod val="130000"/>
                </a:schemeClr>
              </a:solidFill>
            </a:endParaRPr>
          </a:p>
        </p:txBody>
      </p:sp>
      <p:sp>
        <p:nvSpPr>
          <p:cNvPr id="21507" name="Content Placeholder 2"/>
          <p:cNvSpPr>
            <a:spLocks noGrp="1"/>
          </p:cNvSpPr>
          <p:nvPr>
            <p:ph idx="1"/>
          </p:nvPr>
        </p:nvSpPr>
        <p:spPr>
          <a:xfrm>
            <a:off x="1143000" y="1447800"/>
            <a:ext cx="7791450" cy="4800600"/>
          </a:xfrm>
        </p:spPr>
        <p:txBody>
          <a:bodyPr/>
          <a:lstStyle/>
          <a:p>
            <a:r>
              <a:rPr lang="en-US" sz="2400" b="1" smtClean="0"/>
              <a:t>Step 1: </a:t>
            </a:r>
            <a:r>
              <a:rPr lang="en-US" sz="2400" smtClean="0"/>
              <a:t>Write the equation for enthalpy change with the unknown </a:t>
            </a:r>
            <a:r>
              <a:rPr lang="en-US" sz="2400" smtClean="0">
                <a:sym typeface="Symbol" pitchFamily="18" charset="2"/>
              </a:rPr>
              <a:t>H</a:t>
            </a:r>
            <a:r>
              <a:rPr lang="en-US" sz="2400" smtClean="0"/>
              <a:t> value.  Call this value </a:t>
            </a:r>
            <a:r>
              <a:rPr lang="en-US" sz="2400" smtClean="0">
                <a:sym typeface="Symbol" pitchFamily="18" charset="2"/>
              </a:rPr>
              <a:t>H</a:t>
            </a:r>
            <a:r>
              <a:rPr lang="en-US" sz="2400" baseline="-25000" smtClean="0">
                <a:sym typeface="Symbol" pitchFamily="18" charset="2"/>
              </a:rPr>
              <a:t>x</a:t>
            </a:r>
            <a:r>
              <a:rPr lang="en-US" sz="2400" b="1" smtClean="0"/>
              <a:t>.</a:t>
            </a:r>
            <a:endParaRPr lang="en-US" sz="2400" smtClean="0"/>
          </a:p>
          <a:p>
            <a:endParaRPr lang="en-US" smtClean="0"/>
          </a:p>
        </p:txBody>
      </p:sp>
      <p:graphicFrame>
        <p:nvGraphicFramePr>
          <p:cNvPr id="21508" name="Object 3"/>
          <p:cNvGraphicFramePr>
            <a:graphicFrameLocks noChangeAspect="1"/>
          </p:cNvGraphicFramePr>
          <p:nvPr>
            <p:extLst>
              <p:ext uri="{D42A27DB-BD31-4B8C-83A1-F6EECF244321}">
                <p14:modId xmlns:p14="http://schemas.microsoft.com/office/powerpoint/2010/main" val="2771126122"/>
              </p:ext>
            </p:extLst>
          </p:nvPr>
        </p:nvGraphicFramePr>
        <p:xfrm>
          <a:off x="4876800" y="685800"/>
          <a:ext cx="490538" cy="373063"/>
        </p:xfrm>
        <a:graphic>
          <a:graphicData uri="http://schemas.openxmlformats.org/presentationml/2006/ole">
            <mc:AlternateContent xmlns:mc="http://schemas.openxmlformats.org/markup-compatibility/2006">
              <mc:Choice xmlns:v="urn:schemas-microsoft-com:vml" Requires="v">
                <p:oleObj spid="_x0000_s21519" name="Equation" r:id="rId3" imgW="266400" imgH="203040" progId="Equation.3">
                  <p:embed/>
                </p:oleObj>
              </mc:Choice>
              <mc:Fallback>
                <p:oleObj name="Equation" r:id="rId3" imgW="266400" imgH="20304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685800"/>
                        <a:ext cx="4905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509" name="TextBox 8"/>
          <p:cNvSpPr txBox="1">
            <a:spLocks noChangeArrowheads="1"/>
          </p:cNvSpPr>
          <p:nvPr/>
        </p:nvSpPr>
        <p:spPr bwMode="auto">
          <a:xfrm>
            <a:off x="1600200" y="2895600"/>
            <a:ext cx="7391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C(s)      +       2H</a:t>
            </a:r>
            <a:r>
              <a:rPr lang="en-US" sz="2800" baseline="-25000"/>
              <a:t>2</a:t>
            </a:r>
            <a:r>
              <a:rPr lang="en-US" sz="2800"/>
              <a:t>(g)                           CH</a:t>
            </a:r>
            <a:r>
              <a:rPr lang="en-US" sz="2800" baseline="-25000"/>
              <a:t>4</a:t>
            </a:r>
            <a:r>
              <a:rPr lang="en-US" sz="2800"/>
              <a:t>(g)  </a:t>
            </a:r>
          </a:p>
        </p:txBody>
      </p:sp>
      <p:cxnSp>
        <p:nvCxnSpPr>
          <p:cNvPr id="10" name="Straight Arrow Connector 9"/>
          <p:cNvCxnSpPr/>
          <p:nvPr/>
        </p:nvCxnSpPr>
        <p:spPr>
          <a:xfrm flipV="1">
            <a:off x="4953000" y="3152775"/>
            <a:ext cx="2438400" cy="47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511" name="TextBox 10"/>
          <p:cNvSpPr txBox="1">
            <a:spLocks noChangeArrowheads="1"/>
          </p:cNvSpPr>
          <p:nvPr/>
        </p:nvSpPr>
        <p:spPr bwMode="auto">
          <a:xfrm>
            <a:off x="5715000" y="2600325"/>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ym typeface="Symbol" pitchFamily="18" charset="2"/>
              </a:rPr>
              <a:t>H</a:t>
            </a:r>
            <a:r>
              <a:rPr lang="en-US" sz="2800" baseline="-25000">
                <a:sym typeface="Symbol" pitchFamily="18" charset="2"/>
              </a:rPr>
              <a:t>x</a:t>
            </a:r>
            <a:endParaRPr lang="en-US" sz="2800" baseline="-250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noAutofit/>
          </a:bodyPr>
          <a:lstStyle/>
          <a:p>
            <a:pPr fontAlgn="auto">
              <a:spcAft>
                <a:spcPts val="0"/>
              </a:spcAft>
              <a:defRPr/>
            </a:pPr>
            <a:r>
              <a:rPr lang="en-US" sz="2000" b="1" dirty="0">
                <a:solidFill>
                  <a:schemeClr val="tx2">
                    <a:satMod val="130000"/>
                  </a:schemeClr>
                </a:solidFill>
                <a:effectLst/>
              </a:rPr>
              <a:t>Example:</a:t>
            </a:r>
            <a:r>
              <a:rPr lang="en-US" sz="2000" dirty="0">
                <a:solidFill>
                  <a:schemeClr val="tx2">
                    <a:satMod val="130000"/>
                  </a:schemeClr>
                </a:solidFill>
                <a:effectLst/>
              </a:rPr>
              <a:t> Calculate the standard enthalpy change when one mole of methane is formed from its elements in their standard states.  The standard enthalpies of combustion </a:t>
            </a:r>
            <a:r>
              <a:rPr lang="en-US" sz="2000" dirty="0" smtClean="0">
                <a:solidFill>
                  <a:schemeClr val="tx2">
                    <a:satMod val="130000"/>
                  </a:schemeClr>
                </a:solidFill>
                <a:effectLst/>
              </a:rPr>
              <a:t>(     </a:t>
            </a:r>
            <a:r>
              <a:rPr lang="en-US" sz="2000" b="1" dirty="0" smtClean="0">
                <a:solidFill>
                  <a:schemeClr val="tx2">
                    <a:satMod val="130000"/>
                  </a:schemeClr>
                </a:solidFill>
                <a:effectLst/>
              </a:rPr>
              <a:t> </a:t>
            </a:r>
            <a:r>
              <a:rPr lang="en-US" sz="2000" b="1" dirty="0">
                <a:solidFill>
                  <a:schemeClr val="tx2">
                    <a:satMod val="130000"/>
                  </a:schemeClr>
                </a:solidFill>
                <a:effectLst/>
              </a:rPr>
              <a:t>) </a:t>
            </a:r>
            <a:r>
              <a:rPr lang="en-US" sz="2000" dirty="0">
                <a:solidFill>
                  <a:schemeClr val="tx2">
                    <a:satMod val="130000"/>
                  </a:schemeClr>
                </a:solidFill>
                <a:effectLst/>
              </a:rPr>
              <a:t>of carbon, hydrogen and methane are -393, -286 and -890 kJ mol</a:t>
            </a:r>
            <a:r>
              <a:rPr lang="en-US" sz="2000" baseline="30000" dirty="0">
                <a:solidFill>
                  <a:schemeClr val="tx2">
                    <a:satMod val="130000"/>
                  </a:schemeClr>
                </a:solidFill>
                <a:effectLst/>
              </a:rPr>
              <a:t>-1</a:t>
            </a:r>
            <a:r>
              <a:rPr lang="en-US" sz="2000" dirty="0">
                <a:solidFill>
                  <a:schemeClr val="tx2">
                    <a:satMod val="130000"/>
                  </a:schemeClr>
                </a:solidFill>
                <a:effectLst/>
              </a:rPr>
              <a:t> respectively.</a:t>
            </a:r>
            <a:br>
              <a:rPr lang="en-US" sz="2000" dirty="0">
                <a:solidFill>
                  <a:schemeClr val="tx2">
                    <a:satMod val="130000"/>
                  </a:schemeClr>
                </a:solidFill>
                <a:effectLst/>
              </a:rPr>
            </a:br>
            <a:endParaRPr lang="en-US" sz="2000" dirty="0">
              <a:solidFill>
                <a:schemeClr val="tx2">
                  <a:satMod val="130000"/>
                </a:schemeClr>
              </a:solidFill>
            </a:endParaRPr>
          </a:p>
        </p:txBody>
      </p:sp>
      <p:sp>
        <p:nvSpPr>
          <p:cNvPr id="22531" name="Content Placeholder 2"/>
          <p:cNvSpPr>
            <a:spLocks noGrp="1"/>
          </p:cNvSpPr>
          <p:nvPr>
            <p:ph idx="1"/>
          </p:nvPr>
        </p:nvSpPr>
        <p:spPr>
          <a:xfrm>
            <a:off x="1143000" y="1447800"/>
            <a:ext cx="7791450" cy="4800600"/>
          </a:xfrm>
        </p:spPr>
        <p:txBody>
          <a:bodyPr/>
          <a:lstStyle/>
          <a:p>
            <a:r>
              <a:rPr lang="en-US" sz="2400" b="1" smtClean="0"/>
              <a:t>Step 2: </a:t>
            </a:r>
            <a:r>
              <a:rPr lang="en-US" sz="2400" smtClean="0"/>
              <a:t>Construct an energy cycle showing the different routes to the products (in this case the products of combustion).  </a:t>
            </a:r>
          </a:p>
          <a:p>
            <a:endParaRPr lang="en-US" smtClean="0"/>
          </a:p>
        </p:txBody>
      </p:sp>
      <p:graphicFrame>
        <p:nvGraphicFramePr>
          <p:cNvPr id="22532" name="Object 3"/>
          <p:cNvGraphicFramePr>
            <a:graphicFrameLocks noChangeAspect="1"/>
          </p:cNvGraphicFramePr>
          <p:nvPr>
            <p:extLst>
              <p:ext uri="{D42A27DB-BD31-4B8C-83A1-F6EECF244321}">
                <p14:modId xmlns:p14="http://schemas.microsoft.com/office/powerpoint/2010/main" val="1925399395"/>
              </p:ext>
            </p:extLst>
          </p:nvPr>
        </p:nvGraphicFramePr>
        <p:xfrm>
          <a:off x="4912735" y="685800"/>
          <a:ext cx="490538" cy="373063"/>
        </p:xfrm>
        <a:graphic>
          <a:graphicData uri="http://schemas.openxmlformats.org/presentationml/2006/ole">
            <mc:AlternateContent xmlns:mc="http://schemas.openxmlformats.org/markup-compatibility/2006">
              <mc:Choice xmlns:v="urn:schemas-microsoft-com:vml" Requires="v">
                <p:oleObj spid="_x0000_s22550" name="Equation" r:id="rId3" imgW="266400" imgH="203040" progId="Equation.3">
                  <p:embed/>
                </p:oleObj>
              </mc:Choice>
              <mc:Fallback>
                <p:oleObj name="Equation" r:id="rId3" imgW="266400" imgH="20304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2735" y="685800"/>
                        <a:ext cx="4905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533" name="TextBox 4"/>
          <p:cNvSpPr txBox="1">
            <a:spLocks noChangeArrowheads="1"/>
          </p:cNvSpPr>
          <p:nvPr/>
        </p:nvSpPr>
        <p:spPr bwMode="auto">
          <a:xfrm>
            <a:off x="1600200" y="2895600"/>
            <a:ext cx="7391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C(s)      +       2H</a:t>
            </a:r>
            <a:r>
              <a:rPr lang="en-US" sz="2800" baseline="-25000"/>
              <a:t>2</a:t>
            </a:r>
            <a:r>
              <a:rPr lang="en-US" sz="2800"/>
              <a:t>(g)                           CH</a:t>
            </a:r>
            <a:r>
              <a:rPr lang="en-US" sz="2800" baseline="-25000"/>
              <a:t>4</a:t>
            </a:r>
            <a:r>
              <a:rPr lang="en-US" sz="2800"/>
              <a:t>(g)  </a:t>
            </a:r>
          </a:p>
        </p:txBody>
      </p:sp>
      <p:cxnSp>
        <p:nvCxnSpPr>
          <p:cNvPr id="6" name="Straight Arrow Connector 5"/>
          <p:cNvCxnSpPr/>
          <p:nvPr/>
        </p:nvCxnSpPr>
        <p:spPr>
          <a:xfrm flipV="1">
            <a:off x="4953000" y="3152775"/>
            <a:ext cx="2438400" cy="47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535" name="TextBox 6"/>
          <p:cNvSpPr txBox="1">
            <a:spLocks noChangeArrowheads="1"/>
          </p:cNvSpPr>
          <p:nvPr/>
        </p:nvSpPr>
        <p:spPr bwMode="auto">
          <a:xfrm>
            <a:off x="5715000" y="2600325"/>
            <a:ext cx="1066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sym typeface="Symbol" pitchFamily="18" charset="2"/>
              </a:rPr>
              <a:t>H</a:t>
            </a:r>
            <a:r>
              <a:rPr lang="en-US" sz="2800" baseline="-25000">
                <a:sym typeface="Symbol" pitchFamily="18" charset="2"/>
              </a:rPr>
              <a:t>x</a:t>
            </a:r>
            <a:endParaRPr lang="en-US" sz="2800" baseline="-25000"/>
          </a:p>
        </p:txBody>
      </p:sp>
      <p:sp>
        <p:nvSpPr>
          <p:cNvPr id="22536" name="TextBox 7"/>
          <p:cNvSpPr txBox="1">
            <a:spLocks noChangeArrowheads="1"/>
          </p:cNvSpPr>
          <p:nvPr/>
        </p:nvSpPr>
        <p:spPr bwMode="auto">
          <a:xfrm>
            <a:off x="1600200" y="4657725"/>
            <a:ext cx="419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CO</a:t>
            </a:r>
            <a:r>
              <a:rPr lang="en-US" sz="2800" baseline="-25000"/>
              <a:t>2</a:t>
            </a:r>
            <a:r>
              <a:rPr lang="en-US" sz="2800"/>
              <a:t>(g)  +     2H</a:t>
            </a:r>
            <a:r>
              <a:rPr lang="en-US" sz="2800" baseline="-25000"/>
              <a:t>2</a:t>
            </a:r>
            <a:r>
              <a:rPr lang="en-US" sz="2800"/>
              <a:t>O(g)</a:t>
            </a:r>
          </a:p>
        </p:txBody>
      </p:sp>
      <p:sp>
        <p:nvSpPr>
          <p:cNvPr id="22537" name="TextBox 8"/>
          <p:cNvSpPr txBox="1">
            <a:spLocks noChangeArrowheads="1"/>
          </p:cNvSpPr>
          <p:nvPr/>
        </p:nvSpPr>
        <p:spPr bwMode="auto">
          <a:xfrm>
            <a:off x="6400800" y="403860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2O</a:t>
            </a:r>
            <a:r>
              <a:rPr lang="en-US" sz="2800" baseline="-25000"/>
              <a:t>2</a:t>
            </a:r>
            <a:r>
              <a:rPr lang="en-US" sz="2800"/>
              <a:t>(g)</a:t>
            </a:r>
          </a:p>
        </p:txBody>
      </p:sp>
      <p:cxnSp>
        <p:nvCxnSpPr>
          <p:cNvPr id="10" name="Straight Arrow Connector 9"/>
          <p:cNvCxnSpPr/>
          <p:nvPr/>
        </p:nvCxnSpPr>
        <p:spPr>
          <a:xfrm>
            <a:off x="1901825" y="3508375"/>
            <a:ext cx="0" cy="1119188"/>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4953000" y="3409950"/>
            <a:ext cx="2719388" cy="1463675"/>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540" name="TextBox 13"/>
          <p:cNvSpPr txBox="1">
            <a:spLocks noChangeArrowheads="1"/>
          </p:cNvSpPr>
          <p:nvPr/>
        </p:nvSpPr>
        <p:spPr bwMode="auto">
          <a:xfrm>
            <a:off x="1901825" y="3740150"/>
            <a:ext cx="1371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O</a:t>
            </a:r>
            <a:r>
              <a:rPr lang="en-US" sz="2800" baseline="-25000"/>
              <a:t>2</a:t>
            </a:r>
            <a:r>
              <a:rPr lang="en-US" sz="2800"/>
              <a:t>(g)</a:t>
            </a:r>
          </a:p>
        </p:txBody>
      </p:sp>
      <p:cxnSp>
        <p:nvCxnSpPr>
          <p:cNvPr id="17" name="Straight Arrow Connector 16"/>
          <p:cNvCxnSpPr/>
          <p:nvPr/>
        </p:nvCxnSpPr>
        <p:spPr>
          <a:xfrm>
            <a:off x="4038600" y="3505200"/>
            <a:ext cx="0" cy="11223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542" name="TextBox 17"/>
          <p:cNvSpPr txBox="1">
            <a:spLocks noChangeArrowheads="1"/>
          </p:cNvSpPr>
          <p:nvPr/>
        </p:nvSpPr>
        <p:spPr bwMode="auto">
          <a:xfrm>
            <a:off x="4038600" y="3736975"/>
            <a:ext cx="13716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a:t>O</a:t>
            </a:r>
            <a:r>
              <a:rPr lang="en-US" sz="2800" baseline="-25000"/>
              <a:t>2</a:t>
            </a:r>
            <a:r>
              <a:rPr lang="en-US" sz="2800"/>
              <a:t>(g)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noAutofit/>
          </a:bodyPr>
          <a:lstStyle/>
          <a:p>
            <a:pPr fontAlgn="auto">
              <a:spcAft>
                <a:spcPts val="0"/>
              </a:spcAft>
              <a:defRPr/>
            </a:pPr>
            <a:r>
              <a:rPr lang="en-US" sz="2000" b="1" dirty="0">
                <a:solidFill>
                  <a:schemeClr val="tx2">
                    <a:satMod val="130000"/>
                  </a:schemeClr>
                </a:solidFill>
                <a:effectLst/>
              </a:rPr>
              <a:t>Example:</a:t>
            </a:r>
            <a:r>
              <a:rPr lang="en-US" sz="2000" dirty="0">
                <a:solidFill>
                  <a:schemeClr val="tx2">
                    <a:satMod val="130000"/>
                  </a:schemeClr>
                </a:solidFill>
                <a:effectLst/>
              </a:rPr>
              <a:t> Calculate the standard enthalpy change when one mole of methane is formed from its elements in their standard states.  The standard enthalpies of combustion </a:t>
            </a:r>
            <a:r>
              <a:rPr lang="en-US" sz="2000" dirty="0" smtClean="0">
                <a:solidFill>
                  <a:schemeClr val="tx2">
                    <a:satMod val="130000"/>
                  </a:schemeClr>
                </a:solidFill>
                <a:effectLst/>
              </a:rPr>
              <a:t>(     </a:t>
            </a:r>
            <a:r>
              <a:rPr lang="en-US" sz="2000" b="1" dirty="0" smtClean="0">
                <a:solidFill>
                  <a:schemeClr val="tx2">
                    <a:satMod val="130000"/>
                  </a:schemeClr>
                </a:solidFill>
                <a:effectLst/>
              </a:rPr>
              <a:t> </a:t>
            </a:r>
            <a:r>
              <a:rPr lang="en-US" sz="2000" b="1" dirty="0">
                <a:solidFill>
                  <a:schemeClr val="tx2">
                    <a:satMod val="130000"/>
                  </a:schemeClr>
                </a:solidFill>
                <a:effectLst/>
              </a:rPr>
              <a:t>) </a:t>
            </a:r>
            <a:r>
              <a:rPr lang="en-US" sz="2000" dirty="0">
                <a:solidFill>
                  <a:schemeClr val="tx2">
                    <a:satMod val="130000"/>
                  </a:schemeClr>
                </a:solidFill>
                <a:effectLst/>
              </a:rPr>
              <a:t>of carbon, hydrogen and methane are -393, -286 and -890 kJ mol</a:t>
            </a:r>
            <a:r>
              <a:rPr lang="en-US" sz="2000" baseline="30000" dirty="0">
                <a:solidFill>
                  <a:schemeClr val="tx2">
                    <a:satMod val="130000"/>
                  </a:schemeClr>
                </a:solidFill>
                <a:effectLst/>
              </a:rPr>
              <a:t>-1</a:t>
            </a:r>
            <a:r>
              <a:rPr lang="en-US" sz="2000" dirty="0">
                <a:solidFill>
                  <a:schemeClr val="tx2">
                    <a:satMod val="130000"/>
                  </a:schemeClr>
                </a:solidFill>
                <a:effectLst/>
              </a:rPr>
              <a:t> respectively.</a:t>
            </a:r>
            <a:br>
              <a:rPr lang="en-US" sz="2000" dirty="0">
                <a:solidFill>
                  <a:schemeClr val="tx2">
                    <a:satMod val="130000"/>
                  </a:schemeClr>
                </a:solidFill>
                <a:effectLst/>
              </a:rPr>
            </a:br>
            <a:endParaRPr lang="en-US" sz="2000" dirty="0">
              <a:solidFill>
                <a:schemeClr val="tx2">
                  <a:satMod val="130000"/>
                </a:schemeClr>
              </a:solidFill>
            </a:endParaRPr>
          </a:p>
        </p:txBody>
      </p:sp>
      <p:sp>
        <p:nvSpPr>
          <p:cNvPr id="23555" name="Content Placeholder 2"/>
          <p:cNvSpPr>
            <a:spLocks noGrp="1"/>
          </p:cNvSpPr>
          <p:nvPr>
            <p:ph idx="1"/>
          </p:nvPr>
        </p:nvSpPr>
        <p:spPr>
          <a:xfrm>
            <a:off x="1143000" y="1447800"/>
            <a:ext cx="7791450" cy="4800600"/>
          </a:xfrm>
        </p:spPr>
        <p:txBody>
          <a:bodyPr/>
          <a:lstStyle/>
          <a:p>
            <a:r>
              <a:rPr lang="en-US" sz="2400" b="1" smtClean="0"/>
              <a:t>Step 3: </a:t>
            </a:r>
            <a:r>
              <a:rPr lang="en-US" sz="2400" smtClean="0"/>
              <a:t>Use Hess’ Law to equate the energy changes for the two different routes. </a:t>
            </a:r>
            <a:endParaRPr lang="en-US" smtClean="0"/>
          </a:p>
        </p:txBody>
      </p:sp>
      <p:graphicFrame>
        <p:nvGraphicFramePr>
          <p:cNvPr id="23556" name="Object 3"/>
          <p:cNvGraphicFramePr>
            <a:graphicFrameLocks noChangeAspect="1"/>
          </p:cNvGraphicFramePr>
          <p:nvPr>
            <p:extLst>
              <p:ext uri="{D42A27DB-BD31-4B8C-83A1-F6EECF244321}">
                <p14:modId xmlns:p14="http://schemas.microsoft.com/office/powerpoint/2010/main" val="3408917353"/>
              </p:ext>
            </p:extLst>
          </p:nvPr>
        </p:nvGraphicFramePr>
        <p:xfrm>
          <a:off x="4917353" y="685800"/>
          <a:ext cx="490538" cy="373063"/>
        </p:xfrm>
        <a:graphic>
          <a:graphicData uri="http://schemas.openxmlformats.org/presentationml/2006/ole">
            <mc:AlternateContent xmlns:mc="http://schemas.openxmlformats.org/markup-compatibility/2006">
              <mc:Choice xmlns:v="urn:schemas-microsoft-com:vml" Requires="v">
                <p:oleObj spid="_x0000_s23586" name="Equation" r:id="rId3" imgW="266400" imgH="203040" progId="Equation.3">
                  <p:embed/>
                </p:oleObj>
              </mc:Choice>
              <mc:Fallback>
                <p:oleObj name="Equation" r:id="rId3" imgW="266400" imgH="20304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7353" y="685800"/>
                        <a:ext cx="4905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1600200" y="2428875"/>
            <a:ext cx="7391400" cy="522288"/>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rPr>
              <a:t>C(s)      +       2H</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(g)                           CH</a:t>
            </a:r>
            <a:r>
              <a:rPr lang="en-US" sz="2800" baseline="-25000" dirty="0">
                <a:solidFill>
                  <a:schemeClr val="tx1">
                    <a:lumMod val="65000"/>
                    <a:lumOff val="35000"/>
                  </a:schemeClr>
                </a:solidFill>
                <a:latin typeface="+mn-lt"/>
                <a:cs typeface="+mn-cs"/>
              </a:rPr>
              <a:t>4</a:t>
            </a:r>
            <a:r>
              <a:rPr lang="en-US" sz="2800" dirty="0">
                <a:solidFill>
                  <a:schemeClr val="tx1">
                    <a:lumMod val="65000"/>
                    <a:lumOff val="35000"/>
                  </a:schemeClr>
                </a:solidFill>
                <a:latin typeface="+mn-lt"/>
                <a:cs typeface="+mn-cs"/>
              </a:rPr>
              <a:t>(g)  </a:t>
            </a:r>
          </a:p>
        </p:txBody>
      </p:sp>
      <p:cxnSp>
        <p:nvCxnSpPr>
          <p:cNvPr id="6" name="Straight Arrow Connector 5"/>
          <p:cNvCxnSpPr/>
          <p:nvPr/>
        </p:nvCxnSpPr>
        <p:spPr>
          <a:xfrm flipV="1">
            <a:off x="4953000" y="2686050"/>
            <a:ext cx="2438400" cy="3175"/>
          </a:xfrm>
          <a:prstGeom prst="straightConnector1">
            <a:avLst/>
          </a:prstGeom>
          <a:ln w="444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715000" y="2133600"/>
            <a:ext cx="1066800" cy="523875"/>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sym typeface="Symbol"/>
              </a:rPr>
              <a:t></a:t>
            </a:r>
            <a:r>
              <a:rPr lang="en-US" sz="2800" dirty="0" err="1">
                <a:solidFill>
                  <a:schemeClr val="tx1">
                    <a:lumMod val="65000"/>
                    <a:lumOff val="35000"/>
                  </a:schemeClr>
                </a:solidFill>
                <a:latin typeface="+mn-lt"/>
                <a:cs typeface="+mn-cs"/>
                <a:sym typeface="Symbol"/>
              </a:rPr>
              <a:t>H</a:t>
            </a:r>
            <a:r>
              <a:rPr lang="en-US" sz="2800" baseline="-25000" dirty="0" err="1">
                <a:solidFill>
                  <a:schemeClr val="tx1">
                    <a:lumMod val="65000"/>
                    <a:lumOff val="35000"/>
                  </a:schemeClr>
                </a:solidFill>
                <a:latin typeface="+mn-lt"/>
                <a:cs typeface="+mn-cs"/>
                <a:sym typeface="Symbol"/>
              </a:rPr>
              <a:t>x</a:t>
            </a:r>
            <a:endParaRPr lang="en-US" sz="2800" baseline="-25000" dirty="0">
              <a:solidFill>
                <a:schemeClr val="tx1">
                  <a:lumMod val="65000"/>
                  <a:lumOff val="35000"/>
                </a:schemeClr>
              </a:solidFill>
              <a:latin typeface="+mn-lt"/>
              <a:cs typeface="+mn-cs"/>
            </a:endParaRPr>
          </a:p>
        </p:txBody>
      </p:sp>
      <p:sp>
        <p:nvSpPr>
          <p:cNvPr id="8" name="TextBox 7"/>
          <p:cNvSpPr txBox="1"/>
          <p:nvPr/>
        </p:nvSpPr>
        <p:spPr>
          <a:xfrm>
            <a:off x="1600200" y="4191000"/>
            <a:ext cx="4191000" cy="523875"/>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rPr>
              <a:t>CO</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(g)  +     2H</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O(g)</a:t>
            </a:r>
          </a:p>
        </p:txBody>
      </p:sp>
      <p:sp>
        <p:nvSpPr>
          <p:cNvPr id="9" name="TextBox 8"/>
          <p:cNvSpPr txBox="1"/>
          <p:nvPr/>
        </p:nvSpPr>
        <p:spPr>
          <a:xfrm>
            <a:off x="6400800" y="3571875"/>
            <a:ext cx="1371600" cy="522288"/>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rPr>
              <a:t>2O</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(g)</a:t>
            </a:r>
          </a:p>
        </p:txBody>
      </p:sp>
      <p:cxnSp>
        <p:nvCxnSpPr>
          <p:cNvPr id="10" name="Straight Arrow Connector 9"/>
          <p:cNvCxnSpPr/>
          <p:nvPr/>
        </p:nvCxnSpPr>
        <p:spPr>
          <a:xfrm>
            <a:off x="1901825" y="3041650"/>
            <a:ext cx="0" cy="1119188"/>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4953000" y="2941638"/>
            <a:ext cx="2719388" cy="1463675"/>
          </a:xfrm>
          <a:prstGeom prst="straightConnector1">
            <a:avLst/>
          </a:prstGeom>
          <a:ln w="4445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901825" y="3273425"/>
            <a:ext cx="1371600" cy="522288"/>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rPr>
              <a:t>O</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(g)</a:t>
            </a:r>
          </a:p>
        </p:txBody>
      </p:sp>
      <p:cxnSp>
        <p:nvCxnSpPr>
          <p:cNvPr id="13" name="Straight Arrow Connector 12"/>
          <p:cNvCxnSpPr/>
          <p:nvPr/>
        </p:nvCxnSpPr>
        <p:spPr>
          <a:xfrm>
            <a:off x="4038600" y="3038475"/>
            <a:ext cx="0" cy="1122363"/>
          </a:xfrm>
          <a:prstGeom prst="straightConnector1">
            <a:avLst/>
          </a:prstGeom>
          <a:ln w="444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4038600" y="3268663"/>
            <a:ext cx="1371600" cy="523875"/>
          </a:xfrm>
          <a:prstGeom prst="rect">
            <a:avLst/>
          </a:prstGeom>
          <a:noFill/>
        </p:spPr>
        <p:txBody>
          <a:bodyPr>
            <a:spAutoFit/>
          </a:bodyPr>
          <a:lstStyle/>
          <a:p>
            <a:pPr fontAlgn="auto">
              <a:spcBef>
                <a:spcPts val="0"/>
              </a:spcBef>
              <a:spcAft>
                <a:spcPts val="0"/>
              </a:spcAft>
              <a:defRPr/>
            </a:pPr>
            <a:r>
              <a:rPr lang="en-US" sz="2800" dirty="0">
                <a:solidFill>
                  <a:schemeClr val="tx1">
                    <a:lumMod val="65000"/>
                    <a:lumOff val="35000"/>
                  </a:schemeClr>
                </a:solidFill>
                <a:latin typeface="+mn-lt"/>
                <a:cs typeface="+mn-cs"/>
              </a:rPr>
              <a:t>O</a:t>
            </a:r>
            <a:r>
              <a:rPr lang="en-US" sz="2800" baseline="-25000" dirty="0">
                <a:solidFill>
                  <a:schemeClr val="tx1">
                    <a:lumMod val="65000"/>
                    <a:lumOff val="35000"/>
                  </a:schemeClr>
                </a:solidFill>
                <a:latin typeface="+mn-lt"/>
                <a:cs typeface="+mn-cs"/>
              </a:rPr>
              <a:t>2</a:t>
            </a:r>
            <a:r>
              <a:rPr lang="en-US" sz="2800" dirty="0">
                <a:solidFill>
                  <a:schemeClr val="tx1">
                    <a:lumMod val="65000"/>
                    <a:lumOff val="35000"/>
                  </a:schemeClr>
                </a:solidFill>
                <a:latin typeface="+mn-lt"/>
                <a:cs typeface="+mn-cs"/>
              </a:rPr>
              <a:t>(g)</a:t>
            </a:r>
          </a:p>
        </p:txBody>
      </p:sp>
      <p:graphicFrame>
        <p:nvGraphicFramePr>
          <p:cNvPr id="23567" name="Object 15"/>
          <p:cNvGraphicFramePr>
            <a:graphicFrameLocks noChangeAspect="1"/>
          </p:cNvGraphicFramePr>
          <p:nvPr/>
        </p:nvGraphicFramePr>
        <p:xfrm>
          <a:off x="1778000" y="4953000"/>
          <a:ext cx="6781800" cy="609600"/>
        </p:xfrm>
        <a:graphic>
          <a:graphicData uri="http://schemas.openxmlformats.org/presentationml/2006/ole">
            <mc:AlternateContent xmlns:mc="http://schemas.openxmlformats.org/markup-compatibility/2006">
              <mc:Choice xmlns:v="urn:schemas-microsoft-com:vml" Requires="v">
                <p:oleObj spid="_x0000_s23587" name="Equation" r:id="rId5" imgW="2260440" imgH="203040" progId="Equation.3">
                  <p:embed/>
                </p:oleObj>
              </mc:Choice>
              <mc:Fallback>
                <p:oleObj name="Equation" r:id="rId5" imgW="2260440" imgH="203040"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8000" y="4953000"/>
                        <a:ext cx="6781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Left Brace 16"/>
          <p:cNvSpPr/>
          <p:nvPr/>
        </p:nvSpPr>
        <p:spPr>
          <a:xfrm rot="16200000">
            <a:off x="3144838" y="4135437"/>
            <a:ext cx="476250" cy="314007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3569" name="TextBox 17"/>
          <p:cNvSpPr txBox="1">
            <a:spLocks noChangeArrowheads="1"/>
          </p:cNvSpPr>
          <p:nvPr/>
        </p:nvSpPr>
        <p:spPr bwMode="auto">
          <a:xfrm>
            <a:off x="1901825" y="5867400"/>
            <a:ext cx="3051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pPr algn="ctr"/>
            <a:r>
              <a:rPr lang="en-US" sz="2800"/>
              <a:t>direct route</a:t>
            </a:r>
          </a:p>
        </p:txBody>
      </p:sp>
      <p:sp>
        <p:nvSpPr>
          <p:cNvPr id="19" name="Left Brace 18"/>
          <p:cNvSpPr/>
          <p:nvPr/>
        </p:nvSpPr>
        <p:spPr>
          <a:xfrm rot="16200000">
            <a:off x="6818313" y="4154487"/>
            <a:ext cx="476250" cy="3140075"/>
          </a:xfrm>
          <a:prstGeom prst="leftBrace">
            <a:avLst/>
          </a:prstGeom>
          <a:ln>
            <a:solidFill>
              <a:srgbClr val="7030A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23571" name="TextBox 19"/>
          <p:cNvSpPr txBox="1">
            <a:spLocks noChangeArrowheads="1"/>
          </p:cNvSpPr>
          <p:nvPr/>
        </p:nvSpPr>
        <p:spPr bwMode="auto">
          <a:xfrm>
            <a:off x="5575300" y="5886450"/>
            <a:ext cx="3051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pPr algn="ctr"/>
            <a:r>
              <a:rPr lang="en-US" sz="2800">
                <a:solidFill>
                  <a:srgbClr val="7030A0"/>
                </a:solidFill>
              </a:rPr>
              <a:t>route via methane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noAutofit/>
          </a:bodyPr>
          <a:lstStyle/>
          <a:p>
            <a:pPr fontAlgn="auto">
              <a:spcAft>
                <a:spcPts val="0"/>
              </a:spcAft>
              <a:defRPr/>
            </a:pPr>
            <a:r>
              <a:rPr lang="en-US" sz="2000" b="1" dirty="0">
                <a:solidFill>
                  <a:schemeClr val="tx2">
                    <a:satMod val="130000"/>
                  </a:schemeClr>
                </a:solidFill>
                <a:effectLst/>
              </a:rPr>
              <a:t>Example:</a:t>
            </a:r>
            <a:r>
              <a:rPr lang="en-US" sz="2000" dirty="0">
                <a:solidFill>
                  <a:schemeClr val="tx2">
                    <a:satMod val="130000"/>
                  </a:schemeClr>
                </a:solidFill>
                <a:effectLst/>
              </a:rPr>
              <a:t> Calculate the standard enthalpy change when one mole of methane is formed from its elements in their standard states.  The standard enthalpies of combustion </a:t>
            </a:r>
            <a:r>
              <a:rPr lang="en-US" sz="2000" dirty="0" smtClean="0">
                <a:solidFill>
                  <a:schemeClr val="tx2">
                    <a:satMod val="130000"/>
                  </a:schemeClr>
                </a:solidFill>
                <a:effectLst/>
              </a:rPr>
              <a:t>(     </a:t>
            </a:r>
            <a:r>
              <a:rPr lang="en-US" sz="2000" b="1" dirty="0" smtClean="0">
                <a:solidFill>
                  <a:schemeClr val="tx2">
                    <a:satMod val="130000"/>
                  </a:schemeClr>
                </a:solidFill>
                <a:effectLst/>
              </a:rPr>
              <a:t> </a:t>
            </a:r>
            <a:r>
              <a:rPr lang="en-US" sz="2000" b="1" dirty="0">
                <a:solidFill>
                  <a:schemeClr val="tx2">
                    <a:satMod val="130000"/>
                  </a:schemeClr>
                </a:solidFill>
                <a:effectLst/>
              </a:rPr>
              <a:t>) </a:t>
            </a:r>
            <a:r>
              <a:rPr lang="en-US" sz="2000" dirty="0">
                <a:solidFill>
                  <a:schemeClr val="tx2">
                    <a:satMod val="130000"/>
                  </a:schemeClr>
                </a:solidFill>
                <a:effectLst/>
              </a:rPr>
              <a:t>of carbon, hydrogen and methane are -393, -286 and -890 kJ mol</a:t>
            </a:r>
            <a:r>
              <a:rPr lang="en-US" sz="2000" baseline="30000" dirty="0">
                <a:solidFill>
                  <a:schemeClr val="tx2">
                    <a:satMod val="130000"/>
                  </a:schemeClr>
                </a:solidFill>
                <a:effectLst/>
              </a:rPr>
              <a:t>-1</a:t>
            </a:r>
            <a:r>
              <a:rPr lang="en-US" sz="2000" dirty="0">
                <a:solidFill>
                  <a:schemeClr val="tx2">
                    <a:satMod val="130000"/>
                  </a:schemeClr>
                </a:solidFill>
                <a:effectLst/>
              </a:rPr>
              <a:t> respectively.</a:t>
            </a:r>
            <a:br>
              <a:rPr lang="en-US" sz="2000" dirty="0">
                <a:solidFill>
                  <a:schemeClr val="tx2">
                    <a:satMod val="130000"/>
                  </a:schemeClr>
                </a:solidFill>
                <a:effectLst/>
              </a:rPr>
            </a:br>
            <a:endParaRPr lang="en-US" sz="2000" dirty="0">
              <a:solidFill>
                <a:schemeClr val="tx2">
                  <a:satMod val="130000"/>
                </a:schemeClr>
              </a:solidFill>
            </a:endParaRPr>
          </a:p>
        </p:txBody>
      </p:sp>
      <p:sp>
        <p:nvSpPr>
          <p:cNvPr id="24579" name="Content Placeholder 2"/>
          <p:cNvSpPr>
            <a:spLocks noGrp="1"/>
          </p:cNvSpPr>
          <p:nvPr>
            <p:ph idx="1"/>
          </p:nvPr>
        </p:nvSpPr>
        <p:spPr>
          <a:xfrm>
            <a:off x="1143000" y="1447800"/>
            <a:ext cx="7791450" cy="4800600"/>
          </a:xfrm>
        </p:spPr>
        <p:txBody>
          <a:bodyPr/>
          <a:lstStyle/>
          <a:p>
            <a:r>
              <a:rPr lang="en-US" sz="2400" b="1" smtClean="0"/>
              <a:t>Step 4: </a:t>
            </a:r>
            <a:r>
              <a:rPr lang="en-US" sz="2400" smtClean="0"/>
              <a:t>Rearrange the equation and substitute values to solve for the unknown </a:t>
            </a:r>
            <a:r>
              <a:rPr lang="en-US" sz="2400" smtClean="0">
                <a:sym typeface="Symbol" pitchFamily="18" charset="2"/>
              </a:rPr>
              <a:t></a:t>
            </a:r>
            <a:r>
              <a:rPr lang="en-US" sz="2400" smtClean="0"/>
              <a:t>H value. </a:t>
            </a:r>
            <a:endParaRPr lang="en-US" smtClean="0"/>
          </a:p>
        </p:txBody>
      </p:sp>
      <p:graphicFrame>
        <p:nvGraphicFramePr>
          <p:cNvPr id="24580" name="Object 3"/>
          <p:cNvGraphicFramePr>
            <a:graphicFrameLocks noChangeAspect="1"/>
          </p:cNvGraphicFramePr>
          <p:nvPr>
            <p:extLst>
              <p:ext uri="{D42A27DB-BD31-4B8C-83A1-F6EECF244321}">
                <p14:modId xmlns:p14="http://schemas.microsoft.com/office/powerpoint/2010/main" val="589660531"/>
              </p:ext>
            </p:extLst>
          </p:nvPr>
        </p:nvGraphicFramePr>
        <p:xfrm>
          <a:off x="4876800" y="685800"/>
          <a:ext cx="490538" cy="373063"/>
        </p:xfrm>
        <a:graphic>
          <a:graphicData uri="http://schemas.openxmlformats.org/presentationml/2006/ole">
            <mc:AlternateContent xmlns:mc="http://schemas.openxmlformats.org/markup-compatibility/2006">
              <mc:Choice xmlns:v="urn:schemas-microsoft-com:vml" Requires="v">
                <p:oleObj spid="_x0000_s24620" name="Equation" r:id="rId3" imgW="266400" imgH="203040" progId="Equation.3">
                  <p:embed/>
                </p:oleObj>
              </mc:Choice>
              <mc:Fallback>
                <p:oleObj name="Equation" r:id="rId3" imgW="266400" imgH="20304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685800"/>
                        <a:ext cx="4905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4581" name="Object 13"/>
          <p:cNvGraphicFramePr>
            <a:graphicFrameLocks noChangeAspect="1"/>
          </p:cNvGraphicFramePr>
          <p:nvPr/>
        </p:nvGraphicFramePr>
        <p:xfrm>
          <a:off x="1778000" y="2438400"/>
          <a:ext cx="6781800" cy="609600"/>
        </p:xfrm>
        <a:graphic>
          <a:graphicData uri="http://schemas.openxmlformats.org/presentationml/2006/ole">
            <mc:AlternateContent xmlns:mc="http://schemas.openxmlformats.org/markup-compatibility/2006">
              <mc:Choice xmlns:v="urn:schemas-microsoft-com:vml" Requires="v">
                <p:oleObj spid="_x0000_s24621" name="Equation" r:id="rId5" imgW="2260440" imgH="203040" progId="Equation.3">
                  <p:embed/>
                </p:oleObj>
              </mc:Choice>
              <mc:Fallback>
                <p:oleObj name="Equation" r:id="rId5" imgW="2260440" imgH="203040" progId="Equation.3">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8000" y="2438400"/>
                        <a:ext cx="6781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nvGraphicFramePr>
        <p:xfrm>
          <a:off x="1809750" y="3733800"/>
          <a:ext cx="6667500" cy="609600"/>
        </p:xfrm>
        <a:graphic>
          <a:graphicData uri="http://schemas.openxmlformats.org/presentationml/2006/ole">
            <mc:AlternateContent xmlns:mc="http://schemas.openxmlformats.org/markup-compatibility/2006">
              <mc:Choice xmlns:v="urn:schemas-microsoft-com:vml" Requires="v">
                <p:oleObj spid="_x0000_s24622" name="Equation" r:id="rId7" imgW="2222280" imgH="203040" progId="Equation.3">
                  <p:embed/>
                </p:oleObj>
              </mc:Choice>
              <mc:Fallback>
                <p:oleObj name="Equation" r:id="rId7" imgW="2222280" imgH="203040" progId="Equation.3">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9750" y="3733800"/>
                        <a:ext cx="66675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19"/>
          <p:cNvGraphicFramePr>
            <a:graphicFrameLocks noChangeAspect="1"/>
          </p:cNvGraphicFramePr>
          <p:nvPr/>
        </p:nvGraphicFramePr>
        <p:xfrm>
          <a:off x="1828800" y="4495800"/>
          <a:ext cx="4876800" cy="609600"/>
        </p:xfrm>
        <a:graphic>
          <a:graphicData uri="http://schemas.openxmlformats.org/presentationml/2006/ole">
            <mc:AlternateContent xmlns:mc="http://schemas.openxmlformats.org/markup-compatibility/2006">
              <mc:Choice xmlns:v="urn:schemas-microsoft-com:vml" Requires="v">
                <p:oleObj spid="_x0000_s24623" name="Equation" r:id="rId9" imgW="1625400" imgH="203040" progId="Equation.3">
                  <p:embed/>
                </p:oleObj>
              </mc:Choice>
              <mc:Fallback>
                <p:oleObj name="Equation" r:id="rId9" imgW="1625400" imgH="203040" progId="Equation.3">
                  <p:embed/>
                  <p:pic>
                    <p:nvPicPr>
                      <p:cNvPr id="0" name="Object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495800"/>
                        <a:ext cx="4876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nvGraphicFramePr>
        <p:xfrm>
          <a:off x="1828800" y="5257800"/>
          <a:ext cx="3124200" cy="609600"/>
        </p:xfrm>
        <a:graphic>
          <a:graphicData uri="http://schemas.openxmlformats.org/presentationml/2006/ole">
            <mc:AlternateContent xmlns:mc="http://schemas.openxmlformats.org/markup-compatibility/2006">
              <mc:Choice xmlns:v="urn:schemas-microsoft-com:vml" Requires="v">
                <p:oleObj spid="_x0000_s24624" name="Equation" r:id="rId11" imgW="1041120" imgH="203040" progId="Equation.3">
                  <p:embed/>
                </p:oleObj>
              </mc:Choice>
              <mc:Fallback>
                <p:oleObj name="Equation" r:id="rId11" imgW="1041120" imgH="203040" progId="Equation.3">
                  <p:embed/>
                  <p:pic>
                    <p:nvPicPr>
                      <p:cNvPr id="0" name="Object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5257800"/>
                        <a:ext cx="3124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r>
              <a:rPr lang="en-US" sz="3200" b="1" smtClean="0">
                <a:effectLst/>
              </a:rPr>
              <a:t>BOND ENTHALPIES</a:t>
            </a:r>
            <a:endParaRPr lang="en-US" sz="3200" smtClean="0">
              <a:effectLst/>
            </a:endParaRPr>
          </a:p>
        </p:txBody>
      </p:sp>
      <p:sp>
        <p:nvSpPr>
          <p:cNvPr id="3" name="Content Placeholder 2"/>
          <p:cNvSpPr>
            <a:spLocks noGrp="1"/>
          </p:cNvSpPr>
          <p:nvPr>
            <p:ph idx="1"/>
          </p:nvPr>
        </p:nvSpPr>
        <p:spPr>
          <a:xfrm>
            <a:off x="1123950" y="1676400"/>
            <a:ext cx="7791450" cy="4800600"/>
          </a:xfrm>
        </p:spPr>
        <p:txBody>
          <a:bodyPr>
            <a:normAutofit/>
          </a:bodyPr>
          <a:lstStyle/>
          <a:p>
            <a:pPr marL="365760" indent="-283464" fontAlgn="auto">
              <a:spcAft>
                <a:spcPts val="0"/>
              </a:spcAft>
              <a:buFont typeface="Wingdings 2"/>
              <a:buChar char=""/>
              <a:defRPr/>
            </a:pPr>
            <a:r>
              <a:rPr lang="en-US" dirty="0"/>
              <a:t>Enthalpy change (</a:t>
            </a:r>
            <a:r>
              <a:rPr lang="en-US" dirty="0">
                <a:sym typeface="Symbol"/>
              </a:rPr>
              <a:t></a:t>
            </a:r>
            <a:r>
              <a:rPr lang="en-US" dirty="0"/>
              <a:t>H) can also be calculated directly from bond enthalpies</a:t>
            </a:r>
            <a:r>
              <a:rPr lang="en-US" dirty="0" smtClean="0"/>
              <a:t>.</a:t>
            </a:r>
            <a:br>
              <a:rPr lang="en-US" dirty="0" smtClean="0"/>
            </a:br>
            <a:r>
              <a:rPr lang="en-US" dirty="0" smtClean="0"/>
              <a:t>  </a:t>
            </a:r>
            <a:endParaRPr lang="en-US" dirty="0"/>
          </a:p>
          <a:p>
            <a:pPr marL="365760" indent="-283464" fontAlgn="auto">
              <a:spcAft>
                <a:spcPts val="0"/>
              </a:spcAft>
              <a:buFont typeface="Wingdings 2"/>
              <a:buChar char=""/>
              <a:defRPr/>
            </a:pPr>
            <a:r>
              <a:rPr lang="en-US" dirty="0"/>
              <a:t>Bond enthalpy for a diatomic molecule is defined as the enthalpy change for the following process:</a:t>
            </a:r>
          </a:p>
          <a:p>
            <a:pPr marL="82296" indent="0" fontAlgn="auto">
              <a:spcAft>
                <a:spcPts val="0"/>
              </a:spcAft>
              <a:buFont typeface="Wingdings 2"/>
              <a:buNone/>
              <a:defRPr/>
            </a:pPr>
            <a:endParaRPr lang="en-US" dirty="0"/>
          </a:p>
          <a:p>
            <a:pPr marL="82296" indent="0" fontAlgn="auto">
              <a:spcAft>
                <a:spcPts val="0"/>
              </a:spcAft>
              <a:buFont typeface="Wingdings 2"/>
              <a:buNone/>
              <a:defRPr/>
            </a:pPr>
            <a:r>
              <a:rPr lang="en-US" dirty="0"/>
              <a:t>	</a:t>
            </a:r>
            <a:r>
              <a:rPr lang="en-US" dirty="0" smtClean="0"/>
              <a:t>	X-Y(g</a:t>
            </a:r>
            <a:r>
              <a:rPr lang="en-US" dirty="0"/>
              <a:t>) ↔ X(g) + Y(g)</a:t>
            </a:r>
          </a:p>
          <a:p>
            <a:pPr marL="365760" indent="-283464" fontAlgn="auto">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bwMode="auto">
          <a:xfrm>
            <a:off x="990600" y="274638"/>
            <a:ext cx="8153400" cy="1143000"/>
          </a:xfrm>
        </p:spPr>
        <p:txBody>
          <a:bodyPr vert="horz" wrap="square" lIns="91440" tIns="45720" rIns="91440" bIns="45720" numCol="1" anchorCtr="0" compatLnSpc="1">
            <a:prstTxWarp prst="textNoShape">
              <a:avLst/>
            </a:prstTxWarp>
          </a:bodyPr>
          <a:lstStyle/>
          <a:p>
            <a:r>
              <a:rPr lang="en-US" sz="3200" b="1" smtClean="0">
                <a:effectLst/>
              </a:rPr>
              <a:t>BOND ENTHALPIES</a:t>
            </a:r>
            <a:endParaRPr lang="en-US" sz="3200" smtClean="0">
              <a:effectLst/>
            </a:endParaRPr>
          </a:p>
        </p:txBody>
      </p:sp>
      <p:sp>
        <p:nvSpPr>
          <p:cNvPr id="3" name="Content Placeholder 2"/>
          <p:cNvSpPr>
            <a:spLocks noGrp="1"/>
          </p:cNvSpPr>
          <p:nvPr>
            <p:ph idx="1"/>
          </p:nvPr>
        </p:nvSpPr>
        <p:spPr>
          <a:xfrm>
            <a:off x="1123950" y="1676400"/>
            <a:ext cx="8020050" cy="4800600"/>
          </a:xfrm>
        </p:spPr>
        <p:txBody>
          <a:bodyPr>
            <a:normAutofit/>
          </a:bodyPr>
          <a:lstStyle/>
          <a:p>
            <a:pPr marL="365760" indent="-283464" fontAlgn="auto">
              <a:spcAft>
                <a:spcPts val="0"/>
              </a:spcAft>
              <a:buFont typeface="Wingdings 2"/>
              <a:buChar char=""/>
              <a:defRPr/>
            </a:pPr>
            <a:r>
              <a:rPr lang="en-US" sz="2800" dirty="0"/>
              <a:t>Breaking bonds: </a:t>
            </a:r>
            <a:r>
              <a:rPr lang="en-US" sz="2800" dirty="0">
                <a:sym typeface="Symbol"/>
              </a:rPr>
              <a:t></a:t>
            </a:r>
            <a:r>
              <a:rPr lang="en-US" sz="2800" dirty="0"/>
              <a:t>H = positive (endothermic</a:t>
            </a:r>
            <a:r>
              <a:rPr lang="en-US" sz="2800" dirty="0" smtClean="0"/>
              <a:t>)</a:t>
            </a:r>
            <a:br>
              <a:rPr lang="en-US" sz="2800" dirty="0" smtClean="0"/>
            </a:br>
            <a:endParaRPr lang="en-US" sz="2800" dirty="0"/>
          </a:p>
          <a:p>
            <a:pPr marL="365760" indent="-283464" fontAlgn="auto">
              <a:spcAft>
                <a:spcPts val="0"/>
              </a:spcAft>
              <a:buFont typeface="Wingdings 2"/>
              <a:buChar char=""/>
              <a:defRPr/>
            </a:pPr>
            <a:r>
              <a:rPr lang="en-US" sz="2800" dirty="0"/>
              <a:t>Forming bonds: </a:t>
            </a:r>
            <a:r>
              <a:rPr lang="en-US" sz="2800" dirty="0">
                <a:sym typeface="Symbol"/>
              </a:rPr>
              <a:t></a:t>
            </a:r>
            <a:r>
              <a:rPr lang="en-US" sz="2800" dirty="0"/>
              <a:t>H = negative (exothermic</a:t>
            </a:r>
            <a:r>
              <a:rPr lang="en-US" sz="2800" dirty="0" smtClean="0"/>
              <a:t>)</a:t>
            </a:r>
            <a:br>
              <a:rPr lang="en-US" sz="2800" dirty="0" smtClean="0"/>
            </a:br>
            <a:endParaRPr lang="en-US" sz="2800" dirty="0"/>
          </a:p>
          <a:p>
            <a:pPr marL="365760" indent="-283464" fontAlgn="auto">
              <a:spcAft>
                <a:spcPts val="0"/>
              </a:spcAft>
              <a:buFont typeface="Wingdings 2"/>
              <a:buChar char=""/>
              <a:defRPr/>
            </a:pPr>
            <a:r>
              <a:rPr lang="en-US" sz="2800" dirty="0"/>
              <a:t>Calculating </a:t>
            </a:r>
            <a:r>
              <a:rPr lang="en-US" sz="2800" dirty="0">
                <a:sym typeface="Symbol"/>
              </a:rPr>
              <a:t></a:t>
            </a:r>
            <a:r>
              <a:rPr lang="en-US" sz="2800" dirty="0"/>
              <a:t>H from bond enthalpies: </a:t>
            </a:r>
            <a:endParaRPr lang="en-US" sz="2800" dirty="0" smtClean="0"/>
          </a:p>
          <a:p>
            <a:pPr marL="82296" indent="0" fontAlgn="auto">
              <a:spcAft>
                <a:spcPts val="0"/>
              </a:spcAft>
              <a:buFont typeface="Wingdings 2"/>
              <a:buNone/>
              <a:defRPr/>
            </a:pPr>
            <a:r>
              <a:rPr lang="en-US" sz="2800" dirty="0" smtClean="0">
                <a:sym typeface="Symbol"/>
              </a:rPr>
              <a:t>  </a:t>
            </a:r>
            <a:br>
              <a:rPr lang="en-US" sz="2800" dirty="0" smtClean="0">
                <a:sym typeface="Symbol"/>
              </a:rPr>
            </a:br>
            <a:r>
              <a:rPr lang="en-US" sz="2800" dirty="0" smtClean="0">
                <a:sym typeface="Symbol"/>
              </a:rPr>
              <a:t>   </a:t>
            </a:r>
            <a:r>
              <a:rPr lang="en-US" sz="2800" b="1" dirty="0" smtClean="0">
                <a:sym typeface="Symbol"/>
              </a:rPr>
              <a:t></a:t>
            </a:r>
            <a:r>
              <a:rPr lang="en-US" sz="2800" b="1" dirty="0" err="1"/>
              <a:t>H</a:t>
            </a:r>
            <a:r>
              <a:rPr lang="en-US" sz="2800" b="1" baseline="-25000" dirty="0" err="1"/>
              <a:t>rxn</a:t>
            </a:r>
            <a:r>
              <a:rPr lang="en-US" sz="2800" b="1" dirty="0"/>
              <a:t> = </a:t>
            </a:r>
            <a:r>
              <a:rPr lang="en-US" sz="2800" b="1" dirty="0">
                <a:sym typeface="Symbol"/>
              </a:rPr>
              <a:t></a:t>
            </a:r>
            <a:r>
              <a:rPr lang="en-US" sz="2800" b="1" dirty="0"/>
              <a:t>(bonds broken) -  </a:t>
            </a:r>
            <a:r>
              <a:rPr lang="en-US" sz="2800" b="1" dirty="0">
                <a:sym typeface="Symbol"/>
              </a:rPr>
              <a:t></a:t>
            </a:r>
            <a:r>
              <a:rPr lang="en-US" sz="2800" b="1" dirty="0"/>
              <a:t>(bonds formed) </a:t>
            </a:r>
          </a:p>
          <a:p>
            <a:pPr marL="365760" indent="-283464" fontAlgn="auto">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Table of bond enthalpies</a:t>
            </a:r>
            <a:endParaRPr lang="en-US" dirty="0">
              <a:solidFill>
                <a:schemeClr val="tx2">
                  <a:satMod val="130000"/>
                </a:schemeClr>
              </a:solidFill>
            </a:endParaRPr>
          </a:p>
        </p:txBody>
      </p:sp>
      <p:graphicFrame>
        <p:nvGraphicFramePr>
          <p:cNvPr id="11267" name="Object 3"/>
          <p:cNvGraphicFramePr>
            <a:graphicFrameLocks noChangeAspect="1"/>
          </p:cNvGraphicFramePr>
          <p:nvPr/>
        </p:nvGraphicFramePr>
        <p:xfrm>
          <a:off x="152400" y="1905000"/>
          <a:ext cx="15032038" cy="3675063"/>
        </p:xfrm>
        <a:graphic>
          <a:graphicData uri="http://schemas.openxmlformats.org/presentationml/2006/ole">
            <mc:AlternateContent xmlns:mc="http://schemas.openxmlformats.org/markup-compatibility/2006">
              <mc:Choice xmlns:v="urn:schemas-microsoft-com:vml" Requires="v">
                <p:oleObj spid="_x0000_s11275" name="Document" r:id="rId4" imgW="7004543" imgH="1712343" progId="Word.Document.12">
                  <p:embed/>
                </p:oleObj>
              </mc:Choice>
              <mc:Fallback>
                <p:oleObj name="Document" r:id="rId4" imgW="7004543" imgH="1712343" progId="Word.Documen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905000"/>
                        <a:ext cx="15032038" cy="367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0"/>
            <a:ext cx="4438650" cy="1371600"/>
          </a:xfrm>
        </p:spPr>
        <p:txBody>
          <a:bodyPr/>
          <a:lstStyle/>
          <a:p>
            <a:pPr fontAlgn="auto">
              <a:spcAft>
                <a:spcPts val="0"/>
              </a:spcAft>
              <a:defRPr/>
            </a:pPr>
            <a:r>
              <a:rPr lang="en-US" sz="2400" b="1" dirty="0">
                <a:solidFill>
                  <a:schemeClr val="tx2">
                    <a:satMod val="130000"/>
                  </a:schemeClr>
                </a:solidFill>
                <a:effectLst/>
              </a:rPr>
              <a:t>Example: </a:t>
            </a:r>
            <a:r>
              <a:rPr lang="en-US" sz="2400" dirty="0">
                <a:solidFill>
                  <a:schemeClr val="tx2">
                    <a:satMod val="130000"/>
                  </a:schemeClr>
                </a:solidFill>
                <a:effectLst/>
              </a:rPr>
              <a:t>Calculate </a:t>
            </a:r>
            <a:r>
              <a:rPr lang="en-US" sz="2400" dirty="0">
                <a:solidFill>
                  <a:schemeClr val="tx2">
                    <a:satMod val="130000"/>
                  </a:schemeClr>
                </a:solidFill>
                <a:effectLst/>
                <a:sym typeface="Symbol"/>
              </a:rPr>
              <a:t></a:t>
            </a:r>
            <a:r>
              <a:rPr lang="en-US" sz="2400" dirty="0">
                <a:solidFill>
                  <a:schemeClr val="tx2">
                    <a:satMod val="130000"/>
                  </a:schemeClr>
                </a:solidFill>
                <a:effectLst/>
              </a:rPr>
              <a:t>H for the hydrogenation of </a:t>
            </a:r>
            <a:r>
              <a:rPr lang="en-US" sz="2400" dirty="0" smtClean="0">
                <a:solidFill>
                  <a:schemeClr val="tx2">
                    <a:satMod val="130000"/>
                  </a:schemeClr>
                </a:solidFill>
                <a:effectLst/>
              </a:rPr>
              <a:t>ethane</a:t>
            </a:r>
            <a:endParaRPr lang="en-US" sz="2400" dirty="0">
              <a:solidFill>
                <a:schemeClr val="tx2">
                  <a:satMod val="130000"/>
                </a:schemeClr>
              </a:solidFill>
            </a:endParaRPr>
          </a:p>
        </p:txBody>
      </p:sp>
      <p:sp>
        <p:nvSpPr>
          <p:cNvPr id="10" name="Content Placeholder 9"/>
          <p:cNvSpPr>
            <a:spLocks noGrp="1"/>
          </p:cNvSpPr>
          <p:nvPr>
            <p:ph idx="1"/>
          </p:nvPr>
        </p:nvSpPr>
        <p:spPr>
          <a:xfrm>
            <a:off x="1143000" y="5105400"/>
            <a:ext cx="7791450" cy="1600200"/>
          </a:xfrm>
        </p:spPr>
        <p:txBody>
          <a:bodyPr>
            <a:normAutofit fontScale="85000" lnSpcReduction="20000"/>
          </a:bodyPr>
          <a:lstStyle/>
          <a:p>
            <a:pPr marL="82296" indent="0" fontAlgn="auto">
              <a:spcAft>
                <a:spcPts val="0"/>
              </a:spcAft>
              <a:buFont typeface="Wingdings 2"/>
              <a:buNone/>
              <a:defRPr/>
            </a:pPr>
            <a:r>
              <a:rPr lang="en-US" sz="3000" i="1" dirty="0" smtClean="0"/>
              <a:t>There is more energy released than absorbed, </a:t>
            </a:r>
          </a:p>
          <a:p>
            <a:pPr marL="82296" indent="0" fontAlgn="auto">
              <a:spcAft>
                <a:spcPts val="0"/>
              </a:spcAft>
              <a:buFont typeface="Wingdings 2"/>
              <a:buNone/>
              <a:defRPr/>
            </a:pPr>
            <a:r>
              <a:rPr lang="en-US" sz="3000" i="1" dirty="0" smtClean="0"/>
              <a:t>so the </a:t>
            </a:r>
            <a:r>
              <a:rPr lang="en-US" sz="3000" i="1" dirty="0" err="1" smtClean="0"/>
              <a:t>rxn</a:t>
            </a:r>
            <a:r>
              <a:rPr lang="en-US" sz="3000" i="1" dirty="0" smtClean="0"/>
              <a:t> is exothermic.</a:t>
            </a:r>
            <a:br>
              <a:rPr lang="en-US" sz="3000" i="1" dirty="0" smtClean="0"/>
            </a:br>
            <a:endParaRPr lang="en-US" sz="3000" i="1" dirty="0" smtClean="0"/>
          </a:p>
          <a:p>
            <a:pPr marL="82296" indent="0" fontAlgn="auto">
              <a:spcAft>
                <a:spcPts val="0"/>
              </a:spcAft>
              <a:buFont typeface="Wingdings 2"/>
              <a:buNone/>
              <a:defRPr/>
            </a:pPr>
            <a:r>
              <a:rPr lang="en-US" dirty="0" smtClean="0">
                <a:sym typeface="Symbol"/>
              </a:rPr>
              <a:t>H = </a:t>
            </a:r>
            <a:r>
              <a:rPr lang="en-US" dirty="0" smtClean="0">
                <a:solidFill>
                  <a:srgbClr val="002060"/>
                </a:solidFill>
                <a:sym typeface="Symbol"/>
              </a:rPr>
              <a:t>2696</a:t>
            </a:r>
            <a:r>
              <a:rPr lang="en-US" dirty="0" smtClean="0">
                <a:sym typeface="Symbol"/>
              </a:rPr>
              <a:t> </a:t>
            </a:r>
            <a:r>
              <a:rPr lang="en-US" dirty="0" smtClean="0">
                <a:solidFill>
                  <a:srgbClr val="C00000"/>
                </a:solidFill>
                <a:sym typeface="Symbol"/>
              </a:rPr>
              <a:t>– 2820</a:t>
            </a:r>
            <a:r>
              <a:rPr lang="en-US" dirty="0" smtClean="0">
                <a:sym typeface="Symbol"/>
              </a:rPr>
              <a:t> = </a:t>
            </a:r>
            <a:r>
              <a:rPr lang="en-US" b="1" dirty="0" smtClean="0">
                <a:sym typeface="Symbol"/>
              </a:rPr>
              <a:t>-124 kJ mol</a:t>
            </a:r>
            <a:r>
              <a:rPr lang="en-US" b="1" baseline="30000" dirty="0" smtClean="0">
                <a:sym typeface="Symbol"/>
              </a:rPr>
              <a:t>-1</a:t>
            </a:r>
            <a:endParaRPr lang="en-US" b="1" baseline="30000" dirty="0"/>
          </a:p>
        </p:txBody>
      </p:sp>
      <p:graphicFrame>
        <p:nvGraphicFramePr>
          <p:cNvPr id="12292" name="Object 10"/>
          <p:cNvGraphicFramePr>
            <a:graphicFrameLocks noChangeAspect="1"/>
          </p:cNvGraphicFramePr>
          <p:nvPr/>
        </p:nvGraphicFramePr>
        <p:xfrm>
          <a:off x="609600" y="152400"/>
          <a:ext cx="6629400" cy="1620838"/>
        </p:xfrm>
        <a:graphic>
          <a:graphicData uri="http://schemas.openxmlformats.org/presentationml/2006/ole">
            <mc:AlternateContent xmlns:mc="http://schemas.openxmlformats.org/markup-compatibility/2006">
              <mc:Choice xmlns:v="urn:schemas-microsoft-com:vml" Requires="v">
                <p:oleObj spid="_x0000_s12315" name="Document" r:id="rId4" imgW="7004543" imgH="1712343" progId="Word.Document.12">
                  <p:embed/>
                </p:oleObj>
              </mc:Choice>
              <mc:Fallback>
                <p:oleObj name="Document" r:id="rId4" imgW="7004543" imgH="1712343" progId="Word.Document.12">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52400"/>
                        <a:ext cx="6629400" cy="162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TextBox 11"/>
          <p:cNvSpPr txBox="1">
            <a:spLocks noChangeArrowheads="1"/>
          </p:cNvSpPr>
          <p:nvPr/>
        </p:nvSpPr>
        <p:spPr bwMode="auto">
          <a:xfrm>
            <a:off x="990600" y="3657600"/>
            <a:ext cx="266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   </a:t>
            </a:r>
            <a:r>
              <a:rPr lang="en-US" sz="2400">
                <a:solidFill>
                  <a:srgbClr val="002060"/>
                </a:solidFill>
              </a:rPr>
              <a:t>C=C   612</a:t>
            </a:r>
          </a:p>
          <a:p>
            <a:r>
              <a:rPr lang="en-US" sz="2400">
                <a:solidFill>
                  <a:srgbClr val="002060"/>
                </a:solidFill>
              </a:rPr>
              <a:t>4 C-H	  4 x 412</a:t>
            </a:r>
          </a:p>
          <a:p>
            <a:r>
              <a:rPr lang="en-US" sz="2400">
                <a:solidFill>
                  <a:srgbClr val="002060"/>
                </a:solidFill>
              </a:rPr>
              <a:t>   H-H	  436</a:t>
            </a:r>
          </a:p>
        </p:txBody>
      </p:sp>
      <p:sp>
        <p:nvSpPr>
          <p:cNvPr id="13" name="Right Brace 12"/>
          <p:cNvSpPr/>
          <p:nvPr/>
        </p:nvSpPr>
        <p:spPr>
          <a:xfrm>
            <a:off x="2971800" y="3657600"/>
            <a:ext cx="533400" cy="1143000"/>
          </a:xfrm>
          <a:prstGeom prst="rightBrace">
            <a:avLst/>
          </a:pr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4" name="TextBox 13"/>
          <p:cNvSpPr txBox="1">
            <a:spLocks noChangeArrowheads="1"/>
          </p:cNvSpPr>
          <p:nvPr/>
        </p:nvSpPr>
        <p:spPr bwMode="auto">
          <a:xfrm>
            <a:off x="3429000" y="401955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olidFill>
                  <a:srgbClr val="002060"/>
                </a:solidFill>
              </a:rPr>
              <a:t>2696 kJ</a:t>
            </a:r>
          </a:p>
        </p:txBody>
      </p:sp>
      <p:sp>
        <p:nvSpPr>
          <p:cNvPr id="17" name="TextBox 16"/>
          <p:cNvSpPr txBox="1">
            <a:spLocks noChangeArrowheads="1"/>
          </p:cNvSpPr>
          <p:nvPr/>
        </p:nvSpPr>
        <p:spPr bwMode="auto">
          <a:xfrm>
            <a:off x="5257800" y="3657600"/>
            <a:ext cx="266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dirty="0"/>
              <a:t>   </a:t>
            </a:r>
            <a:r>
              <a:rPr lang="en-US" sz="2400" dirty="0">
                <a:solidFill>
                  <a:srgbClr val="C00000"/>
                </a:solidFill>
              </a:rPr>
              <a:t>C-C   348</a:t>
            </a:r>
          </a:p>
          <a:p>
            <a:r>
              <a:rPr lang="en-US" sz="2400" dirty="0">
                <a:solidFill>
                  <a:srgbClr val="C00000"/>
                </a:solidFill>
              </a:rPr>
              <a:t>6 C-H	  6 x 412</a:t>
            </a:r>
          </a:p>
          <a:p>
            <a:r>
              <a:rPr lang="en-US" sz="2400" dirty="0"/>
              <a:t>   </a:t>
            </a:r>
          </a:p>
        </p:txBody>
      </p:sp>
      <p:sp>
        <p:nvSpPr>
          <p:cNvPr id="18" name="Right Brace 17"/>
          <p:cNvSpPr/>
          <p:nvPr/>
        </p:nvSpPr>
        <p:spPr>
          <a:xfrm>
            <a:off x="7239000" y="3657600"/>
            <a:ext cx="533400" cy="1143000"/>
          </a:xfrm>
          <a:prstGeom prst="rightBrace">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9" name="TextBox 18"/>
          <p:cNvSpPr txBox="1">
            <a:spLocks noChangeArrowheads="1"/>
          </p:cNvSpPr>
          <p:nvPr/>
        </p:nvSpPr>
        <p:spPr bwMode="auto">
          <a:xfrm>
            <a:off x="7696200" y="401955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olidFill>
                  <a:srgbClr val="C00000"/>
                </a:solidFill>
              </a:rPr>
              <a:t>2820 kJ</a:t>
            </a:r>
          </a:p>
        </p:txBody>
      </p:sp>
      <p:sp>
        <p:nvSpPr>
          <p:cNvPr id="15" name="TextBox 14"/>
          <p:cNvSpPr txBox="1">
            <a:spLocks noChangeArrowheads="1"/>
          </p:cNvSpPr>
          <p:nvPr/>
        </p:nvSpPr>
        <p:spPr bwMode="auto">
          <a:xfrm>
            <a:off x="990600" y="3200400"/>
            <a:ext cx="4038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000" u="sng">
                <a:solidFill>
                  <a:srgbClr val="002060"/>
                </a:solidFill>
              </a:rPr>
              <a:t>Energy absorbed to break bonds:</a:t>
            </a:r>
          </a:p>
        </p:txBody>
      </p:sp>
      <p:sp>
        <p:nvSpPr>
          <p:cNvPr id="21" name="TextBox 20"/>
          <p:cNvSpPr txBox="1">
            <a:spLocks noChangeArrowheads="1"/>
          </p:cNvSpPr>
          <p:nvPr/>
        </p:nvSpPr>
        <p:spPr bwMode="auto">
          <a:xfrm>
            <a:off x="5181600" y="3200400"/>
            <a:ext cx="4038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000" u="sng">
                <a:solidFill>
                  <a:srgbClr val="C00000"/>
                </a:solidFill>
              </a:rPr>
              <a:t>Energy released as bonds form:</a:t>
            </a:r>
          </a:p>
        </p:txBody>
      </p:sp>
      <p:pic>
        <p:nvPicPr>
          <p:cNvPr id="25609" name="Picture 9" descr="http://upload.wikimedia.org/wikipedia/commons/thumb/e/e9/Ethene_structural.svg/160px-Ethene_structural.svg.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1752600"/>
            <a:ext cx="152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1" name="Picture 11" descr="http://upload.wikimedia.org/wikipedia/commons/9/99/Ethane-flat.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37313" y="1735138"/>
            <a:ext cx="1639887" cy="1236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0" name="Straight Arrow Connector 19"/>
          <p:cNvCxnSpPr/>
          <p:nvPr/>
        </p:nvCxnSpPr>
        <p:spPr>
          <a:xfrm>
            <a:off x="5334000" y="2324100"/>
            <a:ext cx="685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3886200" y="2057400"/>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H</a:t>
            </a:r>
            <a:r>
              <a:rPr lang="en-US" sz="2400" b="1">
                <a:sym typeface="Symbol" pitchFamily="18" charset="2"/>
              </a:rPr>
              <a:t></a:t>
            </a:r>
            <a:r>
              <a:rPr lang="en-US" sz="2400"/>
              <a:t>H (g)</a:t>
            </a:r>
          </a:p>
        </p:txBody>
      </p:sp>
      <p:sp>
        <p:nvSpPr>
          <p:cNvPr id="29" name="TextBox 28"/>
          <p:cNvSpPr txBox="1">
            <a:spLocks noChangeArrowheads="1"/>
          </p:cNvSpPr>
          <p:nvPr/>
        </p:nvSpPr>
        <p:spPr bwMode="auto">
          <a:xfrm>
            <a:off x="2514600" y="20574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(g)</a:t>
            </a:r>
          </a:p>
        </p:txBody>
      </p:sp>
      <p:sp>
        <p:nvSpPr>
          <p:cNvPr id="30" name="TextBox 29"/>
          <p:cNvSpPr txBox="1">
            <a:spLocks noChangeArrowheads="1"/>
          </p:cNvSpPr>
          <p:nvPr/>
        </p:nvSpPr>
        <p:spPr bwMode="auto">
          <a:xfrm>
            <a:off x="8077200" y="20574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(g)</a:t>
            </a:r>
          </a:p>
        </p:txBody>
      </p:sp>
      <p:sp>
        <p:nvSpPr>
          <p:cNvPr id="31" name="TextBox 30"/>
          <p:cNvSpPr txBox="1">
            <a:spLocks noChangeArrowheads="1"/>
          </p:cNvSpPr>
          <p:nvPr/>
        </p:nvSpPr>
        <p:spPr bwMode="auto">
          <a:xfrm>
            <a:off x="3276600" y="20574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60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56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xEl>
                                              <p:pRg st="0" end="0"/>
                                            </p:tx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0">
                                            <p:txEl>
                                              <p:pRg st="1" end="1"/>
                                            </p:tx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p:bldP spid="12" grpId="0"/>
      <p:bldP spid="13" grpId="0" animBg="1"/>
      <p:bldP spid="14" grpId="0"/>
      <p:bldP spid="17" grpId="0"/>
      <p:bldP spid="18" grpId="0" animBg="1"/>
      <p:bldP spid="19" grpId="0"/>
      <p:bldP spid="15" grpId="0"/>
      <p:bldP spid="21" grpId="0"/>
      <p:bldP spid="24" grpId="0"/>
      <p:bldP spid="29" grpId="0"/>
      <p:bldP spid="30" grpId="0"/>
      <p:bldP spid="3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152400"/>
            <a:ext cx="4724400" cy="1371600"/>
          </a:xfrm>
        </p:spPr>
        <p:txBody>
          <a:bodyPr>
            <a:normAutofit fontScale="90000"/>
          </a:bodyPr>
          <a:lstStyle/>
          <a:p>
            <a:pPr fontAlgn="auto">
              <a:spcAft>
                <a:spcPts val="0"/>
              </a:spcAft>
              <a:defRPr/>
            </a:pPr>
            <a:r>
              <a:rPr lang="en-US" sz="2400" b="1" dirty="0">
                <a:solidFill>
                  <a:schemeClr val="tx2">
                    <a:satMod val="130000"/>
                  </a:schemeClr>
                </a:solidFill>
                <a:effectLst/>
              </a:rPr>
              <a:t>Example: </a:t>
            </a:r>
            <a:r>
              <a:rPr lang="en-US" sz="2400" dirty="0">
                <a:solidFill>
                  <a:schemeClr val="tx2">
                    <a:satMod val="130000"/>
                  </a:schemeClr>
                </a:solidFill>
                <a:effectLst/>
              </a:rPr>
              <a:t>Calculate </a:t>
            </a:r>
            <a:r>
              <a:rPr lang="en-US" sz="2400" dirty="0">
                <a:solidFill>
                  <a:schemeClr val="tx2">
                    <a:satMod val="130000"/>
                  </a:schemeClr>
                </a:solidFill>
                <a:effectLst/>
                <a:sym typeface="Symbol"/>
              </a:rPr>
              <a:t></a:t>
            </a:r>
            <a:r>
              <a:rPr lang="en-US" sz="2400" dirty="0">
                <a:solidFill>
                  <a:schemeClr val="tx2">
                    <a:satMod val="130000"/>
                  </a:schemeClr>
                </a:solidFill>
                <a:effectLst/>
              </a:rPr>
              <a:t>H for the combustion of hydrazine in oxygen.  This reaction has been used to power spacecraft.</a:t>
            </a:r>
            <a:endParaRPr lang="en-US" sz="2400" dirty="0">
              <a:solidFill>
                <a:schemeClr val="tx2">
                  <a:satMod val="130000"/>
                </a:schemeClr>
              </a:solidFill>
            </a:endParaRPr>
          </a:p>
        </p:txBody>
      </p:sp>
      <p:sp>
        <p:nvSpPr>
          <p:cNvPr id="10" name="Content Placeholder 9"/>
          <p:cNvSpPr>
            <a:spLocks noGrp="1"/>
          </p:cNvSpPr>
          <p:nvPr>
            <p:ph idx="1"/>
          </p:nvPr>
        </p:nvSpPr>
        <p:spPr>
          <a:xfrm>
            <a:off x="1143000" y="5105400"/>
            <a:ext cx="7791450" cy="1600200"/>
          </a:xfrm>
        </p:spPr>
        <p:txBody>
          <a:bodyPr>
            <a:normAutofit fontScale="85000" lnSpcReduction="20000"/>
          </a:bodyPr>
          <a:lstStyle/>
          <a:p>
            <a:pPr marL="82296" indent="0" fontAlgn="auto">
              <a:spcAft>
                <a:spcPts val="0"/>
              </a:spcAft>
              <a:buFont typeface="Wingdings 2"/>
              <a:buNone/>
              <a:defRPr/>
            </a:pPr>
            <a:r>
              <a:rPr lang="en-US" sz="3000" i="1" dirty="0" smtClean="0"/>
              <a:t>There is more energy released than absorbed, </a:t>
            </a:r>
          </a:p>
          <a:p>
            <a:pPr marL="82296" indent="0" fontAlgn="auto">
              <a:spcAft>
                <a:spcPts val="0"/>
              </a:spcAft>
              <a:buFont typeface="Wingdings 2"/>
              <a:buNone/>
              <a:defRPr/>
            </a:pPr>
            <a:r>
              <a:rPr lang="en-US" sz="3000" i="1" dirty="0" smtClean="0"/>
              <a:t>so the </a:t>
            </a:r>
            <a:r>
              <a:rPr lang="en-US" sz="3000" i="1" dirty="0" err="1" smtClean="0"/>
              <a:t>rxn</a:t>
            </a:r>
            <a:r>
              <a:rPr lang="en-US" sz="3000" i="1" dirty="0" smtClean="0"/>
              <a:t> is exothermic.</a:t>
            </a:r>
            <a:br>
              <a:rPr lang="en-US" sz="3000" i="1" dirty="0" smtClean="0"/>
            </a:br>
            <a:endParaRPr lang="en-US" sz="3000" i="1" dirty="0" smtClean="0"/>
          </a:p>
          <a:p>
            <a:pPr marL="82296" indent="0" fontAlgn="auto">
              <a:spcAft>
                <a:spcPts val="0"/>
              </a:spcAft>
              <a:buFont typeface="Wingdings 2"/>
              <a:buNone/>
              <a:defRPr/>
            </a:pPr>
            <a:r>
              <a:rPr lang="en-US" dirty="0" smtClean="0">
                <a:sym typeface="Symbol"/>
              </a:rPr>
              <a:t>H = </a:t>
            </a:r>
            <a:r>
              <a:rPr lang="en-US" dirty="0" smtClean="0">
                <a:solidFill>
                  <a:srgbClr val="002060"/>
                </a:solidFill>
                <a:sym typeface="Symbol"/>
              </a:rPr>
              <a:t>2211</a:t>
            </a:r>
            <a:r>
              <a:rPr lang="en-US" dirty="0" smtClean="0">
                <a:sym typeface="Symbol"/>
              </a:rPr>
              <a:t> </a:t>
            </a:r>
            <a:r>
              <a:rPr lang="en-US" dirty="0" smtClean="0">
                <a:solidFill>
                  <a:srgbClr val="C00000"/>
                </a:solidFill>
                <a:sym typeface="Symbol"/>
              </a:rPr>
              <a:t>– 2796</a:t>
            </a:r>
            <a:r>
              <a:rPr lang="en-US" dirty="0" smtClean="0">
                <a:sym typeface="Symbol"/>
              </a:rPr>
              <a:t> = </a:t>
            </a:r>
            <a:r>
              <a:rPr lang="en-US" b="1" dirty="0" smtClean="0">
                <a:sym typeface="Symbol"/>
              </a:rPr>
              <a:t>-585 kJ mol</a:t>
            </a:r>
            <a:r>
              <a:rPr lang="en-US" b="1" baseline="30000" dirty="0" smtClean="0">
                <a:sym typeface="Symbol"/>
              </a:rPr>
              <a:t>-1</a:t>
            </a:r>
            <a:endParaRPr lang="en-US" b="1" baseline="30000" dirty="0"/>
          </a:p>
        </p:txBody>
      </p:sp>
      <p:graphicFrame>
        <p:nvGraphicFramePr>
          <p:cNvPr id="13316" name="Object 10"/>
          <p:cNvGraphicFramePr>
            <a:graphicFrameLocks noChangeAspect="1"/>
          </p:cNvGraphicFramePr>
          <p:nvPr/>
        </p:nvGraphicFramePr>
        <p:xfrm>
          <a:off x="609600" y="152400"/>
          <a:ext cx="6629400" cy="1620838"/>
        </p:xfrm>
        <a:graphic>
          <a:graphicData uri="http://schemas.openxmlformats.org/presentationml/2006/ole">
            <mc:AlternateContent xmlns:mc="http://schemas.openxmlformats.org/markup-compatibility/2006">
              <mc:Choice xmlns:v="urn:schemas-microsoft-com:vml" Requires="v">
                <p:oleObj spid="_x0000_s13342" name="Document" r:id="rId4" imgW="7004543" imgH="1712343" progId="Word.Document.12">
                  <p:embed/>
                </p:oleObj>
              </mc:Choice>
              <mc:Fallback>
                <p:oleObj name="Document" r:id="rId4" imgW="7004543" imgH="1712343" progId="Word.Document.12">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52400"/>
                        <a:ext cx="6629400" cy="162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TextBox 11"/>
          <p:cNvSpPr txBox="1">
            <a:spLocks noChangeArrowheads="1"/>
          </p:cNvSpPr>
          <p:nvPr/>
        </p:nvSpPr>
        <p:spPr bwMode="auto">
          <a:xfrm>
            <a:off x="990600" y="3657600"/>
            <a:ext cx="266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   </a:t>
            </a:r>
            <a:r>
              <a:rPr lang="en-US" sz="2400">
                <a:solidFill>
                  <a:srgbClr val="002060"/>
                </a:solidFill>
              </a:rPr>
              <a:t>N-N    163</a:t>
            </a:r>
          </a:p>
          <a:p>
            <a:r>
              <a:rPr lang="en-US" sz="2400">
                <a:solidFill>
                  <a:srgbClr val="002060"/>
                </a:solidFill>
              </a:rPr>
              <a:t>4 N-H	  4 x 388</a:t>
            </a:r>
          </a:p>
          <a:p>
            <a:r>
              <a:rPr lang="en-US" sz="2400">
                <a:solidFill>
                  <a:srgbClr val="002060"/>
                </a:solidFill>
              </a:rPr>
              <a:t>   O=O	   496</a:t>
            </a:r>
          </a:p>
        </p:txBody>
      </p:sp>
      <p:sp>
        <p:nvSpPr>
          <p:cNvPr id="13" name="Right Brace 12"/>
          <p:cNvSpPr/>
          <p:nvPr/>
        </p:nvSpPr>
        <p:spPr>
          <a:xfrm>
            <a:off x="2971800" y="3657600"/>
            <a:ext cx="533400" cy="1143000"/>
          </a:xfrm>
          <a:prstGeom prst="rightBrace">
            <a:avLst/>
          </a:prstGeom>
          <a:ln w="1905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4" name="TextBox 13"/>
          <p:cNvSpPr txBox="1">
            <a:spLocks noChangeArrowheads="1"/>
          </p:cNvSpPr>
          <p:nvPr/>
        </p:nvSpPr>
        <p:spPr bwMode="auto">
          <a:xfrm>
            <a:off x="3429000" y="401955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olidFill>
                  <a:srgbClr val="002060"/>
                </a:solidFill>
              </a:rPr>
              <a:t>2211 kJ</a:t>
            </a:r>
          </a:p>
        </p:txBody>
      </p:sp>
      <p:sp>
        <p:nvSpPr>
          <p:cNvPr id="17" name="TextBox 16"/>
          <p:cNvSpPr txBox="1">
            <a:spLocks noChangeArrowheads="1"/>
          </p:cNvSpPr>
          <p:nvPr/>
        </p:nvSpPr>
        <p:spPr bwMode="auto">
          <a:xfrm>
            <a:off x="5257800" y="3657600"/>
            <a:ext cx="2667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dirty="0"/>
              <a:t>   </a:t>
            </a:r>
            <a:r>
              <a:rPr lang="en-US" sz="2400" dirty="0">
                <a:solidFill>
                  <a:srgbClr val="C00000"/>
                </a:solidFill>
              </a:rPr>
              <a:t>N≡N   944</a:t>
            </a:r>
          </a:p>
          <a:p>
            <a:r>
              <a:rPr lang="en-US" sz="2400" dirty="0">
                <a:solidFill>
                  <a:srgbClr val="C00000"/>
                </a:solidFill>
              </a:rPr>
              <a:t>4 O-H	  </a:t>
            </a:r>
            <a:r>
              <a:rPr lang="en-US" sz="2400" dirty="0" smtClean="0">
                <a:solidFill>
                  <a:srgbClr val="C00000"/>
                </a:solidFill>
              </a:rPr>
              <a:t>4 </a:t>
            </a:r>
            <a:r>
              <a:rPr lang="en-US" sz="2400" dirty="0">
                <a:solidFill>
                  <a:srgbClr val="C00000"/>
                </a:solidFill>
              </a:rPr>
              <a:t>x 463</a:t>
            </a:r>
          </a:p>
          <a:p>
            <a:r>
              <a:rPr lang="en-US" sz="2400" dirty="0"/>
              <a:t>   </a:t>
            </a:r>
          </a:p>
        </p:txBody>
      </p:sp>
      <p:sp>
        <p:nvSpPr>
          <p:cNvPr id="18" name="Right Brace 17"/>
          <p:cNvSpPr/>
          <p:nvPr/>
        </p:nvSpPr>
        <p:spPr>
          <a:xfrm>
            <a:off x="7239000" y="3657600"/>
            <a:ext cx="533400" cy="1143000"/>
          </a:xfrm>
          <a:prstGeom prst="rightBrace">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9" name="TextBox 18"/>
          <p:cNvSpPr txBox="1">
            <a:spLocks noChangeArrowheads="1"/>
          </p:cNvSpPr>
          <p:nvPr/>
        </p:nvSpPr>
        <p:spPr bwMode="auto">
          <a:xfrm>
            <a:off x="7696200" y="4019550"/>
            <a:ext cx="1447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solidFill>
                  <a:srgbClr val="C00000"/>
                </a:solidFill>
              </a:rPr>
              <a:t>2796 kJ</a:t>
            </a:r>
          </a:p>
        </p:txBody>
      </p:sp>
      <p:sp>
        <p:nvSpPr>
          <p:cNvPr id="15" name="TextBox 14"/>
          <p:cNvSpPr txBox="1">
            <a:spLocks noChangeArrowheads="1"/>
          </p:cNvSpPr>
          <p:nvPr/>
        </p:nvSpPr>
        <p:spPr bwMode="auto">
          <a:xfrm>
            <a:off x="990600" y="3200400"/>
            <a:ext cx="4038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000" u="sng">
                <a:solidFill>
                  <a:srgbClr val="002060"/>
                </a:solidFill>
              </a:rPr>
              <a:t>Energy absorbed to break bonds:</a:t>
            </a:r>
          </a:p>
        </p:txBody>
      </p:sp>
      <p:sp>
        <p:nvSpPr>
          <p:cNvPr id="21" name="TextBox 20"/>
          <p:cNvSpPr txBox="1">
            <a:spLocks noChangeArrowheads="1"/>
          </p:cNvSpPr>
          <p:nvPr/>
        </p:nvSpPr>
        <p:spPr bwMode="auto">
          <a:xfrm>
            <a:off x="5181600" y="3200400"/>
            <a:ext cx="40386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000" u="sng">
                <a:solidFill>
                  <a:srgbClr val="C00000"/>
                </a:solidFill>
              </a:rPr>
              <a:t>Energy released as bonds form:</a:t>
            </a:r>
          </a:p>
        </p:txBody>
      </p:sp>
      <p:cxnSp>
        <p:nvCxnSpPr>
          <p:cNvPr id="20" name="Straight Arrow Connector 19"/>
          <p:cNvCxnSpPr/>
          <p:nvPr/>
        </p:nvCxnSpPr>
        <p:spPr>
          <a:xfrm>
            <a:off x="4876800" y="2362200"/>
            <a:ext cx="685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326" name="TextBox 23"/>
          <p:cNvSpPr txBox="1">
            <a:spLocks noChangeArrowheads="1"/>
          </p:cNvSpPr>
          <p:nvPr/>
        </p:nvSpPr>
        <p:spPr bwMode="auto">
          <a:xfrm>
            <a:off x="3581400" y="2128838"/>
            <a:ext cx="1371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O</a:t>
            </a:r>
            <a:r>
              <a:rPr lang="en-US" sz="2400" b="1">
                <a:sym typeface="Symbol" pitchFamily="18" charset="2"/>
              </a:rPr>
              <a:t>=</a:t>
            </a:r>
            <a:r>
              <a:rPr lang="en-US" sz="2400"/>
              <a:t>O (g)</a:t>
            </a:r>
          </a:p>
        </p:txBody>
      </p:sp>
      <p:sp>
        <p:nvSpPr>
          <p:cNvPr id="13327" name="TextBox 29"/>
          <p:cNvSpPr txBox="1">
            <a:spLocks noChangeArrowheads="1"/>
          </p:cNvSpPr>
          <p:nvPr/>
        </p:nvSpPr>
        <p:spPr bwMode="auto">
          <a:xfrm>
            <a:off x="8534400" y="21336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(g)</a:t>
            </a:r>
          </a:p>
        </p:txBody>
      </p:sp>
      <p:sp>
        <p:nvSpPr>
          <p:cNvPr id="13328" name="TextBox 30"/>
          <p:cNvSpPr txBox="1">
            <a:spLocks noChangeArrowheads="1"/>
          </p:cNvSpPr>
          <p:nvPr/>
        </p:nvSpPr>
        <p:spPr bwMode="auto">
          <a:xfrm>
            <a:off x="3200400" y="21336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a:t>
            </a:r>
          </a:p>
        </p:txBody>
      </p:sp>
      <p:pic>
        <p:nvPicPr>
          <p:cNvPr id="13329" name="Picture 2" descr="http://upload.wikimedia.org/wikipedia/commons/b/ba/Hydrazine-2D.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0763" y="1778000"/>
            <a:ext cx="1722437" cy="119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0" name="TextBox 28"/>
          <p:cNvSpPr txBox="1">
            <a:spLocks noChangeArrowheads="1"/>
          </p:cNvSpPr>
          <p:nvPr/>
        </p:nvSpPr>
        <p:spPr bwMode="auto">
          <a:xfrm>
            <a:off x="2667000" y="2133600"/>
            <a:ext cx="685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(g)</a:t>
            </a:r>
          </a:p>
        </p:txBody>
      </p:sp>
      <p:sp>
        <p:nvSpPr>
          <p:cNvPr id="13331" name="TextBox 21"/>
          <p:cNvSpPr txBox="1">
            <a:spLocks noChangeArrowheads="1"/>
          </p:cNvSpPr>
          <p:nvPr/>
        </p:nvSpPr>
        <p:spPr bwMode="auto">
          <a:xfrm>
            <a:off x="5638800" y="2133600"/>
            <a:ext cx="1371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N</a:t>
            </a:r>
            <a:r>
              <a:rPr lang="en-US" sz="2400" b="1">
                <a:sym typeface="Symbol" pitchFamily="18" charset="2"/>
              </a:rPr>
              <a:t>≡</a:t>
            </a:r>
            <a:r>
              <a:rPr lang="en-US" sz="2400"/>
              <a:t>N (g)</a:t>
            </a:r>
          </a:p>
        </p:txBody>
      </p:sp>
      <p:sp>
        <p:nvSpPr>
          <p:cNvPr id="13332" name="TextBox 22"/>
          <p:cNvSpPr txBox="1">
            <a:spLocks noChangeArrowheads="1"/>
          </p:cNvSpPr>
          <p:nvPr/>
        </p:nvSpPr>
        <p:spPr bwMode="auto">
          <a:xfrm>
            <a:off x="6858000" y="2133600"/>
            <a:ext cx="533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a:t>
            </a:r>
          </a:p>
        </p:txBody>
      </p:sp>
      <p:pic>
        <p:nvPicPr>
          <p:cNvPr id="13333" name="Picture 4" descr="http://images-mediawiki-sites.thefullwiki.org/05/3/4/7/63671612190338344.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80325" y="2035175"/>
            <a:ext cx="1006475"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4" name="TextBox 24"/>
          <p:cNvSpPr txBox="1">
            <a:spLocks noChangeArrowheads="1"/>
          </p:cNvSpPr>
          <p:nvPr/>
        </p:nvSpPr>
        <p:spPr bwMode="auto">
          <a:xfrm>
            <a:off x="7391400" y="2128838"/>
            <a:ext cx="4572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xEl>
                                              <p:pRg st="0" end="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p:bldP spid="12" grpId="0"/>
      <p:bldP spid="13" grpId="0" animBg="1"/>
      <p:bldP spid="14" grpId="0"/>
      <p:bldP spid="17" grpId="0"/>
      <p:bldP spid="18" grpId="0" animBg="1"/>
      <p:bldP spid="19" grpId="0"/>
      <p:bldP spid="15"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638"/>
            <a:ext cx="7715250" cy="1143000"/>
          </a:xfrm>
        </p:spPr>
        <p:txBody>
          <a:bodyPr>
            <a:normAutofit fontScale="90000"/>
          </a:bodyPr>
          <a:lstStyle/>
          <a:p>
            <a:pPr fontAlgn="auto">
              <a:spcAft>
                <a:spcPts val="0"/>
              </a:spcAft>
              <a:defRPr/>
            </a:pPr>
            <a:r>
              <a:rPr lang="en-US" b="1" dirty="0">
                <a:solidFill>
                  <a:schemeClr val="tx2">
                    <a:satMod val="130000"/>
                  </a:schemeClr>
                </a:solidFill>
                <a:effectLst/>
              </a:rPr>
              <a:t>Limitations of Using </a:t>
            </a:r>
            <a:r>
              <a:rPr lang="en-US" b="1" dirty="0" smtClean="0">
                <a:solidFill>
                  <a:schemeClr val="tx2">
                    <a:satMod val="130000"/>
                  </a:schemeClr>
                </a:solidFill>
                <a:effectLst/>
              </a:rPr>
              <a:t/>
            </a:r>
            <a:br>
              <a:rPr lang="en-US" b="1" dirty="0" smtClean="0">
                <a:solidFill>
                  <a:schemeClr val="tx2">
                    <a:satMod val="130000"/>
                  </a:schemeClr>
                </a:solidFill>
                <a:effectLst/>
              </a:rPr>
            </a:br>
            <a:r>
              <a:rPr lang="en-US" b="1" dirty="0" smtClean="0">
                <a:solidFill>
                  <a:schemeClr val="tx2">
                    <a:satMod val="130000"/>
                  </a:schemeClr>
                </a:solidFill>
                <a:effectLst/>
              </a:rPr>
              <a:t>Average </a:t>
            </a:r>
            <a:r>
              <a:rPr lang="en-US" b="1" dirty="0">
                <a:solidFill>
                  <a:schemeClr val="tx2">
                    <a:satMod val="130000"/>
                  </a:schemeClr>
                </a:solidFill>
                <a:effectLst/>
              </a:rPr>
              <a:t>Bond </a:t>
            </a:r>
            <a:r>
              <a:rPr lang="en-US" b="1" dirty="0" smtClean="0">
                <a:solidFill>
                  <a:schemeClr val="tx2">
                    <a:satMod val="130000"/>
                  </a:schemeClr>
                </a:solidFill>
                <a:effectLst/>
              </a:rPr>
              <a:t>Enthalpies</a:t>
            </a:r>
            <a:endParaRPr lang="en-US" dirty="0">
              <a:solidFill>
                <a:schemeClr val="tx2">
                  <a:satMod val="130000"/>
                </a:schemeClr>
              </a:solidFill>
            </a:endParaRPr>
          </a:p>
        </p:txBody>
      </p:sp>
      <p:sp>
        <p:nvSpPr>
          <p:cNvPr id="3" name="Content Placeholder 2"/>
          <p:cNvSpPr>
            <a:spLocks noGrp="1"/>
          </p:cNvSpPr>
          <p:nvPr>
            <p:ph idx="1"/>
          </p:nvPr>
        </p:nvSpPr>
        <p:spPr>
          <a:xfrm>
            <a:off x="1066800" y="1524000"/>
            <a:ext cx="7848600" cy="5181600"/>
          </a:xfrm>
        </p:spPr>
        <p:txBody>
          <a:bodyPr>
            <a:normAutofit fontScale="92500" lnSpcReduction="20000"/>
          </a:bodyPr>
          <a:lstStyle/>
          <a:p>
            <a:pPr marL="365760" indent="-283464" fontAlgn="auto">
              <a:spcAft>
                <a:spcPts val="0"/>
              </a:spcAft>
              <a:buFont typeface="Wingdings 2"/>
              <a:buChar char=""/>
              <a:defRPr/>
            </a:pPr>
            <a:r>
              <a:rPr lang="en-US" dirty="0"/>
              <a:t>Average bond enthalpies can only be used if all reactants and products are gases.</a:t>
            </a:r>
          </a:p>
          <a:p>
            <a:pPr marL="640080" lvl="1" indent="-237744" fontAlgn="auto">
              <a:spcAft>
                <a:spcPts val="0"/>
              </a:spcAft>
              <a:buFont typeface="Verdana"/>
              <a:buChar char="◦"/>
              <a:defRPr/>
            </a:pPr>
            <a:r>
              <a:rPr lang="en-US" sz="2400" dirty="0"/>
              <a:t>If the H</a:t>
            </a:r>
            <a:r>
              <a:rPr lang="en-US" sz="2400" baseline="-25000" dirty="0"/>
              <a:t>2</a:t>
            </a:r>
            <a:r>
              <a:rPr lang="en-US" sz="2400" dirty="0"/>
              <a:t>O product in the </a:t>
            </a:r>
            <a:r>
              <a:rPr lang="en-US" sz="2400" dirty="0" smtClean="0"/>
              <a:t>previous </a:t>
            </a:r>
            <a:r>
              <a:rPr lang="en-US" sz="2400" dirty="0"/>
              <a:t>example were a liquid, then even more heat would be evolved since the </a:t>
            </a:r>
            <a:r>
              <a:rPr lang="en-US" sz="2400" dirty="0">
                <a:sym typeface="Symbol"/>
              </a:rPr>
              <a:t></a:t>
            </a:r>
            <a:r>
              <a:rPr lang="en-US" sz="2400" dirty="0" err="1"/>
              <a:t>H</a:t>
            </a:r>
            <a:r>
              <a:rPr lang="en-US" sz="2400" baseline="-25000" dirty="0" err="1"/>
              <a:t>vap</a:t>
            </a:r>
            <a:r>
              <a:rPr lang="en-US" sz="2400" dirty="0"/>
              <a:t> for H</a:t>
            </a:r>
            <a:r>
              <a:rPr lang="en-US" sz="2400" baseline="-25000" dirty="0"/>
              <a:t>2</a:t>
            </a:r>
            <a:r>
              <a:rPr lang="en-US" sz="2400" dirty="0"/>
              <a:t>O would also need to be included in the calculation. </a:t>
            </a:r>
            <a:r>
              <a:rPr lang="en-US" sz="2400" dirty="0" smtClean="0"/>
              <a:t/>
            </a:r>
            <a:br>
              <a:rPr lang="en-US" sz="2400" dirty="0" smtClean="0"/>
            </a:br>
            <a:r>
              <a:rPr lang="en-US" sz="2400" dirty="0" smtClean="0"/>
              <a:t> </a:t>
            </a:r>
            <a:endParaRPr lang="en-US" sz="2400" dirty="0"/>
          </a:p>
          <a:p>
            <a:pPr marL="365760" indent="-283464" fontAlgn="auto">
              <a:spcAft>
                <a:spcPts val="0"/>
              </a:spcAft>
              <a:buFont typeface="Wingdings 2"/>
              <a:buChar char=""/>
              <a:defRPr/>
            </a:pPr>
            <a:r>
              <a:rPr lang="en-US" dirty="0"/>
              <a:t>Average bond enthalpies are obtained by considering a  number of similar compounds, but in reality the energy of a particular bond will vary slightly in different compounds (it will be affected by neighboring atoms</a:t>
            </a:r>
            <a:r>
              <a:rPr lang="en-US" dirty="0" smtClean="0"/>
              <a:t>).</a:t>
            </a:r>
            <a:br>
              <a:rPr lang="en-US" dirty="0" smtClean="0"/>
            </a:br>
            <a:endParaRPr lang="en-US" dirty="0"/>
          </a:p>
          <a:p>
            <a:pPr marL="365760" indent="-283464" fontAlgn="auto">
              <a:spcAft>
                <a:spcPts val="0"/>
              </a:spcAft>
              <a:buFont typeface="Wingdings 2"/>
              <a:buChar char=""/>
              <a:defRPr/>
            </a:pPr>
            <a:r>
              <a:rPr lang="en-US" dirty="0"/>
              <a:t>Thus, </a:t>
            </a:r>
            <a:r>
              <a:rPr lang="en-US" dirty="0">
                <a:sym typeface="Symbol"/>
              </a:rPr>
              <a:t></a:t>
            </a:r>
            <a:r>
              <a:rPr lang="en-US" dirty="0"/>
              <a:t>H values obtained using average bond enthalpies are not necessarily very accurate.  </a:t>
            </a:r>
          </a:p>
          <a:p>
            <a:pPr marL="365760" indent="-283464" fontAlgn="auto">
              <a:spcAft>
                <a:spcPts val="0"/>
              </a:spcAft>
              <a:buFont typeface="Wingdings 2"/>
              <a:buChar char=""/>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b="1" dirty="0">
                <a:solidFill>
                  <a:schemeClr val="tx2">
                    <a:satMod val="130000"/>
                  </a:schemeClr>
                </a:solidFill>
                <a:effectLst/>
              </a:rPr>
              <a:t>H</a:t>
            </a:r>
            <a:r>
              <a:rPr lang="en-US" b="1" dirty="0" smtClean="0">
                <a:solidFill>
                  <a:schemeClr val="tx2">
                    <a:satMod val="130000"/>
                  </a:schemeClr>
                </a:solidFill>
                <a:effectLst/>
              </a:rPr>
              <a:t>ESS</a:t>
            </a:r>
            <a:r>
              <a:rPr lang="en-US" b="1" dirty="0">
                <a:solidFill>
                  <a:schemeClr val="tx2">
                    <a:satMod val="130000"/>
                  </a:schemeClr>
                </a:solidFill>
                <a:effectLst/>
              </a:rPr>
              <a:t>’ </a:t>
            </a:r>
            <a:r>
              <a:rPr lang="en-US" b="1" dirty="0" smtClean="0">
                <a:solidFill>
                  <a:schemeClr val="tx2">
                    <a:satMod val="130000"/>
                  </a:schemeClr>
                </a:solidFill>
                <a:effectLst/>
              </a:rPr>
              <a:t>LAW</a:t>
            </a:r>
            <a:endParaRPr lang="en-US" dirty="0">
              <a:solidFill>
                <a:schemeClr val="tx2">
                  <a:satMod val="130000"/>
                </a:schemeClr>
              </a:solidFill>
            </a:endParaRPr>
          </a:p>
        </p:txBody>
      </p:sp>
      <p:sp>
        <p:nvSpPr>
          <p:cNvPr id="3" name="Content Placeholder 2"/>
          <p:cNvSpPr>
            <a:spLocks noGrp="1"/>
          </p:cNvSpPr>
          <p:nvPr>
            <p:ph idx="1"/>
          </p:nvPr>
        </p:nvSpPr>
        <p:spPr>
          <a:xfrm>
            <a:off x="1447800" y="1447800"/>
            <a:ext cx="7486650" cy="4800600"/>
          </a:xfrm>
        </p:spPr>
        <p:txBody>
          <a:bodyPr>
            <a:normAutofit/>
          </a:bodyPr>
          <a:lstStyle/>
          <a:p>
            <a:pPr marL="82296" indent="0" fontAlgn="auto">
              <a:spcAft>
                <a:spcPts val="0"/>
              </a:spcAft>
              <a:buFont typeface="Wingdings 2"/>
              <a:buNone/>
              <a:defRPr/>
            </a:pPr>
            <a:r>
              <a:rPr lang="en-US" dirty="0"/>
              <a:t>The value of </a:t>
            </a:r>
            <a:r>
              <a:rPr lang="en-US" dirty="0">
                <a:sym typeface="Symbol"/>
              </a:rPr>
              <a:t></a:t>
            </a:r>
            <a:r>
              <a:rPr lang="en-US" dirty="0"/>
              <a:t>H for a reaction is the same whether it occurs in one step or in a series of steps.</a:t>
            </a:r>
            <a:r>
              <a:rPr lang="en-US" b="1" dirty="0"/>
              <a:t>  </a:t>
            </a:r>
            <a:endParaRPr lang="en-US" b="1" dirty="0" smtClean="0"/>
          </a:p>
          <a:p>
            <a:pPr marL="82296" indent="0" fontAlgn="auto">
              <a:spcAft>
                <a:spcPts val="0"/>
              </a:spcAft>
              <a:buFont typeface="Wingdings 2"/>
              <a:buNone/>
              <a:defRPr/>
            </a:pPr>
            <a:endParaRPr lang="en-US" b="1" dirty="0">
              <a:sym typeface="Symbol"/>
            </a:endParaRPr>
          </a:p>
          <a:p>
            <a:pPr marL="82296" indent="0" fontAlgn="auto">
              <a:spcAft>
                <a:spcPts val="0"/>
              </a:spcAft>
              <a:buFont typeface="Wingdings 2"/>
              <a:buNone/>
              <a:defRPr/>
            </a:pPr>
            <a:r>
              <a:rPr lang="en-US" dirty="0" smtClean="0">
                <a:sym typeface="Symbol"/>
              </a:rPr>
              <a:t></a:t>
            </a:r>
            <a:r>
              <a:rPr lang="en-US" dirty="0"/>
              <a:t>H for the overall equation is the sum of the </a:t>
            </a:r>
            <a:r>
              <a:rPr lang="en-US" dirty="0">
                <a:sym typeface="Symbol"/>
              </a:rPr>
              <a:t></a:t>
            </a:r>
            <a:r>
              <a:rPr lang="en-US" dirty="0"/>
              <a:t>H’s for the individual equations.  </a:t>
            </a:r>
            <a:endParaRPr lang="en-US" dirty="0" smtClean="0"/>
          </a:p>
          <a:p>
            <a:pPr marL="82296" indent="0" fontAlgn="auto">
              <a:spcAft>
                <a:spcPts val="0"/>
              </a:spcAft>
              <a:buFont typeface="Wingdings 2"/>
              <a:buNone/>
              <a:defRPr/>
            </a:pPr>
            <a:endParaRPr lang="en-US" b="1" i="1" dirty="0">
              <a:sym typeface="Symbol"/>
            </a:endParaRPr>
          </a:p>
          <a:p>
            <a:pPr marL="82296" indent="0" fontAlgn="auto">
              <a:spcAft>
                <a:spcPts val="0"/>
              </a:spcAft>
              <a:buFont typeface="Wingdings 2"/>
              <a:buNone/>
              <a:defRPr/>
            </a:pPr>
            <a:r>
              <a:rPr lang="en-US" b="1" i="1" dirty="0" smtClean="0">
                <a:sym typeface="Symbol"/>
              </a:rPr>
              <a:t>	</a:t>
            </a:r>
            <a:r>
              <a:rPr lang="pt-BR" b="1" i="1" dirty="0"/>
              <a:t>H</a:t>
            </a:r>
            <a:r>
              <a:rPr lang="pt-BR" b="1" i="1" baseline="-25000" dirty="0"/>
              <a:t>rxn</a:t>
            </a:r>
            <a:r>
              <a:rPr lang="pt-BR" b="1" i="1" dirty="0"/>
              <a:t> = </a:t>
            </a:r>
            <a:r>
              <a:rPr lang="en-US" b="1" i="1" dirty="0">
                <a:sym typeface="Symbol"/>
              </a:rPr>
              <a:t></a:t>
            </a:r>
            <a:r>
              <a:rPr lang="pt-BR" b="1" i="1" dirty="0"/>
              <a:t>H</a:t>
            </a:r>
            <a:r>
              <a:rPr lang="pt-BR" b="1" i="1" baseline="-25000" dirty="0"/>
              <a:t>1</a:t>
            </a:r>
            <a:r>
              <a:rPr lang="pt-BR" b="1" i="1" dirty="0"/>
              <a:t> + </a:t>
            </a:r>
            <a:r>
              <a:rPr lang="en-US" b="1" i="1" dirty="0">
                <a:sym typeface="Symbol"/>
              </a:rPr>
              <a:t></a:t>
            </a:r>
            <a:r>
              <a:rPr lang="pt-BR" b="1" i="1" dirty="0"/>
              <a:t>H</a:t>
            </a:r>
            <a:r>
              <a:rPr lang="pt-BR" b="1" i="1" baseline="-25000" dirty="0"/>
              <a:t>2</a:t>
            </a:r>
            <a:r>
              <a:rPr lang="pt-BR" b="1" i="1" dirty="0"/>
              <a:t> + …</a:t>
            </a:r>
            <a:endParaRPr lang="en-US" dirty="0"/>
          </a:p>
          <a:p>
            <a:pPr marL="365760" indent="-283464" fontAlgn="auto">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noAutofit/>
          </a:bodyPr>
          <a:lstStyle/>
          <a:p>
            <a:pPr fontAlgn="auto">
              <a:spcAft>
                <a:spcPts val="0"/>
              </a:spcAft>
              <a:defRPr/>
            </a:pPr>
            <a:r>
              <a:rPr lang="pt-BR" sz="2400" b="1" dirty="0">
                <a:solidFill>
                  <a:schemeClr val="tx2">
                    <a:satMod val="130000"/>
                  </a:schemeClr>
                </a:solidFill>
                <a:effectLst/>
              </a:rPr>
              <a:t>Example: </a:t>
            </a:r>
            <a:r>
              <a:rPr lang="en-US" sz="2400" dirty="0">
                <a:solidFill>
                  <a:schemeClr val="tx2">
                    <a:satMod val="130000"/>
                  </a:schemeClr>
                </a:solidFill>
                <a:effectLst/>
              </a:rPr>
              <a:t>Calculate the enthalpy of reaction, </a:t>
            </a:r>
            <a:r>
              <a:rPr lang="en-US" sz="2400" dirty="0">
                <a:solidFill>
                  <a:schemeClr val="tx2">
                    <a:satMod val="130000"/>
                  </a:schemeClr>
                </a:solidFill>
                <a:effectLst/>
                <a:sym typeface="Symbol"/>
              </a:rPr>
              <a:t></a:t>
            </a:r>
            <a:r>
              <a:rPr lang="en-US" sz="2400" dirty="0" err="1">
                <a:solidFill>
                  <a:schemeClr val="tx2">
                    <a:satMod val="130000"/>
                  </a:schemeClr>
                </a:solidFill>
                <a:effectLst/>
              </a:rPr>
              <a:t>H</a:t>
            </a:r>
            <a:r>
              <a:rPr lang="en-US" sz="2400" baseline="-25000" dirty="0" err="1">
                <a:solidFill>
                  <a:schemeClr val="tx2">
                    <a:satMod val="130000"/>
                  </a:schemeClr>
                </a:solidFill>
                <a:effectLst/>
              </a:rPr>
              <a:t>rxn</a:t>
            </a:r>
            <a:r>
              <a:rPr lang="en-US" sz="2400" dirty="0">
                <a:solidFill>
                  <a:schemeClr val="tx2">
                    <a:satMod val="130000"/>
                  </a:schemeClr>
                </a:solidFill>
                <a:effectLst/>
              </a:rPr>
              <a:t>, for the formation of nitrogen monoxide from its elements  </a:t>
            </a:r>
            <a:r>
              <a:rPr lang="en-US" sz="2400" dirty="0" smtClean="0">
                <a:solidFill>
                  <a:schemeClr val="tx2">
                    <a:satMod val="130000"/>
                  </a:schemeClr>
                </a:solidFill>
                <a:effectLst/>
              </a:rPr>
              <a:t/>
            </a:r>
            <a:br>
              <a:rPr lang="en-US" sz="2400" dirty="0" smtClean="0">
                <a:solidFill>
                  <a:schemeClr val="tx2">
                    <a:satMod val="130000"/>
                  </a:schemeClr>
                </a:solidFill>
                <a:effectLst/>
              </a:rPr>
            </a:br>
            <a:r>
              <a:rPr lang="en-US" sz="2400" dirty="0" smtClean="0">
                <a:solidFill>
                  <a:schemeClr val="tx2">
                    <a:satMod val="130000"/>
                  </a:schemeClr>
                </a:solidFill>
                <a:effectLst/>
              </a:rPr>
              <a:t>  </a:t>
            </a:r>
            <a:r>
              <a:rPr lang="en-US" sz="2400" dirty="0">
                <a:solidFill>
                  <a:schemeClr val="tx2">
                    <a:satMod val="130000"/>
                  </a:schemeClr>
                </a:solidFill>
                <a:effectLst/>
              </a:rPr>
              <a:t/>
            </a:r>
            <a:br>
              <a:rPr lang="en-US" sz="2400" dirty="0">
                <a:solidFill>
                  <a:schemeClr val="tx2">
                    <a:satMod val="130000"/>
                  </a:schemeClr>
                </a:solidFill>
                <a:effectLst/>
              </a:rPr>
            </a:br>
            <a:r>
              <a:rPr lang="en-US" sz="2400" b="1" dirty="0">
                <a:solidFill>
                  <a:schemeClr val="tx2">
                    <a:satMod val="130000"/>
                  </a:schemeClr>
                </a:solidFill>
                <a:effectLst/>
              </a:rPr>
              <a:t>N</a:t>
            </a:r>
            <a:r>
              <a:rPr lang="en-US" sz="2400" b="1" baseline="-25000" dirty="0">
                <a:solidFill>
                  <a:schemeClr val="tx2">
                    <a:satMod val="130000"/>
                  </a:schemeClr>
                </a:solidFill>
                <a:effectLst/>
              </a:rPr>
              <a:t>2</a:t>
            </a:r>
            <a:r>
              <a:rPr lang="en-US" sz="2400" b="1" dirty="0">
                <a:solidFill>
                  <a:schemeClr val="tx2">
                    <a:satMod val="130000"/>
                  </a:schemeClr>
                </a:solidFill>
                <a:effectLst/>
              </a:rPr>
              <a:t>  +  O</a:t>
            </a:r>
            <a:r>
              <a:rPr lang="en-US" sz="2400" b="1" baseline="-25000" dirty="0">
                <a:solidFill>
                  <a:schemeClr val="tx2">
                    <a:satMod val="130000"/>
                  </a:schemeClr>
                </a:solidFill>
                <a:effectLst/>
              </a:rPr>
              <a:t>2</a:t>
            </a:r>
            <a:r>
              <a:rPr lang="en-US" sz="2400" b="1" dirty="0">
                <a:solidFill>
                  <a:schemeClr val="tx2">
                    <a:satMod val="130000"/>
                  </a:schemeClr>
                </a:solidFill>
                <a:effectLst/>
              </a:rPr>
              <a:t>  </a:t>
            </a:r>
            <a:r>
              <a:rPr lang="en-US" sz="2400" b="1" dirty="0">
                <a:solidFill>
                  <a:schemeClr val="tx2">
                    <a:satMod val="130000"/>
                  </a:schemeClr>
                </a:solidFill>
                <a:effectLst/>
                <a:sym typeface="Symbol"/>
              </a:rPr>
              <a:t></a:t>
            </a:r>
            <a:r>
              <a:rPr lang="en-US" sz="2400" b="1" dirty="0">
                <a:solidFill>
                  <a:schemeClr val="tx2">
                    <a:satMod val="130000"/>
                  </a:schemeClr>
                </a:solidFill>
                <a:effectLst/>
              </a:rPr>
              <a:t>  2NO			</a:t>
            </a:r>
            <a:r>
              <a:rPr lang="en-US" sz="2400" dirty="0">
                <a:solidFill>
                  <a:schemeClr val="tx2">
                    <a:satMod val="130000"/>
                  </a:schemeClr>
                </a:solidFill>
                <a:effectLst/>
                <a:sym typeface="Symbol"/>
              </a:rPr>
              <a:t></a:t>
            </a:r>
            <a:r>
              <a:rPr lang="en-US" sz="2400" dirty="0" err="1">
                <a:solidFill>
                  <a:schemeClr val="tx2">
                    <a:satMod val="130000"/>
                  </a:schemeClr>
                </a:solidFill>
                <a:effectLst/>
              </a:rPr>
              <a:t>H</a:t>
            </a:r>
            <a:r>
              <a:rPr lang="en-US" sz="2400" baseline="-25000" dirty="0" err="1">
                <a:solidFill>
                  <a:schemeClr val="tx2">
                    <a:satMod val="130000"/>
                  </a:schemeClr>
                </a:solidFill>
                <a:effectLst/>
              </a:rPr>
              <a:t>rxn</a:t>
            </a:r>
            <a:r>
              <a:rPr lang="en-US" sz="2400" dirty="0">
                <a:solidFill>
                  <a:schemeClr val="tx2">
                    <a:satMod val="130000"/>
                  </a:schemeClr>
                </a:solidFill>
                <a:effectLst/>
              </a:rPr>
              <a:t> = </a:t>
            </a:r>
            <a:r>
              <a:rPr lang="en-US" sz="2400" dirty="0" smtClean="0">
                <a:solidFill>
                  <a:schemeClr val="tx2">
                    <a:satMod val="130000"/>
                  </a:schemeClr>
                </a:solidFill>
                <a:effectLst/>
              </a:rPr>
              <a:t>?</a:t>
            </a:r>
            <a:endParaRPr lang="en-US" sz="2400" dirty="0">
              <a:solidFill>
                <a:schemeClr val="tx2">
                  <a:satMod val="130000"/>
                </a:schemeClr>
              </a:solidFill>
            </a:endParaRPr>
          </a:p>
        </p:txBody>
      </p:sp>
      <p:sp>
        <p:nvSpPr>
          <p:cNvPr id="9" name="TextBox 8"/>
          <p:cNvSpPr txBox="1"/>
          <p:nvPr/>
        </p:nvSpPr>
        <p:spPr>
          <a:xfrm>
            <a:off x="1405328" y="2133600"/>
            <a:ext cx="7883452" cy="1938992"/>
          </a:xfrm>
          <a:prstGeom prst="rect">
            <a:avLst/>
          </a:prstGeom>
          <a:noFill/>
        </p:spPr>
        <p:txBody>
          <a:bodyPr>
            <a:spAutoFit/>
          </a:bodyPr>
          <a:lstStyle/>
          <a:p>
            <a:pPr marL="82296" fontAlgn="auto">
              <a:spcBef>
                <a:spcPts val="0"/>
              </a:spcBef>
              <a:spcAft>
                <a:spcPts val="0"/>
              </a:spcAft>
              <a:defRPr/>
            </a:pPr>
            <a:r>
              <a:rPr lang="en-US" sz="2400" dirty="0">
                <a:latin typeface="+mn-lt"/>
                <a:cs typeface="+mn-cs"/>
              </a:rPr>
              <a:t>Using these equations:</a:t>
            </a:r>
          </a:p>
          <a:p>
            <a:pPr marL="82296" fontAlgn="auto">
              <a:spcBef>
                <a:spcPts val="0"/>
              </a:spcBef>
              <a:spcAft>
                <a:spcPts val="0"/>
              </a:spcAft>
              <a:defRPr/>
            </a:pPr>
            <a:endParaRPr lang="en-US" sz="2400" strike="sngStrike" dirty="0">
              <a:latin typeface="+mn-lt"/>
              <a:cs typeface="+mn-cs"/>
            </a:endParaRPr>
          </a:p>
          <a:p>
            <a:pPr marL="82296" fontAlgn="auto">
              <a:spcBef>
                <a:spcPts val="0"/>
              </a:spcBef>
              <a:spcAft>
                <a:spcPts val="0"/>
              </a:spcAft>
              <a:defRPr/>
            </a:pPr>
            <a:r>
              <a:rPr lang="en-US" sz="2400" dirty="0">
                <a:latin typeface="+mn-lt"/>
                <a:cs typeface="+mn-cs"/>
              </a:rPr>
              <a:t>4NH</a:t>
            </a:r>
            <a:r>
              <a:rPr lang="en-US" sz="2400" baseline="-25000" dirty="0">
                <a:latin typeface="+mn-lt"/>
                <a:cs typeface="+mn-cs"/>
              </a:rPr>
              <a:t>3</a:t>
            </a:r>
            <a:r>
              <a:rPr lang="en-US" sz="2400" dirty="0">
                <a:latin typeface="+mn-lt"/>
                <a:cs typeface="+mn-cs"/>
              </a:rPr>
              <a:t>  +  3O</a:t>
            </a:r>
            <a:r>
              <a:rPr lang="en-US" sz="2400" baseline="-25000" dirty="0">
                <a:latin typeface="+mn-lt"/>
                <a:cs typeface="+mn-cs"/>
              </a:rPr>
              <a:t>2</a:t>
            </a:r>
            <a:r>
              <a:rPr lang="en-US" sz="2400" dirty="0">
                <a:latin typeface="+mn-lt"/>
                <a:cs typeface="+mn-cs"/>
              </a:rPr>
              <a:t>  </a:t>
            </a:r>
            <a:r>
              <a:rPr lang="en-US" sz="2400" b="1" dirty="0">
                <a:latin typeface="+mn-lt"/>
                <a:cs typeface="+mn-cs"/>
                <a:sym typeface="Symbol"/>
              </a:rPr>
              <a:t></a:t>
            </a:r>
            <a:r>
              <a:rPr lang="en-US" sz="2400" b="1" dirty="0">
                <a:latin typeface="+mn-lt"/>
                <a:cs typeface="+mn-cs"/>
              </a:rPr>
              <a:t>  </a:t>
            </a:r>
            <a:r>
              <a:rPr lang="en-US" sz="2400" dirty="0">
                <a:latin typeface="+mn-lt"/>
                <a:cs typeface="+mn-cs"/>
              </a:rPr>
              <a:t>2N</a:t>
            </a:r>
            <a:r>
              <a:rPr lang="en-US" sz="2400" baseline="-25000" dirty="0">
                <a:latin typeface="+mn-lt"/>
                <a:cs typeface="+mn-cs"/>
              </a:rPr>
              <a:t>2</a:t>
            </a:r>
            <a:r>
              <a:rPr lang="en-US" sz="2400" dirty="0">
                <a:latin typeface="+mn-lt"/>
                <a:cs typeface="+mn-cs"/>
              </a:rPr>
              <a:t>  +  6H</a:t>
            </a:r>
            <a:r>
              <a:rPr lang="en-US" sz="2400" baseline="-25000" dirty="0">
                <a:latin typeface="+mn-lt"/>
                <a:cs typeface="+mn-cs"/>
              </a:rPr>
              <a:t>2</a:t>
            </a:r>
            <a:r>
              <a:rPr lang="en-US" sz="2400" dirty="0">
                <a:latin typeface="+mn-lt"/>
                <a:cs typeface="+mn-cs"/>
              </a:rPr>
              <a:t>O	</a:t>
            </a:r>
            <a:r>
              <a:rPr lang="en-US" sz="2400" dirty="0">
                <a:latin typeface="+mn-lt"/>
                <a:cs typeface="+mn-cs"/>
                <a:sym typeface="Symbol"/>
              </a:rPr>
              <a:t></a:t>
            </a:r>
            <a:r>
              <a:rPr lang="en-US" sz="2400" dirty="0">
                <a:latin typeface="+mn-lt"/>
                <a:cs typeface="+mn-cs"/>
              </a:rPr>
              <a:t>H = -1530 kJ</a:t>
            </a:r>
            <a:br>
              <a:rPr lang="en-US" sz="2400" dirty="0">
                <a:latin typeface="+mn-lt"/>
                <a:cs typeface="+mn-cs"/>
              </a:rPr>
            </a:br>
            <a:r>
              <a:rPr lang="en-US" sz="2400" dirty="0">
                <a:latin typeface="+mn-lt"/>
                <a:cs typeface="+mn-cs"/>
              </a:rPr>
              <a:t/>
            </a:r>
            <a:br>
              <a:rPr lang="en-US" sz="2400" dirty="0">
                <a:latin typeface="+mn-lt"/>
                <a:cs typeface="+mn-cs"/>
              </a:rPr>
            </a:br>
            <a:r>
              <a:rPr lang="en-US" sz="2400" dirty="0">
                <a:latin typeface="+mn-lt"/>
                <a:cs typeface="+mn-cs"/>
              </a:rPr>
              <a:t>4NH</a:t>
            </a:r>
            <a:r>
              <a:rPr lang="en-US" sz="2400" baseline="-25000" dirty="0">
                <a:latin typeface="+mn-lt"/>
                <a:cs typeface="+mn-cs"/>
              </a:rPr>
              <a:t>3</a:t>
            </a:r>
            <a:r>
              <a:rPr lang="en-US" sz="2400" dirty="0">
                <a:latin typeface="+mn-lt"/>
                <a:cs typeface="+mn-cs"/>
              </a:rPr>
              <a:t>  +  5O</a:t>
            </a:r>
            <a:r>
              <a:rPr lang="en-US" sz="2400" baseline="-25000" dirty="0">
                <a:latin typeface="+mn-lt"/>
                <a:cs typeface="+mn-cs"/>
              </a:rPr>
              <a:t>2</a:t>
            </a:r>
            <a:r>
              <a:rPr lang="en-US" sz="2400" dirty="0">
                <a:latin typeface="+mn-lt"/>
                <a:cs typeface="+mn-cs"/>
              </a:rPr>
              <a:t>  </a:t>
            </a:r>
            <a:r>
              <a:rPr lang="en-US" sz="2400" b="1" dirty="0">
                <a:latin typeface="+mn-lt"/>
                <a:cs typeface="+mn-cs"/>
                <a:sym typeface="Symbol"/>
              </a:rPr>
              <a:t></a:t>
            </a:r>
            <a:r>
              <a:rPr lang="en-US" sz="2400" b="1" dirty="0">
                <a:latin typeface="+mn-lt"/>
                <a:cs typeface="+mn-cs"/>
              </a:rPr>
              <a:t>  </a:t>
            </a:r>
            <a:r>
              <a:rPr lang="en-US" sz="2400" dirty="0">
                <a:latin typeface="+mn-lt"/>
                <a:cs typeface="+mn-cs"/>
              </a:rPr>
              <a:t>4NO  +  6H</a:t>
            </a:r>
            <a:r>
              <a:rPr lang="en-US" sz="2400" baseline="-25000" dirty="0">
                <a:latin typeface="+mn-lt"/>
                <a:cs typeface="+mn-cs"/>
              </a:rPr>
              <a:t>2</a:t>
            </a:r>
            <a:r>
              <a:rPr lang="en-US" sz="2400" dirty="0">
                <a:latin typeface="+mn-lt"/>
                <a:cs typeface="+mn-cs"/>
              </a:rPr>
              <a:t>O	</a:t>
            </a:r>
            <a:r>
              <a:rPr lang="en-US" sz="2400" dirty="0">
                <a:latin typeface="+mn-lt"/>
                <a:cs typeface="+mn-cs"/>
                <a:sym typeface="Symbol"/>
              </a:rPr>
              <a:t></a:t>
            </a:r>
            <a:r>
              <a:rPr lang="en-US" sz="2400" dirty="0">
                <a:latin typeface="+mn-lt"/>
                <a:cs typeface="+mn-cs"/>
              </a:rPr>
              <a:t>H = -1170 kJ</a:t>
            </a:r>
          </a:p>
        </p:txBody>
      </p:sp>
      <p:sp>
        <p:nvSpPr>
          <p:cNvPr id="10" name="TextBox 9"/>
          <p:cNvSpPr txBox="1">
            <a:spLocks noChangeArrowheads="1"/>
          </p:cNvSpPr>
          <p:nvPr/>
        </p:nvSpPr>
        <p:spPr bwMode="auto">
          <a:xfrm>
            <a:off x="1419225" y="4343400"/>
            <a:ext cx="719137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u="sng"/>
              <a:t>2N</a:t>
            </a:r>
            <a:r>
              <a:rPr lang="en-US" sz="2400" u="sng" baseline="-25000"/>
              <a:t>2</a:t>
            </a:r>
            <a:r>
              <a:rPr lang="en-US" sz="2400" u="sng"/>
              <a:t>  +  6H</a:t>
            </a:r>
            <a:r>
              <a:rPr lang="en-US" sz="2400" u="sng" baseline="-25000"/>
              <a:t>2</a:t>
            </a:r>
            <a:r>
              <a:rPr lang="en-US" sz="2400" u="sng"/>
              <a:t>O</a:t>
            </a:r>
            <a:r>
              <a:rPr lang="en-US" sz="2400" b="1" u="sng"/>
              <a:t> </a:t>
            </a:r>
            <a:r>
              <a:rPr lang="en-US" sz="2400" b="1" u="sng">
                <a:sym typeface="Symbol" pitchFamily="18" charset="2"/>
              </a:rPr>
              <a:t></a:t>
            </a:r>
            <a:r>
              <a:rPr lang="en-US" sz="2400" b="1" u="sng"/>
              <a:t>  </a:t>
            </a:r>
            <a:r>
              <a:rPr lang="en-US" sz="2400" u="sng"/>
              <a:t>4NH</a:t>
            </a:r>
            <a:r>
              <a:rPr lang="en-US" sz="2400" u="sng" baseline="-25000"/>
              <a:t>3</a:t>
            </a:r>
            <a:r>
              <a:rPr lang="en-US" sz="2400" u="sng"/>
              <a:t>  +  3O</a:t>
            </a:r>
            <a:r>
              <a:rPr lang="en-US" sz="2400" u="sng" baseline="-25000"/>
              <a:t>2</a:t>
            </a:r>
            <a:r>
              <a:rPr lang="en-US" sz="2400" u="sng"/>
              <a:t>  	</a:t>
            </a:r>
            <a:r>
              <a:rPr lang="en-US" sz="2400" u="sng">
                <a:sym typeface="Symbol" pitchFamily="18" charset="2"/>
              </a:rPr>
              <a:t></a:t>
            </a:r>
            <a:r>
              <a:rPr lang="en-US" sz="2400" u="sng"/>
              <a:t>H = +1530 kJ</a:t>
            </a:r>
            <a:endParaRPr lang="en-US" sz="2400"/>
          </a:p>
          <a:p>
            <a:endParaRPr lang="en-US"/>
          </a:p>
        </p:txBody>
      </p:sp>
      <p:sp>
        <p:nvSpPr>
          <p:cNvPr id="11" name="TextBox 10"/>
          <p:cNvSpPr txBox="1">
            <a:spLocks noChangeArrowheads="1"/>
          </p:cNvSpPr>
          <p:nvPr/>
        </p:nvSpPr>
        <p:spPr bwMode="auto">
          <a:xfrm>
            <a:off x="1371600" y="4897438"/>
            <a:ext cx="66484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a:t>2N</a:t>
            </a:r>
            <a:r>
              <a:rPr lang="en-US" sz="2400" baseline="-25000"/>
              <a:t>2</a:t>
            </a:r>
            <a:r>
              <a:rPr lang="en-US" sz="2400"/>
              <a:t>  +  2O</a:t>
            </a:r>
            <a:r>
              <a:rPr lang="en-US" sz="2400" baseline="-25000"/>
              <a:t>2</a:t>
            </a:r>
            <a:r>
              <a:rPr lang="en-US" sz="2400"/>
              <a:t>  </a:t>
            </a:r>
            <a:r>
              <a:rPr lang="en-US" sz="2400">
                <a:sym typeface="Symbol" pitchFamily="18" charset="2"/>
              </a:rPr>
              <a:t></a:t>
            </a:r>
            <a:r>
              <a:rPr lang="en-US" sz="2400"/>
              <a:t>  4NO		</a:t>
            </a:r>
            <a:r>
              <a:rPr lang="en-US" sz="2400">
                <a:sym typeface="Symbol" pitchFamily="18" charset="2"/>
              </a:rPr>
              <a:t></a:t>
            </a:r>
            <a:r>
              <a:rPr lang="en-US" sz="2400"/>
              <a:t>H = +360 kJ</a:t>
            </a:r>
          </a:p>
        </p:txBody>
      </p:sp>
      <p:sp>
        <p:nvSpPr>
          <p:cNvPr id="12" name="TextBox 11"/>
          <p:cNvSpPr txBox="1">
            <a:spLocks noChangeArrowheads="1"/>
          </p:cNvSpPr>
          <p:nvPr/>
        </p:nvSpPr>
        <p:spPr bwMode="auto">
          <a:xfrm>
            <a:off x="8077200" y="2819400"/>
            <a:ext cx="1447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b="1" i="1"/>
              <a:t>flip</a:t>
            </a:r>
            <a:endParaRPr lang="en-US" sz="2800" b="1"/>
          </a:p>
        </p:txBody>
      </p:sp>
      <p:sp>
        <p:nvSpPr>
          <p:cNvPr id="14" name="TextBox 13"/>
          <p:cNvSpPr txBox="1">
            <a:spLocks noChangeArrowheads="1"/>
          </p:cNvSpPr>
          <p:nvPr/>
        </p:nvSpPr>
        <p:spPr bwMode="auto">
          <a:xfrm>
            <a:off x="8305800" y="4810125"/>
            <a:ext cx="914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800" b="1">
                <a:sym typeface="Symbol" pitchFamily="18" charset="2"/>
              </a:rPr>
              <a:t> 2</a:t>
            </a:r>
            <a:endParaRPr lang="en-US" sz="2800" b="1"/>
          </a:p>
        </p:txBody>
      </p:sp>
      <p:sp>
        <p:nvSpPr>
          <p:cNvPr id="13" name="TextBox 12"/>
          <p:cNvSpPr txBox="1">
            <a:spLocks noChangeArrowheads="1"/>
          </p:cNvSpPr>
          <p:nvPr/>
        </p:nvSpPr>
        <p:spPr bwMode="auto">
          <a:xfrm>
            <a:off x="1447800" y="5562600"/>
            <a:ext cx="6858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Gill Sans MT"/>
              </a:defRPr>
            </a:lvl1pPr>
            <a:lvl2pPr marL="742950" indent="-285750">
              <a:defRPr>
                <a:solidFill>
                  <a:schemeClr val="tx1"/>
                </a:solidFill>
                <a:latin typeface="Gill Sans MT"/>
              </a:defRPr>
            </a:lvl2pPr>
            <a:lvl3pPr marL="1143000" indent="-228600">
              <a:defRPr>
                <a:solidFill>
                  <a:schemeClr val="tx1"/>
                </a:solidFill>
                <a:latin typeface="Gill Sans MT"/>
              </a:defRPr>
            </a:lvl3pPr>
            <a:lvl4pPr marL="1600200" indent="-228600">
              <a:defRPr>
                <a:solidFill>
                  <a:schemeClr val="tx1"/>
                </a:solidFill>
                <a:latin typeface="Gill Sans MT"/>
              </a:defRPr>
            </a:lvl4pPr>
            <a:lvl5pPr marL="2057400" indent="-228600">
              <a:defRPr>
                <a:solidFill>
                  <a:schemeClr val="tx1"/>
                </a:solidFill>
                <a:latin typeface="Gill Sans MT"/>
              </a:defRPr>
            </a:lvl5pPr>
            <a:lvl6pPr marL="2514600" indent="-228600" fontAlgn="base">
              <a:spcBef>
                <a:spcPct val="0"/>
              </a:spcBef>
              <a:spcAft>
                <a:spcPct val="0"/>
              </a:spcAft>
              <a:defRPr>
                <a:solidFill>
                  <a:schemeClr val="tx1"/>
                </a:solidFill>
                <a:latin typeface="Gill Sans MT"/>
              </a:defRPr>
            </a:lvl6pPr>
            <a:lvl7pPr marL="2971800" indent="-228600" fontAlgn="base">
              <a:spcBef>
                <a:spcPct val="0"/>
              </a:spcBef>
              <a:spcAft>
                <a:spcPct val="0"/>
              </a:spcAft>
              <a:defRPr>
                <a:solidFill>
                  <a:schemeClr val="tx1"/>
                </a:solidFill>
                <a:latin typeface="Gill Sans MT"/>
              </a:defRPr>
            </a:lvl7pPr>
            <a:lvl8pPr marL="3429000" indent="-228600" fontAlgn="base">
              <a:spcBef>
                <a:spcPct val="0"/>
              </a:spcBef>
              <a:spcAft>
                <a:spcPct val="0"/>
              </a:spcAft>
              <a:defRPr>
                <a:solidFill>
                  <a:schemeClr val="tx1"/>
                </a:solidFill>
                <a:latin typeface="Gill Sans MT"/>
              </a:defRPr>
            </a:lvl8pPr>
            <a:lvl9pPr marL="3886200" indent="-228600" fontAlgn="base">
              <a:spcBef>
                <a:spcPct val="0"/>
              </a:spcBef>
              <a:spcAft>
                <a:spcPct val="0"/>
              </a:spcAft>
              <a:defRPr>
                <a:solidFill>
                  <a:schemeClr val="tx1"/>
                </a:solidFill>
                <a:latin typeface="Gill Sans MT"/>
              </a:defRPr>
            </a:lvl9pPr>
          </a:lstStyle>
          <a:p>
            <a:r>
              <a:rPr lang="en-US" sz="2400" b="1" dirty="0"/>
              <a:t>N</a:t>
            </a:r>
            <a:r>
              <a:rPr lang="en-US" sz="2400" b="1" baseline="-25000" dirty="0"/>
              <a:t>2</a:t>
            </a:r>
            <a:r>
              <a:rPr lang="en-US" sz="2400" b="1" dirty="0"/>
              <a:t>  +  O</a:t>
            </a:r>
            <a:r>
              <a:rPr lang="en-US" sz="2400" b="1" baseline="-25000" dirty="0"/>
              <a:t>2</a:t>
            </a:r>
            <a:r>
              <a:rPr lang="en-US" sz="2400" b="1" dirty="0"/>
              <a:t>  </a:t>
            </a:r>
            <a:r>
              <a:rPr lang="en-US" sz="2400" b="1" dirty="0">
                <a:sym typeface="Symbol" pitchFamily="18" charset="2"/>
              </a:rPr>
              <a:t></a:t>
            </a:r>
            <a:r>
              <a:rPr lang="en-US" sz="2400" b="1" dirty="0"/>
              <a:t>  </a:t>
            </a:r>
            <a:r>
              <a:rPr lang="en-US" sz="2400" b="1" dirty="0" smtClean="0"/>
              <a:t>2NO</a:t>
            </a:r>
            <a:r>
              <a:rPr lang="en-US" sz="2400" b="1" dirty="0"/>
              <a:t>		          </a:t>
            </a:r>
            <a:r>
              <a:rPr lang="en-US" sz="2400" b="1" dirty="0">
                <a:solidFill>
                  <a:srgbClr val="C00000"/>
                </a:solidFill>
                <a:sym typeface="Symbol" pitchFamily="18" charset="2"/>
              </a:rPr>
              <a:t></a:t>
            </a:r>
            <a:r>
              <a:rPr lang="en-US" sz="2400" b="1" dirty="0">
                <a:solidFill>
                  <a:srgbClr val="C00000"/>
                </a:solidFill>
              </a:rPr>
              <a:t>H =+180 kJ</a:t>
            </a:r>
            <a:endParaRPr lang="en-US" sz="2400" dirty="0">
              <a:solidFill>
                <a:srgbClr val="C00000"/>
              </a:solidFill>
            </a:endParaRPr>
          </a:p>
          <a:p>
            <a:endParaRPr lang="en-US" dirty="0"/>
          </a:p>
        </p:txBody>
      </p:sp>
      <p:sp>
        <p:nvSpPr>
          <p:cNvPr id="20" name="Curved Right Arrow 19"/>
          <p:cNvSpPr/>
          <p:nvPr/>
        </p:nvSpPr>
        <p:spPr>
          <a:xfrm>
            <a:off x="762000" y="3081338"/>
            <a:ext cx="657225" cy="163195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2" name="Curved Right Arrow 21"/>
          <p:cNvSpPr/>
          <p:nvPr/>
        </p:nvSpPr>
        <p:spPr>
          <a:xfrm>
            <a:off x="762000" y="5073650"/>
            <a:ext cx="657225" cy="858838"/>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cxnSp>
        <p:nvCxnSpPr>
          <p:cNvPr id="23" name="Straight Connector 22"/>
          <p:cNvCxnSpPr/>
          <p:nvPr/>
        </p:nvCxnSpPr>
        <p:spPr>
          <a:xfrm>
            <a:off x="1463675" y="3103563"/>
            <a:ext cx="661352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447800" y="5105400"/>
            <a:ext cx="661352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4" grpId="0"/>
      <p:bldP spid="13" grpId="0"/>
      <p:bldP spid="20" grpId="0" animBg="1"/>
      <p:bldP spid="2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version>
  <revision id="1.0.37047.0"/>
</version>
</file>

<file path=customXml/itemProps1.xml><?xml version="1.0" encoding="utf-8"?>
<ds:datastoreItem xmlns:ds="http://schemas.openxmlformats.org/officeDocument/2006/customXml" ds:itemID="{A5E48FF4-2899-4812-9FF4-E77398CE77F5}">
  <ds:schemaRefs/>
</ds:datastoreItem>
</file>

<file path=docProps/app.xml><?xml version="1.0" encoding="utf-8"?>
<Properties xmlns="http://schemas.openxmlformats.org/officeDocument/2006/extended-properties" xmlns:vt="http://schemas.openxmlformats.org/officeDocument/2006/docPropsVTypes">
  <Template>Solstice</Template>
  <TotalTime>5636</TotalTime>
  <Words>883</Words>
  <Application>Microsoft Office PowerPoint</Application>
  <PresentationFormat>On-screen Show (4:3)</PresentationFormat>
  <Paragraphs>128</Paragraphs>
  <Slides>17</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0" baseType="lpstr">
      <vt:lpstr>Solstice</vt:lpstr>
      <vt:lpstr>Document</vt:lpstr>
      <vt:lpstr>Equation</vt:lpstr>
      <vt:lpstr>Energetics</vt:lpstr>
      <vt:lpstr>BOND ENTHALPIES</vt:lpstr>
      <vt:lpstr>BOND ENTHALPIES</vt:lpstr>
      <vt:lpstr>Table of bond enthalpies</vt:lpstr>
      <vt:lpstr>Example: Calculate H for the hydrogenation of ethane</vt:lpstr>
      <vt:lpstr>Example: Calculate H for the combustion of hydrazine in oxygen.  This reaction has been used to power spacecraft.</vt:lpstr>
      <vt:lpstr>Limitations of Using  Average Bond Enthalpies</vt:lpstr>
      <vt:lpstr>HESS’ LAW</vt:lpstr>
      <vt:lpstr>Example: Calculate the enthalpy of reaction, Hrxn, for the formation of nitrogen monoxide from its elements      N2  +  O2    2NO   Hrxn = ?</vt:lpstr>
      <vt:lpstr>HESS’ LAW</vt:lpstr>
      <vt:lpstr>HESS’ LAW</vt:lpstr>
      <vt:lpstr>HESS’ LAW</vt:lpstr>
      <vt:lpstr>HESS’ LAW</vt:lpstr>
      <vt:lpstr>Example: Calculate the standard enthalpy change when one mole of methane is formed from its elements in their standard states.  The standard enthalpies of combustion (      ) of carbon, hydrogen and methane are -393, -286 and -890 kJ mol-1 respectively. </vt:lpstr>
      <vt:lpstr>Example: Calculate the standard enthalpy change when one mole of methane is formed from its elements in their standard states.  The standard enthalpies of combustion (      ) of carbon, hydrogen and methane are -393, -286 and -890 kJ mol-1 respectively. </vt:lpstr>
      <vt:lpstr>Example: Calculate the standard enthalpy change when one mole of methane is formed from its elements in their standard states.  The standard enthalpies of combustion (      ) of carbon, hydrogen and methane are -393, -286 and -890 kJ mol-1 respectively. </vt:lpstr>
      <vt:lpstr>Example: Calculate the standard enthalpy change when one mole of methane is formed from its elements in their standard states.  The standard enthalpies of combustion (      ) of carbon, hydrogen and methane are -393, -286 and -890 kJ mol-1 respectively.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Energetics</dc:title>
  <dc:creator>Deborah Dogancay</dc:creator>
  <cp:lastModifiedBy>Dogancay, Deborah</cp:lastModifiedBy>
  <cp:revision>57</cp:revision>
  <dcterms:created xsi:type="dcterms:W3CDTF">2010-11-30T22:19:06Z</dcterms:created>
  <dcterms:modified xsi:type="dcterms:W3CDTF">2011-11-14T18:09:14Z</dcterms:modified>
</cp:coreProperties>
</file>