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7" r:id="rId1"/>
  </p:sldMasterIdLst>
  <p:notesMasterIdLst>
    <p:notesMasterId r:id="rId31"/>
  </p:notesMasterIdLst>
  <p:handoutMasterIdLst>
    <p:handoutMasterId r:id="rId32"/>
  </p:handoutMasterIdLst>
  <p:sldIdLst>
    <p:sldId id="316" r:id="rId2"/>
    <p:sldId id="392" r:id="rId3"/>
    <p:sldId id="362" r:id="rId4"/>
    <p:sldId id="363" r:id="rId5"/>
    <p:sldId id="364" r:id="rId6"/>
    <p:sldId id="365" r:id="rId7"/>
    <p:sldId id="400" r:id="rId8"/>
    <p:sldId id="401" r:id="rId9"/>
    <p:sldId id="366" r:id="rId10"/>
    <p:sldId id="291" r:id="rId11"/>
    <p:sldId id="292" r:id="rId12"/>
    <p:sldId id="293" r:id="rId13"/>
    <p:sldId id="393" r:id="rId14"/>
    <p:sldId id="394" r:id="rId15"/>
    <p:sldId id="294" r:id="rId16"/>
    <p:sldId id="305" r:id="rId17"/>
    <p:sldId id="395" r:id="rId18"/>
    <p:sldId id="295" r:id="rId19"/>
    <p:sldId id="296" r:id="rId20"/>
    <p:sldId id="396" r:id="rId21"/>
    <p:sldId id="397" r:id="rId22"/>
    <p:sldId id="297" r:id="rId23"/>
    <p:sldId id="298" r:id="rId24"/>
    <p:sldId id="299" r:id="rId25"/>
    <p:sldId id="398" r:id="rId26"/>
    <p:sldId id="399" r:id="rId27"/>
    <p:sldId id="306" r:id="rId28"/>
    <p:sldId id="301" r:id="rId29"/>
    <p:sldId id="302" r:id="rId3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6699FF"/>
    <a:srgbClr val="9999FF"/>
    <a:srgbClr val="A2C1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31" autoAdjust="0"/>
    <p:restoredTop sz="94667" autoAdjust="0"/>
  </p:normalViewPr>
  <p:slideViewPr>
    <p:cSldViewPr>
      <p:cViewPr varScale="1">
        <p:scale>
          <a:sx n="85" d="100"/>
          <a:sy n="85" d="100"/>
        </p:scale>
        <p:origin x="-81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2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>
              <a:defRPr sz="1000" i="1" smtClean="0">
                <a:latin typeface="Book Antiqua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 i="1" smtClean="0">
                <a:latin typeface="Book Antiqua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>
              <a:defRPr sz="1000" i="1" smtClean="0">
                <a:latin typeface="Book Antiqua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 i="1" smtClean="0">
                <a:latin typeface="Book Antiqua" pitchFamily="18" charset="0"/>
              </a:defRPr>
            </a:lvl1pPr>
          </a:lstStyle>
          <a:p>
            <a:pPr>
              <a:defRPr/>
            </a:pPr>
            <a:fld id="{8C2B0B43-EBA6-4621-8D7A-A4EBAFA86E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1803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>
              <a:defRPr sz="1000" i="1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 i="1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>
              <a:defRPr sz="1000" i="1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 i="1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7D1AAEC5-A0F2-4559-BD3E-45EBB735B1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notes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2775" name="Rectangle 7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</p:spTree>
    <p:extLst>
      <p:ext uri="{BB962C8B-B14F-4D97-AF65-F5344CB8AC3E}">
        <p14:creationId xmlns:p14="http://schemas.microsoft.com/office/powerpoint/2010/main" val="25853435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44496C5-44B2-4C2F-9A28-EC470311033D}" type="slidenum">
              <a:rPr lang="en-US">
                <a:latin typeface="Times New Roman" pitchFamily="18" charset="0"/>
              </a:rPr>
              <a:pPr/>
              <a:t>1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379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8A17CB4-F0B3-4B1B-A446-C3A1EE9E1A72}" type="slidenum">
              <a:rPr lang="en-US">
                <a:latin typeface="Times New Roman" pitchFamily="18" charset="0"/>
              </a:rPr>
              <a:pPr/>
              <a:t>10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43011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3F095C4-35E5-497E-907F-5E0B56A73745}" type="slidenum">
              <a:rPr lang="en-US">
                <a:latin typeface="Times New Roman" pitchFamily="18" charset="0"/>
              </a:rPr>
              <a:pPr/>
              <a:t>11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4403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5A396A3-478D-4949-A752-62B44E41E0E6}" type="slidenum">
              <a:rPr lang="en-US">
                <a:latin typeface="Times New Roman" pitchFamily="18" charset="0"/>
              </a:rPr>
              <a:pPr/>
              <a:t>12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45059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F9A21A0A-1764-4A12-B584-5AF488C11620}" type="slidenum">
              <a:rPr lang="en-US">
                <a:latin typeface="Times New Roman" pitchFamily="18" charset="0"/>
              </a:rPr>
              <a:pPr/>
              <a:t>13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46083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3CD91C0-8061-4B77-9A17-D8A41D2EC2BF}" type="slidenum">
              <a:rPr lang="en-US">
                <a:latin typeface="Times New Roman" pitchFamily="18" charset="0"/>
              </a:rPr>
              <a:pPr/>
              <a:t>14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3AC6D84A-0BB3-4F44-BBD5-2E2914DA8D26}" type="slidenum">
              <a:rPr lang="en-US">
                <a:latin typeface="Times New Roman" pitchFamily="18" charset="0"/>
              </a:rPr>
              <a:pPr/>
              <a:t>15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48131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59EA49B-9E9C-4E7C-B9B7-2AFC3786A11E}" type="slidenum">
              <a:rPr lang="en-US">
                <a:latin typeface="Times New Roman" pitchFamily="18" charset="0"/>
              </a:rPr>
              <a:pPr/>
              <a:t>16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4915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92FA45F-1533-406B-A931-5B7602C2A55D}" type="slidenum">
              <a:rPr lang="en-US">
                <a:latin typeface="Times New Roman" pitchFamily="18" charset="0"/>
              </a:rPr>
              <a:pPr/>
              <a:t>17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50179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4F44BD7-9AB6-4A3C-86EB-F1A4B0621C1B}" type="slidenum">
              <a:rPr lang="en-US">
                <a:latin typeface="Times New Roman" pitchFamily="18" charset="0"/>
              </a:rPr>
              <a:pPr/>
              <a:t>18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51203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9484226B-766A-4658-8F0F-8CE8F3653605}" type="slidenum">
              <a:rPr lang="en-US">
                <a:latin typeface="Times New Roman" pitchFamily="18" charset="0"/>
              </a:rPr>
              <a:pPr/>
              <a:t>19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5222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F4636614-0204-484F-A05C-682B5D462526}" type="slidenum">
              <a:rPr lang="en-US">
                <a:latin typeface="Times New Roman" pitchFamily="18" charset="0"/>
              </a:rPr>
              <a:pPr/>
              <a:t>2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4819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F4A8949-4BF6-40ED-8F9A-4693CCBC3C11}" type="slidenum">
              <a:rPr lang="en-US">
                <a:latin typeface="Times New Roman" pitchFamily="18" charset="0"/>
              </a:rPr>
              <a:pPr/>
              <a:t>20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53251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8DA8CB7-A378-4828-81B8-AFF882649994}" type="slidenum">
              <a:rPr lang="en-US">
                <a:latin typeface="Times New Roman" pitchFamily="18" charset="0"/>
              </a:rPr>
              <a:pPr/>
              <a:t>21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5427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97224F3A-309D-46DC-8869-409490C0FB92}" type="slidenum">
              <a:rPr lang="en-US">
                <a:latin typeface="Times New Roman" pitchFamily="18" charset="0"/>
              </a:rPr>
              <a:pPr/>
              <a:t>22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55299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B5AA321-3553-479E-BF7F-EC7C7CDA5EA8}" type="slidenum">
              <a:rPr lang="en-US">
                <a:latin typeface="Times New Roman" pitchFamily="18" charset="0"/>
              </a:rPr>
              <a:pPr/>
              <a:t>23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56323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1AE8F72-394A-4F88-8E19-77A92B1CAE14}" type="slidenum">
              <a:rPr lang="en-US">
                <a:latin typeface="Times New Roman" pitchFamily="18" charset="0"/>
              </a:rPr>
              <a:pPr/>
              <a:t>24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5734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FAA15DF7-F496-4915-84BB-8E183C0468A6}" type="slidenum">
              <a:rPr lang="en-US">
                <a:latin typeface="Times New Roman" pitchFamily="18" charset="0"/>
              </a:rPr>
              <a:pPr/>
              <a:t>25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58371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6463E82-E6C2-438E-AE14-08D9F6639268}" type="slidenum">
              <a:rPr lang="en-US">
                <a:latin typeface="Times New Roman" pitchFamily="18" charset="0"/>
              </a:rPr>
              <a:pPr/>
              <a:t>26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5939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C0A58F3-EBC6-4682-8778-47212C3AED7D}" type="slidenum">
              <a:rPr lang="en-US">
                <a:latin typeface="Times New Roman" pitchFamily="18" charset="0"/>
              </a:rPr>
              <a:pPr/>
              <a:t>27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60419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CC16FE3-0CEC-4D35-B8F7-6863675114A0}" type="slidenum">
              <a:rPr lang="en-US">
                <a:latin typeface="Times New Roman" pitchFamily="18" charset="0"/>
              </a:rPr>
              <a:pPr/>
              <a:t>28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61443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2B44D76-C7FC-44C1-B0E5-48DCF00BEB02}" type="slidenum">
              <a:rPr lang="en-US">
                <a:latin typeface="Times New Roman" pitchFamily="18" charset="0"/>
              </a:rPr>
              <a:pPr/>
              <a:t>29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6246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3B41D36-99C9-4FC7-B9B8-FB5EE61B1C69}" type="slidenum">
              <a:rPr lang="en-US">
                <a:latin typeface="Times New Roman" pitchFamily="18" charset="0"/>
              </a:rPr>
              <a:pPr/>
              <a:t>3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5843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11F9652-A360-4F11-B855-15CA4B5AADFA}" type="slidenum">
              <a:rPr lang="en-US">
                <a:latin typeface="Times New Roman" pitchFamily="18" charset="0"/>
              </a:rPr>
              <a:pPr/>
              <a:t>4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686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F010BD7B-9A5E-43AD-825E-B5846F2B5E09}" type="slidenum">
              <a:rPr lang="en-US">
                <a:latin typeface="Times New Roman" pitchFamily="18" charset="0"/>
              </a:rPr>
              <a:pPr/>
              <a:t>5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7891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37ED30C2-A080-4442-9022-C9B74DB2036E}" type="slidenum">
              <a:rPr lang="en-US">
                <a:latin typeface="Times New Roman" pitchFamily="18" charset="0"/>
              </a:rPr>
              <a:pPr/>
              <a:t>6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891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0F362C6-0AFA-48E9-970F-B3D3D7FB7ABE}" type="slidenum">
              <a:rPr lang="en-US">
                <a:solidFill>
                  <a:srgbClr val="000000"/>
                </a:solidFill>
                <a:latin typeface="Times New Roman" pitchFamily="18" charset="0"/>
              </a:rPr>
              <a:pPr/>
              <a:t>7</a:t>
            </a:fld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9939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8CDB5EA-9B31-4200-89D1-768B069049AA}" type="slidenum">
              <a:rPr lang="en-US">
                <a:solidFill>
                  <a:srgbClr val="000000"/>
                </a:solidFill>
                <a:latin typeface="Times New Roman" pitchFamily="18" charset="0"/>
              </a:rPr>
              <a:pPr/>
              <a:t>8</a:t>
            </a:fld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0963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ADE06165-FF06-4933-AA99-A5F5A74729A9}" type="slidenum">
              <a:rPr lang="en-US">
                <a:latin typeface="Times New Roman" pitchFamily="18" charset="0"/>
              </a:rPr>
              <a:pPr/>
              <a:t>9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4198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228600" y="381000"/>
            <a:ext cx="8686800" cy="5638800"/>
          </a:xfrm>
          <a:prstGeom prst="roundRect">
            <a:avLst>
              <a:gd name="adj" fmla="val 7912"/>
            </a:avLst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CCC99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white">
          <a:xfrm>
            <a:off x="327025" y="488950"/>
            <a:ext cx="8435975" cy="4768850"/>
          </a:xfrm>
          <a:prstGeom prst="roundRect">
            <a:avLst>
              <a:gd name="adj" fmla="val 7310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CCC99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blackWhite">
          <a:xfrm>
            <a:off x="1371600" y="3338513"/>
            <a:ext cx="6400800" cy="2286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0800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8549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857250"/>
            <a:ext cx="7772400" cy="2266950"/>
          </a:xfrm>
        </p:spPr>
        <p:txBody>
          <a:bodyPr anchor="ctr" anchorCtr="1"/>
          <a:lstStyle>
            <a:lvl1pPr algn="ctr">
              <a:defRPr sz="4100" i="1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08550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567113"/>
            <a:ext cx="5410200" cy="19050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 sz="330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391275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391275"/>
            <a:ext cx="1600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147261A-F445-414B-874F-772A7C6152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28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2EAC63-175B-48D1-93E4-D70AC23E87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242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533400"/>
            <a:ext cx="192405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533400"/>
            <a:ext cx="561975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58FC7-3DE9-4ACD-A808-044C0D485C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204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905000"/>
            <a:ext cx="37719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108479-452B-4F54-98BF-C197D3FB0B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2095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86300" y="1905000"/>
            <a:ext cx="3771900" cy="1943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86300" y="4000500"/>
            <a:ext cx="3771900" cy="1943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C9724D-2AD5-4713-B7D3-5826CB8CF4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348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9F515-2F28-41CE-B48F-56448E23C9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554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20800-E531-48A9-8D2C-388956E0A1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155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2B1F7-BD8F-44B7-8584-9428DAA84A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47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1A49D0-4C0B-4E97-AC41-327177A505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443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1A1AA0-C00A-44B9-9837-5614F6D66E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618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78C168-48A1-4173-8B90-D155F8451A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914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1982E5-A7ED-48C9-9782-63DC9A2D47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831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83DDEB-26AE-4AFE-8060-34A6C0A557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50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533400"/>
            <a:ext cx="7696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905000"/>
            <a:ext cx="76962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75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391275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75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403975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75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400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fld id="{3271A6FB-2F93-46AE-A585-D559DBC86B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168275" y="228600"/>
            <a:ext cx="8823325" cy="6096000"/>
            <a:chOff x="106" y="144"/>
            <a:chExt cx="5558" cy="3840"/>
          </a:xfrm>
        </p:grpSpPr>
        <p:sp>
          <p:nvSpPr>
            <p:cNvPr id="1032" name="AutoShape 8"/>
            <p:cNvSpPr>
              <a:spLocks noChangeArrowheads="1"/>
            </p:cNvSpPr>
            <p:nvPr/>
          </p:nvSpPr>
          <p:spPr bwMode="auto">
            <a:xfrm>
              <a:off x="106" y="144"/>
              <a:ext cx="5558" cy="3840"/>
            </a:xfrm>
            <a:prstGeom prst="roundRect">
              <a:avLst>
                <a:gd name="adj" fmla="val 11046"/>
              </a:avLst>
            </a:prstGeom>
            <a:noFill/>
            <a:ln w="28575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33" name="Line 9"/>
            <p:cNvSpPr>
              <a:spLocks noChangeShapeType="1"/>
            </p:cNvSpPr>
            <p:nvPr/>
          </p:nvSpPr>
          <p:spPr bwMode="auto">
            <a:xfrm>
              <a:off x="480" y="1077"/>
              <a:ext cx="4848" cy="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l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50000"/>
        <a:buChar char="•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5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.wav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.wav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05200" y="1138238"/>
            <a:ext cx="4495800" cy="1985962"/>
          </a:xfrm>
          <a:noFill/>
        </p:spPr>
        <p:txBody>
          <a:bodyPr lIns="92075" tIns="46038" rIns="92075" bIns="46038" anchorCtr="0">
            <a:spAutoFit/>
          </a:bodyPr>
          <a:lstStyle/>
          <a:p>
            <a:pPr eaLnBrk="1" hangingPunct="1"/>
            <a:r>
              <a:rPr lang="en-US" smtClean="0"/>
              <a:t>Oxidation </a:t>
            </a:r>
            <a:br>
              <a:rPr lang="en-US" smtClean="0"/>
            </a:br>
            <a:r>
              <a:rPr lang="en-US" smtClean="0"/>
              <a:t>&amp; </a:t>
            </a:r>
            <a:br>
              <a:rPr lang="en-US" smtClean="0"/>
            </a:br>
            <a:r>
              <a:rPr lang="en-US" smtClean="0"/>
              <a:t>Reduction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581400"/>
            <a:ext cx="5410200" cy="1905000"/>
          </a:xfrm>
          <a:noFill/>
        </p:spPr>
        <p:txBody>
          <a:bodyPr lIns="92075" tIns="46038" rIns="92075" bIns="46038" anchor="t"/>
          <a:lstStyle/>
          <a:p>
            <a:pPr marL="342900" indent="-342900" eaLnBrk="1" hangingPunct="1"/>
            <a:r>
              <a:rPr lang="en-US" smtClean="0"/>
              <a:t>IB Topics 9 &amp; 19</a:t>
            </a:r>
            <a:br>
              <a:rPr lang="en-US" smtClean="0"/>
            </a:br>
            <a:r>
              <a:rPr lang="en-US" smtClean="0"/>
              <a:t>AP Chapters 4.9-4.10; 17</a:t>
            </a:r>
          </a:p>
        </p:txBody>
      </p:sp>
      <p:pic>
        <p:nvPicPr>
          <p:cNvPr id="3076" name="Picture 4" descr="chemanim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25" y="1157288"/>
            <a:ext cx="2771775" cy="15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19250"/>
            <a:ext cx="7772400" cy="717550"/>
          </a:xfrm>
          <a:noFill/>
        </p:spPr>
        <p:txBody>
          <a:bodyPr lIns="92075" tIns="46038" rIns="92075" bIns="46038" anchorCtr="0">
            <a:spAutoFit/>
          </a:bodyPr>
          <a:lstStyle/>
          <a:p>
            <a:pPr eaLnBrk="1" hangingPunct="1"/>
            <a:r>
              <a:rPr lang="en-US" smtClean="0"/>
              <a:t>Redox Reactions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 lIns="92075" tIns="46038" rIns="92075" bIns="46038" anchor="t"/>
          <a:lstStyle/>
          <a:p>
            <a:pPr marL="342900" indent="-342900" eaLnBrk="1" hangingPunct="1"/>
            <a:endParaRPr lang="en-US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CFEB9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96200" cy="595313"/>
          </a:xfrm>
          <a:noFill/>
        </p:spPr>
        <p:txBody>
          <a:bodyPr lIns="92075" tIns="46038" rIns="92075" bIns="46038" anchor="t" anchorCtr="1">
            <a:spAutoFit/>
          </a:bodyPr>
          <a:lstStyle/>
          <a:p>
            <a:pPr eaLnBrk="1" hangingPunct="1"/>
            <a:r>
              <a:rPr lang="en-US" smtClean="0"/>
              <a:t>Agents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Oxidizing agent gets reduced.</a:t>
            </a:r>
          </a:p>
          <a:p>
            <a:pPr lvl="1" eaLnBrk="1" hangingPunct="1"/>
            <a:r>
              <a:rPr lang="en-US" smtClean="0"/>
              <a:t>Gains electrons.</a:t>
            </a:r>
          </a:p>
          <a:p>
            <a:pPr lvl="1" eaLnBrk="1" hangingPunct="1"/>
            <a:r>
              <a:rPr lang="en-US" smtClean="0"/>
              <a:t>More negative oxidation state.</a:t>
            </a:r>
          </a:p>
          <a:p>
            <a:pPr eaLnBrk="1" hangingPunct="1"/>
            <a:r>
              <a:rPr lang="en-US" smtClean="0"/>
              <a:t>Reducing agent gets oxidized.</a:t>
            </a:r>
          </a:p>
          <a:p>
            <a:pPr lvl="1" eaLnBrk="1" hangingPunct="1"/>
            <a:r>
              <a:rPr lang="en-US" smtClean="0"/>
              <a:t>Loses electrons.</a:t>
            </a:r>
          </a:p>
          <a:p>
            <a:pPr lvl="1" eaLnBrk="1" hangingPunct="1"/>
            <a:r>
              <a:rPr lang="en-US" smtClean="0"/>
              <a:t>More positive oxidation state.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CFEB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CFEB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CFEB9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CFEB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7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CFEB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77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7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CFEB9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96200" cy="1419225"/>
          </a:xfrm>
          <a:noFill/>
        </p:spPr>
        <p:txBody>
          <a:bodyPr lIns="92075" tIns="46038" rIns="92075" bIns="46038" anchor="t" anchorCtr="1">
            <a:spAutoFit/>
          </a:bodyPr>
          <a:lstStyle/>
          <a:p>
            <a:pPr eaLnBrk="1" hangingPunct="1"/>
            <a:r>
              <a:rPr lang="en-US" smtClean="0"/>
              <a:t>Practice </a:t>
            </a:r>
            <a:br>
              <a:rPr lang="en-US" smtClean="0"/>
            </a:br>
            <a:r>
              <a:rPr lang="en-US" sz="1800" smtClean="0">
                <a:latin typeface="Arial" charset="0"/>
              </a:rPr>
              <a:t>In the following reaction, identify the…</a:t>
            </a:r>
            <a:br>
              <a:rPr lang="en-US" sz="1800" smtClean="0">
                <a:latin typeface="Arial" charset="0"/>
              </a:rPr>
            </a:br>
            <a:r>
              <a:rPr lang="en-US" sz="1800" smtClean="0">
                <a:latin typeface="Arial" charset="0"/>
              </a:rPr>
              <a:t>Oxidizing agent; Reducing agent; Substance oxidized; Substance reduced</a:t>
            </a:r>
            <a:br>
              <a:rPr lang="en-US" sz="1800" smtClean="0">
                <a:latin typeface="Arial" charset="0"/>
              </a:rPr>
            </a:br>
            <a:endParaRPr lang="en-US" sz="1800" smtClean="0">
              <a:latin typeface="Arial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05000"/>
            <a:ext cx="8229600" cy="4343400"/>
          </a:xfrm>
          <a:noFill/>
        </p:spPr>
        <p:txBody>
          <a:bodyPr lIns="92075" tIns="46038" rIns="92075" bIns="46038"/>
          <a:lstStyle/>
          <a:p>
            <a:pPr algn="ctr" eaLnBrk="1" hangingPunct="1">
              <a:buFont typeface="Wingdings" pitchFamily="2" charset="2"/>
              <a:buNone/>
            </a:pPr>
            <a:endParaRPr lang="en-US" smtClean="0"/>
          </a:p>
          <a:p>
            <a:pPr algn="ctr" eaLnBrk="1" hangingPunct="1">
              <a:buFont typeface="Wingdings" pitchFamily="2" charset="2"/>
              <a:buNone/>
            </a:pPr>
            <a:endParaRPr lang="en-US" smtClean="0"/>
          </a:p>
          <a:p>
            <a:pPr algn="ctr" eaLnBrk="1" hangingPunct="1">
              <a:buFont typeface="Wingdings" pitchFamily="2" charset="2"/>
              <a:buNone/>
            </a:pPr>
            <a:r>
              <a:rPr lang="en-US" smtClean="0"/>
              <a:t>Fe</a:t>
            </a:r>
            <a:r>
              <a:rPr lang="en-US" baseline="-25000" smtClean="0"/>
              <a:t> </a:t>
            </a:r>
            <a:r>
              <a:rPr lang="en-US" smtClean="0"/>
              <a:t>(</a:t>
            </a:r>
            <a:r>
              <a:rPr lang="en-US" i="1" smtClean="0"/>
              <a:t>s</a:t>
            </a:r>
            <a:r>
              <a:rPr lang="en-US" smtClean="0"/>
              <a:t>) + O</a:t>
            </a:r>
            <a:r>
              <a:rPr lang="en-US" sz="4000" baseline="-25000" smtClean="0"/>
              <a:t>2</a:t>
            </a:r>
            <a:r>
              <a:rPr lang="en-US" smtClean="0"/>
              <a:t>(</a:t>
            </a:r>
            <a:r>
              <a:rPr lang="en-US" i="1" smtClean="0"/>
              <a:t>g</a:t>
            </a:r>
            <a:r>
              <a:rPr lang="en-US" smtClean="0"/>
              <a:t>) </a:t>
            </a:r>
            <a:r>
              <a:rPr lang="en-US" smtClean="0">
                <a:latin typeface="Symbol" pitchFamily="18" charset="2"/>
              </a:rPr>
              <a:t>®</a:t>
            </a:r>
            <a:r>
              <a:rPr lang="en-US" smtClean="0"/>
              <a:t> Fe</a:t>
            </a:r>
            <a:r>
              <a:rPr lang="en-US" sz="4000" baseline="-25000" smtClean="0"/>
              <a:t>2</a:t>
            </a:r>
            <a:r>
              <a:rPr lang="en-US" smtClean="0"/>
              <a:t>O</a:t>
            </a:r>
            <a:r>
              <a:rPr lang="en-US" sz="4000" baseline="-25000" smtClean="0"/>
              <a:t>3</a:t>
            </a:r>
            <a:r>
              <a:rPr lang="en-US" smtClean="0"/>
              <a:t>(</a:t>
            </a:r>
            <a:r>
              <a:rPr lang="en-US" i="1" smtClean="0"/>
              <a:t>s</a:t>
            </a:r>
            <a:r>
              <a:rPr lang="en-US" smtClean="0"/>
              <a:t>) </a:t>
            </a:r>
          </a:p>
          <a:p>
            <a:pPr eaLnBrk="1" hangingPunct="1"/>
            <a:endParaRPr lang="en-US" smtClean="0"/>
          </a:p>
        </p:txBody>
      </p:sp>
      <p:sp>
        <p:nvSpPr>
          <p:cNvPr id="132098" name="Text Box 2"/>
          <p:cNvSpPr txBox="1">
            <a:spLocks noChangeArrowheads="1"/>
          </p:cNvSpPr>
          <p:nvPr/>
        </p:nvSpPr>
        <p:spPr bwMode="auto">
          <a:xfrm>
            <a:off x="2438400" y="35052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0</a:t>
            </a:r>
          </a:p>
        </p:txBody>
      </p:sp>
      <p:sp>
        <p:nvSpPr>
          <p:cNvPr id="132099" name="Text Box 3"/>
          <p:cNvSpPr txBox="1">
            <a:spLocks noChangeArrowheads="1"/>
          </p:cNvSpPr>
          <p:nvPr/>
        </p:nvSpPr>
        <p:spPr bwMode="auto">
          <a:xfrm>
            <a:off x="3886200" y="3519488"/>
            <a:ext cx="533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0</a:t>
            </a:r>
          </a:p>
        </p:txBody>
      </p:sp>
      <p:sp>
        <p:nvSpPr>
          <p:cNvPr id="132100" name="Text Box 4"/>
          <p:cNvSpPr txBox="1">
            <a:spLocks noChangeArrowheads="1"/>
          </p:cNvSpPr>
          <p:nvPr/>
        </p:nvSpPr>
        <p:spPr bwMode="auto">
          <a:xfrm>
            <a:off x="6019800" y="3519488"/>
            <a:ext cx="533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-2</a:t>
            </a:r>
          </a:p>
        </p:txBody>
      </p:sp>
      <p:sp>
        <p:nvSpPr>
          <p:cNvPr id="132101" name="Text Box 5"/>
          <p:cNvSpPr txBox="1">
            <a:spLocks noChangeArrowheads="1"/>
          </p:cNvSpPr>
          <p:nvPr/>
        </p:nvSpPr>
        <p:spPr bwMode="auto">
          <a:xfrm>
            <a:off x="5410200" y="35052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+3</a:t>
            </a:r>
          </a:p>
        </p:txBody>
      </p:sp>
      <p:sp>
        <p:nvSpPr>
          <p:cNvPr id="132103" name="AutoShape 7"/>
          <p:cNvSpPr>
            <a:spLocks/>
          </p:cNvSpPr>
          <p:nvPr/>
        </p:nvSpPr>
        <p:spPr bwMode="auto">
          <a:xfrm rot="5400000">
            <a:off x="4038600" y="1447800"/>
            <a:ext cx="228600" cy="2971800"/>
          </a:xfrm>
          <a:prstGeom prst="leftBracket">
            <a:avLst>
              <a:gd name="adj" fmla="val 108333"/>
            </a:avLst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2104" name="Text Box 8"/>
          <p:cNvSpPr txBox="1">
            <a:spLocks noChangeArrowheads="1"/>
          </p:cNvSpPr>
          <p:nvPr/>
        </p:nvSpPr>
        <p:spPr bwMode="auto">
          <a:xfrm>
            <a:off x="3200400" y="2362200"/>
            <a:ext cx="19812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chemeClr val="bg2"/>
                </a:solidFill>
              </a:rPr>
              <a:t>(+3) oxidation</a:t>
            </a:r>
          </a:p>
        </p:txBody>
      </p:sp>
      <p:sp>
        <p:nvSpPr>
          <p:cNvPr id="132105" name="Text Box 9"/>
          <p:cNvSpPr txBox="1">
            <a:spLocks noChangeArrowheads="1"/>
          </p:cNvSpPr>
          <p:nvPr/>
        </p:nvSpPr>
        <p:spPr bwMode="auto">
          <a:xfrm>
            <a:off x="4267200" y="4144963"/>
            <a:ext cx="19812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chemeClr val="bg2"/>
                </a:solidFill>
              </a:rPr>
              <a:t>(-2) reduction</a:t>
            </a:r>
          </a:p>
        </p:txBody>
      </p:sp>
      <p:sp>
        <p:nvSpPr>
          <p:cNvPr id="132107" name="AutoShape 11"/>
          <p:cNvSpPr>
            <a:spLocks/>
          </p:cNvSpPr>
          <p:nvPr/>
        </p:nvSpPr>
        <p:spPr bwMode="auto">
          <a:xfrm rot="-5400000">
            <a:off x="5029200" y="2971800"/>
            <a:ext cx="228600" cy="2209800"/>
          </a:xfrm>
          <a:prstGeom prst="leftBracket">
            <a:avLst>
              <a:gd name="adj" fmla="val 80556"/>
            </a:avLst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2108" name="Text Box 12"/>
          <p:cNvSpPr txBox="1">
            <a:spLocks noChangeArrowheads="1"/>
          </p:cNvSpPr>
          <p:nvPr/>
        </p:nvSpPr>
        <p:spPr bwMode="auto">
          <a:xfrm>
            <a:off x="3657600" y="4830763"/>
            <a:ext cx="19812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chemeClr val="bg2"/>
                </a:solidFill>
              </a:rPr>
              <a:t>OA = O</a:t>
            </a:r>
            <a:r>
              <a:rPr lang="en-US" sz="2200" baseline="-25000">
                <a:solidFill>
                  <a:schemeClr val="bg2"/>
                </a:solidFill>
              </a:rPr>
              <a:t>2</a:t>
            </a:r>
          </a:p>
        </p:txBody>
      </p:sp>
      <p:sp>
        <p:nvSpPr>
          <p:cNvPr id="132109" name="Text Box 13"/>
          <p:cNvSpPr txBox="1">
            <a:spLocks noChangeArrowheads="1"/>
          </p:cNvSpPr>
          <p:nvPr/>
        </p:nvSpPr>
        <p:spPr bwMode="auto">
          <a:xfrm>
            <a:off x="3657600" y="5440363"/>
            <a:ext cx="19812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chemeClr val="bg2"/>
                </a:solidFill>
              </a:rPr>
              <a:t>RA = Fe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098" grpId="0"/>
      <p:bldP spid="132099" grpId="0"/>
      <p:bldP spid="132100" grpId="0"/>
      <p:bldP spid="132101" grpId="0"/>
      <p:bldP spid="132103" grpId="0" animBg="1"/>
      <p:bldP spid="132104" grpId="0"/>
      <p:bldP spid="132105" grpId="0"/>
      <p:bldP spid="132107" grpId="0" animBg="1"/>
      <p:bldP spid="132108" grpId="0"/>
      <p:bldP spid="13210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96200" cy="1419225"/>
          </a:xfrm>
          <a:noFill/>
        </p:spPr>
        <p:txBody>
          <a:bodyPr lIns="92075" tIns="46038" rIns="92075" bIns="46038" anchor="t" anchorCtr="1">
            <a:spAutoFit/>
          </a:bodyPr>
          <a:lstStyle/>
          <a:p>
            <a:pPr eaLnBrk="1" hangingPunct="1"/>
            <a:r>
              <a:rPr lang="en-US" smtClean="0"/>
              <a:t>Practice </a:t>
            </a:r>
            <a:br>
              <a:rPr lang="en-US" smtClean="0"/>
            </a:br>
            <a:r>
              <a:rPr lang="en-US" sz="1800" smtClean="0">
                <a:latin typeface="Arial" charset="0"/>
              </a:rPr>
              <a:t>In the following reaction, identify the…</a:t>
            </a:r>
            <a:br>
              <a:rPr lang="en-US" sz="1800" smtClean="0">
                <a:latin typeface="Arial" charset="0"/>
              </a:rPr>
            </a:br>
            <a:r>
              <a:rPr lang="en-US" sz="1800" smtClean="0">
                <a:latin typeface="Arial" charset="0"/>
              </a:rPr>
              <a:t>Oxidizing agent; Reducing agent; Substance oxidized; Substance reduced</a:t>
            </a:r>
            <a:br>
              <a:rPr lang="en-US" sz="1800" smtClean="0">
                <a:latin typeface="Arial" charset="0"/>
              </a:rPr>
            </a:br>
            <a:endParaRPr lang="en-US" sz="1800" smtClean="0">
              <a:latin typeface="Arial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828800"/>
            <a:ext cx="8229600" cy="4419600"/>
          </a:xfrm>
          <a:noFill/>
        </p:spPr>
        <p:txBody>
          <a:bodyPr lIns="92075" tIns="46038" rIns="92075" bIns="46038"/>
          <a:lstStyle/>
          <a:p>
            <a:pPr algn="ctr" eaLnBrk="1" hangingPunct="1">
              <a:buFont typeface="Wingdings" pitchFamily="2" charset="2"/>
              <a:buNone/>
            </a:pPr>
            <a:endParaRPr lang="en-US" smtClean="0"/>
          </a:p>
          <a:p>
            <a:pPr algn="ctr" eaLnBrk="1" hangingPunct="1">
              <a:buFont typeface="Wingdings" pitchFamily="2" charset="2"/>
              <a:buNone/>
            </a:pPr>
            <a:endParaRPr lang="en-US" smtClean="0"/>
          </a:p>
          <a:p>
            <a:pPr algn="ctr" eaLnBrk="1" hangingPunct="1">
              <a:buFont typeface="Wingdings" pitchFamily="2" charset="2"/>
              <a:buNone/>
            </a:pPr>
            <a:r>
              <a:rPr lang="en-US" smtClean="0"/>
              <a:t>Fe</a:t>
            </a:r>
            <a:r>
              <a:rPr lang="en-US" sz="4000" baseline="-25000" smtClean="0"/>
              <a:t>2</a:t>
            </a:r>
            <a:r>
              <a:rPr lang="en-US" smtClean="0"/>
              <a:t>O</a:t>
            </a:r>
            <a:r>
              <a:rPr lang="en-US" sz="4000" baseline="-25000" smtClean="0"/>
              <a:t>3</a:t>
            </a:r>
            <a:r>
              <a:rPr lang="en-US" smtClean="0"/>
              <a:t>(</a:t>
            </a:r>
            <a:r>
              <a:rPr lang="en-US" i="1" smtClean="0"/>
              <a:t>s</a:t>
            </a:r>
            <a:r>
              <a:rPr lang="en-US" smtClean="0"/>
              <a:t>)+ 3 CO(</a:t>
            </a:r>
            <a:r>
              <a:rPr lang="en-US" i="1" smtClean="0"/>
              <a:t>g</a:t>
            </a:r>
            <a:r>
              <a:rPr lang="en-US" smtClean="0"/>
              <a:t>) </a:t>
            </a:r>
            <a:r>
              <a:rPr lang="en-US" smtClean="0">
                <a:latin typeface="Symbol" pitchFamily="18" charset="2"/>
              </a:rPr>
              <a:t>®</a:t>
            </a:r>
            <a:r>
              <a:rPr lang="en-US" smtClean="0"/>
              <a:t> 2 Fe(</a:t>
            </a:r>
            <a:r>
              <a:rPr lang="en-US" i="1" smtClean="0"/>
              <a:t>l</a:t>
            </a:r>
            <a:r>
              <a:rPr lang="en-US" smtClean="0"/>
              <a:t>) + 3 CO</a:t>
            </a:r>
            <a:r>
              <a:rPr lang="en-US" sz="4000" baseline="-25000" smtClean="0"/>
              <a:t>2</a:t>
            </a:r>
            <a:r>
              <a:rPr lang="en-US" smtClean="0"/>
              <a:t>(</a:t>
            </a:r>
            <a:r>
              <a:rPr lang="en-US" i="1" smtClean="0"/>
              <a:t>g</a:t>
            </a:r>
            <a:r>
              <a:rPr lang="en-US" smtClean="0"/>
              <a:t>)</a:t>
            </a:r>
          </a:p>
        </p:txBody>
      </p:sp>
      <p:sp>
        <p:nvSpPr>
          <p:cNvPr id="338948" name="Text Box 4"/>
          <p:cNvSpPr txBox="1">
            <a:spLocks noChangeArrowheads="1"/>
          </p:cNvSpPr>
          <p:nvPr/>
        </p:nvSpPr>
        <p:spPr bwMode="auto">
          <a:xfrm>
            <a:off x="1752600" y="34290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-2</a:t>
            </a:r>
          </a:p>
        </p:txBody>
      </p:sp>
      <p:sp>
        <p:nvSpPr>
          <p:cNvPr id="338949" name="Text Box 5"/>
          <p:cNvSpPr txBox="1">
            <a:spLocks noChangeArrowheads="1"/>
          </p:cNvSpPr>
          <p:nvPr/>
        </p:nvSpPr>
        <p:spPr bwMode="auto">
          <a:xfrm>
            <a:off x="1143000" y="34290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+3</a:t>
            </a:r>
          </a:p>
        </p:txBody>
      </p:sp>
      <p:sp>
        <p:nvSpPr>
          <p:cNvPr id="338950" name="Text Box 6"/>
          <p:cNvSpPr txBox="1">
            <a:spLocks noChangeArrowheads="1"/>
          </p:cNvSpPr>
          <p:nvPr/>
        </p:nvSpPr>
        <p:spPr bwMode="auto">
          <a:xfrm>
            <a:off x="3733800" y="34290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-2</a:t>
            </a:r>
          </a:p>
        </p:txBody>
      </p:sp>
      <p:sp>
        <p:nvSpPr>
          <p:cNvPr id="338951" name="Text Box 7"/>
          <p:cNvSpPr txBox="1">
            <a:spLocks noChangeArrowheads="1"/>
          </p:cNvSpPr>
          <p:nvPr/>
        </p:nvSpPr>
        <p:spPr bwMode="auto">
          <a:xfrm>
            <a:off x="3276600" y="34290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+2</a:t>
            </a:r>
          </a:p>
        </p:txBody>
      </p:sp>
      <p:sp>
        <p:nvSpPr>
          <p:cNvPr id="338952" name="Text Box 8"/>
          <p:cNvSpPr txBox="1">
            <a:spLocks noChangeArrowheads="1"/>
          </p:cNvSpPr>
          <p:nvPr/>
        </p:nvSpPr>
        <p:spPr bwMode="auto">
          <a:xfrm>
            <a:off x="5486400" y="34290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0</a:t>
            </a:r>
          </a:p>
        </p:txBody>
      </p:sp>
      <p:sp>
        <p:nvSpPr>
          <p:cNvPr id="338953" name="Text Box 9"/>
          <p:cNvSpPr txBox="1">
            <a:spLocks noChangeArrowheads="1"/>
          </p:cNvSpPr>
          <p:nvPr/>
        </p:nvSpPr>
        <p:spPr bwMode="auto">
          <a:xfrm>
            <a:off x="7239000" y="3382963"/>
            <a:ext cx="533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-2</a:t>
            </a:r>
          </a:p>
        </p:txBody>
      </p:sp>
      <p:sp>
        <p:nvSpPr>
          <p:cNvPr id="338954" name="Text Box 10"/>
          <p:cNvSpPr txBox="1">
            <a:spLocks noChangeArrowheads="1"/>
          </p:cNvSpPr>
          <p:nvPr/>
        </p:nvSpPr>
        <p:spPr bwMode="auto">
          <a:xfrm>
            <a:off x="6858000" y="3382963"/>
            <a:ext cx="533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+4</a:t>
            </a:r>
          </a:p>
        </p:txBody>
      </p:sp>
      <p:sp>
        <p:nvSpPr>
          <p:cNvPr id="338955" name="AutoShape 11"/>
          <p:cNvSpPr>
            <a:spLocks/>
          </p:cNvSpPr>
          <p:nvPr/>
        </p:nvSpPr>
        <p:spPr bwMode="auto">
          <a:xfrm rot="5400000">
            <a:off x="5257800" y="1066800"/>
            <a:ext cx="228600" cy="3581400"/>
          </a:xfrm>
          <a:prstGeom prst="leftBracket">
            <a:avLst>
              <a:gd name="adj" fmla="val 130556"/>
            </a:avLst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956" name="Text Box 12"/>
          <p:cNvSpPr txBox="1">
            <a:spLocks noChangeArrowheads="1"/>
          </p:cNvSpPr>
          <p:nvPr/>
        </p:nvSpPr>
        <p:spPr bwMode="auto">
          <a:xfrm>
            <a:off x="4343400" y="2286000"/>
            <a:ext cx="19812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chemeClr val="bg2"/>
                </a:solidFill>
              </a:rPr>
              <a:t>(+2) oxidation</a:t>
            </a:r>
          </a:p>
        </p:txBody>
      </p:sp>
      <p:sp>
        <p:nvSpPr>
          <p:cNvPr id="338957" name="Text Box 13"/>
          <p:cNvSpPr txBox="1">
            <a:spLocks noChangeArrowheads="1"/>
          </p:cNvSpPr>
          <p:nvPr/>
        </p:nvSpPr>
        <p:spPr bwMode="auto">
          <a:xfrm>
            <a:off x="1676400" y="4068763"/>
            <a:ext cx="37576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>
                <a:solidFill>
                  <a:schemeClr val="bg2"/>
                </a:solidFill>
              </a:rPr>
              <a:t>(-3) reduction</a:t>
            </a:r>
          </a:p>
        </p:txBody>
      </p:sp>
      <p:sp>
        <p:nvSpPr>
          <p:cNvPr id="338958" name="AutoShape 14"/>
          <p:cNvSpPr>
            <a:spLocks/>
          </p:cNvSpPr>
          <p:nvPr/>
        </p:nvSpPr>
        <p:spPr bwMode="auto">
          <a:xfrm rot="-5400000">
            <a:off x="3429000" y="1905000"/>
            <a:ext cx="228600" cy="4191000"/>
          </a:xfrm>
          <a:prstGeom prst="leftBracket">
            <a:avLst>
              <a:gd name="adj" fmla="val 152778"/>
            </a:avLst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959" name="Text Box 15"/>
          <p:cNvSpPr txBox="1">
            <a:spLocks noChangeArrowheads="1"/>
          </p:cNvSpPr>
          <p:nvPr/>
        </p:nvSpPr>
        <p:spPr bwMode="auto">
          <a:xfrm>
            <a:off x="3657600" y="4830763"/>
            <a:ext cx="19812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chemeClr val="bg2"/>
                </a:solidFill>
              </a:rPr>
              <a:t>OA = Fe</a:t>
            </a:r>
            <a:endParaRPr lang="en-US" sz="2200" baseline="-25000">
              <a:solidFill>
                <a:schemeClr val="bg2"/>
              </a:solidFill>
            </a:endParaRPr>
          </a:p>
        </p:txBody>
      </p:sp>
      <p:sp>
        <p:nvSpPr>
          <p:cNvPr id="338960" name="Text Box 16"/>
          <p:cNvSpPr txBox="1">
            <a:spLocks noChangeArrowheads="1"/>
          </p:cNvSpPr>
          <p:nvPr/>
        </p:nvSpPr>
        <p:spPr bwMode="auto">
          <a:xfrm>
            <a:off x="3657600" y="5440363"/>
            <a:ext cx="19812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chemeClr val="bg2"/>
                </a:solidFill>
              </a:rPr>
              <a:t>RA = C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948" grpId="0"/>
      <p:bldP spid="338949" grpId="0"/>
      <p:bldP spid="338950" grpId="0"/>
      <p:bldP spid="338951" grpId="0"/>
      <p:bldP spid="338952" grpId="0"/>
      <p:bldP spid="338953" grpId="0"/>
      <p:bldP spid="338954" grpId="0"/>
      <p:bldP spid="338955" grpId="0" animBg="1"/>
      <p:bldP spid="338956" grpId="0"/>
      <p:bldP spid="338957" grpId="0"/>
      <p:bldP spid="338958" grpId="0" animBg="1"/>
      <p:bldP spid="338959" grpId="0"/>
      <p:bldP spid="33896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96200" cy="1419225"/>
          </a:xfrm>
          <a:noFill/>
        </p:spPr>
        <p:txBody>
          <a:bodyPr lIns="92075" tIns="46038" rIns="92075" bIns="46038" anchor="t" anchorCtr="1">
            <a:spAutoFit/>
          </a:bodyPr>
          <a:lstStyle/>
          <a:p>
            <a:pPr eaLnBrk="1" hangingPunct="1"/>
            <a:r>
              <a:rPr lang="en-US" smtClean="0"/>
              <a:t>Practice </a:t>
            </a:r>
            <a:br>
              <a:rPr lang="en-US" smtClean="0"/>
            </a:br>
            <a:r>
              <a:rPr lang="en-US" sz="1800" smtClean="0">
                <a:latin typeface="Arial" charset="0"/>
              </a:rPr>
              <a:t>In the following reaction, identify the…</a:t>
            </a:r>
            <a:br>
              <a:rPr lang="en-US" sz="1800" smtClean="0">
                <a:latin typeface="Arial" charset="0"/>
              </a:rPr>
            </a:br>
            <a:r>
              <a:rPr lang="en-US" sz="1800" smtClean="0">
                <a:latin typeface="Arial" charset="0"/>
              </a:rPr>
              <a:t>Oxidizing agent; Reducing agent; Substance oxidized; Substance reduced</a:t>
            </a:r>
            <a:br>
              <a:rPr lang="en-US" sz="1800" smtClean="0">
                <a:latin typeface="Arial" charset="0"/>
              </a:rPr>
            </a:br>
            <a:endParaRPr lang="en-US" sz="1800" smtClean="0">
              <a:latin typeface="Arial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828800"/>
            <a:ext cx="8229600" cy="4419600"/>
          </a:xfrm>
          <a:noFill/>
        </p:spPr>
        <p:txBody>
          <a:bodyPr lIns="92075" tIns="46038" rIns="92075" bIns="46038"/>
          <a:lstStyle/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algn="ctr" eaLnBrk="1" hangingPunct="1">
              <a:buFont typeface="Wingdings" pitchFamily="2" charset="2"/>
              <a:buNone/>
            </a:pPr>
            <a:r>
              <a:rPr lang="en-US" smtClean="0"/>
              <a:t>SO</a:t>
            </a:r>
            <a:r>
              <a:rPr lang="en-US" sz="4000" baseline="-25000" smtClean="0"/>
              <a:t>3</a:t>
            </a:r>
            <a:r>
              <a:rPr lang="en-US" sz="4000" baseline="30000" smtClean="0"/>
              <a:t>2-</a:t>
            </a:r>
            <a:r>
              <a:rPr lang="en-US" smtClean="0"/>
              <a:t> + H</a:t>
            </a:r>
            <a:r>
              <a:rPr lang="en-US" baseline="30000" smtClean="0"/>
              <a:t>+</a:t>
            </a:r>
            <a:r>
              <a:rPr lang="en-US" smtClean="0"/>
              <a:t> + MnO</a:t>
            </a:r>
            <a:r>
              <a:rPr lang="en-US" sz="4000" baseline="-25000" smtClean="0"/>
              <a:t>4</a:t>
            </a:r>
            <a:r>
              <a:rPr lang="en-US" baseline="30000" smtClean="0"/>
              <a:t>- </a:t>
            </a:r>
            <a:r>
              <a:rPr lang="en-US" smtClean="0">
                <a:latin typeface="Symbol" pitchFamily="18" charset="2"/>
              </a:rPr>
              <a:t>®</a:t>
            </a:r>
            <a:r>
              <a:rPr lang="en-US" smtClean="0"/>
              <a:t> SO</a:t>
            </a:r>
            <a:r>
              <a:rPr lang="en-US" sz="4000" baseline="-25000" smtClean="0"/>
              <a:t>4</a:t>
            </a:r>
            <a:r>
              <a:rPr lang="en-US" sz="4000" baseline="30000" smtClean="0"/>
              <a:t>2-</a:t>
            </a:r>
            <a:r>
              <a:rPr lang="en-US" smtClean="0"/>
              <a:t> + H</a:t>
            </a:r>
            <a:r>
              <a:rPr lang="en-US" sz="4000" baseline="-25000" smtClean="0"/>
              <a:t>2</a:t>
            </a:r>
            <a:r>
              <a:rPr lang="en-US" smtClean="0"/>
              <a:t>O + Mn</a:t>
            </a:r>
            <a:r>
              <a:rPr lang="en-US" sz="4000" baseline="30000" smtClean="0"/>
              <a:t>2+</a:t>
            </a:r>
            <a:r>
              <a:rPr lang="en-US" smtClean="0"/>
              <a:t> </a:t>
            </a:r>
          </a:p>
        </p:txBody>
      </p:sp>
      <p:sp>
        <p:nvSpPr>
          <p:cNvPr id="340996" name="Text Box 4"/>
          <p:cNvSpPr txBox="1">
            <a:spLocks noChangeArrowheads="1"/>
          </p:cNvSpPr>
          <p:nvPr/>
        </p:nvSpPr>
        <p:spPr bwMode="auto">
          <a:xfrm>
            <a:off x="1066800" y="3382963"/>
            <a:ext cx="533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-2</a:t>
            </a:r>
          </a:p>
        </p:txBody>
      </p:sp>
      <p:sp>
        <p:nvSpPr>
          <p:cNvPr id="340997" name="Text Box 5"/>
          <p:cNvSpPr txBox="1">
            <a:spLocks noChangeArrowheads="1"/>
          </p:cNvSpPr>
          <p:nvPr/>
        </p:nvSpPr>
        <p:spPr bwMode="auto">
          <a:xfrm>
            <a:off x="609600" y="3382963"/>
            <a:ext cx="533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+4</a:t>
            </a:r>
          </a:p>
        </p:txBody>
      </p:sp>
      <p:sp>
        <p:nvSpPr>
          <p:cNvPr id="340998" name="Text Box 6"/>
          <p:cNvSpPr txBox="1">
            <a:spLocks noChangeArrowheads="1"/>
          </p:cNvSpPr>
          <p:nvPr/>
        </p:nvSpPr>
        <p:spPr bwMode="auto">
          <a:xfrm>
            <a:off x="2209800" y="3382963"/>
            <a:ext cx="533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+1</a:t>
            </a:r>
          </a:p>
        </p:txBody>
      </p:sp>
      <p:sp>
        <p:nvSpPr>
          <p:cNvPr id="340999" name="Text Box 7"/>
          <p:cNvSpPr txBox="1">
            <a:spLocks noChangeArrowheads="1"/>
          </p:cNvSpPr>
          <p:nvPr/>
        </p:nvSpPr>
        <p:spPr bwMode="auto">
          <a:xfrm>
            <a:off x="3733800" y="33528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-2</a:t>
            </a:r>
          </a:p>
        </p:txBody>
      </p:sp>
      <p:sp>
        <p:nvSpPr>
          <p:cNvPr id="341000" name="Text Box 8"/>
          <p:cNvSpPr txBox="1">
            <a:spLocks noChangeArrowheads="1"/>
          </p:cNvSpPr>
          <p:nvPr/>
        </p:nvSpPr>
        <p:spPr bwMode="auto">
          <a:xfrm>
            <a:off x="3200400" y="33528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+7</a:t>
            </a:r>
          </a:p>
        </p:txBody>
      </p:sp>
      <p:sp>
        <p:nvSpPr>
          <p:cNvPr id="341001" name="Text Box 9"/>
          <p:cNvSpPr txBox="1">
            <a:spLocks noChangeArrowheads="1"/>
          </p:cNvSpPr>
          <p:nvPr/>
        </p:nvSpPr>
        <p:spPr bwMode="auto">
          <a:xfrm>
            <a:off x="5181600" y="33528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-2</a:t>
            </a:r>
          </a:p>
        </p:txBody>
      </p:sp>
      <p:sp>
        <p:nvSpPr>
          <p:cNvPr id="341002" name="Text Box 10"/>
          <p:cNvSpPr txBox="1">
            <a:spLocks noChangeArrowheads="1"/>
          </p:cNvSpPr>
          <p:nvPr/>
        </p:nvSpPr>
        <p:spPr bwMode="auto">
          <a:xfrm>
            <a:off x="4724400" y="33528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+6</a:t>
            </a:r>
          </a:p>
        </p:txBody>
      </p:sp>
      <p:sp>
        <p:nvSpPr>
          <p:cNvPr id="341003" name="Text Box 11"/>
          <p:cNvSpPr txBox="1">
            <a:spLocks noChangeArrowheads="1"/>
          </p:cNvSpPr>
          <p:nvPr/>
        </p:nvSpPr>
        <p:spPr bwMode="auto">
          <a:xfrm>
            <a:off x="6858000" y="33528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-2</a:t>
            </a:r>
          </a:p>
        </p:txBody>
      </p:sp>
      <p:sp>
        <p:nvSpPr>
          <p:cNvPr id="341004" name="Text Box 12"/>
          <p:cNvSpPr txBox="1">
            <a:spLocks noChangeArrowheads="1"/>
          </p:cNvSpPr>
          <p:nvPr/>
        </p:nvSpPr>
        <p:spPr bwMode="auto">
          <a:xfrm>
            <a:off x="6324600" y="33528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+1</a:t>
            </a:r>
          </a:p>
        </p:txBody>
      </p:sp>
      <p:sp>
        <p:nvSpPr>
          <p:cNvPr id="341005" name="Text Box 13"/>
          <p:cNvSpPr txBox="1">
            <a:spLocks noChangeArrowheads="1"/>
          </p:cNvSpPr>
          <p:nvPr/>
        </p:nvSpPr>
        <p:spPr bwMode="auto">
          <a:xfrm>
            <a:off x="7696200" y="33528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+2</a:t>
            </a:r>
          </a:p>
        </p:txBody>
      </p:sp>
      <p:sp>
        <p:nvSpPr>
          <p:cNvPr id="341006" name="AutoShape 14"/>
          <p:cNvSpPr>
            <a:spLocks/>
          </p:cNvSpPr>
          <p:nvPr/>
        </p:nvSpPr>
        <p:spPr bwMode="auto">
          <a:xfrm rot="5400000">
            <a:off x="2895600" y="838200"/>
            <a:ext cx="228600" cy="4038600"/>
          </a:xfrm>
          <a:prstGeom prst="leftBracket">
            <a:avLst>
              <a:gd name="adj" fmla="val 147222"/>
            </a:avLst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1007" name="Text Box 15"/>
          <p:cNvSpPr txBox="1">
            <a:spLocks noChangeArrowheads="1"/>
          </p:cNvSpPr>
          <p:nvPr/>
        </p:nvSpPr>
        <p:spPr bwMode="auto">
          <a:xfrm>
            <a:off x="1957388" y="2286000"/>
            <a:ext cx="223361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chemeClr val="bg2"/>
                </a:solidFill>
              </a:rPr>
              <a:t>(+2) oxidation</a:t>
            </a:r>
          </a:p>
        </p:txBody>
      </p:sp>
      <p:sp>
        <p:nvSpPr>
          <p:cNvPr id="341008" name="Text Box 16"/>
          <p:cNvSpPr txBox="1">
            <a:spLocks noChangeArrowheads="1"/>
          </p:cNvSpPr>
          <p:nvPr/>
        </p:nvSpPr>
        <p:spPr bwMode="auto">
          <a:xfrm>
            <a:off x="3733800" y="3916363"/>
            <a:ext cx="403066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>
                <a:solidFill>
                  <a:schemeClr val="bg2"/>
                </a:solidFill>
              </a:rPr>
              <a:t>(-5) reduction</a:t>
            </a:r>
          </a:p>
        </p:txBody>
      </p:sp>
      <p:sp>
        <p:nvSpPr>
          <p:cNvPr id="341009" name="AutoShape 17"/>
          <p:cNvSpPr>
            <a:spLocks/>
          </p:cNvSpPr>
          <p:nvPr/>
        </p:nvSpPr>
        <p:spPr bwMode="auto">
          <a:xfrm rot="-5400000">
            <a:off x="5638800" y="1600200"/>
            <a:ext cx="228600" cy="4495800"/>
          </a:xfrm>
          <a:prstGeom prst="leftBracket">
            <a:avLst>
              <a:gd name="adj" fmla="val 163889"/>
            </a:avLst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1010" name="Text Box 18"/>
          <p:cNvSpPr txBox="1">
            <a:spLocks noChangeArrowheads="1"/>
          </p:cNvSpPr>
          <p:nvPr/>
        </p:nvSpPr>
        <p:spPr bwMode="auto">
          <a:xfrm>
            <a:off x="3581400" y="4754563"/>
            <a:ext cx="212566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chemeClr val="bg2"/>
                </a:solidFill>
              </a:rPr>
              <a:t>OA = MnO</a:t>
            </a:r>
            <a:r>
              <a:rPr lang="en-US" sz="2200" baseline="-25000">
                <a:solidFill>
                  <a:schemeClr val="bg2"/>
                </a:solidFill>
              </a:rPr>
              <a:t>4</a:t>
            </a:r>
            <a:r>
              <a:rPr lang="en-US" sz="2200" baseline="30000">
                <a:solidFill>
                  <a:schemeClr val="bg2"/>
                </a:solidFill>
              </a:rPr>
              <a:t>-</a:t>
            </a:r>
          </a:p>
        </p:txBody>
      </p:sp>
      <p:sp>
        <p:nvSpPr>
          <p:cNvPr id="341011" name="Text Box 19"/>
          <p:cNvSpPr txBox="1">
            <a:spLocks noChangeArrowheads="1"/>
          </p:cNvSpPr>
          <p:nvPr/>
        </p:nvSpPr>
        <p:spPr bwMode="auto">
          <a:xfrm>
            <a:off x="3581400" y="5364163"/>
            <a:ext cx="212566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chemeClr val="bg2"/>
                </a:solidFill>
              </a:rPr>
              <a:t>RA = SO</a:t>
            </a:r>
            <a:r>
              <a:rPr lang="en-US" sz="2200" baseline="-25000">
                <a:solidFill>
                  <a:schemeClr val="bg2"/>
                </a:solidFill>
              </a:rPr>
              <a:t>3</a:t>
            </a:r>
            <a:r>
              <a:rPr lang="en-US" sz="2200" baseline="30000">
                <a:solidFill>
                  <a:schemeClr val="bg2"/>
                </a:solidFill>
              </a:rPr>
              <a:t>2-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0996" grpId="0"/>
      <p:bldP spid="340997" grpId="0"/>
      <p:bldP spid="340998" grpId="0"/>
      <p:bldP spid="340999" grpId="0"/>
      <p:bldP spid="341000" grpId="0"/>
      <p:bldP spid="341001" grpId="0"/>
      <p:bldP spid="341002" grpId="0"/>
      <p:bldP spid="341003" grpId="0"/>
      <p:bldP spid="341004" grpId="0"/>
      <p:bldP spid="341005" grpId="0"/>
      <p:bldP spid="341006" grpId="0" animBg="1"/>
      <p:bldP spid="341007" grpId="0"/>
      <p:bldP spid="341008" grpId="0"/>
      <p:bldP spid="341009" grpId="0" animBg="1"/>
      <p:bldP spid="341010" grpId="0"/>
      <p:bldP spid="3410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96200" cy="595313"/>
          </a:xfrm>
          <a:noFill/>
        </p:spPr>
        <p:txBody>
          <a:bodyPr lIns="92075" tIns="46038" rIns="92075" bIns="46038" anchor="t" anchorCtr="1">
            <a:spAutoFit/>
          </a:bodyPr>
          <a:lstStyle/>
          <a:p>
            <a:pPr eaLnBrk="1" hangingPunct="1"/>
            <a:r>
              <a:rPr lang="en-US" smtClean="0"/>
              <a:t>Half-Reactions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0"/>
            <a:ext cx="8534400" cy="30480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All redox reactions can be thought of as happening in two halves.</a:t>
            </a:r>
          </a:p>
          <a:p>
            <a:pPr eaLnBrk="1" hangingPunct="1"/>
            <a:r>
              <a:rPr lang="en-US" smtClean="0"/>
              <a:t>One produces electrons - oxidation half.</a:t>
            </a:r>
          </a:p>
          <a:p>
            <a:pPr eaLnBrk="1" hangingPunct="1"/>
            <a:r>
              <a:rPr lang="en-US" smtClean="0"/>
              <a:t>The other requires electrons - reduction half.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CFEB9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CFEB9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CFEB9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96200" cy="595313"/>
          </a:xfrm>
          <a:noFill/>
        </p:spPr>
        <p:txBody>
          <a:bodyPr lIns="92075" tIns="46038" rIns="92075" bIns="46038" anchor="t" anchorCtr="1">
            <a:spAutoFit/>
          </a:bodyPr>
          <a:lstStyle/>
          <a:p>
            <a:pPr eaLnBrk="1" hangingPunct="1"/>
            <a:r>
              <a:rPr lang="en-US" smtClean="0"/>
              <a:t>Half-Reactions Practice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76400"/>
            <a:ext cx="8534400" cy="20574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Write the half reactions for the following:</a:t>
            </a:r>
          </a:p>
          <a:p>
            <a:pPr lvl="1" eaLnBrk="1" hangingPunct="1">
              <a:buFontTx/>
              <a:buNone/>
            </a:pPr>
            <a:endParaRPr lang="en-US" smtClean="0"/>
          </a:p>
          <a:p>
            <a:pPr lvl="1" eaLnBrk="1" hangingPunct="1">
              <a:buFontTx/>
              <a:buNone/>
            </a:pPr>
            <a:r>
              <a:rPr lang="en-US" smtClean="0"/>
              <a:t>			Na + Cl</a:t>
            </a:r>
            <a:r>
              <a:rPr lang="en-US" sz="3500" baseline="-25000" smtClean="0"/>
              <a:t>2</a:t>
            </a:r>
            <a:r>
              <a:rPr lang="en-US" smtClean="0"/>
              <a:t> </a:t>
            </a:r>
            <a:r>
              <a:rPr lang="en-US" b="1" smtClean="0">
                <a:latin typeface="Symbol" pitchFamily="18" charset="2"/>
              </a:rPr>
              <a:t>®</a:t>
            </a:r>
            <a:r>
              <a:rPr lang="en-US" smtClean="0"/>
              <a:t> Na</a:t>
            </a:r>
            <a:r>
              <a:rPr lang="en-US" sz="3500" baseline="30000" smtClean="0"/>
              <a:t>+</a:t>
            </a:r>
            <a:r>
              <a:rPr lang="en-US" smtClean="0"/>
              <a:t> + Cl</a:t>
            </a:r>
            <a:r>
              <a:rPr lang="en-US" sz="3500" baseline="30000" smtClean="0"/>
              <a:t>-</a:t>
            </a:r>
            <a:endParaRPr lang="en-US" smtClean="0"/>
          </a:p>
          <a:p>
            <a:pPr lvl="1" eaLnBrk="1" hangingPunct="1"/>
            <a:endParaRPr lang="en-US" smtClean="0"/>
          </a:p>
        </p:txBody>
      </p:sp>
      <p:sp>
        <p:nvSpPr>
          <p:cNvPr id="114692" name="Text Box 4"/>
          <p:cNvSpPr txBox="1">
            <a:spLocks noChangeArrowheads="1"/>
          </p:cNvSpPr>
          <p:nvPr/>
        </p:nvSpPr>
        <p:spPr bwMode="auto">
          <a:xfrm>
            <a:off x="2362200" y="32004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0</a:t>
            </a:r>
          </a:p>
        </p:txBody>
      </p:sp>
      <p:sp>
        <p:nvSpPr>
          <p:cNvPr id="114693" name="Text Box 5"/>
          <p:cNvSpPr txBox="1">
            <a:spLocks noChangeArrowheads="1"/>
          </p:cNvSpPr>
          <p:nvPr/>
        </p:nvSpPr>
        <p:spPr bwMode="auto">
          <a:xfrm>
            <a:off x="3048000" y="32004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0</a:t>
            </a:r>
          </a:p>
        </p:txBody>
      </p:sp>
      <p:sp>
        <p:nvSpPr>
          <p:cNvPr id="114694" name="Text Box 6"/>
          <p:cNvSpPr txBox="1">
            <a:spLocks noChangeArrowheads="1"/>
          </p:cNvSpPr>
          <p:nvPr/>
        </p:nvSpPr>
        <p:spPr bwMode="auto">
          <a:xfrm>
            <a:off x="4038600" y="3230563"/>
            <a:ext cx="533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+1</a:t>
            </a:r>
          </a:p>
        </p:txBody>
      </p:sp>
      <p:sp>
        <p:nvSpPr>
          <p:cNvPr id="114695" name="Text Box 7"/>
          <p:cNvSpPr txBox="1">
            <a:spLocks noChangeArrowheads="1"/>
          </p:cNvSpPr>
          <p:nvPr/>
        </p:nvSpPr>
        <p:spPr bwMode="auto">
          <a:xfrm>
            <a:off x="4953000" y="3230563"/>
            <a:ext cx="533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-1</a:t>
            </a:r>
          </a:p>
        </p:txBody>
      </p:sp>
      <p:sp>
        <p:nvSpPr>
          <p:cNvPr id="114696" name="AutoShape 8"/>
          <p:cNvSpPr>
            <a:spLocks/>
          </p:cNvSpPr>
          <p:nvPr/>
        </p:nvSpPr>
        <p:spPr bwMode="auto">
          <a:xfrm rot="5400000">
            <a:off x="3276600" y="1905000"/>
            <a:ext cx="228600" cy="1752600"/>
          </a:xfrm>
          <a:prstGeom prst="leftBracket">
            <a:avLst>
              <a:gd name="adj" fmla="val 63889"/>
            </a:avLst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697" name="Text Box 9"/>
          <p:cNvSpPr txBox="1">
            <a:spLocks noChangeArrowheads="1"/>
          </p:cNvSpPr>
          <p:nvPr/>
        </p:nvSpPr>
        <p:spPr bwMode="auto">
          <a:xfrm>
            <a:off x="2451100" y="2239963"/>
            <a:ext cx="18923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chemeClr val="bg2"/>
                </a:solidFill>
              </a:rPr>
              <a:t>(+1) oxidation</a:t>
            </a:r>
          </a:p>
        </p:txBody>
      </p:sp>
      <p:sp>
        <p:nvSpPr>
          <p:cNvPr id="114698" name="Text Box 10"/>
          <p:cNvSpPr txBox="1">
            <a:spLocks noChangeArrowheads="1"/>
          </p:cNvSpPr>
          <p:nvPr/>
        </p:nvSpPr>
        <p:spPr bwMode="auto">
          <a:xfrm>
            <a:off x="3100388" y="3763963"/>
            <a:ext cx="223361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>
                <a:solidFill>
                  <a:schemeClr val="bg2"/>
                </a:solidFill>
              </a:rPr>
              <a:t>(-1) reduction</a:t>
            </a:r>
          </a:p>
        </p:txBody>
      </p:sp>
      <p:sp>
        <p:nvSpPr>
          <p:cNvPr id="114699" name="AutoShape 11"/>
          <p:cNvSpPr>
            <a:spLocks/>
          </p:cNvSpPr>
          <p:nvPr/>
        </p:nvSpPr>
        <p:spPr bwMode="auto">
          <a:xfrm rot="-5400000">
            <a:off x="4076700" y="2705100"/>
            <a:ext cx="228600" cy="1981200"/>
          </a:xfrm>
          <a:prstGeom prst="leftBracket">
            <a:avLst>
              <a:gd name="adj" fmla="val 72222"/>
            </a:avLst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700" name="Text Box 12"/>
          <p:cNvSpPr txBox="1">
            <a:spLocks noChangeArrowheads="1"/>
          </p:cNvSpPr>
          <p:nvPr/>
        </p:nvSpPr>
        <p:spPr bwMode="auto">
          <a:xfrm>
            <a:off x="381000" y="4495800"/>
            <a:ext cx="2971800" cy="93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 b="1" u="sng"/>
              <a:t>Oxidation:</a:t>
            </a:r>
            <a:r>
              <a:rPr lang="en-US" sz="2200"/>
              <a:t> </a:t>
            </a:r>
          </a:p>
          <a:p>
            <a:pPr>
              <a:spcBef>
                <a:spcPct val="50000"/>
              </a:spcBef>
            </a:pPr>
            <a:r>
              <a:rPr lang="en-US" sz="2200"/>
              <a:t>Na      </a:t>
            </a:r>
            <a:r>
              <a:rPr lang="en-US" sz="2200">
                <a:sym typeface="Symbol" pitchFamily="18" charset="2"/>
              </a:rPr>
              <a:t>      Na</a:t>
            </a:r>
            <a:r>
              <a:rPr lang="en-US" sz="2200" baseline="30000">
                <a:sym typeface="Symbol" pitchFamily="18" charset="2"/>
              </a:rPr>
              <a:t>+</a:t>
            </a:r>
          </a:p>
        </p:txBody>
      </p:sp>
      <p:sp>
        <p:nvSpPr>
          <p:cNvPr id="114701" name="Text Box 13"/>
          <p:cNvSpPr txBox="1">
            <a:spLocks noChangeArrowheads="1"/>
          </p:cNvSpPr>
          <p:nvPr/>
        </p:nvSpPr>
        <p:spPr bwMode="auto">
          <a:xfrm>
            <a:off x="2667000" y="5029200"/>
            <a:ext cx="914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ym typeface="Symbol" pitchFamily="18" charset="2"/>
              </a:rPr>
              <a:t>+    e</a:t>
            </a:r>
            <a:r>
              <a:rPr lang="en-US" sz="2200" baseline="30000">
                <a:sym typeface="Symbol" pitchFamily="18" charset="2"/>
              </a:rPr>
              <a:t>-</a:t>
            </a:r>
          </a:p>
        </p:txBody>
      </p:sp>
      <p:sp>
        <p:nvSpPr>
          <p:cNvPr id="114702" name="Text Box 14"/>
          <p:cNvSpPr txBox="1">
            <a:spLocks noChangeArrowheads="1"/>
          </p:cNvSpPr>
          <p:nvPr/>
        </p:nvSpPr>
        <p:spPr bwMode="auto">
          <a:xfrm>
            <a:off x="4495800" y="4495800"/>
            <a:ext cx="3886200" cy="93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 b="1" u="sng"/>
              <a:t>Reduction:</a:t>
            </a:r>
            <a:r>
              <a:rPr lang="en-US" sz="2200"/>
              <a:t> </a:t>
            </a:r>
          </a:p>
          <a:p>
            <a:pPr>
              <a:spcBef>
                <a:spcPct val="50000"/>
              </a:spcBef>
            </a:pPr>
            <a:r>
              <a:rPr lang="en-US" sz="2200"/>
              <a:t>Cl</a:t>
            </a:r>
            <a:r>
              <a:rPr lang="en-US" sz="2200" baseline="-25000"/>
              <a:t>2</a:t>
            </a:r>
            <a:r>
              <a:rPr lang="en-US" sz="2200"/>
              <a:t>                   </a:t>
            </a:r>
            <a:r>
              <a:rPr lang="en-US" sz="2200">
                <a:sym typeface="Symbol" pitchFamily="18" charset="2"/>
              </a:rPr>
              <a:t>      Cl</a:t>
            </a:r>
            <a:r>
              <a:rPr lang="en-US" sz="2200" baseline="30000">
                <a:sym typeface="Symbol" pitchFamily="18" charset="2"/>
              </a:rPr>
              <a:t>-</a:t>
            </a:r>
          </a:p>
        </p:txBody>
      </p:sp>
      <p:sp>
        <p:nvSpPr>
          <p:cNvPr id="114703" name="Text Box 15"/>
          <p:cNvSpPr txBox="1">
            <a:spLocks noChangeArrowheads="1"/>
          </p:cNvSpPr>
          <p:nvPr/>
        </p:nvSpPr>
        <p:spPr bwMode="auto">
          <a:xfrm>
            <a:off x="6858000" y="4983163"/>
            <a:ext cx="4572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ym typeface="Symbol" pitchFamily="18" charset="2"/>
              </a:rPr>
              <a:t>2</a:t>
            </a:r>
            <a:endParaRPr lang="en-US" sz="2200" baseline="30000">
              <a:sym typeface="Symbol" pitchFamily="18" charset="2"/>
            </a:endParaRPr>
          </a:p>
        </p:txBody>
      </p:sp>
      <p:sp>
        <p:nvSpPr>
          <p:cNvPr id="114704" name="Text Box 16"/>
          <p:cNvSpPr txBox="1">
            <a:spLocks noChangeArrowheads="1"/>
          </p:cNvSpPr>
          <p:nvPr/>
        </p:nvSpPr>
        <p:spPr bwMode="auto">
          <a:xfrm>
            <a:off x="5181600" y="5029200"/>
            <a:ext cx="12192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ym typeface="Symbol" pitchFamily="18" charset="2"/>
              </a:rPr>
              <a:t>+     2e</a:t>
            </a:r>
            <a:r>
              <a:rPr lang="en-US" sz="2200" baseline="30000">
                <a:sym typeface="Symbol" pitchFamily="18" charset="2"/>
              </a:rPr>
              <a:t>-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2" grpId="0"/>
      <p:bldP spid="114693" grpId="0"/>
      <p:bldP spid="114694" grpId="0"/>
      <p:bldP spid="114695" grpId="0"/>
      <p:bldP spid="114696" grpId="0" animBg="1"/>
      <p:bldP spid="114697" grpId="0"/>
      <p:bldP spid="114698" grpId="0"/>
      <p:bldP spid="114699" grpId="0" animBg="1"/>
      <p:bldP spid="114700" grpId="0"/>
      <p:bldP spid="114701" grpId="0"/>
      <p:bldP spid="114702" grpId="0"/>
      <p:bldP spid="114703" grpId="0"/>
      <p:bldP spid="11470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96200" cy="595313"/>
          </a:xfrm>
          <a:noFill/>
        </p:spPr>
        <p:txBody>
          <a:bodyPr lIns="92075" tIns="46038" rIns="92075" bIns="46038" anchor="t" anchorCtr="1">
            <a:spAutoFit/>
          </a:bodyPr>
          <a:lstStyle/>
          <a:p>
            <a:pPr eaLnBrk="1" hangingPunct="1"/>
            <a:r>
              <a:rPr lang="en-US" smtClean="0"/>
              <a:t>Half-Reactions Practice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76400"/>
            <a:ext cx="8534400" cy="8382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Write the half reactions for the following:</a:t>
            </a:r>
          </a:p>
          <a:p>
            <a:pPr lvl="1" eaLnBrk="1" hangingPunct="1">
              <a:buFontTx/>
              <a:buNone/>
            </a:pPr>
            <a:endParaRPr lang="en-US" smtClean="0"/>
          </a:p>
        </p:txBody>
      </p:sp>
      <p:sp>
        <p:nvSpPr>
          <p:cNvPr id="19460" name="Rectangle 20"/>
          <p:cNvSpPr>
            <a:spLocks noChangeArrowheads="1"/>
          </p:cNvSpPr>
          <p:nvPr/>
        </p:nvSpPr>
        <p:spPr bwMode="auto">
          <a:xfrm>
            <a:off x="609600" y="1828800"/>
            <a:ext cx="82296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Char char="l"/>
            </a:pPr>
            <a:endParaRPr lang="en-US" sz="3100"/>
          </a:p>
          <a:p>
            <a:pPr marL="342900" indent="-342900" eaLnBrk="1" hangingPunct="1"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Char char="l"/>
            </a:pPr>
            <a:endParaRPr lang="en-US" sz="3100"/>
          </a:p>
          <a:p>
            <a:pPr marL="342900" indent="-342900" algn="ctr" eaLnBrk="1" hangingPunct="1"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None/>
            </a:pPr>
            <a:r>
              <a:rPr lang="en-US" sz="3100"/>
              <a:t>SO</a:t>
            </a:r>
            <a:r>
              <a:rPr lang="en-US" sz="4000" baseline="-25000"/>
              <a:t>3</a:t>
            </a:r>
            <a:r>
              <a:rPr lang="en-US" sz="4000" baseline="30000"/>
              <a:t>2-</a:t>
            </a:r>
            <a:r>
              <a:rPr lang="en-US" sz="3100"/>
              <a:t> + H</a:t>
            </a:r>
            <a:r>
              <a:rPr lang="en-US" sz="3100" baseline="30000"/>
              <a:t>+</a:t>
            </a:r>
            <a:r>
              <a:rPr lang="en-US" sz="3100"/>
              <a:t> + MnO</a:t>
            </a:r>
            <a:r>
              <a:rPr lang="en-US" sz="4000" baseline="-25000"/>
              <a:t>4</a:t>
            </a:r>
            <a:r>
              <a:rPr lang="en-US" sz="3100" baseline="30000"/>
              <a:t>- </a:t>
            </a:r>
            <a:r>
              <a:rPr lang="en-US" sz="3100">
                <a:latin typeface="Symbol" pitchFamily="18" charset="2"/>
              </a:rPr>
              <a:t>®</a:t>
            </a:r>
            <a:r>
              <a:rPr lang="en-US" sz="3100"/>
              <a:t> SO</a:t>
            </a:r>
            <a:r>
              <a:rPr lang="en-US" sz="4000" baseline="-25000"/>
              <a:t>4</a:t>
            </a:r>
            <a:r>
              <a:rPr lang="en-US" sz="4000" baseline="30000"/>
              <a:t>2-</a:t>
            </a:r>
            <a:r>
              <a:rPr lang="en-US" sz="3100"/>
              <a:t> + H</a:t>
            </a:r>
            <a:r>
              <a:rPr lang="en-US" sz="4000" baseline="-25000"/>
              <a:t>2</a:t>
            </a:r>
            <a:r>
              <a:rPr lang="en-US" sz="3100"/>
              <a:t>O + Mn</a:t>
            </a:r>
            <a:r>
              <a:rPr lang="en-US" sz="4000" baseline="30000"/>
              <a:t>2+</a:t>
            </a:r>
            <a:r>
              <a:rPr lang="en-US" sz="3100"/>
              <a:t> </a:t>
            </a:r>
          </a:p>
        </p:txBody>
      </p:sp>
      <p:sp>
        <p:nvSpPr>
          <p:cNvPr id="19461" name="Text Box 21"/>
          <p:cNvSpPr txBox="1">
            <a:spLocks noChangeArrowheads="1"/>
          </p:cNvSpPr>
          <p:nvPr/>
        </p:nvSpPr>
        <p:spPr bwMode="auto">
          <a:xfrm>
            <a:off x="1066800" y="3382963"/>
            <a:ext cx="533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-2</a:t>
            </a:r>
          </a:p>
        </p:txBody>
      </p:sp>
      <p:sp>
        <p:nvSpPr>
          <p:cNvPr id="19462" name="Text Box 22"/>
          <p:cNvSpPr txBox="1">
            <a:spLocks noChangeArrowheads="1"/>
          </p:cNvSpPr>
          <p:nvPr/>
        </p:nvSpPr>
        <p:spPr bwMode="auto">
          <a:xfrm>
            <a:off x="609600" y="3382963"/>
            <a:ext cx="533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+4</a:t>
            </a:r>
          </a:p>
        </p:txBody>
      </p:sp>
      <p:sp>
        <p:nvSpPr>
          <p:cNvPr id="19463" name="Text Box 23"/>
          <p:cNvSpPr txBox="1">
            <a:spLocks noChangeArrowheads="1"/>
          </p:cNvSpPr>
          <p:nvPr/>
        </p:nvSpPr>
        <p:spPr bwMode="auto">
          <a:xfrm>
            <a:off x="2209800" y="3382963"/>
            <a:ext cx="533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+1</a:t>
            </a:r>
          </a:p>
        </p:txBody>
      </p:sp>
      <p:sp>
        <p:nvSpPr>
          <p:cNvPr id="19464" name="Text Box 24"/>
          <p:cNvSpPr txBox="1">
            <a:spLocks noChangeArrowheads="1"/>
          </p:cNvSpPr>
          <p:nvPr/>
        </p:nvSpPr>
        <p:spPr bwMode="auto">
          <a:xfrm>
            <a:off x="3733800" y="33528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-2</a:t>
            </a:r>
          </a:p>
        </p:txBody>
      </p:sp>
      <p:sp>
        <p:nvSpPr>
          <p:cNvPr id="19465" name="Text Box 25"/>
          <p:cNvSpPr txBox="1">
            <a:spLocks noChangeArrowheads="1"/>
          </p:cNvSpPr>
          <p:nvPr/>
        </p:nvSpPr>
        <p:spPr bwMode="auto">
          <a:xfrm>
            <a:off x="3200400" y="33528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+7</a:t>
            </a:r>
          </a:p>
        </p:txBody>
      </p:sp>
      <p:sp>
        <p:nvSpPr>
          <p:cNvPr id="19466" name="Text Box 26"/>
          <p:cNvSpPr txBox="1">
            <a:spLocks noChangeArrowheads="1"/>
          </p:cNvSpPr>
          <p:nvPr/>
        </p:nvSpPr>
        <p:spPr bwMode="auto">
          <a:xfrm>
            <a:off x="5181600" y="33528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-2</a:t>
            </a:r>
          </a:p>
        </p:txBody>
      </p:sp>
      <p:sp>
        <p:nvSpPr>
          <p:cNvPr id="19467" name="Text Box 27"/>
          <p:cNvSpPr txBox="1">
            <a:spLocks noChangeArrowheads="1"/>
          </p:cNvSpPr>
          <p:nvPr/>
        </p:nvSpPr>
        <p:spPr bwMode="auto">
          <a:xfrm>
            <a:off x="4724400" y="33528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+6</a:t>
            </a:r>
          </a:p>
        </p:txBody>
      </p:sp>
      <p:sp>
        <p:nvSpPr>
          <p:cNvPr id="19468" name="Text Box 28"/>
          <p:cNvSpPr txBox="1">
            <a:spLocks noChangeArrowheads="1"/>
          </p:cNvSpPr>
          <p:nvPr/>
        </p:nvSpPr>
        <p:spPr bwMode="auto">
          <a:xfrm>
            <a:off x="6858000" y="33528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-2</a:t>
            </a:r>
          </a:p>
        </p:txBody>
      </p:sp>
      <p:sp>
        <p:nvSpPr>
          <p:cNvPr id="19469" name="Text Box 29"/>
          <p:cNvSpPr txBox="1">
            <a:spLocks noChangeArrowheads="1"/>
          </p:cNvSpPr>
          <p:nvPr/>
        </p:nvSpPr>
        <p:spPr bwMode="auto">
          <a:xfrm>
            <a:off x="6324600" y="33528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+1</a:t>
            </a:r>
          </a:p>
        </p:txBody>
      </p:sp>
      <p:sp>
        <p:nvSpPr>
          <p:cNvPr id="19470" name="Text Box 30"/>
          <p:cNvSpPr txBox="1">
            <a:spLocks noChangeArrowheads="1"/>
          </p:cNvSpPr>
          <p:nvPr/>
        </p:nvSpPr>
        <p:spPr bwMode="auto">
          <a:xfrm>
            <a:off x="7696200" y="33528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+2</a:t>
            </a:r>
          </a:p>
        </p:txBody>
      </p:sp>
      <p:sp>
        <p:nvSpPr>
          <p:cNvPr id="19471" name="AutoShape 31"/>
          <p:cNvSpPr>
            <a:spLocks/>
          </p:cNvSpPr>
          <p:nvPr/>
        </p:nvSpPr>
        <p:spPr bwMode="auto">
          <a:xfrm rot="5400000">
            <a:off x="2895600" y="838200"/>
            <a:ext cx="228600" cy="4038600"/>
          </a:xfrm>
          <a:prstGeom prst="leftBracket">
            <a:avLst>
              <a:gd name="adj" fmla="val 147222"/>
            </a:avLst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2" name="Text Box 32"/>
          <p:cNvSpPr txBox="1">
            <a:spLocks noChangeArrowheads="1"/>
          </p:cNvSpPr>
          <p:nvPr/>
        </p:nvSpPr>
        <p:spPr bwMode="auto">
          <a:xfrm>
            <a:off x="1957388" y="2286000"/>
            <a:ext cx="223361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chemeClr val="bg2"/>
                </a:solidFill>
              </a:rPr>
              <a:t>(+2) oxidation</a:t>
            </a:r>
          </a:p>
        </p:txBody>
      </p:sp>
      <p:sp>
        <p:nvSpPr>
          <p:cNvPr id="19473" name="Text Box 33"/>
          <p:cNvSpPr txBox="1">
            <a:spLocks noChangeArrowheads="1"/>
          </p:cNvSpPr>
          <p:nvPr/>
        </p:nvSpPr>
        <p:spPr bwMode="auto">
          <a:xfrm>
            <a:off x="3733800" y="3916363"/>
            <a:ext cx="403066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>
                <a:solidFill>
                  <a:schemeClr val="bg2"/>
                </a:solidFill>
              </a:rPr>
              <a:t>(-5) reduction</a:t>
            </a:r>
          </a:p>
        </p:txBody>
      </p:sp>
      <p:sp>
        <p:nvSpPr>
          <p:cNvPr id="19474" name="AutoShape 34"/>
          <p:cNvSpPr>
            <a:spLocks/>
          </p:cNvSpPr>
          <p:nvPr/>
        </p:nvSpPr>
        <p:spPr bwMode="auto">
          <a:xfrm rot="-5400000">
            <a:off x="5638800" y="1600200"/>
            <a:ext cx="228600" cy="4495800"/>
          </a:xfrm>
          <a:prstGeom prst="leftBracket">
            <a:avLst>
              <a:gd name="adj" fmla="val 163889"/>
            </a:avLst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3077" name="Text Box 37"/>
          <p:cNvSpPr txBox="1">
            <a:spLocks noChangeArrowheads="1"/>
          </p:cNvSpPr>
          <p:nvPr/>
        </p:nvSpPr>
        <p:spPr bwMode="auto">
          <a:xfrm>
            <a:off x="381000" y="4495800"/>
            <a:ext cx="2971800" cy="93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 b="1" u="sng"/>
              <a:t>Oxidation:</a:t>
            </a:r>
            <a:r>
              <a:rPr lang="en-US" sz="2200"/>
              <a:t> </a:t>
            </a:r>
          </a:p>
          <a:p>
            <a:pPr>
              <a:spcBef>
                <a:spcPct val="50000"/>
              </a:spcBef>
            </a:pPr>
            <a:r>
              <a:rPr lang="en-US" sz="2200"/>
              <a:t>SO</a:t>
            </a:r>
            <a:r>
              <a:rPr lang="en-US" sz="2200" baseline="-25000"/>
              <a:t>3</a:t>
            </a:r>
            <a:r>
              <a:rPr lang="en-US" sz="2200" baseline="30000"/>
              <a:t>2-</a:t>
            </a:r>
            <a:r>
              <a:rPr lang="en-US" sz="2200"/>
              <a:t>      </a:t>
            </a:r>
            <a:r>
              <a:rPr lang="en-US" sz="2200">
                <a:sym typeface="Symbol" pitchFamily="18" charset="2"/>
              </a:rPr>
              <a:t>      </a:t>
            </a:r>
            <a:r>
              <a:rPr lang="en-US" sz="2200"/>
              <a:t>SO</a:t>
            </a:r>
            <a:r>
              <a:rPr lang="en-US" sz="2200" baseline="-25000"/>
              <a:t>4</a:t>
            </a:r>
            <a:r>
              <a:rPr lang="en-US" sz="2200" baseline="30000"/>
              <a:t>2-</a:t>
            </a:r>
          </a:p>
        </p:txBody>
      </p:sp>
      <p:sp>
        <p:nvSpPr>
          <p:cNvPr id="343079" name="Text Box 39"/>
          <p:cNvSpPr txBox="1">
            <a:spLocks noChangeArrowheads="1"/>
          </p:cNvSpPr>
          <p:nvPr/>
        </p:nvSpPr>
        <p:spPr bwMode="auto">
          <a:xfrm>
            <a:off x="4495800" y="4495800"/>
            <a:ext cx="3886200" cy="93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 b="1" u="sng"/>
              <a:t>Reduction:</a:t>
            </a:r>
            <a:r>
              <a:rPr lang="en-US" sz="2200"/>
              <a:t> </a:t>
            </a:r>
          </a:p>
          <a:p>
            <a:pPr>
              <a:spcBef>
                <a:spcPct val="50000"/>
              </a:spcBef>
            </a:pPr>
            <a:r>
              <a:rPr lang="en-US" sz="2200"/>
              <a:t>MnO</a:t>
            </a:r>
            <a:r>
              <a:rPr lang="en-US" sz="2200" baseline="-25000"/>
              <a:t>4</a:t>
            </a:r>
            <a:r>
              <a:rPr lang="en-US" sz="2200"/>
              <a:t>-         </a:t>
            </a:r>
            <a:r>
              <a:rPr lang="en-US" sz="2200">
                <a:sym typeface="Symbol" pitchFamily="18" charset="2"/>
              </a:rPr>
              <a:t>      Mn</a:t>
            </a:r>
            <a:r>
              <a:rPr lang="en-US" sz="2200" baseline="30000">
                <a:sym typeface="Symbol" pitchFamily="18" charset="2"/>
              </a:rPr>
              <a:t>2+</a:t>
            </a:r>
          </a:p>
        </p:txBody>
      </p:sp>
      <p:sp>
        <p:nvSpPr>
          <p:cNvPr id="343082" name="Text Box 42"/>
          <p:cNvSpPr txBox="1">
            <a:spLocks noChangeArrowheads="1"/>
          </p:cNvSpPr>
          <p:nvPr/>
        </p:nvSpPr>
        <p:spPr bwMode="auto">
          <a:xfrm>
            <a:off x="533400" y="5791200"/>
            <a:ext cx="807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ym typeface="Symbol" pitchFamily="18" charset="2"/>
              </a:rPr>
              <a:t>Clearly there’s more to this than just adding electrons…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3077" grpId="0"/>
      <p:bldP spid="343079" grpId="0"/>
      <p:bldP spid="34308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96200" cy="595313"/>
          </a:xfrm>
          <a:noFill/>
        </p:spPr>
        <p:txBody>
          <a:bodyPr lIns="92075" tIns="46038" rIns="92075" bIns="46038" anchor="t" anchorCtr="1">
            <a:spAutoFit/>
          </a:bodyPr>
          <a:lstStyle/>
          <a:p>
            <a:pPr eaLnBrk="1" hangingPunct="1"/>
            <a:r>
              <a:rPr lang="en-US" smtClean="0"/>
              <a:t>Balancing Redox Equations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In aqueous solutions the key is the number of electrons produced must be the same as those required.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CFEB9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96200" cy="595313"/>
          </a:xfrm>
          <a:noFill/>
        </p:spPr>
        <p:txBody>
          <a:bodyPr lIns="92075" tIns="46038" rIns="92075" bIns="46038" anchor="t" anchorCtr="1">
            <a:spAutoFit/>
          </a:bodyPr>
          <a:lstStyle/>
          <a:p>
            <a:pPr eaLnBrk="1" hangingPunct="1"/>
            <a:r>
              <a:rPr lang="en-US" smtClean="0"/>
              <a:t>Acidic Solution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763000" cy="40386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z="2800" smtClean="0"/>
              <a:t>For reactions in acidic solution an 8 step procedure:</a:t>
            </a:r>
          </a:p>
          <a:p>
            <a:pPr lvl="1" eaLnBrk="1" hangingPunct="1">
              <a:buSzPct val="120000"/>
              <a:buFont typeface="Symbol" pitchFamily="18" charset="2"/>
              <a:buChar char="1"/>
            </a:pPr>
            <a:r>
              <a:rPr lang="en-US" sz="2400" smtClean="0"/>
              <a:t>Write separate half reactions</a:t>
            </a:r>
          </a:p>
          <a:p>
            <a:pPr lvl="1" eaLnBrk="1" hangingPunct="1">
              <a:buSzPct val="120000"/>
              <a:buFont typeface="Symbol" pitchFamily="18" charset="2"/>
              <a:buChar char="2"/>
            </a:pPr>
            <a:r>
              <a:rPr lang="en-US" sz="2400" smtClean="0"/>
              <a:t>For each half rxn, balance all reactants except H and O</a:t>
            </a:r>
          </a:p>
          <a:p>
            <a:pPr lvl="1" eaLnBrk="1" hangingPunct="1">
              <a:buSzPct val="120000"/>
              <a:buFont typeface="Symbol" pitchFamily="18" charset="2"/>
              <a:buChar char="3"/>
            </a:pPr>
            <a:r>
              <a:rPr lang="en-US" sz="2400" smtClean="0"/>
              <a:t>Balance O using H</a:t>
            </a:r>
            <a:r>
              <a:rPr lang="en-US" sz="2400" baseline="-25000" smtClean="0"/>
              <a:t>2</a:t>
            </a:r>
            <a:r>
              <a:rPr lang="en-US" sz="2400" smtClean="0"/>
              <a:t>O</a:t>
            </a:r>
          </a:p>
          <a:p>
            <a:pPr lvl="1" eaLnBrk="1" hangingPunct="1">
              <a:buSzPct val="120000"/>
              <a:buFont typeface="Symbol" pitchFamily="18" charset="2"/>
              <a:buChar char="4"/>
            </a:pPr>
            <a:r>
              <a:rPr lang="en-US" sz="2400" smtClean="0"/>
              <a:t>Balance H using H</a:t>
            </a:r>
            <a:r>
              <a:rPr lang="en-US" sz="2400" baseline="30000" smtClean="0"/>
              <a:t>+</a:t>
            </a:r>
            <a:endParaRPr lang="en-US" sz="2400" smtClean="0"/>
          </a:p>
          <a:p>
            <a:pPr lvl="1" eaLnBrk="1" hangingPunct="1">
              <a:buSzPct val="120000"/>
              <a:buFont typeface="Symbol" pitchFamily="18" charset="2"/>
              <a:buChar char="5"/>
            </a:pPr>
            <a:r>
              <a:rPr lang="en-US" sz="2400" smtClean="0"/>
              <a:t>Balance charge using e</a:t>
            </a:r>
            <a:r>
              <a:rPr lang="en-US" sz="2400" baseline="30000" smtClean="0"/>
              <a:t>-</a:t>
            </a:r>
            <a:r>
              <a:rPr lang="en-US" sz="2400" smtClean="0"/>
              <a:t> </a:t>
            </a:r>
          </a:p>
          <a:p>
            <a:pPr lvl="1" eaLnBrk="1" hangingPunct="1">
              <a:buSzPct val="120000"/>
              <a:buFont typeface="Symbol" pitchFamily="18" charset="2"/>
              <a:buChar char="6"/>
            </a:pPr>
            <a:r>
              <a:rPr lang="en-US" sz="2400" smtClean="0"/>
              <a:t>Multiply equations to make electrons equal</a:t>
            </a:r>
          </a:p>
          <a:p>
            <a:pPr lvl="1" eaLnBrk="1" hangingPunct="1">
              <a:buSzPct val="120000"/>
              <a:buFont typeface="Symbol" pitchFamily="18" charset="2"/>
              <a:buChar char="7"/>
            </a:pPr>
            <a:r>
              <a:rPr lang="en-US" sz="2400" smtClean="0"/>
              <a:t>Add equations and cancel identical species</a:t>
            </a:r>
          </a:p>
          <a:p>
            <a:pPr lvl="1" eaLnBrk="1" hangingPunct="1">
              <a:buSzPct val="120000"/>
              <a:buFont typeface="Symbol" pitchFamily="18" charset="2"/>
              <a:buChar char="8"/>
            </a:pPr>
            <a:r>
              <a:rPr lang="en-US" sz="2400" smtClean="0"/>
              <a:t>Check that charges and elements are balanced.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CFEB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CFEB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CFEB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CFEB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CFEB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CFEB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860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60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CFEB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860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60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CFEB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860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60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CFEB9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96200" cy="549275"/>
          </a:xfrm>
          <a:noFill/>
        </p:spPr>
        <p:txBody>
          <a:bodyPr lIns="92075" tIns="46038" rIns="92075" bIns="46038" anchor="t" anchorCtr="1"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Oxidation-Reduction (“Redox”)</a:t>
            </a:r>
          </a:p>
        </p:txBody>
      </p:sp>
      <p:sp>
        <p:nvSpPr>
          <p:cNvPr id="33485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Ionic compounds are formed through the transfer of electrons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An oxidation-reduction rxn involves the transfer of electrons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We need a way of keeping track – oxidation states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4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34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4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2C1F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4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34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4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2C1F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4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34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4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2C1F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4851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696200" cy="595313"/>
          </a:xfrm>
          <a:noFill/>
        </p:spPr>
        <p:txBody>
          <a:bodyPr lIns="92075" tIns="46038" rIns="92075" bIns="46038" anchor="t" anchorCtr="1">
            <a:spAutoFit/>
          </a:bodyPr>
          <a:lstStyle/>
          <a:p>
            <a:pPr eaLnBrk="1" hangingPunct="1"/>
            <a:r>
              <a:rPr lang="en-US" smtClean="0"/>
              <a:t>Redox Balancing Practice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762000"/>
            <a:ext cx="8534400" cy="8382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</a:pPr>
            <a:r>
              <a:rPr lang="en-US" sz="2700" smtClean="0"/>
              <a:t>Balance the following redox rxn that takes place in acidic sol’n: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2200" smtClean="0"/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762000" y="2286000"/>
            <a:ext cx="8229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None/>
            </a:pPr>
            <a:r>
              <a:rPr lang="en-US" sz="3100"/>
              <a:t>Cr</a:t>
            </a:r>
            <a:r>
              <a:rPr lang="en-US" sz="3100" baseline="-25000"/>
              <a:t>2</a:t>
            </a:r>
            <a:r>
              <a:rPr lang="en-US" sz="3100"/>
              <a:t>O</a:t>
            </a:r>
            <a:r>
              <a:rPr lang="en-US" sz="3100" baseline="-25000"/>
              <a:t>7</a:t>
            </a:r>
            <a:r>
              <a:rPr lang="en-US" sz="3100" baseline="30000"/>
              <a:t>2-</a:t>
            </a:r>
            <a:r>
              <a:rPr lang="en-US" sz="2200"/>
              <a:t>(aq)</a:t>
            </a:r>
            <a:r>
              <a:rPr lang="en-US" sz="3100"/>
              <a:t> + C</a:t>
            </a:r>
            <a:r>
              <a:rPr lang="en-US" sz="3100" baseline="-25000"/>
              <a:t>2</a:t>
            </a:r>
            <a:r>
              <a:rPr lang="en-US" sz="3100"/>
              <a:t>H</a:t>
            </a:r>
            <a:r>
              <a:rPr lang="en-US" sz="3100" baseline="-25000"/>
              <a:t>5</a:t>
            </a:r>
            <a:r>
              <a:rPr lang="en-US" sz="3100"/>
              <a:t>OH</a:t>
            </a:r>
            <a:r>
              <a:rPr lang="en-US" sz="2200"/>
              <a:t>(l)</a:t>
            </a:r>
            <a:r>
              <a:rPr lang="en-US" sz="3100"/>
              <a:t> </a:t>
            </a:r>
            <a:r>
              <a:rPr lang="en-US" sz="3100" baseline="30000"/>
              <a:t> </a:t>
            </a:r>
            <a:r>
              <a:rPr lang="en-US" sz="3100">
                <a:latin typeface="Symbol" pitchFamily="18" charset="2"/>
              </a:rPr>
              <a:t>®</a:t>
            </a:r>
            <a:r>
              <a:rPr lang="en-US" sz="3100"/>
              <a:t> Cr</a:t>
            </a:r>
            <a:r>
              <a:rPr lang="en-US" sz="3100" baseline="30000"/>
              <a:t>3+</a:t>
            </a:r>
            <a:r>
              <a:rPr lang="en-US" sz="2200"/>
              <a:t>(aq)</a:t>
            </a:r>
            <a:r>
              <a:rPr lang="en-US" sz="3100"/>
              <a:t> + CO</a:t>
            </a:r>
            <a:r>
              <a:rPr lang="en-US" sz="3100" baseline="-25000"/>
              <a:t>2</a:t>
            </a:r>
            <a:r>
              <a:rPr lang="en-US" sz="2200"/>
              <a:t>(g)</a:t>
            </a:r>
            <a:r>
              <a:rPr lang="en-US" sz="3100"/>
              <a:t> </a:t>
            </a:r>
          </a:p>
        </p:txBody>
      </p:sp>
      <p:sp>
        <p:nvSpPr>
          <p:cNvPr id="347141" name="Text Box 5"/>
          <p:cNvSpPr txBox="1">
            <a:spLocks noChangeArrowheads="1"/>
          </p:cNvSpPr>
          <p:nvPr/>
        </p:nvSpPr>
        <p:spPr bwMode="auto">
          <a:xfrm>
            <a:off x="1371600" y="27432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-2</a:t>
            </a:r>
          </a:p>
        </p:txBody>
      </p:sp>
      <p:sp>
        <p:nvSpPr>
          <p:cNvPr id="347142" name="Text Box 6"/>
          <p:cNvSpPr txBox="1">
            <a:spLocks noChangeArrowheads="1"/>
          </p:cNvSpPr>
          <p:nvPr/>
        </p:nvSpPr>
        <p:spPr bwMode="auto">
          <a:xfrm>
            <a:off x="762000" y="27432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+6</a:t>
            </a:r>
          </a:p>
        </p:txBody>
      </p:sp>
      <p:sp>
        <p:nvSpPr>
          <p:cNvPr id="347143" name="Text Box 7"/>
          <p:cNvSpPr txBox="1">
            <a:spLocks noChangeArrowheads="1"/>
          </p:cNvSpPr>
          <p:nvPr/>
        </p:nvSpPr>
        <p:spPr bwMode="auto">
          <a:xfrm>
            <a:off x="2971800" y="27432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-2</a:t>
            </a:r>
          </a:p>
        </p:txBody>
      </p:sp>
      <p:sp>
        <p:nvSpPr>
          <p:cNvPr id="347144" name="Text Box 8"/>
          <p:cNvSpPr txBox="1">
            <a:spLocks noChangeArrowheads="1"/>
          </p:cNvSpPr>
          <p:nvPr/>
        </p:nvSpPr>
        <p:spPr bwMode="auto">
          <a:xfrm>
            <a:off x="3810000" y="27432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-2</a:t>
            </a:r>
          </a:p>
        </p:txBody>
      </p:sp>
      <p:sp>
        <p:nvSpPr>
          <p:cNvPr id="347145" name="Text Box 9"/>
          <p:cNvSpPr txBox="1">
            <a:spLocks noChangeArrowheads="1"/>
          </p:cNvSpPr>
          <p:nvPr/>
        </p:nvSpPr>
        <p:spPr bwMode="auto">
          <a:xfrm>
            <a:off x="3352800" y="27432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+1</a:t>
            </a:r>
          </a:p>
        </p:txBody>
      </p:sp>
      <p:sp>
        <p:nvSpPr>
          <p:cNvPr id="347146" name="Text Box 10"/>
          <p:cNvSpPr txBox="1">
            <a:spLocks noChangeArrowheads="1"/>
          </p:cNvSpPr>
          <p:nvPr/>
        </p:nvSpPr>
        <p:spPr bwMode="auto">
          <a:xfrm>
            <a:off x="5334000" y="2697163"/>
            <a:ext cx="5334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+3</a:t>
            </a:r>
          </a:p>
        </p:txBody>
      </p:sp>
      <p:sp>
        <p:nvSpPr>
          <p:cNvPr id="347147" name="Text Box 11"/>
          <p:cNvSpPr txBox="1">
            <a:spLocks noChangeArrowheads="1"/>
          </p:cNvSpPr>
          <p:nvPr/>
        </p:nvSpPr>
        <p:spPr bwMode="auto">
          <a:xfrm>
            <a:off x="4114800" y="27432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+1</a:t>
            </a:r>
          </a:p>
        </p:txBody>
      </p:sp>
      <p:sp>
        <p:nvSpPr>
          <p:cNvPr id="347148" name="Text Box 12"/>
          <p:cNvSpPr txBox="1">
            <a:spLocks noChangeArrowheads="1"/>
          </p:cNvSpPr>
          <p:nvPr/>
        </p:nvSpPr>
        <p:spPr bwMode="auto">
          <a:xfrm>
            <a:off x="7391400" y="27432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-2</a:t>
            </a:r>
          </a:p>
        </p:txBody>
      </p:sp>
      <p:sp>
        <p:nvSpPr>
          <p:cNvPr id="347149" name="Text Box 13"/>
          <p:cNvSpPr txBox="1">
            <a:spLocks noChangeArrowheads="1"/>
          </p:cNvSpPr>
          <p:nvPr/>
        </p:nvSpPr>
        <p:spPr bwMode="auto">
          <a:xfrm>
            <a:off x="6934200" y="27432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+4</a:t>
            </a:r>
          </a:p>
        </p:txBody>
      </p:sp>
      <p:sp>
        <p:nvSpPr>
          <p:cNvPr id="347151" name="AutoShape 15"/>
          <p:cNvSpPr>
            <a:spLocks/>
          </p:cNvSpPr>
          <p:nvPr/>
        </p:nvSpPr>
        <p:spPr bwMode="auto">
          <a:xfrm rot="5400000">
            <a:off x="5105400" y="152400"/>
            <a:ext cx="228600" cy="4038600"/>
          </a:xfrm>
          <a:prstGeom prst="leftBracket">
            <a:avLst>
              <a:gd name="adj" fmla="val 147222"/>
            </a:avLst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7152" name="Text Box 16"/>
          <p:cNvSpPr txBox="1">
            <a:spLocks noChangeArrowheads="1"/>
          </p:cNvSpPr>
          <p:nvPr/>
        </p:nvSpPr>
        <p:spPr bwMode="auto">
          <a:xfrm>
            <a:off x="4267200" y="1676400"/>
            <a:ext cx="223361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chemeClr val="bg2"/>
                </a:solidFill>
              </a:rPr>
              <a:t>(+6) oxidation</a:t>
            </a:r>
          </a:p>
        </p:txBody>
      </p:sp>
      <p:sp>
        <p:nvSpPr>
          <p:cNvPr id="347153" name="Text Box 17"/>
          <p:cNvSpPr txBox="1">
            <a:spLocks noChangeArrowheads="1"/>
          </p:cNvSpPr>
          <p:nvPr/>
        </p:nvSpPr>
        <p:spPr bwMode="auto">
          <a:xfrm>
            <a:off x="1295400" y="3306763"/>
            <a:ext cx="403066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>
                <a:solidFill>
                  <a:schemeClr val="bg2"/>
                </a:solidFill>
              </a:rPr>
              <a:t>(-3) reduction</a:t>
            </a:r>
          </a:p>
        </p:txBody>
      </p:sp>
      <p:sp>
        <p:nvSpPr>
          <p:cNvPr id="347154" name="AutoShape 18"/>
          <p:cNvSpPr>
            <a:spLocks/>
          </p:cNvSpPr>
          <p:nvPr/>
        </p:nvSpPr>
        <p:spPr bwMode="auto">
          <a:xfrm rot="-5400000">
            <a:off x="3238500" y="952500"/>
            <a:ext cx="228600" cy="4572000"/>
          </a:xfrm>
          <a:prstGeom prst="leftBracket">
            <a:avLst>
              <a:gd name="adj" fmla="val 166667"/>
            </a:avLst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7155" name="Text Box 19"/>
          <p:cNvSpPr txBox="1">
            <a:spLocks noChangeArrowheads="1"/>
          </p:cNvSpPr>
          <p:nvPr/>
        </p:nvSpPr>
        <p:spPr bwMode="auto">
          <a:xfrm>
            <a:off x="609600" y="3657600"/>
            <a:ext cx="17526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 b="1" u="sng"/>
              <a:t>Oxidation:</a:t>
            </a:r>
            <a:r>
              <a:rPr lang="en-US" sz="2200"/>
              <a:t> </a:t>
            </a:r>
            <a:endParaRPr lang="en-US" sz="2200" baseline="30000"/>
          </a:p>
        </p:txBody>
      </p:sp>
      <p:sp>
        <p:nvSpPr>
          <p:cNvPr id="22547" name="Text Box 22"/>
          <p:cNvSpPr txBox="1">
            <a:spLocks noChangeArrowheads="1"/>
          </p:cNvSpPr>
          <p:nvPr/>
        </p:nvSpPr>
        <p:spPr bwMode="auto">
          <a:xfrm>
            <a:off x="4800600" y="2193925"/>
            <a:ext cx="914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000" b="1">
                <a:solidFill>
                  <a:schemeClr val="folHlink"/>
                </a:solidFill>
              </a:rPr>
              <a:t>acid</a:t>
            </a:r>
          </a:p>
        </p:txBody>
      </p:sp>
      <p:sp>
        <p:nvSpPr>
          <p:cNvPr id="347159" name="Text Box 23"/>
          <p:cNvSpPr txBox="1">
            <a:spLocks noChangeArrowheads="1"/>
          </p:cNvSpPr>
          <p:nvPr/>
        </p:nvSpPr>
        <p:spPr bwMode="auto">
          <a:xfrm>
            <a:off x="2133600" y="4084638"/>
            <a:ext cx="4648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C</a:t>
            </a:r>
            <a:r>
              <a:rPr lang="en-US" sz="3200" baseline="-25000"/>
              <a:t>2</a:t>
            </a:r>
            <a:r>
              <a:rPr lang="en-US" sz="3200"/>
              <a:t>H</a:t>
            </a:r>
            <a:r>
              <a:rPr lang="en-US" sz="3200" baseline="-25000"/>
              <a:t>5</a:t>
            </a:r>
            <a:r>
              <a:rPr lang="en-US" sz="3200"/>
              <a:t>OH   </a:t>
            </a:r>
            <a:r>
              <a:rPr lang="en-US" sz="3200">
                <a:sym typeface="Symbol" pitchFamily="18" charset="2"/>
              </a:rPr>
              <a:t>    CO</a:t>
            </a:r>
            <a:r>
              <a:rPr lang="en-US" sz="3200" baseline="-25000">
                <a:sym typeface="Symbol" pitchFamily="18" charset="2"/>
              </a:rPr>
              <a:t>2</a:t>
            </a:r>
          </a:p>
        </p:txBody>
      </p:sp>
      <p:sp>
        <p:nvSpPr>
          <p:cNvPr id="347160" name="Text Box 24"/>
          <p:cNvSpPr txBox="1">
            <a:spLocks noChangeArrowheads="1"/>
          </p:cNvSpPr>
          <p:nvPr/>
        </p:nvSpPr>
        <p:spPr bwMode="auto">
          <a:xfrm>
            <a:off x="4572000" y="4084638"/>
            <a:ext cx="457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2</a:t>
            </a:r>
          </a:p>
        </p:txBody>
      </p:sp>
      <p:sp>
        <p:nvSpPr>
          <p:cNvPr id="347161" name="Text Box 25"/>
          <p:cNvSpPr txBox="1">
            <a:spLocks noChangeArrowheads="1"/>
          </p:cNvSpPr>
          <p:nvPr/>
        </p:nvSpPr>
        <p:spPr bwMode="auto">
          <a:xfrm>
            <a:off x="228600" y="4114800"/>
            <a:ext cx="1828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3H</a:t>
            </a:r>
            <a:r>
              <a:rPr lang="en-US" sz="3200" baseline="-25000"/>
              <a:t>2</a:t>
            </a:r>
            <a:r>
              <a:rPr lang="en-US" sz="3200"/>
              <a:t>O   +</a:t>
            </a:r>
          </a:p>
        </p:txBody>
      </p:sp>
      <p:sp>
        <p:nvSpPr>
          <p:cNvPr id="347162" name="Text Box 26"/>
          <p:cNvSpPr txBox="1">
            <a:spLocks noChangeArrowheads="1"/>
          </p:cNvSpPr>
          <p:nvPr/>
        </p:nvSpPr>
        <p:spPr bwMode="auto">
          <a:xfrm>
            <a:off x="6019800" y="4084638"/>
            <a:ext cx="1600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+  12H</a:t>
            </a:r>
            <a:r>
              <a:rPr lang="en-US" sz="3200" baseline="30000"/>
              <a:t>+</a:t>
            </a:r>
          </a:p>
        </p:txBody>
      </p:sp>
      <p:sp>
        <p:nvSpPr>
          <p:cNvPr id="347163" name="Text Box 27"/>
          <p:cNvSpPr txBox="1">
            <a:spLocks noChangeArrowheads="1"/>
          </p:cNvSpPr>
          <p:nvPr/>
        </p:nvSpPr>
        <p:spPr bwMode="auto">
          <a:xfrm>
            <a:off x="7543800" y="4114800"/>
            <a:ext cx="1371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+ 12e</a:t>
            </a:r>
            <a:r>
              <a:rPr lang="en-US" sz="3200" baseline="30000"/>
              <a:t>-</a:t>
            </a:r>
          </a:p>
        </p:txBody>
      </p:sp>
      <p:sp>
        <p:nvSpPr>
          <p:cNvPr id="347164" name="Text Box 28"/>
          <p:cNvSpPr txBox="1">
            <a:spLocks noChangeArrowheads="1"/>
          </p:cNvSpPr>
          <p:nvPr/>
        </p:nvSpPr>
        <p:spPr bwMode="auto">
          <a:xfrm>
            <a:off x="609600" y="4800600"/>
            <a:ext cx="17526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 b="1" u="sng"/>
              <a:t>Reduction:</a:t>
            </a:r>
            <a:r>
              <a:rPr lang="en-US" sz="2200"/>
              <a:t> </a:t>
            </a:r>
            <a:endParaRPr lang="en-US" sz="2200" baseline="30000"/>
          </a:p>
        </p:txBody>
      </p:sp>
      <p:sp>
        <p:nvSpPr>
          <p:cNvPr id="347165" name="Text Box 29"/>
          <p:cNvSpPr txBox="1">
            <a:spLocks noChangeArrowheads="1"/>
          </p:cNvSpPr>
          <p:nvPr/>
        </p:nvSpPr>
        <p:spPr bwMode="auto">
          <a:xfrm>
            <a:off x="3657600" y="5151438"/>
            <a:ext cx="4648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Cr</a:t>
            </a:r>
            <a:r>
              <a:rPr lang="en-US" sz="3200" baseline="-25000"/>
              <a:t>2</a:t>
            </a:r>
            <a:r>
              <a:rPr lang="en-US" sz="3200"/>
              <a:t>O</a:t>
            </a:r>
            <a:r>
              <a:rPr lang="en-US" sz="3200" baseline="-25000"/>
              <a:t>7</a:t>
            </a:r>
            <a:r>
              <a:rPr lang="en-US" sz="3200" baseline="30000"/>
              <a:t>2-</a:t>
            </a:r>
            <a:r>
              <a:rPr lang="en-US" sz="3200"/>
              <a:t>   </a:t>
            </a:r>
            <a:r>
              <a:rPr lang="en-US" sz="3200">
                <a:sym typeface="Symbol" pitchFamily="18" charset="2"/>
              </a:rPr>
              <a:t>    Cr</a:t>
            </a:r>
            <a:r>
              <a:rPr lang="en-US" sz="3200" baseline="30000">
                <a:sym typeface="Symbol" pitchFamily="18" charset="2"/>
              </a:rPr>
              <a:t>3+</a:t>
            </a:r>
          </a:p>
        </p:txBody>
      </p:sp>
      <p:sp>
        <p:nvSpPr>
          <p:cNvPr id="347166" name="Text Box 30"/>
          <p:cNvSpPr txBox="1">
            <a:spLocks noChangeArrowheads="1"/>
          </p:cNvSpPr>
          <p:nvPr/>
        </p:nvSpPr>
        <p:spPr bwMode="auto">
          <a:xfrm>
            <a:off x="5867400" y="5151438"/>
            <a:ext cx="457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2</a:t>
            </a:r>
          </a:p>
        </p:txBody>
      </p:sp>
      <p:sp>
        <p:nvSpPr>
          <p:cNvPr id="347167" name="Text Box 31"/>
          <p:cNvSpPr txBox="1">
            <a:spLocks noChangeArrowheads="1"/>
          </p:cNvSpPr>
          <p:nvPr/>
        </p:nvSpPr>
        <p:spPr bwMode="auto">
          <a:xfrm>
            <a:off x="7086600" y="5151438"/>
            <a:ext cx="1828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+  7H</a:t>
            </a:r>
            <a:r>
              <a:rPr lang="en-US" sz="3200" baseline="-25000"/>
              <a:t>2</a:t>
            </a:r>
            <a:r>
              <a:rPr lang="en-US" sz="3200"/>
              <a:t>O</a:t>
            </a:r>
          </a:p>
        </p:txBody>
      </p:sp>
      <p:sp>
        <p:nvSpPr>
          <p:cNvPr id="347168" name="Text Box 32"/>
          <p:cNvSpPr txBox="1">
            <a:spLocks noChangeArrowheads="1"/>
          </p:cNvSpPr>
          <p:nvPr/>
        </p:nvSpPr>
        <p:spPr bwMode="auto">
          <a:xfrm>
            <a:off x="2057400" y="5151438"/>
            <a:ext cx="1600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14H</a:t>
            </a:r>
            <a:r>
              <a:rPr lang="en-US" sz="3200" baseline="30000"/>
              <a:t>+   </a:t>
            </a:r>
            <a:r>
              <a:rPr lang="en-US" sz="3200"/>
              <a:t>+</a:t>
            </a:r>
          </a:p>
        </p:txBody>
      </p:sp>
      <p:sp>
        <p:nvSpPr>
          <p:cNvPr id="347169" name="Text Box 33"/>
          <p:cNvSpPr txBox="1">
            <a:spLocks noChangeArrowheads="1"/>
          </p:cNvSpPr>
          <p:nvPr/>
        </p:nvSpPr>
        <p:spPr bwMode="auto">
          <a:xfrm>
            <a:off x="762000" y="5151438"/>
            <a:ext cx="1676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6e</a:t>
            </a:r>
            <a:r>
              <a:rPr lang="en-US" sz="3200" baseline="30000"/>
              <a:t>-</a:t>
            </a:r>
            <a:r>
              <a:rPr lang="en-US" sz="3200"/>
              <a:t>  +</a:t>
            </a:r>
          </a:p>
        </p:txBody>
      </p:sp>
      <p:sp>
        <p:nvSpPr>
          <p:cNvPr id="347170" name="AutoShape 34"/>
          <p:cNvSpPr>
            <a:spLocks noChangeArrowheads="1"/>
          </p:cNvSpPr>
          <p:nvPr/>
        </p:nvSpPr>
        <p:spPr bwMode="auto">
          <a:xfrm>
            <a:off x="762000" y="5227638"/>
            <a:ext cx="8001000" cy="381000"/>
          </a:xfrm>
          <a:prstGeom prst="bracketPair">
            <a:avLst>
              <a:gd name="adj" fmla="val 16667"/>
            </a:avLst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7171" name="Text Box 35"/>
          <p:cNvSpPr txBox="1">
            <a:spLocks noChangeArrowheads="1"/>
          </p:cNvSpPr>
          <p:nvPr/>
        </p:nvSpPr>
        <p:spPr bwMode="auto">
          <a:xfrm>
            <a:off x="381000" y="5181600"/>
            <a:ext cx="457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>
                <a:solidFill>
                  <a:srgbClr val="6699FF"/>
                </a:solidFill>
              </a:rPr>
              <a:t>2</a:t>
            </a:r>
          </a:p>
        </p:txBody>
      </p:sp>
      <p:sp>
        <p:nvSpPr>
          <p:cNvPr id="347172" name="AutoShape 36"/>
          <p:cNvSpPr>
            <a:spLocks noChangeArrowheads="1"/>
          </p:cNvSpPr>
          <p:nvPr/>
        </p:nvSpPr>
        <p:spPr bwMode="auto">
          <a:xfrm>
            <a:off x="152400" y="5486400"/>
            <a:ext cx="304800" cy="533400"/>
          </a:xfrm>
          <a:prstGeom prst="curvedRightArrow">
            <a:avLst>
              <a:gd name="adj1" fmla="val 21049"/>
              <a:gd name="adj2" fmla="val 70000"/>
              <a:gd name="adj3" fmla="val 33333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7173" name="Text Box 37"/>
          <p:cNvSpPr txBox="1">
            <a:spLocks noChangeArrowheads="1"/>
          </p:cNvSpPr>
          <p:nvPr/>
        </p:nvSpPr>
        <p:spPr bwMode="auto">
          <a:xfrm>
            <a:off x="3429000" y="5668963"/>
            <a:ext cx="4648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2Cr</a:t>
            </a:r>
            <a:r>
              <a:rPr lang="en-US" sz="3200" baseline="-25000"/>
              <a:t>2</a:t>
            </a:r>
            <a:r>
              <a:rPr lang="en-US" sz="3200"/>
              <a:t>O</a:t>
            </a:r>
            <a:r>
              <a:rPr lang="en-US" sz="3200" baseline="-25000"/>
              <a:t>7</a:t>
            </a:r>
            <a:r>
              <a:rPr lang="en-US" sz="3200" baseline="30000"/>
              <a:t>2-</a:t>
            </a:r>
            <a:r>
              <a:rPr lang="en-US" sz="3200"/>
              <a:t>   </a:t>
            </a:r>
            <a:r>
              <a:rPr lang="en-US" sz="3200">
                <a:sym typeface="Symbol" pitchFamily="18" charset="2"/>
              </a:rPr>
              <a:t>    Cr</a:t>
            </a:r>
            <a:r>
              <a:rPr lang="en-US" sz="3200" baseline="30000">
                <a:sym typeface="Symbol" pitchFamily="18" charset="2"/>
              </a:rPr>
              <a:t>3+</a:t>
            </a:r>
          </a:p>
        </p:txBody>
      </p:sp>
      <p:sp>
        <p:nvSpPr>
          <p:cNvPr id="347174" name="Text Box 38"/>
          <p:cNvSpPr txBox="1">
            <a:spLocks noChangeArrowheads="1"/>
          </p:cNvSpPr>
          <p:nvPr/>
        </p:nvSpPr>
        <p:spPr bwMode="auto">
          <a:xfrm>
            <a:off x="5867400" y="5668963"/>
            <a:ext cx="457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4</a:t>
            </a:r>
          </a:p>
        </p:txBody>
      </p:sp>
      <p:sp>
        <p:nvSpPr>
          <p:cNvPr id="347175" name="Text Box 39"/>
          <p:cNvSpPr txBox="1">
            <a:spLocks noChangeArrowheads="1"/>
          </p:cNvSpPr>
          <p:nvPr/>
        </p:nvSpPr>
        <p:spPr bwMode="auto">
          <a:xfrm>
            <a:off x="6934200" y="5668963"/>
            <a:ext cx="1828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+ 14H</a:t>
            </a:r>
            <a:r>
              <a:rPr lang="en-US" sz="3200" baseline="-25000"/>
              <a:t>2</a:t>
            </a:r>
            <a:r>
              <a:rPr lang="en-US" sz="3200"/>
              <a:t>O</a:t>
            </a:r>
          </a:p>
        </p:txBody>
      </p:sp>
      <p:sp>
        <p:nvSpPr>
          <p:cNvPr id="347176" name="Text Box 40"/>
          <p:cNvSpPr txBox="1">
            <a:spLocks noChangeArrowheads="1"/>
          </p:cNvSpPr>
          <p:nvPr/>
        </p:nvSpPr>
        <p:spPr bwMode="auto">
          <a:xfrm>
            <a:off x="2057400" y="5668963"/>
            <a:ext cx="1600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28H</a:t>
            </a:r>
            <a:r>
              <a:rPr lang="en-US" sz="3200" baseline="30000"/>
              <a:t>+</a:t>
            </a:r>
            <a:r>
              <a:rPr lang="en-US"/>
              <a:t> </a:t>
            </a:r>
            <a:r>
              <a:rPr lang="en-US" sz="3200" baseline="30000"/>
              <a:t> </a:t>
            </a:r>
            <a:r>
              <a:rPr lang="en-US" sz="3200"/>
              <a:t>+</a:t>
            </a:r>
          </a:p>
        </p:txBody>
      </p:sp>
      <p:sp>
        <p:nvSpPr>
          <p:cNvPr id="347177" name="Text Box 41"/>
          <p:cNvSpPr txBox="1">
            <a:spLocks noChangeArrowheads="1"/>
          </p:cNvSpPr>
          <p:nvPr/>
        </p:nvSpPr>
        <p:spPr bwMode="auto">
          <a:xfrm>
            <a:off x="533400" y="5668963"/>
            <a:ext cx="1676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12e</a:t>
            </a:r>
            <a:r>
              <a:rPr lang="en-US" sz="3200" baseline="30000"/>
              <a:t>-</a:t>
            </a:r>
            <a:r>
              <a:rPr lang="en-US" sz="3200"/>
              <a:t>  +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98" dur="indefinite"/>
                                        <p:tgtEl>
                                          <p:spTgt spid="347163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99" dur="indefinite"/>
                                        <p:tgtEl>
                                          <p:spTgt spid="347163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00" dur="indefinite"/>
                                        <p:tgtEl>
                                          <p:spTgt spid="34716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4" dur="indefinite"/>
                                        <p:tgtEl>
                                          <p:spTgt spid="347169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05" dur="indefinite"/>
                                        <p:tgtEl>
                                          <p:spTgt spid="347169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06" dur="indefinite"/>
                                        <p:tgtEl>
                                          <p:spTgt spid="347169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0" dur="2000" fill="hold"/>
                                        <p:tgtEl>
                                          <p:spTgt spid="3471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99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1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2" dur="2000" fill="hold"/>
                                        <p:tgtEl>
                                          <p:spTgt spid="3471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99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3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4" dur="2000" fill="hold"/>
                                        <p:tgtEl>
                                          <p:spTgt spid="3471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99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5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6" dur="2000" fill="hold"/>
                                        <p:tgtEl>
                                          <p:spTgt spid="3471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99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7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8" dur="2000" fill="hold"/>
                                        <p:tgtEl>
                                          <p:spTgt spid="3471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99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0" dur="2000" fill="hold"/>
                                        <p:tgtEl>
                                          <p:spTgt spid="34717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6699FF"/>
                                      </p:to>
                                    </p:animClr>
                                    <p:set>
                                      <p:cBhvr>
                                        <p:cTn id="141" dur="2000" fill="hold"/>
                                        <p:tgtEl>
                                          <p:spTgt spid="34717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7141" grpId="0"/>
      <p:bldP spid="347142" grpId="0"/>
      <p:bldP spid="347143" grpId="0"/>
      <p:bldP spid="347144" grpId="0"/>
      <p:bldP spid="347145" grpId="0"/>
      <p:bldP spid="347146" grpId="0"/>
      <p:bldP spid="347147" grpId="0"/>
      <p:bldP spid="347148" grpId="0"/>
      <p:bldP spid="347149" grpId="0"/>
      <p:bldP spid="347151" grpId="0" animBg="1"/>
      <p:bldP spid="347152" grpId="0"/>
      <p:bldP spid="347153" grpId="0"/>
      <p:bldP spid="347154" grpId="0" animBg="1"/>
      <p:bldP spid="347155" grpId="0"/>
      <p:bldP spid="347159" grpId="0"/>
      <p:bldP spid="347160" grpId="0"/>
      <p:bldP spid="347161" grpId="0"/>
      <p:bldP spid="347162" grpId="0"/>
      <p:bldP spid="347163" grpId="0"/>
      <p:bldP spid="347163" grpId="1"/>
      <p:bldP spid="347164" grpId="0"/>
      <p:bldP spid="347165" grpId="0"/>
      <p:bldP spid="347165" grpId="1"/>
      <p:bldP spid="347166" grpId="0"/>
      <p:bldP spid="347166" grpId="1"/>
      <p:bldP spid="347167" grpId="0"/>
      <p:bldP spid="347167" grpId="1"/>
      <p:bldP spid="347168" grpId="0"/>
      <p:bldP spid="347168" grpId="1"/>
      <p:bldP spid="347169" grpId="0"/>
      <p:bldP spid="347169" grpId="1"/>
      <p:bldP spid="347169" grpId="2"/>
      <p:bldP spid="347170" grpId="0" animBg="1"/>
      <p:bldP spid="347171" grpId="0"/>
      <p:bldP spid="347172" grpId="0" animBg="1"/>
      <p:bldP spid="347173" grpId="0"/>
      <p:bldP spid="347174" grpId="0"/>
      <p:bldP spid="347175" grpId="0"/>
      <p:bldP spid="347176" grpId="0"/>
      <p:bldP spid="34717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696200" cy="595313"/>
          </a:xfrm>
          <a:noFill/>
        </p:spPr>
        <p:txBody>
          <a:bodyPr lIns="92075" tIns="46038" rIns="92075" bIns="46038" anchor="t" anchorCtr="1">
            <a:spAutoFit/>
          </a:bodyPr>
          <a:lstStyle/>
          <a:p>
            <a:pPr eaLnBrk="1" hangingPunct="1"/>
            <a:r>
              <a:rPr lang="en-US" smtClean="0"/>
              <a:t>Redox Balancing Practice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762000"/>
            <a:ext cx="8534400" cy="8382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</a:pPr>
            <a:r>
              <a:rPr lang="en-US" sz="2700" smtClean="0"/>
              <a:t>Balance the following redox rxn that takes place in acidic sol’n: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2200" smtClean="0"/>
          </a:p>
        </p:txBody>
      </p:sp>
      <p:sp>
        <p:nvSpPr>
          <p:cNvPr id="23556" name="Text Box 18"/>
          <p:cNvSpPr txBox="1">
            <a:spLocks noChangeArrowheads="1"/>
          </p:cNvSpPr>
          <p:nvPr/>
        </p:nvSpPr>
        <p:spPr bwMode="auto">
          <a:xfrm>
            <a:off x="381000" y="1828800"/>
            <a:ext cx="82296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 b="1"/>
              <a:t>Now add the oxidation and reduction reactions together:</a:t>
            </a:r>
            <a:r>
              <a:rPr lang="en-US" sz="2200"/>
              <a:t> </a:t>
            </a:r>
            <a:endParaRPr lang="en-US" sz="2200" baseline="30000"/>
          </a:p>
        </p:txBody>
      </p:sp>
      <p:sp>
        <p:nvSpPr>
          <p:cNvPr id="23557" name="Text Box 20"/>
          <p:cNvSpPr txBox="1">
            <a:spLocks noChangeArrowheads="1"/>
          </p:cNvSpPr>
          <p:nvPr/>
        </p:nvSpPr>
        <p:spPr bwMode="auto">
          <a:xfrm>
            <a:off x="2286000" y="2484438"/>
            <a:ext cx="4648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C</a:t>
            </a:r>
            <a:r>
              <a:rPr lang="en-US" sz="3200" baseline="-25000"/>
              <a:t>2</a:t>
            </a:r>
            <a:r>
              <a:rPr lang="en-US" sz="3200"/>
              <a:t>H</a:t>
            </a:r>
            <a:r>
              <a:rPr lang="en-US" sz="3200" baseline="-25000"/>
              <a:t>5</a:t>
            </a:r>
            <a:r>
              <a:rPr lang="en-US" sz="3200"/>
              <a:t>OH   </a:t>
            </a:r>
            <a:r>
              <a:rPr lang="en-US" sz="3200">
                <a:sym typeface="Symbol" pitchFamily="18" charset="2"/>
              </a:rPr>
              <a:t>    CO</a:t>
            </a:r>
            <a:r>
              <a:rPr lang="en-US" sz="3200" baseline="-25000">
                <a:sym typeface="Symbol" pitchFamily="18" charset="2"/>
              </a:rPr>
              <a:t>2</a:t>
            </a:r>
          </a:p>
        </p:txBody>
      </p:sp>
      <p:sp>
        <p:nvSpPr>
          <p:cNvPr id="23558" name="Text Box 21"/>
          <p:cNvSpPr txBox="1">
            <a:spLocks noChangeArrowheads="1"/>
          </p:cNvSpPr>
          <p:nvPr/>
        </p:nvSpPr>
        <p:spPr bwMode="auto">
          <a:xfrm>
            <a:off x="4724400" y="2484438"/>
            <a:ext cx="457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2</a:t>
            </a:r>
          </a:p>
        </p:txBody>
      </p:sp>
      <p:sp>
        <p:nvSpPr>
          <p:cNvPr id="23559" name="Text Box 22"/>
          <p:cNvSpPr txBox="1">
            <a:spLocks noChangeArrowheads="1"/>
          </p:cNvSpPr>
          <p:nvPr/>
        </p:nvSpPr>
        <p:spPr bwMode="auto">
          <a:xfrm>
            <a:off x="381000" y="2514600"/>
            <a:ext cx="1828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3H</a:t>
            </a:r>
            <a:r>
              <a:rPr lang="en-US" sz="3200" baseline="-25000"/>
              <a:t>2</a:t>
            </a:r>
            <a:r>
              <a:rPr lang="en-US" sz="3200"/>
              <a:t>O   +</a:t>
            </a:r>
          </a:p>
        </p:txBody>
      </p:sp>
      <p:sp>
        <p:nvSpPr>
          <p:cNvPr id="23560" name="Text Box 23"/>
          <p:cNvSpPr txBox="1">
            <a:spLocks noChangeArrowheads="1"/>
          </p:cNvSpPr>
          <p:nvPr/>
        </p:nvSpPr>
        <p:spPr bwMode="auto">
          <a:xfrm>
            <a:off x="5791200" y="2484438"/>
            <a:ext cx="1600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+  12H</a:t>
            </a:r>
            <a:r>
              <a:rPr lang="en-US" sz="3200" baseline="30000"/>
              <a:t>+</a:t>
            </a:r>
          </a:p>
        </p:txBody>
      </p:sp>
      <p:sp>
        <p:nvSpPr>
          <p:cNvPr id="23561" name="Text Box 24"/>
          <p:cNvSpPr txBox="1">
            <a:spLocks noChangeArrowheads="1"/>
          </p:cNvSpPr>
          <p:nvPr/>
        </p:nvSpPr>
        <p:spPr bwMode="auto">
          <a:xfrm>
            <a:off x="7239000" y="2468563"/>
            <a:ext cx="13716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+ 12e</a:t>
            </a:r>
            <a:r>
              <a:rPr lang="en-US" sz="3200" baseline="30000"/>
              <a:t>-</a:t>
            </a:r>
          </a:p>
        </p:txBody>
      </p:sp>
      <p:sp>
        <p:nvSpPr>
          <p:cNvPr id="23562" name="Text Box 26"/>
          <p:cNvSpPr txBox="1">
            <a:spLocks noChangeArrowheads="1"/>
          </p:cNvSpPr>
          <p:nvPr/>
        </p:nvSpPr>
        <p:spPr bwMode="auto">
          <a:xfrm>
            <a:off x="2514600" y="3200400"/>
            <a:ext cx="4648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   Cr</a:t>
            </a:r>
            <a:r>
              <a:rPr lang="en-US" sz="3200" baseline="-25000"/>
              <a:t>2</a:t>
            </a:r>
            <a:r>
              <a:rPr lang="en-US" sz="3200"/>
              <a:t>O</a:t>
            </a:r>
            <a:r>
              <a:rPr lang="en-US" sz="3200" baseline="-25000"/>
              <a:t>7</a:t>
            </a:r>
            <a:r>
              <a:rPr lang="en-US" sz="3200" baseline="30000"/>
              <a:t>2-</a:t>
            </a:r>
            <a:r>
              <a:rPr lang="en-US" sz="3200">
                <a:sym typeface="Symbol" pitchFamily="18" charset="2"/>
              </a:rPr>
              <a:t>    Cr</a:t>
            </a:r>
            <a:r>
              <a:rPr lang="en-US" sz="3200" baseline="30000">
                <a:sym typeface="Symbol" pitchFamily="18" charset="2"/>
              </a:rPr>
              <a:t>3+</a:t>
            </a:r>
          </a:p>
        </p:txBody>
      </p:sp>
      <p:sp>
        <p:nvSpPr>
          <p:cNvPr id="23563" name="Text Box 27"/>
          <p:cNvSpPr txBox="1">
            <a:spLocks noChangeArrowheads="1"/>
          </p:cNvSpPr>
          <p:nvPr/>
        </p:nvSpPr>
        <p:spPr bwMode="auto">
          <a:xfrm>
            <a:off x="4648200" y="3200400"/>
            <a:ext cx="457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4</a:t>
            </a:r>
          </a:p>
        </p:txBody>
      </p:sp>
      <p:sp>
        <p:nvSpPr>
          <p:cNvPr id="23564" name="Text Box 28"/>
          <p:cNvSpPr txBox="1">
            <a:spLocks noChangeArrowheads="1"/>
          </p:cNvSpPr>
          <p:nvPr/>
        </p:nvSpPr>
        <p:spPr bwMode="auto">
          <a:xfrm>
            <a:off x="5791200" y="3200400"/>
            <a:ext cx="2057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+  14H</a:t>
            </a:r>
            <a:r>
              <a:rPr lang="en-US" sz="3200" baseline="-25000"/>
              <a:t>2</a:t>
            </a:r>
            <a:r>
              <a:rPr lang="en-US" sz="3200"/>
              <a:t>O</a:t>
            </a:r>
          </a:p>
        </p:txBody>
      </p:sp>
      <p:sp>
        <p:nvSpPr>
          <p:cNvPr id="23565" name="Text Box 29"/>
          <p:cNvSpPr txBox="1">
            <a:spLocks noChangeArrowheads="1"/>
          </p:cNvSpPr>
          <p:nvPr/>
        </p:nvSpPr>
        <p:spPr bwMode="auto">
          <a:xfrm>
            <a:off x="1143000" y="3200400"/>
            <a:ext cx="1981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28H</a:t>
            </a:r>
            <a:r>
              <a:rPr lang="en-US" sz="3200" baseline="30000"/>
              <a:t>+  </a:t>
            </a:r>
            <a:r>
              <a:rPr lang="en-US" sz="3200"/>
              <a:t>+ 2</a:t>
            </a:r>
          </a:p>
        </p:txBody>
      </p:sp>
      <p:sp>
        <p:nvSpPr>
          <p:cNvPr id="23566" name="Text Box 30"/>
          <p:cNvSpPr txBox="1">
            <a:spLocks noChangeArrowheads="1"/>
          </p:cNvSpPr>
          <p:nvPr/>
        </p:nvSpPr>
        <p:spPr bwMode="auto">
          <a:xfrm>
            <a:off x="152400" y="3200400"/>
            <a:ext cx="1676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12e</a:t>
            </a:r>
            <a:r>
              <a:rPr lang="en-US" sz="3200" baseline="30000"/>
              <a:t>-</a:t>
            </a:r>
            <a:r>
              <a:rPr lang="en-US" sz="3200"/>
              <a:t>+</a:t>
            </a:r>
          </a:p>
        </p:txBody>
      </p:sp>
      <p:sp>
        <p:nvSpPr>
          <p:cNvPr id="23567" name="Line 31"/>
          <p:cNvSpPr>
            <a:spLocks noChangeShapeType="1"/>
          </p:cNvSpPr>
          <p:nvPr/>
        </p:nvSpPr>
        <p:spPr bwMode="auto">
          <a:xfrm>
            <a:off x="228600" y="3810000"/>
            <a:ext cx="8610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216" name="Line 32"/>
          <p:cNvSpPr>
            <a:spLocks noChangeShapeType="1"/>
          </p:cNvSpPr>
          <p:nvPr/>
        </p:nvSpPr>
        <p:spPr bwMode="auto">
          <a:xfrm flipV="1">
            <a:off x="381000" y="2743200"/>
            <a:ext cx="1219200" cy="152400"/>
          </a:xfrm>
          <a:prstGeom prst="line">
            <a:avLst/>
          </a:prstGeom>
          <a:noFill/>
          <a:ln w="50800">
            <a:solidFill>
              <a:schemeClr val="bg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217" name="Line 33"/>
          <p:cNvSpPr>
            <a:spLocks noChangeShapeType="1"/>
          </p:cNvSpPr>
          <p:nvPr/>
        </p:nvSpPr>
        <p:spPr bwMode="auto">
          <a:xfrm flipV="1">
            <a:off x="6324600" y="3429000"/>
            <a:ext cx="457200" cy="152400"/>
          </a:xfrm>
          <a:prstGeom prst="line">
            <a:avLst/>
          </a:prstGeom>
          <a:noFill/>
          <a:ln w="50800">
            <a:solidFill>
              <a:schemeClr val="bg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218" name="Text Box 34"/>
          <p:cNvSpPr txBox="1">
            <a:spLocks noChangeArrowheads="1"/>
          </p:cNvSpPr>
          <p:nvPr/>
        </p:nvSpPr>
        <p:spPr bwMode="auto">
          <a:xfrm>
            <a:off x="6096000" y="2895600"/>
            <a:ext cx="838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 </a:t>
            </a:r>
            <a:r>
              <a:rPr lang="en-US" sz="3200">
                <a:solidFill>
                  <a:schemeClr val="bg2"/>
                </a:solidFill>
              </a:rPr>
              <a:t>11</a:t>
            </a:r>
          </a:p>
        </p:txBody>
      </p:sp>
      <p:sp>
        <p:nvSpPr>
          <p:cNvPr id="349220" name="Line 36"/>
          <p:cNvSpPr>
            <a:spLocks noChangeShapeType="1"/>
          </p:cNvSpPr>
          <p:nvPr/>
        </p:nvSpPr>
        <p:spPr bwMode="auto">
          <a:xfrm flipV="1">
            <a:off x="152400" y="3352800"/>
            <a:ext cx="762000" cy="228600"/>
          </a:xfrm>
          <a:prstGeom prst="line">
            <a:avLst/>
          </a:prstGeom>
          <a:noFill/>
          <a:ln w="50800">
            <a:solidFill>
              <a:schemeClr val="bg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221" name="Line 37"/>
          <p:cNvSpPr>
            <a:spLocks noChangeShapeType="1"/>
          </p:cNvSpPr>
          <p:nvPr/>
        </p:nvSpPr>
        <p:spPr bwMode="auto">
          <a:xfrm flipV="1">
            <a:off x="7543800" y="2667000"/>
            <a:ext cx="762000" cy="228600"/>
          </a:xfrm>
          <a:prstGeom prst="line">
            <a:avLst/>
          </a:prstGeom>
          <a:noFill/>
          <a:ln w="50800">
            <a:solidFill>
              <a:schemeClr val="bg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223" name="Line 39"/>
          <p:cNvSpPr>
            <a:spLocks noChangeShapeType="1"/>
          </p:cNvSpPr>
          <p:nvPr/>
        </p:nvSpPr>
        <p:spPr bwMode="auto">
          <a:xfrm flipV="1">
            <a:off x="6324600" y="2667000"/>
            <a:ext cx="990600" cy="228600"/>
          </a:xfrm>
          <a:prstGeom prst="line">
            <a:avLst/>
          </a:prstGeom>
          <a:noFill/>
          <a:ln w="50800">
            <a:solidFill>
              <a:schemeClr val="bg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224" name="Line 40"/>
          <p:cNvSpPr>
            <a:spLocks noChangeShapeType="1"/>
          </p:cNvSpPr>
          <p:nvPr/>
        </p:nvSpPr>
        <p:spPr bwMode="auto">
          <a:xfrm flipV="1">
            <a:off x="1143000" y="3429000"/>
            <a:ext cx="533400" cy="152400"/>
          </a:xfrm>
          <a:prstGeom prst="line">
            <a:avLst/>
          </a:prstGeom>
          <a:noFill/>
          <a:ln w="50800">
            <a:solidFill>
              <a:schemeClr val="bg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225" name="Text Box 41"/>
          <p:cNvSpPr txBox="1">
            <a:spLocks noChangeArrowheads="1"/>
          </p:cNvSpPr>
          <p:nvPr/>
        </p:nvSpPr>
        <p:spPr bwMode="auto">
          <a:xfrm>
            <a:off x="1143000" y="2895600"/>
            <a:ext cx="685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>
                <a:solidFill>
                  <a:schemeClr val="bg2"/>
                </a:solidFill>
              </a:rPr>
              <a:t>16</a:t>
            </a:r>
          </a:p>
        </p:txBody>
      </p:sp>
      <p:sp>
        <p:nvSpPr>
          <p:cNvPr id="349227" name="Text Box 43"/>
          <p:cNvSpPr txBox="1">
            <a:spLocks noChangeArrowheads="1"/>
          </p:cNvSpPr>
          <p:nvPr/>
        </p:nvSpPr>
        <p:spPr bwMode="auto">
          <a:xfrm>
            <a:off x="152400" y="3962400"/>
            <a:ext cx="8763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/>
              <a:t>16H</a:t>
            </a:r>
            <a:r>
              <a:rPr lang="en-US" sz="2800" b="1" baseline="30000"/>
              <a:t>+</a:t>
            </a:r>
            <a:r>
              <a:rPr lang="en-US" sz="2800" b="1"/>
              <a:t> + 2Cr</a:t>
            </a:r>
            <a:r>
              <a:rPr lang="en-US" sz="2800" b="1" baseline="-25000"/>
              <a:t>2</a:t>
            </a:r>
            <a:r>
              <a:rPr lang="en-US" sz="2800" b="1"/>
              <a:t>O</a:t>
            </a:r>
            <a:r>
              <a:rPr lang="en-US" sz="2800" b="1" baseline="-25000"/>
              <a:t>7</a:t>
            </a:r>
            <a:r>
              <a:rPr lang="en-US" sz="2800" b="1" baseline="30000"/>
              <a:t>2-</a:t>
            </a:r>
            <a:r>
              <a:rPr lang="en-US" sz="2800" b="1"/>
              <a:t> + C</a:t>
            </a:r>
            <a:r>
              <a:rPr lang="en-US" sz="2800" b="1" baseline="-25000"/>
              <a:t>2</a:t>
            </a:r>
            <a:r>
              <a:rPr lang="en-US" sz="2800" b="1"/>
              <a:t>H</a:t>
            </a:r>
            <a:r>
              <a:rPr lang="en-US" sz="2800" b="1" baseline="-25000"/>
              <a:t>5</a:t>
            </a:r>
            <a:r>
              <a:rPr lang="en-US" sz="2800" b="1"/>
              <a:t>OH </a:t>
            </a:r>
            <a:r>
              <a:rPr lang="en-US" sz="2800" b="1">
                <a:sym typeface="Symbol" pitchFamily="18" charset="2"/>
              </a:rPr>
              <a:t> 2CO</a:t>
            </a:r>
            <a:r>
              <a:rPr lang="en-US" sz="2800" b="1" baseline="-25000">
                <a:sym typeface="Symbol" pitchFamily="18" charset="2"/>
              </a:rPr>
              <a:t>2</a:t>
            </a:r>
            <a:r>
              <a:rPr lang="en-US" sz="2800" b="1">
                <a:sym typeface="Symbol" pitchFamily="18" charset="2"/>
              </a:rPr>
              <a:t> + 4Cr</a:t>
            </a:r>
            <a:r>
              <a:rPr lang="en-US" sz="2800" b="1" baseline="30000">
                <a:sym typeface="Symbol" pitchFamily="18" charset="2"/>
              </a:rPr>
              <a:t>3+</a:t>
            </a:r>
            <a:r>
              <a:rPr lang="en-US" sz="2800" b="1">
                <a:sym typeface="Symbol" pitchFamily="18" charset="2"/>
              </a:rPr>
              <a:t> + 11H</a:t>
            </a:r>
            <a:r>
              <a:rPr lang="en-US" sz="2800" b="1" baseline="-25000">
                <a:sym typeface="Symbol" pitchFamily="18" charset="2"/>
              </a:rPr>
              <a:t>2</a:t>
            </a:r>
            <a:r>
              <a:rPr lang="en-US" sz="2800" b="1">
                <a:sym typeface="Symbol" pitchFamily="18" charset="2"/>
              </a:rPr>
              <a:t>O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7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L 0.25 0.3331  L 0 0.3331  L 0 0  Z" pathEditMode="relative" ptsTypes="">
                                      <p:cBhvr>
                                        <p:cTn id="32" dur="2000" fill="hold"/>
                                        <p:tgtEl>
                                          <p:spTgt spid="3492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9216" grpId="0" animBg="1"/>
      <p:bldP spid="349217" grpId="0" animBg="1"/>
      <p:bldP spid="349218" grpId="0"/>
      <p:bldP spid="349220" grpId="0" animBg="1"/>
      <p:bldP spid="349221" grpId="0" animBg="1"/>
      <p:bldP spid="349223" grpId="0" animBg="1"/>
      <p:bldP spid="349224" grpId="0" animBg="1"/>
      <p:bldP spid="349225" grpId="0"/>
      <p:bldP spid="349227" grpId="0"/>
      <p:bldP spid="349227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96200" cy="595313"/>
          </a:xfrm>
          <a:noFill/>
        </p:spPr>
        <p:txBody>
          <a:bodyPr lIns="92075" tIns="46038" rIns="92075" bIns="46038" anchor="t" anchorCtr="1">
            <a:spAutoFit/>
          </a:bodyPr>
          <a:lstStyle/>
          <a:p>
            <a:pPr eaLnBrk="1" hangingPunct="1"/>
            <a:r>
              <a:rPr lang="en-US" smtClean="0"/>
              <a:t>Practice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05000"/>
            <a:ext cx="8001000" cy="44196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The following reactions occur in aqueous solution. Balance them</a:t>
            </a:r>
          </a:p>
          <a:p>
            <a:pPr lvl="1" eaLnBrk="1" hangingPunct="1"/>
            <a:r>
              <a:rPr lang="en-US" smtClean="0"/>
              <a:t>Cr(OH)</a:t>
            </a:r>
            <a:r>
              <a:rPr lang="en-US" sz="3500" baseline="-25000" smtClean="0"/>
              <a:t>3</a:t>
            </a:r>
            <a:r>
              <a:rPr lang="en-US" smtClean="0"/>
              <a:t> + OCl</a:t>
            </a:r>
            <a:r>
              <a:rPr lang="en-US" sz="3900" baseline="30000" smtClean="0"/>
              <a:t>-</a:t>
            </a:r>
            <a:r>
              <a:rPr lang="en-US" smtClean="0"/>
              <a:t> + OH</a:t>
            </a:r>
            <a:r>
              <a:rPr lang="en-US" sz="3900" baseline="30000" smtClean="0"/>
              <a:t>-</a:t>
            </a:r>
            <a:r>
              <a:rPr lang="en-US" smtClean="0"/>
              <a:t> </a:t>
            </a:r>
            <a:r>
              <a:rPr lang="en-US" smtClean="0">
                <a:latin typeface="Symbol" pitchFamily="18" charset="2"/>
              </a:rPr>
              <a:t>® 							      </a:t>
            </a:r>
            <a:r>
              <a:rPr lang="en-US" smtClean="0"/>
              <a:t>CrO</a:t>
            </a:r>
            <a:r>
              <a:rPr lang="en-US" sz="3500" baseline="-25000" smtClean="0"/>
              <a:t>4</a:t>
            </a:r>
            <a:r>
              <a:rPr lang="en-US" sz="3900" baseline="30000" smtClean="0"/>
              <a:t>-2</a:t>
            </a:r>
            <a:r>
              <a:rPr lang="en-US" smtClean="0"/>
              <a:t> + Cl</a:t>
            </a:r>
            <a:r>
              <a:rPr lang="en-US" sz="3900" baseline="30000" smtClean="0"/>
              <a:t>-</a:t>
            </a:r>
            <a:r>
              <a:rPr lang="en-US" smtClean="0"/>
              <a:t> + H</a:t>
            </a:r>
            <a:r>
              <a:rPr lang="en-US" sz="3500" baseline="-25000" smtClean="0"/>
              <a:t>2</a:t>
            </a:r>
            <a:r>
              <a:rPr lang="en-US" smtClean="0"/>
              <a:t>O</a:t>
            </a:r>
          </a:p>
          <a:p>
            <a:pPr lvl="1" eaLnBrk="1" hangingPunct="1"/>
            <a:r>
              <a:rPr lang="en-US" smtClean="0"/>
              <a:t>MnO</a:t>
            </a:r>
            <a:r>
              <a:rPr lang="en-US" sz="3500" baseline="-25000" smtClean="0"/>
              <a:t>4</a:t>
            </a:r>
            <a:r>
              <a:rPr lang="en-US" sz="3900" baseline="30000" smtClean="0"/>
              <a:t>-</a:t>
            </a:r>
            <a:r>
              <a:rPr lang="en-US" smtClean="0"/>
              <a:t> + Fe</a:t>
            </a:r>
            <a:r>
              <a:rPr lang="en-US" sz="3500" baseline="30000" smtClean="0"/>
              <a:t>+2</a:t>
            </a:r>
            <a:r>
              <a:rPr lang="en-US" smtClean="0"/>
              <a:t> </a:t>
            </a:r>
            <a:r>
              <a:rPr lang="en-US" smtClean="0">
                <a:latin typeface="Symbol" pitchFamily="18" charset="2"/>
              </a:rPr>
              <a:t>® </a:t>
            </a:r>
            <a:r>
              <a:rPr lang="en-US" smtClean="0"/>
              <a:t>Mn</a:t>
            </a:r>
            <a:r>
              <a:rPr lang="en-US" sz="3500" baseline="30000" smtClean="0"/>
              <a:t>+2</a:t>
            </a:r>
            <a:r>
              <a:rPr lang="en-US" smtClean="0"/>
              <a:t>  + Fe</a:t>
            </a:r>
            <a:r>
              <a:rPr lang="en-US" baseline="30000" smtClean="0"/>
              <a:t>+3</a:t>
            </a:r>
            <a:r>
              <a:rPr lang="en-US" smtClean="0"/>
              <a:t> </a:t>
            </a:r>
          </a:p>
          <a:p>
            <a:pPr lvl="1" eaLnBrk="1" hangingPunct="1"/>
            <a:r>
              <a:rPr lang="en-US" smtClean="0"/>
              <a:t>Cu + NO</a:t>
            </a:r>
            <a:r>
              <a:rPr lang="en-US" sz="3500" baseline="-25000" smtClean="0"/>
              <a:t>3</a:t>
            </a:r>
            <a:r>
              <a:rPr lang="en-US" sz="3500" baseline="30000" smtClean="0"/>
              <a:t>-</a:t>
            </a:r>
            <a:r>
              <a:rPr lang="en-US" baseline="30000" smtClean="0"/>
              <a:t> </a:t>
            </a:r>
            <a:r>
              <a:rPr lang="en-US" smtClean="0">
                <a:latin typeface="Symbol" pitchFamily="18" charset="2"/>
              </a:rPr>
              <a:t>®</a:t>
            </a:r>
            <a:r>
              <a:rPr lang="en-US" smtClean="0"/>
              <a:t> Cu</a:t>
            </a:r>
            <a:r>
              <a:rPr lang="en-US" sz="3500" baseline="30000" smtClean="0"/>
              <a:t>+2</a:t>
            </a:r>
            <a:r>
              <a:rPr lang="en-US" sz="3500" smtClean="0"/>
              <a:t> </a:t>
            </a:r>
            <a:r>
              <a:rPr lang="en-US" smtClean="0"/>
              <a:t>+ NO(g)</a:t>
            </a:r>
          </a:p>
          <a:p>
            <a:pPr lvl="1" eaLnBrk="1" hangingPunct="1"/>
            <a:r>
              <a:rPr lang="en-US" smtClean="0"/>
              <a:t>Pb + PbO</a:t>
            </a:r>
            <a:r>
              <a:rPr lang="en-US" sz="3500" baseline="-25000" smtClean="0"/>
              <a:t>2</a:t>
            </a:r>
            <a:r>
              <a:rPr lang="en-US" smtClean="0"/>
              <a:t> + SO</a:t>
            </a:r>
            <a:r>
              <a:rPr lang="en-US" sz="3500" baseline="-25000" smtClean="0"/>
              <a:t>4</a:t>
            </a:r>
            <a:r>
              <a:rPr lang="en-US" sz="3500" baseline="30000" smtClean="0"/>
              <a:t>-2</a:t>
            </a:r>
            <a:r>
              <a:rPr lang="en-US" sz="3500" smtClean="0"/>
              <a:t> </a:t>
            </a:r>
            <a:r>
              <a:rPr lang="en-US" smtClean="0">
                <a:latin typeface="Symbol" pitchFamily="18" charset="2"/>
              </a:rPr>
              <a:t>® </a:t>
            </a:r>
            <a:r>
              <a:rPr lang="en-US" smtClean="0"/>
              <a:t> PbSO</a:t>
            </a:r>
            <a:r>
              <a:rPr lang="en-US" sz="3500" baseline="-25000" smtClean="0"/>
              <a:t>4</a:t>
            </a:r>
            <a:r>
              <a:rPr lang="en-US" smtClean="0"/>
              <a:t> </a:t>
            </a:r>
          </a:p>
          <a:p>
            <a:pPr lvl="1" eaLnBrk="1" hangingPunct="1"/>
            <a:r>
              <a:rPr lang="en-US" smtClean="0"/>
              <a:t>Mn</a:t>
            </a:r>
            <a:r>
              <a:rPr lang="en-US" sz="3500" baseline="30000" smtClean="0"/>
              <a:t>+2</a:t>
            </a:r>
            <a:r>
              <a:rPr lang="en-US" sz="3500" smtClean="0"/>
              <a:t> </a:t>
            </a:r>
            <a:r>
              <a:rPr lang="en-US" smtClean="0"/>
              <a:t>+ NaBiO</a:t>
            </a:r>
            <a:r>
              <a:rPr lang="en-US" sz="3500" baseline="-25000" smtClean="0"/>
              <a:t>3</a:t>
            </a:r>
            <a:r>
              <a:rPr lang="en-US" smtClean="0"/>
              <a:t> </a:t>
            </a:r>
            <a:r>
              <a:rPr lang="en-US" smtClean="0">
                <a:latin typeface="Symbol" pitchFamily="18" charset="2"/>
              </a:rPr>
              <a:t>®</a:t>
            </a:r>
            <a:r>
              <a:rPr lang="en-US" smtClean="0"/>
              <a:t> Bi</a:t>
            </a:r>
            <a:r>
              <a:rPr lang="en-US" sz="3500" baseline="30000" smtClean="0"/>
              <a:t>+3</a:t>
            </a:r>
            <a:r>
              <a:rPr lang="en-US" sz="3500" smtClean="0"/>
              <a:t> </a:t>
            </a:r>
            <a:r>
              <a:rPr lang="en-US" smtClean="0"/>
              <a:t>+ MnO</a:t>
            </a:r>
            <a:r>
              <a:rPr lang="en-US" sz="3500" baseline="-25000" smtClean="0"/>
              <a:t>4</a:t>
            </a:r>
            <a:r>
              <a:rPr lang="en-US" sz="3500" baseline="30000" smtClean="0"/>
              <a:t>-</a:t>
            </a:r>
            <a:r>
              <a:rPr lang="en-US" sz="3500" smtClean="0"/>
              <a:t>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CFEB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CFEB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CFEB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CFEB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CFEB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8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8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CFEB9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96200" cy="595313"/>
          </a:xfrm>
          <a:noFill/>
        </p:spPr>
        <p:txBody>
          <a:bodyPr lIns="92075" tIns="46038" rIns="92075" bIns="46038" anchor="t" anchorCtr="1">
            <a:spAutoFit/>
          </a:bodyPr>
          <a:lstStyle/>
          <a:p>
            <a:pPr eaLnBrk="1" hangingPunct="1"/>
            <a:r>
              <a:rPr lang="en-US" smtClean="0"/>
              <a:t>Now for a tough one…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4572000"/>
          </a:xfrm>
          <a:noFill/>
        </p:spPr>
        <p:txBody>
          <a:bodyPr lIns="92075" tIns="46038" rIns="92075" bIns="46038"/>
          <a:lstStyle/>
          <a:p>
            <a:pPr lvl="1" eaLnBrk="1" hangingPunct="1"/>
            <a:r>
              <a:rPr lang="en-US" smtClean="0"/>
              <a:t>Fe(CN)</a:t>
            </a:r>
            <a:r>
              <a:rPr lang="en-US" sz="3500" baseline="-25000" smtClean="0"/>
              <a:t>6</a:t>
            </a:r>
            <a:r>
              <a:rPr lang="en-US" sz="3500" baseline="30000" smtClean="0"/>
              <a:t>-4</a:t>
            </a:r>
            <a:r>
              <a:rPr lang="en-US" smtClean="0"/>
              <a:t> + MnO</a:t>
            </a:r>
            <a:r>
              <a:rPr lang="en-US" sz="3500" baseline="-25000" smtClean="0"/>
              <a:t>4</a:t>
            </a:r>
            <a:r>
              <a:rPr lang="en-US" sz="3500" baseline="30000" smtClean="0"/>
              <a:t>-</a:t>
            </a:r>
            <a:r>
              <a:rPr lang="en-US" smtClean="0"/>
              <a:t> </a:t>
            </a:r>
            <a:r>
              <a:rPr lang="en-US" smtClean="0">
                <a:latin typeface="Symbol" pitchFamily="18" charset="2"/>
              </a:rPr>
              <a:t>®  </a:t>
            </a:r>
            <a:r>
              <a:rPr lang="en-US" smtClean="0"/>
              <a:t>Mn</a:t>
            </a:r>
            <a:r>
              <a:rPr lang="en-US" sz="3500" baseline="30000" smtClean="0"/>
              <a:t>+2</a:t>
            </a:r>
            <a:r>
              <a:rPr lang="en-US" sz="3500" smtClean="0"/>
              <a:t> </a:t>
            </a:r>
            <a:r>
              <a:rPr lang="en-US" smtClean="0"/>
              <a:t>+ Fe</a:t>
            </a:r>
            <a:r>
              <a:rPr lang="en-US" sz="3500" baseline="30000" smtClean="0"/>
              <a:t>+3</a:t>
            </a:r>
            <a:r>
              <a:rPr lang="en-US" baseline="30000" smtClean="0"/>
              <a:t> + </a:t>
            </a:r>
            <a:r>
              <a:rPr lang="en-US" smtClean="0"/>
              <a:t>CO</a:t>
            </a:r>
            <a:r>
              <a:rPr lang="en-US" baseline="-25000" smtClean="0"/>
              <a:t>2 </a:t>
            </a:r>
            <a:r>
              <a:rPr lang="en-US" smtClean="0"/>
              <a:t>+ NO</a:t>
            </a:r>
            <a:r>
              <a:rPr lang="en-US" sz="3500" baseline="-25000" smtClean="0"/>
              <a:t>3</a:t>
            </a:r>
            <a:r>
              <a:rPr lang="en-US" sz="3500" baseline="30000" smtClean="0"/>
              <a:t>-</a:t>
            </a:r>
            <a:r>
              <a:rPr lang="en-US" smtClean="0"/>
              <a:t>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CFEB9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5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96200" cy="595313"/>
          </a:xfrm>
          <a:noFill/>
        </p:spPr>
        <p:txBody>
          <a:bodyPr lIns="92075" tIns="46038" rIns="92075" bIns="46038" anchor="t" anchorCtr="1">
            <a:spAutoFit/>
          </a:bodyPr>
          <a:lstStyle/>
          <a:p>
            <a:pPr eaLnBrk="1" hangingPunct="1"/>
            <a:r>
              <a:rPr lang="en-US" smtClean="0"/>
              <a:t>Basic Solution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077200" cy="4038600"/>
          </a:xfrm>
          <a:noFill/>
        </p:spPr>
        <p:txBody>
          <a:bodyPr lIns="92075" tIns="46038" rIns="92075" bIns="46038"/>
          <a:lstStyle/>
          <a:p>
            <a:pPr marL="590550" indent="-590550" eaLnBrk="1" hangingPunct="1"/>
            <a:r>
              <a:rPr lang="en-US" smtClean="0"/>
              <a:t>Do everything you would with acid, but add one more step.</a:t>
            </a:r>
          </a:p>
          <a:p>
            <a:pPr marL="952500" lvl="1" indent="-495300" eaLnBrk="1" hangingPunct="1">
              <a:buFontTx/>
              <a:buAutoNum type="arabicPeriod" startAt="9"/>
            </a:pPr>
            <a:endParaRPr lang="en-US" sz="2400" smtClean="0"/>
          </a:p>
          <a:p>
            <a:pPr marL="952500" lvl="1" indent="-495300" eaLnBrk="1" hangingPunct="1">
              <a:buFontTx/>
              <a:buAutoNum type="arabicPeriod" startAt="9"/>
            </a:pPr>
            <a:r>
              <a:rPr lang="en-US" sz="2400" smtClean="0"/>
              <a:t>Add enough OH</a:t>
            </a:r>
            <a:r>
              <a:rPr lang="en-US" sz="2400" baseline="30000" smtClean="0"/>
              <a:t>-</a:t>
            </a:r>
            <a:r>
              <a:rPr lang="en-US" sz="2400" smtClean="0"/>
              <a:t> to both sides to neutralize the H</a:t>
            </a:r>
            <a:r>
              <a:rPr lang="en-US" sz="2400" baseline="30000" smtClean="0"/>
              <a:t>+</a:t>
            </a:r>
            <a:r>
              <a:rPr lang="en-US" sz="2400" smtClean="0"/>
              <a:t> </a:t>
            </a:r>
            <a:r>
              <a:rPr lang="en-US" sz="2400" i="1" smtClean="0"/>
              <a:t>(OH- and H+ combine to form H</a:t>
            </a:r>
            <a:r>
              <a:rPr lang="en-US" sz="2400" i="1" baseline="-25000" smtClean="0"/>
              <a:t>2</a:t>
            </a:r>
            <a:r>
              <a:rPr lang="en-US" sz="2400" i="1" smtClean="0"/>
              <a:t>O)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CFEB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CFEB9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3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696200" cy="595313"/>
          </a:xfrm>
          <a:noFill/>
        </p:spPr>
        <p:txBody>
          <a:bodyPr lIns="92075" tIns="46038" rIns="92075" bIns="46038" anchor="t" anchorCtr="1">
            <a:spAutoFit/>
          </a:bodyPr>
          <a:lstStyle/>
          <a:p>
            <a:pPr eaLnBrk="1" hangingPunct="1"/>
            <a:r>
              <a:rPr lang="en-US" smtClean="0"/>
              <a:t>Redox Balancing Practice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762000"/>
            <a:ext cx="8534400" cy="8382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</a:pPr>
            <a:r>
              <a:rPr lang="en-US" sz="2700" smtClean="0"/>
              <a:t>Balance the following redox rxn that takes place in basic sol’n: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2200" smtClean="0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1752600" y="2286000"/>
            <a:ext cx="6934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None/>
            </a:pPr>
            <a:r>
              <a:rPr lang="en-US" sz="3100"/>
              <a:t>Ag</a:t>
            </a:r>
            <a:r>
              <a:rPr lang="en-US" sz="2200"/>
              <a:t>(s)</a:t>
            </a:r>
            <a:r>
              <a:rPr lang="en-US" sz="3100"/>
              <a:t> + CN</a:t>
            </a:r>
            <a:r>
              <a:rPr lang="en-US" sz="3100" baseline="30000"/>
              <a:t>-</a:t>
            </a:r>
            <a:r>
              <a:rPr lang="en-US" sz="2200"/>
              <a:t>(aq)</a:t>
            </a:r>
            <a:r>
              <a:rPr lang="en-US" sz="3100"/>
              <a:t> + O</a:t>
            </a:r>
            <a:r>
              <a:rPr lang="en-US" sz="3100" baseline="-25000"/>
              <a:t>2</a:t>
            </a:r>
            <a:r>
              <a:rPr lang="en-US" sz="2200"/>
              <a:t>(g)</a:t>
            </a:r>
            <a:r>
              <a:rPr lang="en-US" sz="3100"/>
              <a:t> </a:t>
            </a:r>
            <a:r>
              <a:rPr lang="en-US" sz="3100" baseline="30000"/>
              <a:t> </a:t>
            </a:r>
            <a:r>
              <a:rPr lang="en-US" sz="3100">
                <a:latin typeface="Symbol" pitchFamily="18" charset="2"/>
              </a:rPr>
              <a:t>®</a:t>
            </a:r>
            <a:r>
              <a:rPr lang="en-US" sz="3100"/>
              <a:t> Ag(CN)</a:t>
            </a:r>
            <a:r>
              <a:rPr lang="en-US" sz="3100" baseline="-25000"/>
              <a:t>2</a:t>
            </a:r>
            <a:r>
              <a:rPr lang="en-US" sz="3100" baseline="30000"/>
              <a:t>-</a:t>
            </a:r>
            <a:r>
              <a:rPr lang="en-US" sz="2200"/>
              <a:t>(aq)</a:t>
            </a:r>
            <a:endParaRPr lang="en-US" sz="3100"/>
          </a:p>
        </p:txBody>
      </p:sp>
      <p:sp>
        <p:nvSpPr>
          <p:cNvPr id="351237" name="Text Box 5"/>
          <p:cNvSpPr txBox="1">
            <a:spLocks noChangeArrowheads="1"/>
          </p:cNvSpPr>
          <p:nvPr/>
        </p:nvSpPr>
        <p:spPr bwMode="auto">
          <a:xfrm>
            <a:off x="1905000" y="27432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0</a:t>
            </a:r>
          </a:p>
        </p:txBody>
      </p:sp>
      <p:sp>
        <p:nvSpPr>
          <p:cNvPr id="351239" name="Text Box 7"/>
          <p:cNvSpPr txBox="1">
            <a:spLocks noChangeArrowheads="1"/>
          </p:cNvSpPr>
          <p:nvPr/>
        </p:nvSpPr>
        <p:spPr bwMode="auto">
          <a:xfrm>
            <a:off x="4724400" y="26670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0</a:t>
            </a:r>
          </a:p>
        </p:txBody>
      </p:sp>
      <p:sp>
        <p:nvSpPr>
          <p:cNvPr id="351240" name="Text Box 8"/>
          <p:cNvSpPr txBox="1">
            <a:spLocks noChangeArrowheads="1"/>
          </p:cNvSpPr>
          <p:nvPr/>
        </p:nvSpPr>
        <p:spPr bwMode="auto">
          <a:xfrm>
            <a:off x="3276600" y="26670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-3</a:t>
            </a:r>
          </a:p>
        </p:txBody>
      </p:sp>
      <p:sp>
        <p:nvSpPr>
          <p:cNvPr id="351241" name="Text Box 9"/>
          <p:cNvSpPr txBox="1">
            <a:spLocks noChangeArrowheads="1"/>
          </p:cNvSpPr>
          <p:nvPr/>
        </p:nvSpPr>
        <p:spPr bwMode="auto">
          <a:xfrm>
            <a:off x="2895600" y="26670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+2</a:t>
            </a:r>
          </a:p>
        </p:txBody>
      </p:sp>
      <p:sp>
        <p:nvSpPr>
          <p:cNvPr id="351242" name="Text Box 10"/>
          <p:cNvSpPr txBox="1">
            <a:spLocks noChangeArrowheads="1"/>
          </p:cNvSpPr>
          <p:nvPr/>
        </p:nvSpPr>
        <p:spPr bwMode="auto">
          <a:xfrm>
            <a:off x="6629400" y="26670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+2</a:t>
            </a:r>
          </a:p>
        </p:txBody>
      </p:sp>
      <p:sp>
        <p:nvSpPr>
          <p:cNvPr id="351244" name="Text Box 12"/>
          <p:cNvSpPr txBox="1">
            <a:spLocks noChangeArrowheads="1"/>
          </p:cNvSpPr>
          <p:nvPr/>
        </p:nvSpPr>
        <p:spPr bwMode="auto">
          <a:xfrm>
            <a:off x="7010400" y="26670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-3</a:t>
            </a:r>
          </a:p>
        </p:txBody>
      </p:sp>
      <p:sp>
        <p:nvSpPr>
          <p:cNvPr id="351245" name="Text Box 13"/>
          <p:cNvSpPr txBox="1">
            <a:spLocks noChangeArrowheads="1"/>
          </p:cNvSpPr>
          <p:nvPr/>
        </p:nvSpPr>
        <p:spPr bwMode="auto">
          <a:xfrm>
            <a:off x="6172200" y="2667000"/>
            <a:ext cx="533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3333CC"/>
                </a:solidFill>
              </a:rPr>
              <a:t>+1</a:t>
            </a:r>
          </a:p>
        </p:txBody>
      </p:sp>
      <p:sp>
        <p:nvSpPr>
          <p:cNvPr id="351246" name="AutoShape 14"/>
          <p:cNvSpPr>
            <a:spLocks/>
          </p:cNvSpPr>
          <p:nvPr/>
        </p:nvSpPr>
        <p:spPr bwMode="auto">
          <a:xfrm rot="5400000">
            <a:off x="4114800" y="76200"/>
            <a:ext cx="228600" cy="4343400"/>
          </a:xfrm>
          <a:prstGeom prst="leftBracket">
            <a:avLst>
              <a:gd name="adj" fmla="val 158333"/>
            </a:avLst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1247" name="Text Box 15"/>
          <p:cNvSpPr txBox="1">
            <a:spLocks noChangeArrowheads="1"/>
          </p:cNvSpPr>
          <p:nvPr/>
        </p:nvSpPr>
        <p:spPr bwMode="auto">
          <a:xfrm>
            <a:off x="3124200" y="1752600"/>
            <a:ext cx="2401888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chemeClr val="bg2"/>
                </a:solidFill>
              </a:rPr>
              <a:t>(+1) oxidation</a:t>
            </a:r>
          </a:p>
        </p:txBody>
      </p:sp>
      <p:sp>
        <p:nvSpPr>
          <p:cNvPr id="351248" name="Text Box 16"/>
          <p:cNvSpPr txBox="1">
            <a:spLocks noChangeArrowheads="1"/>
          </p:cNvSpPr>
          <p:nvPr/>
        </p:nvSpPr>
        <p:spPr bwMode="auto">
          <a:xfrm>
            <a:off x="3048000" y="2925763"/>
            <a:ext cx="403066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>
                <a:solidFill>
                  <a:schemeClr val="bg2"/>
                </a:solidFill>
              </a:rPr>
              <a:t>reduction?</a:t>
            </a:r>
          </a:p>
        </p:txBody>
      </p:sp>
      <p:sp>
        <p:nvSpPr>
          <p:cNvPr id="351250" name="Text Box 18"/>
          <p:cNvSpPr txBox="1">
            <a:spLocks noChangeArrowheads="1"/>
          </p:cNvSpPr>
          <p:nvPr/>
        </p:nvSpPr>
        <p:spPr bwMode="auto">
          <a:xfrm>
            <a:off x="609600" y="3352800"/>
            <a:ext cx="17526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 b="1" u="sng"/>
              <a:t>Oxidation:</a:t>
            </a:r>
            <a:r>
              <a:rPr lang="en-US" sz="2200"/>
              <a:t> </a:t>
            </a:r>
            <a:endParaRPr lang="en-US" sz="2200" baseline="30000"/>
          </a:p>
        </p:txBody>
      </p:sp>
      <p:sp>
        <p:nvSpPr>
          <p:cNvPr id="27664" name="Text Box 19"/>
          <p:cNvSpPr txBox="1">
            <a:spLocks noChangeArrowheads="1"/>
          </p:cNvSpPr>
          <p:nvPr/>
        </p:nvSpPr>
        <p:spPr bwMode="auto">
          <a:xfrm>
            <a:off x="5410200" y="2193925"/>
            <a:ext cx="914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000" b="1">
                <a:solidFill>
                  <a:schemeClr val="folHlink"/>
                </a:solidFill>
              </a:rPr>
              <a:t>base</a:t>
            </a:r>
          </a:p>
        </p:txBody>
      </p:sp>
      <p:sp>
        <p:nvSpPr>
          <p:cNvPr id="351252" name="Text Box 20"/>
          <p:cNvSpPr txBox="1">
            <a:spLocks noChangeArrowheads="1"/>
          </p:cNvSpPr>
          <p:nvPr/>
        </p:nvSpPr>
        <p:spPr bwMode="auto">
          <a:xfrm>
            <a:off x="1143000" y="3657600"/>
            <a:ext cx="6477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CN</a:t>
            </a:r>
            <a:r>
              <a:rPr lang="en-US" sz="3200" baseline="30000"/>
              <a:t>-</a:t>
            </a:r>
            <a:r>
              <a:rPr lang="en-US" sz="2200"/>
              <a:t>(aq)</a:t>
            </a:r>
            <a:r>
              <a:rPr lang="en-US" sz="3200"/>
              <a:t>  +  Ag</a:t>
            </a:r>
            <a:r>
              <a:rPr lang="en-US" sz="2200"/>
              <a:t>(s)</a:t>
            </a:r>
            <a:r>
              <a:rPr lang="en-US" sz="3200"/>
              <a:t>  </a:t>
            </a:r>
            <a:r>
              <a:rPr lang="en-US" sz="3200">
                <a:sym typeface="Symbol" pitchFamily="18" charset="2"/>
              </a:rPr>
              <a:t>   Ag(CN)</a:t>
            </a:r>
            <a:r>
              <a:rPr lang="en-US" sz="3200" baseline="-25000">
                <a:sym typeface="Symbol" pitchFamily="18" charset="2"/>
              </a:rPr>
              <a:t>2</a:t>
            </a:r>
            <a:r>
              <a:rPr lang="en-US" sz="3200" baseline="30000">
                <a:sym typeface="Symbol" pitchFamily="18" charset="2"/>
              </a:rPr>
              <a:t>-</a:t>
            </a:r>
            <a:r>
              <a:rPr lang="en-US" sz="2200">
                <a:sym typeface="Symbol" pitchFamily="18" charset="2"/>
              </a:rPr>
              <a:t>(aq)</a:t>
            </a:r>
          </a:p>
        </p:txBody>
      </p:sp>
      <p:sp>
        <p:nvSpPr>
          <p:cNvPr id="351253" name="Text Box 21"/>
          <p:cNvSpPr txBox="1">
            <a:spLocks noChangeArrowheads="1"/>
          </p:cNvSpPr>
          <p:nvPr/>
        </p:nvSpPr>
        <p:spPr bwMode="auto">
          <a:xfrm>
            <a:off x="914400" y="3657600"/>
            <a:ext cx="457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2</a:t>
            </a:r>
          </a:p>
        </p:txBody>
      </p:sp>
      <p:sp>
        <p:nvSpPr>
          <p:cNvPr id="351256" name="Text Box 24"/>
          <p:cNvSpPr txBox="1">
            <a:spLocks noChangeArrowheads="1"/>
          </p:cNvSpPr>
          <p:nvPr/>
        </p:nvSpPr>
        <p:spPr bwMode="auto">
          <a:xfrm>
            <a:off x="7162800" y="3687763"/>
            <a:ext cx="1143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+  e</a:t>
            </a:r>
            <a:r>
              <a:rPr lang="en-US" sz="3200" baseline="30000"/>
              <a:t>-</a:t>
            </a:r>
          </a:p>
        </p:txBody>
      </p:sp>
      <p:sp>
        <p:nvSpPr>
          <p:cNvPr id="351257" name="Text Box 25"/>
          <p:cNvSpPr txBox="1">
            <a:spLocks noChangeArrowheads="1"/>
          </p:cNvSpPr>
          <p:nvPr/>
        </p:nvSpPr>
        <p:spPr bwMode="auto">
          <a:xfrm>
            <a:off x="609600" y="5135563"/>
            <a:ext cx="17526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 b="1" u="sng"/>
              <a:t>Reduction:</a:t>
            </a:r>
            <a:r>
              <a:rPr lang="en-US" sz="2200"/>
              <a:t> </a:t>
            </a:r>
            <a:endParaRPr lang="en-US" sz="2200" baseline="30000"/>
          </a:p>
        </p:txBody>
      </p:sp>
      <p:sp>
        <p:nvSpPr>
          <p:cNvPr id="351258" name="Text Box 26"/>
          <p:cNvSpPr txBox="1">
            <a:spLocks noChangeArrowheads="1"/>
          </p:cNvSpPr>
          <p:nvPr/>
        </p:nvSpPr>
        <p:spPr bwMode="auto">
          <a:xfrm>
            <a:off x="3733800" y="5486400"/>
            <a:ext cx="1752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O</a:t>
            </a:r>
            <a:r>
              <a:rPr lang="en-US" sz="3200" baseline="-25000"/>
              <a:t>2</a:t>
            </a:r>
            <a:r>
              <a:rPr lang="en-US" sz="2200"/>
              <a:t>(g)</a:t>
            </a:r>
            <a:r>
              <a:rPr lang="en-US" sz="3200"/>
              <a:t>   </a:t>
            </a:r>
            <a:r>
              <a:rPr lang="en-US" sz="3200">
                <a:sym typeface="Symbol" pitchFamily="18" charset="2"/>
              </a:rPr>
              <a:t></a:t>
            </a:r>
            <a:endParaRPr lang="en-US" sz="3200" baseline="30000">
              <a:sym typeface="Symbol" pitchFamily="18" charset="2"/>
            </a:endParaRPr>
          </a:p>
        </p:txBody>
      </p:sp>
      <p:sp>
        <p:nvSpPr>
          <p:cNvPr id="351260" name="Text Box 28"/>
          <p:cNvSpPr txBox="1">
            <a:spLocks noChangeArrowheads="1"/>
          </p:cNvSpPr>
          <p:nvPr/>
        </p:nvSpPr>
        <p:spPr bwMode="auto">
          <a:xfrm>
            <a:off x="5562600" y="5516563"/>
            <a:ext cx="1828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2H</a:t>
            </a:r>
            <a:r>
              <a:rPr lang="en-US" sz="3200" baseline="-25000"/>
              <a:t>2</a:t>
            </a:r>
            <a:r>
              <a:rPr lang="en-US" sz="3200"/>
              <a:t>O</a:t>
            </a:r>
            <a:r>
              <a:rPr lang="en-US" sz="2200"/>
              <a:t>(l)</a:t>
            </a:r>
          </a:p>
        </p:txBody>
      </p:sp>
      <p:sp>
        <p:nvSpPr>
          <p:cNvPr id="351261" name="Text Box 29"/>
          <p:cNvSpPr txBox="1">
            <a:spLocks noChangeArrowheads="1"/>
          </p:cNvSpPr>
          <p:nvPr/>
        </p:nvSpPr>
        <p:spPr bwMode="auto">
          <a:xfrm>
            <a:off x="2057400" y="5516563"/>
            <a:ext cx="1828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4H</a:t>
            </a:r>
            <a:r>
              <a:rPr lang="en-US" sz="3200" baseline="30000"/>
              <a:t>+</a:t>
            </a:r>
            <a:r>
              <a:rPr lang="en-US" sz="2200"/>
              <a:t>(aq)</a:t>
            </a:r>
            <a:r>
              <a:rPr lang="en-US" sz="3200" baseline="30000"/>
              <a:t>  </a:t>
            </a:r>
            <a:r>
              <a:rPr lang="en-US" sz="3200"/>
              <a:t>+</a:t>
            </a:r>
          </a:p>
        </p:txBody>
      </p:sp>
      <p:sp>
        <p:nvSpPr>
          <p:cNvPr id="351262" name="Text Box 30"/>
          <p:cNvSpPr txBox="1">
            <a:spLocks noChangeArrowheads="1"/>
          </p:cNvSpPr>
          <p:nvPr/>
        </p:nvSpPr>
        <p:spPr bwMode="auto">
          <a:xfrm>
            <a:off x="838200" y="5516563"/>
            <a:ext cx="1676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4e</a:t>
            </a:r>
            <a:r>
              <a:rPr lang="en-US" sz="3200" baseline="30000"/>
              <a:t>-</a:t>
            </a:r>
            <a:r>
              <a:rPr lang="en-US" sz="3200"/>
              <a:t>  +</a:t>
            </a:r>
          </a:p>
        </p:txBody>
      </p:sp>
      <p:sp>
        <p:nvSpPr>
          <p:cNvPr id="351263" name="AutoShape 31"/>
          <p:cNvSpPr>
            <a:spLocks noChangeArrowheads="1"/>
          </p:cNvSpPr>
          <p:nvPr/>
        </p:nvSpPr>
        <p:spPr bwMode="auto">
          <a:xfrm>
            <a:off x="914400" y="3810000"/>
            <a:ext cx="7239000" cy="381000"/>
          </a:xfrm>
          <a:prstGeom prst="bracketPair">
            <a:avLst>
              <a:gd name="adj" fmla="val 16667"/>
            </a:avLst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1264" name="Text Box 32"/>
          <p:cNvSpPr txBox="1">
            <a:spLocks noChangeArrowheads="1"/>
          </p:cNvSpPr>
          <p:nvPr/>
        </p:nvSpPr>
        <p:spPr bwMode="auto">
          <a:xfrm>
            <a:off x="533400" y="3687763"/>
            <a:ext cx="381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>
                <a:solidFill>
                  <a:srgbClr val="6699FF"/>
                </a:solidFill>
              </a:rPr>
              <a:t>4</a:t>
            </a:r>
          </a:p>
        </p:txBody>
      </p:sp>
      <p:sp>
        <p:nvSpPr>
          <p:cNvPr id="351265" name="AutoShape 33"/>
          <p:cNvSpPr>
            <a:spLocks noChangeArrowheads="1"/>
          </p:cNvSpPr>
          <p:nvPr/>
        </p:nvSpPr>
        <p:spPr bwMode="auto">
          <a:xfrm>
            <a:off x="304800" y="3962400"/>
            <a:ext cx="304800" cy="533400"/>
          </a:xfrm>
          <a:prstGeom prst="curvedRightArrow">
            <a:avLst>
              <a:gd name="adj1" fmla="val 21049"/>
              <a:gd name="adj2" fmla="val 70000"/>
              <a:gd name="adj3" fmla="val 33333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1272" name="Text Box 40"/>
          <p:cNvSpPr txBox="1">
            <a:spLocks noChangeArrowheads="1"/>
          </p:cNvSpPr>
          <p:nvPr/>
        </p:nvSpPr>
        <p:spPr bwMode="auto">
          <a:xfrm>
            <a:off x="1143000" y="4114800"/>
            <a:ext cx="6477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CN</a:t>
            </a:r>
            <a:r>
              <a:rPr lang="en-US" sz="3200" baseline="30000"/>
              <a:t>-</a:t>
            </a:r>
            <a:r>
              <a:rPr lang="en-US" sz="2200"/>
              <a:t>(aq)</a:t>
            </a:r>
            <a:r>
              <a:rPr lang="en-US" sz="3200"/>
              <a:t> + 4Ag</a:t>
            </a:r>
            <a:r>
              <a:rPr lang="en-US" sz="2200"/>
              <a:t>(s)</a:t>
            </a:r>
            <a:r>
              <a:rPr lang="en-US" sz="3200"/>
              <a:t>  </a:t>
            </a:r>
            <a:r>
              <a:rPr lang="en-US" sz="3200">
                <a:sym typeface="Symbol" pitchFamily="18" charset="2"/>
              </a:rPr>
              <a:t> 4Ag(CN)</a:t>
            </a:r>
            <a:r>
              <a:rPr lang="en-US" sz="3200" baseline="-25000">
                <a:sym typeface="Symbol" pitchFamily="18" charset="2"/>
              </a:rPr>
              <a:t>2</a:t>
            </a:r>
            <a:r>
              <a:rPr lang="en-US" sz="3200" baseline="30000">
                <a:sym typeface="Symbol" pitchFamily="18" charset="2"/>
              </a:rPr>
              <a:t>-</a:t>
            </a:r>
            <a:r>
              <a:rPr lang="en-US" sz="2200">
                <a:sym typeface="Symbol" pitchFamily="18" charset="2"/>
              </a:rPr>
              <a:t>(aq)</a:t>
            </a:r>
          </a:p>
        </p:txBody>
      </p:sp>
      <p:sp>
        <p:nvSpPr>
          <p:cNvPr id="351273" name="Text Box 41"/>
          <p:cNvSpPr txBox="1">
            <a:spLocks noChangeArrowheads="1"/>
          </p:cNvSpPr>
          <p:nvPr/>
        </p:nvSpPr>
        <p:spPr bwMode="auto">
          <a:xfrm>
            <a:off x="914400" y="4114800"/>
            <a:ext cx="457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8</a:t>
            </a:r>
          </a:p>
        </p:txBody>
      </p:sp>
      <p:sp>
        <p:nvSpPr>
          <p:cNvPr id="351274" name="Text Box 42"/>
          <p:cNvSpPr txBox="1">
            <a:spLocks noChangeArrowheads="1"/>
          </p:cNvSpPr>
          <p:nvPr/>
        </p:nvSpPr>
        <p:spPr bwMode="auto">
          <a:xfrm>
            <a:off x="7086600" y="4144963"/>
            <a:ext cx="1219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+ 4e</a:t>
            </a:r>
            <a:r>
              <a:rPr lang="en-US" sz="3200" baseline="30000"/>
              <a:t>-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74" dur="indefinite"/>
                                        <p:tgtEl>
                                          <p:spTgt spid="351256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5" dur="indefinite"/>
                                        <p:tgtEl>
                                          <p:spTgt spid="35125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76" dur="indefinite"/>
                                        <p:tgtEl>
                                          <p:spTgt spid="35125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5" presetClass="emph" presetSubtype="1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80" dur="indefinite"/>
                                        <p:tgtEl>
                                          <p:spTgt spid="35126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81" dur="indefinite"/>
                                        <p:tgtEl>
                                          <p:spTgt spid="35126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2" dur="indefinite"/>
                                        <p:tgtEl>
                                          <p:spTgt spid="35126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2000" fill="hold"/>
                                        <p:tgtEl>
                                          <p:spTgt spid="35126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6699FF"/>
                                      </p:to>
                                    </p:animClr>
                                    <p:set>
                                      <p:cBhvr>
                                        <p:cTn id="103" dur="2000" fill="hold"/>
                                        <p:tgtEl>
                                          <p:spTgt spid="35126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5" dur="2000" fill="hold"/>
                                        <p:tgtEl>
                                          <p:spTgt spid="3512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99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06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7" dur="2000" fill="hold"/>
                                        <p:tgtEl>
                                          <p:spTgt spid="3512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99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08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9" dur="2000" fill="hold"/>
                                        <p:tgtEl>
                                          <p:spTgt spid="3512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99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1237" grpId="0"/>
      <p:bldP spid="351239" grpId="0"/>
      <p:bldP spid="351240" grpId="0"/>
      <p:bldP spid="351241" grpId="0"/>
      <p:bldP spid="351242" grpId="0"/>
      <p:bldP spid="351244" grpId="0"/>
      <p:bldP spid="351245" grpId="0"/>
      <p:bldP spid="351246" grpId="0" animBg="1"/>
      <p:bldP spid="351247" grpId="0"/>
      <p:bldP spid="351248" grpId="0"/>
      <p:bldP spid="351250" grpId="0"/>
      <p:bldP spid="351252" grpId="0"/>
      <p:bldP spid="351252" grpId="1"/>
      <p:bldP spid="351253" grpId="0"/>
      <p:bldP spid="351253" grpId="1"/>
      <p:bldP spid="351256" grpId="0"/>
      <p:bldP spid="351256" grpId="1"/>
      <p:bldP spid="351256" grpId="2"/>
      <p:bldP spid="351257" grpId="0"/>
      <p:bldP spid="351258" grpId="0"/>
      <p:bldP spid="351260" grpId="0"/>
      <p:bldP spid="351261" grpId="0"/>
      <p:bldP spid="351262" grpId="0"/>
      <p:bldP spid="351262" grpId="1"/>
      <p:bldP spid="351263" grpId="0" animBg="1"/>
      <p:bldP spid="351264" grpId="0"/>
      <p:bldP spid="351265" grpId="0" animBg="1"/>
      <p:bldP spid="351272" grpId="0"/>
      <p:bldP spid="351273" grpId="0"/>
      <p:bldP spid="35127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304" name="Text Box 24"/>
          <p:cNvSpPr txBox="1">
            <a:spLocks noChangeArrowheads="1"/>
          </p:cNvSpPr>
          <p:nvPr/>
        </p:nvSpPr>
        <p:spPr bwMode="auto">
          <a:xfrm>
            <a:off x="228600" y="3962400"/>
            <a:ext cx="868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8CN</a:t>
            </a:r>
            <a:r>
              <a:rPr lang="en-US" sz="2400" baseline="30000"/>
              <a:t>-</a:t>
            </a:r>
            <a:r>
              <a:rPr lang="en-US"/>
              <a:t>(aq)</a:t>
            </a:r>
            <a:r>
              <a:rPr lang="en-US" sz="2400"/>
              <a:t> + 4Ag</a:t>
            </a:r>
            <a:r>
              <a:rPr lang="en-US"/>
              <a:t>(s)</a:t>
            </a:r>
            <a:r>
              <a:rPr lang="en-US" sz="2400"/>
              <a:t> + 4H</a:t>
            </a:r>
            <a:r>
              <a:rPr lang="en-US" sz="2400" baseline="30000"/>
              <a:t>+</a:t>
            </a:r>
            <a:r>
              <a:rPr lang="en-US"/>
              <a:t>(aq)</a:t>
            </a:r>
            <a:r>
              <a:rPr lang="en-US" sz="2400"/>
              <a:t> + O</a:t>
            </a:r>
            <a:r>
              <a:rPr lang="en-US" sz="2400" baseline="-25000"/>
              <a:t>2</a:t>
            </a:r>
            <a:r>
              <a:rPr lang="en-US"/>
              <a:t>(g)</a:t>
            </a:r>
            <a:r>
              <a:rPr lang="en-US" sz="2400"/>
              <a:t> </a:t>
            </a:r>
            <a:r>
              <a:rPr lang="en-US" sz="2400">
                <a:sym typeface="Symbol" pitchFamily="18" charset="2"/>
              </a:rPr>
              <a:t></a:t>
            </a:r>
            <a:r>
              <a:rPr lang="en-US" sz="2400"/>
              <a:t> 4Ag(CN)</a:t>
            </a:r>
            <a:r>
              <a:rPr lang="en-US" sz="2400" baseline="-25000"/>
              <a:t>2</a:t>
            </a:r>
            <a:r>
              <a:rPr lang="en-US" sz="2400" baseline="30000"/>
              <a:t>-</a:t>
            </a:r>
            <a:r>
              <a:rPr lang="en-US"/>
              <a:t>(aq)</a:t>
            </a:r>
            <a:r>
              <a:rPr lang="en-US" sz="2400"/>
              <a:t> + 2H</a:t>
            </a:r>
            <a:r>
              <a:rPr lang="en-US" sz="2400" baseline="-25000"/>
              <a:t>2</a:t>
            </a:r>
            <a:r>
              <a:rPr lang="en-US" sz="2400"/>
              <a:t>O</a:t>
            </a:r>
            <a:r>
              <a:rPr lang="en-US"/>
              <a:t>(l)</a:t>
            </a:r>
            <a:endParaRPr lang="en-US">
              <a:sym typeface="Symbol" pitchFamily="18" charset="2"/>
            </a:endParaRPr>
          </a:p>
        </p:txBody>
      </p:sp>
      <p:sp>
        <p:nvSpPr>
          <p:cNvPr id="353318" name="Text Box 38"/>
          <p:cNvSpPr txBox="1">
            <a:spLocks noChangeArrowheads="1"/>
          </p:cNvSpPr>
          <p:nvPr/>
        </p:nvSpPr>
        <p:spPr bwMode="auto">
          <a:xfrm>
            <a:off x="2514600" y="5105400"/>
            <a:ext cx="167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=4H</a:t>
            </a:r>
            <a:r>
              <a:rPr lang="en-US" sz="2400" baseline="-25000"/>
              <a:t>2</a:t>
            </a:r>
            <a:r>
              <a:rPr lang="en-US" sz="2400"/>
              <a:t>O</a:t>
            </a:r>
            <a:r>
              <a:rPr lang="en-US"/>
              <a:t>(l)</a:t>
            </a:r>
          </a:p>
        </p:txBody>
      </p:sp>
      <p:sp>
        <p:nvSpPr>
          <p:cNvPr id="28676" name="Text Box 27"/>
          <p:cNvSpPr txBox="1">
            <a:spLocks noChangeArrowheads="1"/>
          </p:cNvSpPr>
          <p:nvPr/>
        </p:nvSpPr>
        <p:spPr bwMode="auto">
          <a:xfrm>
            <a:off x="7772400" y="2468563"/>
            <a:ext cx="1219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+ 4e</a:t>
            </a:r>
            <a:r>
              <a:rPr lang="en-US" sz="3200" baseline="30000"/>
              <a:t>-</a:t>
            </a:r>
          </a:p>
        </p:txBody>
      </p:sp>
      <p:sp>
        <p:nvSpPr>
          <p:cNvPr id="2867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696200" cy="595313"/>
          </a:xfrm>
          <a:noFill/>
        </p:spPr>
        <p:txBody>
          <a:bodyPr lIns="92075" tIns="46038" rIns="92075" bIns="46038" anchor="t" anchorCtr="1">
            <a:spAutoFit/>
          </a:bodyPr>
          <a:lstStyle/>
          <a:p>
            <a:pPr eaLnBrk="1" hangingPunct="1"/>
            <a:r>
              <a:rPr lang="en-US" smtClean="0"/>
              <a:t>Redox Balancing Practice</a:t>
            </a:r>
          </a:p>
        </p:txBody>
      </p:sp>
      <p:sp>
        <p:nvSpPr>
          <p:cNvPr id="286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762000"/>
            <a:ext cx="8534400" cy="8382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</a:pPr>
            <a:r>
              <a:rPr lang="en-US" sz="2700" smtClean="0"/>
              <a:t>Balance the following redox rxn that takes place in acidic sol’n: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2200" smtClean="0"/>
          </a:p>
        </p:txBody>
      </p:sp>
      <p:sp>
        <p:nvSpPr>
          <p:cNvPr id="28679" name="Text Box 4"/>
          <p:cNvSpPr txBox="1">
            <a:spLocks noChangeArrowheads="1"/>
          </p:cNvSpPr>
          <p:nvPr/>
        </p:nvSpPr>
        <p:spPr bwMode="auto">
          <a:xfrm>
            <a:off x="381000" y="1828800"/>
            <a:ext cx="82296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 b="1"/>
              <a:t>Now add the oxidation and reduction reactions together:</a:t>
            </a:r>
            <a:r>
              <a:rPr lang="en-US" sz="2200"/>
              <a:t> </a:t>
            </a:r>
            <a:endParaRPr lang="en-US" sz="2200" baseline="30000"/>
          </a:p>
        </p:txBody>
      </p:sp>
      <p:sp>
        <p:nvSpPr>
          <p:cNvPr id="28680" name="Line 15"/>
          <p:cNvSpPr>
            <a:spLocks noChangeShapeType="1"/>
          </p:cNvSpPr>
          <p:nvPr/>
        </p:nvSpPr>
        <p:spPr bwMode="auto">
          <a:xfrm>
            <a:off x="228600" y="3810000"/>
            <a:ext cx="8610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297" name="Line 17"/>
          <p:cNvSpPr>
            <a:spLocks noChangeShapeType="1"/>
          </p:cNvSpPr>
          <p:nvPr/>
        </p:nvSpPr>
        <p:spPr bwMode="auto">
          <a:xfrm flipV="1">
            <a:off x="7315200" y="4038600"/>
            <a:ext cx="1066800" cy="304800"/>
          </a:xfrm>
          <a:prstGeom prst="line">
            <a:avLst/>
          </a:prstGeom>
          <a:noFill/>
          <a:ln w="50800">
            <a:solidFill>
              <a:schemeClr val="bg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299" name="Line 19"/>
          <p:cNvSpPr>
            <a:spLocks noChangeShapeType="1"/>
          </p:cNvSpPr>
          <p:nvPr/>
        </p:nvSpPr>
        <p:spPr bwMode="auto">
          <a:xfrm flipV="1">
            <a:off x="685800" y="3429000"/>
            <a:ext cx="762000" cy="228600"/>
          </a:xfrm>
          <a:prstGeom prst="line">
            <a:avLst/>
          </a:prstGeom>
          <a:noFill/>
          <a:ln w="50800">
            <a:solidFill>
              <a:schemeClr val="bg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300" name="Line 20"/>
          <p:cNvSpPr>
            <a:spLocks noChangeShapeType="1"/>
          </p:cNvSpPr>
          <p:nvPr/>
        </p:nvSpPr>
        <p:spPr bwMode="auto">
          <a:xfrm flipV="1">
            <a:off x="8077200" y="2667000"/>
            <a:ext cx="762000" cy="228600"/>
          </a:xfrm>
          <a:prstGeom prst="line">
            <a:avLst/>
          </a:prstGeom>
          <a:noFill/>
          <a:ln w="50800">
            <a:solidFill>
              <a:schemeClr val="bg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302" name="Line 22"/>
          <p:cNvSpPr>
            <a:spLocks noChangeShapeType="1"/>
          </p:cNvSpPr>
          <p:nvPr/>
        </p:nvSpPr>
        <p:spPr bwMode="auto">
          <a:xfrm flipV="1">
            <a:off x="2743200" y="5257800"/>
            <a:ext cx="228600" cy="228600"/>
          </a:xfrm>
          <a:prstGeom prst="line">
            <a:avLst/>
          </a:prstGeom>
          <a:noFill/>
          <a:ln w="50800">
            <a:solidFill>
              <a:schemeClr val="bg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5" name="Text Box 25"/>
          <p:cNvSpPr txBox="1">
            <a:spLocks noChangeArrowheads="1"/>
          </p:cNvSpPr>
          <p:nvPr/>
        </p:nvSpPr>
        <p:spPr bwMode="auto">
          <a:xfrm>
            <a:off x="1828800" y="2438400"/>
            <a:ext cx="6477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CN</a:t>
            </a:r>
            <a:r>
              <a:rPr lang="en-US" sz="3200" baseline="30000"/>
              <a:t>-</a:t>
            </a:r>
            <a:r>
              <a:rPr lang="en-US" sz="2200"/>
              <a:t>(aq)</a:t>
            </a:r>
            <a:r>
              <a:rPr lang="en-US" sz="3200"/>
              <a:t> + 4Ag</a:t>
            </a:r>
            <a:r>
              <a:rPr lang="en-US" sz="2200"/>
              <a:t>(s)</a:t>
            </a:r>
            <a:r>
              <a:rPr lang="en-US" sz="3200"/>
              <a:t>  </a:t>
            </a:r>
            <a:r>
              <a:rPr lang="en-US" sz="3200">
                <a:sym typeface="Symbol" pitchFamily="18" charset="2"/>
              </a:rPr>
              <a:t> 4Ag(CN)</a:t>
            </a:r>
            <a:r>
              <a:rPr lang="en-US" sz="3200" baseline="-25000">
                <a:sym typeface="Symbol" pitchFamily="18" charset="2"/>
              </a:rPr>
              <a:t>2</a:t>
            </a:r>
            <a:r>
              <a:rPr lang="en-US" sz="3200" baseline="30000">
                <a:sym typeface="Symbol" pitchFamily="18" charset="2"/>
              </a:rPr>
              <a:t>-</a:t>
            </a:r>
            <a:r>
              <a:rPr lang="en-US" sz="2200">
                <a:sym typeface="Symbol" pitchFamily="18" charset="2"/>
              </a:rPr>
              <a:t>(aq)</a:t>
            </a:r>
          </a:p>
        </p:txBody>
      </p:sp>
      <p:sp>
        <p:nvSpPr>
          <p:cNvPr id="28686" name="Text Box 26"/>
          <p:cNvSpPr txBox="1">
            <a:spLocks noChangeArrowheads="1"/>
          </p:cNvSpPr>
          <p:nvPr/>
        </p:nvSpPr>
        <p:spPr bwMode="auto">
          <a:xfrm>
            <a:off x="1600200" y="2438400"/>
            <a:ext cx="457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8</a:t>
            </a:r>
          </a:p>
        </p:txBody>
      </p:sp>
      <p:sp>
        <p:nvSpPr>
          <p:cNvPr id="28687" name="Text Box 28"/>
          <p:cNvSpPr txBox="1">
            <a:spLocks noChangeArrowheads="1"/>
          </p:cNvSpPr>
          <p:nvPr/>
        </p:nvSpPr>
        <p:spPr bwMode="auto">
          <a:xfrm>
            <a:off x="3581400" y="3200400"/>
            <a:ext cx="1752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O</a:t>
            </a:r>
            <a:r>
              <a:rPr lang="en-US" sz="3200" baseline="-25000"/>
              <a:t>2</a:t>
            </a:r>
            <a:r>
              <a:rPr lang="en-US" sz="2200"/>
              <a:t>(g)</a:t>
            </a:r>
            <a:r>
              <a:rPr lang="en-US" sz="3200"/>
              <a:t>   </a:t>
            </a:r>
            <a:r>
              <a:rPr lang="en-US" sz="3200">
                <a:sym typeface="Symbol" pitchFamily="18" charset="2"/>
              </a:rPr>
              <a:t></a:t>
            </a:r>
            <a:endParaRPr lang="en-US" sz="3200" baseline="30000">
              <a:sym typeface="Symbol" pitchFamily="18" charset="2"/>
            </a:endParaRPr>
          </a:p>
        </p:txBody>
      </p:sp>
      <p:sp>
        <p:nvSpPr>
          <p:cNvPr id="28688" name="Text Box 29"/>
          <p:cNvSpPr txBox="1">
            <a:spLocks noChangeArrowheads="1"/>
          </p:cNvSpPr>
          <p:nvPr/>
        </p:nvSpPr>
        <p:spPr bwMode="auto">
          <a:xfrm>
            <a:off x="5410200" y="3230563"/>
            <a:ext cx="1828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2H</a:t>
            </a:r>
            <a:r>
              <a:rPr lang="en-US" sz="3200" baseline="-25000"/>
              <a:t>2</a:t>
            </a:r>
            <a:r>
              <a:rPr lang="en-US" sz="3200"/>
              <a:t>O</a:t>
            </a:r>
            <a:r>
              <a:rPr lang="en-US" sz="2200"/>
              <a:t>(l)</a:t>
            </a:r>
          </a:p>
        </p:txBody>
      </p:sp>
      <p:sp>
        <p:nvSpPr>
          <p:cNvPr id="28689" name="Text Box 30"/>
          <p:cNvSpPr txBox="1">
            <a:spLocks noChangeArrowheads="1"/>
          </p:cNvSpPr>
          <p:nvPr/>
        </p:nvSpPr>
        <p:spPr bwMode="auto">
          <a:xfrm>
            <a:off x="1905000" y="3230563"/>
            <a:ext cx="1828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4H</a:t>
            </a:r>
            <a:r>
              <a:rPr lang="en-US" sz="3200" baseline="30000"/>
              <a:t>+</a:t>
            </a:r>
            <a:r>
              <a:rPr lang="en-US" sz="2200"/>
              <a:t>(aq)</a:t>
            </a:r>
            <a:r>
              <a:rPr lang="en-US" sz="3200" baseline="30000"/>
              <a:t>  </a:t>
            </a:r>
            <a:r>
              <a:rPr lang="en-US" sz="3200"/>
              <a:t>+</a:t>
            </a:r>
          </a:p>
        </p:txBody>
      </p:sp>
      <p:sp>
        <p:nvSpPr>
          <p:cNvPr id="28690" name="Text Box 31"/>
          <p:cNvSpPr txBox="1">
            <a:spLocks noChangeArrowheads="1"/>
          </p:cNvSpPr>
          <p:nvPr/>
        </p:nvSpPr>
        <p:spPr bwMode="auto">
          <a:xfrm>
            <a:off x="685800" y="3230563"/>
            <a:ext cx="1676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/>
              <a:t>4e</a:t>
            </a:r>
            <a:r>
              <a:rPr lang="en-US" sz="3200" baseline="30000"/>
              <a:t>-</a:t>
            </a:r>
            <a:r>
              <a:rPr lang="en-US" sz="3200"/>
              <a:t>  +</a:t>
            </a:r>
          </a:p>
        </p:txBody>
      </p:sp>
      <p:sp>
        <p:nvSpPr>
          <p:cNvPr id="353312" name="Text Box 32"/>
          <p:cNvSpPr txBox="1">
            <a:spLocks noChangeArrowheads="1"/>
          </p:cNvSpPr>
          <p:nvPr/>
        </p:nvSpPr>
        <p:spPr bwMode="auto">
          <a:xfrm>
            <a:off x="2438400" y="4419600"/>
            <a:ext cx="167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+4OH</a:t>
            </a:r>
            <a:r>
              <a:rPr lang="en-US" sz="2400" baseline="30000"/>
              <a:t>-</a:t>
            </a:r>
            <a:r>
              <a:rPr lang="en-US"/>
              <a:t>(aq)</a:t>
            </a:r>
          </a:p>
        </p:txBody>
      </p:sp>
      <p:sp>
        <p:nvSpPr>
          <p:cNvPr id="353313" name="Text Box 33"/>
          <p:cNvSpPr txBox="1">
            <a:spLocks noChangeArrowheads="1"/>
          </p:cNvSpPr>
          <p:nvPr/>
        </p:nvSpPr>
        <p:spPr bwMode="auto">
          <a:xfrm>
            <a:off x="5791200" y="4419600"/>
            <a:ext cx="167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+4OH</a:t>
            </a:r>
            <a:r>
              <a:rPr lang="en-US" sz="2400" baseline="30000"/>
              <a:t>-</a:t>
            </a:r>
            <a:r>
              <a:rPr lang="en-US"/>
              <a:t>(aq)</a:t>
            </a:r>
          </a:p>
        </p:txBody>
      </p:sp>
      <p:sp>
        <p:nvSpPr>
          <p:cNvPr id="353314" name="Oval 34"/>
          <p:cNvSpPr>
            <a:spLocks noChangeArrowheads="1"/>
          </p:cNvSpPr>
          <p:nvPr/>
        </p:nvSpPr>
        <p:spPr bwMode="auto">
          <a:xfrm>
            <a:off x="2514600" y="3886200"/>
            <a:ext cx="1371600" cy="1066800"/>
          </a:xfrm>
          <a:prstGeom prst="ellipse">
            <a:avLst/>
          </a:prstGeom>
          <a:noFill/>
          <a:ln w="25400">
            <a:solidFill>
              <a:schemeClr val="bg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3319" name="Line 39"/>
          <p:cNvSpPr>
            <a:spLocks noChangeShapeType="1"/>
          </p:cNvSpPr>
          <p:nvPr/>
        </p:nvSpPr>
        <p:spPr bwMode="auto">
          <a:xfrm>
            <a:off x="228600" y="5562600"/>
            <a:ext cx="8610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321" name="Text Box 41"/>
          <p:cNvSpPr txBox="1">
            <a:spLocks noChangeArrowheads="1"/>
          </p:cNvSpPr>
          <p:nvPr/>
        </p:nvSpPr>
        <p:spPr bwMode="auto">
          <a:xfrm>
            <a:off x="2667000" y="48768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chemeClr val="bg2"/>
                </a:solidFill>
              </a:rPr>
              <a:t>2</a:t>
            </a:r>
            <a:endParaRPr lang="en-US">
              <a:solidFill>
                <a:schemeClr val="bg2"/>
              </a:solidFill>
            </a:endParaRPr>
          </a:p>
        </p:txBody>
      </p:sp>
      <p:sp>
        <p:nvSpPr>
          <p:cNvPr id="353322" name="Text Box 42"/>
          <p:cNvSpPr txBox="1">
            <a:spLocks noChangeArrowheads="1"/>
          </p:cNvSpPr>
          <p:nvPr/>
        </p:nvSpPr>
        <p:spPr bwMode="auto">
          <a:xfrm>
            <a:off x="228600" y="5562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/>
              <a:t>8CN</a:t>
            </a:r>
            <a:r>
              <a:rPr lang="en-US" sz="2400" b="1" baseline="30000"/>
              <a:t>-</a:t>
            </a:r>
            <a:r>
              <a:rPr lang="en-US" b="1"/>
              <a:t>(aq) </a:t>
            </a:r>
            <a:r>
              <a:rPr lang="en-US" sz="2400" b="1"/>
              <a:t>+ 4Ag</a:t>
            </a:r>
            <a:r>
              <a:rPr lang="en-US" b="1"/>
              <a:t>(s) </a:t>
            </a:r>
            <a:r>
              <a:rPr lang="en-US" sz="2400" b="1"/>
              <a:t>+ 2H</a:t>
            </a:r>
            <a:r>
              <a:rPr lang="en-US" sz="2400" b="1" baseline="-25000"/>
              <a:t>2</a:t>
            </a:r>
            <a:r>
              <a:rPr lang="en-US" sz="2400" b="1"/>
              <a:t>O</a:t>
            </a:r>
            <a:r>
              <a:rPr lang="en-US" b="1"/>
              <a:t>(aq) </a:t>
            </a:r>
            <a:r>
              <a:rPr lang="en-US" sz="2400" b="1"/>
              <a:t>+ O</a:t>
            </a:r>
            <a:r>
              <a:rPr lang="en-US" sz="2400" b="1" baseline="-25000"/>
              <a:t>2</a:t>
            </a:r>
            <a:r>
              <a:rPr lang="en-US" b="1"/>
              <a:t>(g) </a:t>
            </a:r>
            <a:r>
              <a:rPr lang="en-US" sz="2400" b="1">
                <a:sym typeface="Symbol" pitchFamily="18" charset="2"/>
              </a:rPr>
              <a:t> </a:t>
            </a:r>
            <a:r>
              <a:rPr lang="en-US" sz="2400" b="1"/>
              <a:t>4Ag(CN)</a:t>
            </a:r>
            <a:r>
              <a:rPr lang="en-US" sz="2400" b="1" baseline="-25000"/>
              <a:t>2</a:t>
            </a:r>
            <a:r>
              <a:rPr lang="en-US" sz="2400" b="1" baseline="30000"/>
              <a:t>-</a:t>
            </a:r>
            <a:r>
              <a:rPr lang="en-US" b="1"/>
              <a:t>(aq)</a:t>
            </a:r>
            <a:r>
              <a:rPr lang="en-US" sz="2400" b="1"/>
              <a:t> + 4OH</a:t>
            </a:r>
            <a:r>
              <a:rPr lang="en-US" sz="2400" b="1" baseline="30000"/>
              <a:t>-</a:t>
            </a:r>
            <a:r>
              <a:rPr lang="en-US" b="1"/>
              <a:t>(aq)</a:t>
            </a:r>
            <a:endParaRPr lang="en-US" b="1">
              <a:sym typeface="Symbol" pitchFamily="18" charset="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1000" fill="hold"/>
                                        <p:tgtEl>
                                          <p:spTgt spid="353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3304" grpId="0"/>
      <p:bldP spid="353318" grpId="0"/>
      <p:bldP spid="353297" grpId="0" animBg="1"/>
      <p:bldP spid="353297" grpId="1" animBg="1"/>
      <p:bldP spid="353299" grpId="0" animBg="1"/>
      <p:bldP spid="353300" grpId="0" animBg="1"/>
      <p:bldP spid="353302" grpId="0" animBg="1"/>
      <p:bldP spid="353302" grpId="1" animBg="1"/>
      <p:bldP spid="353312" grpId="0"/>
      <p:bldP spid="353313" grpId="0"/>
      <p:bldP spid="353314" grpId="0" animBg="1"/>
      <p:bldP spid="353319" grpId="0" animBg="1"/>
      <p:bldP spid="353321" grpId="0"/>
      <p:bldP spid="353322" grpId="0"/>
      <p:bldP spid="353322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96200" cy="595313"/>
          </a:xfrm>
          <a:noFill/>
        </p:spPr>
        <p:txBody>
          <a:bodyPr lIns="92075" tIns="46038" rIns="92075" bIns="46038" anchor="t" anchorCtr="1">
            <a:spAutoFit/>
          </a:bodyPr>
          <a:lstStyle/>
          <a:p>
            <a:pPr eaLnBrk="1" hangingPunct="1"/>
            <a:r>
              <a:rPr lang="en-US" smtClean="0"/>
              <a:t>Basic Solution Practice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marL="590550" indent="-590550" eaLnBrk="1" hangingPunct="1"/>
            <a:r>
              <a:rPr lang="en-US" smtClean="0"/>
              <a:t>CrI</a:t>
            </a:r>
            <a:r>
              <a:rPr lang="en-US" sz="3500" baseline="-25000" smtClean="0"/>
              <a:t>3</a:t>
            </a:r>
            <a:r>
              <a:rPr lang="en-US" smtClean="0"/>
              <a:t> + Cl</a:t>
            </a:r>
            <a:r>
              <a:rPr lang="en-US" sz="3500" baseline="-25000" smtClean="0"/>
              <a:t>2</a:t>
            </a:r>
            <a:r>
              <a:rPr lang="en-US" smtClean="0"/>
              <a:t> </a:t>
            </a:r>
            <a:r>
              <a:rPr lang="en-US" smtClean="0">
                <a:latin typeface="Symbol" pitchFamily="18" charset="2"/>
              </a:rPr>
              <a:t>®</a:t>
            </a:r>
            <a:r>
              <a:rPr lang="en-US" smtClean="0"/>
              <a:t> CrO</a:t>
            </a:r>
            <a:r>
              <a:rPr lang="en-US" sz="4000" baseline="-25000" smtClean="0"/>
              <a:t>4</a:t>
            </a:r>
            <a:r>
              <a:rPr lang="en-US" sz="4900" baseline="30000" smtClean="0"/>
              <a:t>-</a:t>
            </a:r>
            <a:r>
              <a:rPr lang="en-US" sz="4000" smtClean="0"/>
              <a:t> </a:t>
            </a:r>
            <a:r>
              <a:rPr lang="en-US" smtClean="0"/>
              <a:t>+ IO</a:t>
            </a:r>
            <a:r>
              <a:rPr lang="en-US" sz="4000" baseline="-25000" smtClean="0"/>
              <a:t>4</a:t>
            </a:r>
            <a:r>
              <a:rPr lang="en-US" sz="4900" baseline="30000" smtClean="0"/>
              <a:t>-</a:t>
            </a:r>
            <a:r>
              <a:rPr lang="en-US" smtClean="0"/>
              <a:t> + Cl</a:t>
            </a:r>
            <a:r>
              <a:rPr lang="en-US" sz="4900" baseline="30000" smtClean="0"/>
              <a:t>-</a:t>
            </a:r>
            <a:r>
              <a:rPr lang="en-US" smtClean="0"/>
              <a:t> 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endParaRPr lang="en-US" smtClean="0"/>
          </a:p>
          <a:p>
            <a:pPr marL="590550" indent="-590550" eaLnBrk="1" hangingPunct="1"/>
            <a:r>
              <a:rPr lang="en-US" smtClean="0"/>
              <a:t>Fe(OH)</a:t>
            </a:r>
            <a:r>
              <a:rPr lang="en-US" sz="4000" baseline="-25000" smtClean="0"/>
              <a:t>2</a:t>
            </a:r>
            <a:r>
              <a:rPr lang="en-US" smtClean="0"/>
              <a:t> + H</a:t>
            </a:r>
            <a:r>
              <a:rPr lang="en-US" sz="4000" baseline="-25000" smtClean="0"/>
              <a:t>2</a:t>
            </a:r>
            <a:r>
              <a:rPr lang="en-US" smtClean="0"/>
              <a:t>O</a:t>
            </a:r>
            <a:r>
              <a:rPr lang="en-US" sz="4000" baseline="-25000" smtClean="0"/>
              <a:t>2</a:t>
            </a:r>
            <a:r>
              <a:rPr lang="en-US" smtClean="0"/>
              <a:t> </a:t>
            </a:r>
            <a:r>
              <a:rPr lang="en-US" smtClean="0">
                <a:latin typeface="Symbol" pitchFamily="18" charset="2"/>
              </a:rPr>
              <a:t>®</a:t>
            </a:r>
            <a:r>
              <a:rPr lang="en-US" smtClean="0"/>
              <a:t> Fe(OH)</a:t>
            </a:r>
            <a:r>
              <a:rPr lang="en-US" sz="4900" baseline="30000" smtClean="0"/>
              <a:t>-</a:t>
            </a:r>
            <a:r>
              <a:rPr lang="en-US" smtClean="0"/>
              <a:t>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CFEB9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CFEB9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9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96200" cy="595313"/>
          </a:xfrm>
          <a:noFill/>
        </p:spPr>
        <p:txBody>
          <a:bodyPr lIns="92075" tIns="46038" rIns="92075" bIns="46038" anchor="t" anchorCtr="1">
            <a:spAutoFit/>
          </a:bodyPr>
          <a:lstStyle/>
          <a:p>
            <a:pPr eaLnBrk="1" hangingPunct="1"/>
            <a:r>
              <a:rPr lang="en-US" smtClean="0"/>
              <a:t>Redox Titrations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70088"/>
            <a:ext cx="8382000" cy="3973512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Same as any other titration.</a:t>
            </a:r>
          </a:p>
          <a:p>
            <a:pPr eaLnBrk="1" hangingPunct="1"/>
            <a:r>
              <a:rPr lang="en-US" smtClean="0"/>
              <a:t>The permanganate ion is used often because it is its own indicator. </a:t>
            </a:r>
          </a:p>
          <a:p>
            <a:pPr lvl="1" eaLnBrk="1" hangingPunct="1"/>
            <a:r>
              <a:rPr lang="en-US" smtClean="0"/>
              <a:t>MnO</a:t>
            </a:r>
            <a:r>
              <a:rPr lang="en-US" sz="3500" baseline="-25000" smtClean="0"/>
              <a:t>4</a:t>
            </a:r>
            <a:r>
              <a:rPr lang="en-US" sz="3500" baseline="30000" smtClean="0"/>
              <a:t>-</a:t>
            </a:r>
            <a:r>
              <a:rPr lang="en-US" smtClean="0"/>
              <a:t> is purple, Mn</a:t>
            </a:r>
            <a:r>
              <a:rPr lang="en-US" sz="3500" baseline="30000" smtClean="0"/>
              <a:t>+2</a:t>
            </a:r>
            <a:r>
              <a:rPr lang="en-US" smtClean="0"/>
              <a:t> is colorless. When reaction solution remains clear, MnO</a:t>
            </a:r>
            <a:r>
              <a:rPr lang="en-US" sz="3500" baseline="-25000" smtClean="0"/>
              <a:t>4</a:t>
            </a:r>
            <a:r>
              <a:rPr lang="en-US" sz="3500" baseline="30000" smtClean="0"/>
              <a:t>-</a:t>
            </a:r>
            <a:r>
              <a:rPr lang="en-US" smtClean="0"/>
              <a:t> is gone.</a:t>
            </a:r>
          </a:p>
          <a:p>
            <a:pPr eaLnBrk="1" hangingPunct="1"/>
            <a:r>
              <a:rPr lang="en-US" smtClean="0"/>
              <a:t>Chromate ion is also useful, but color change (orangish-yellow to green) is harder to detect.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96200" cy="595313"/>
          </a:xfrm>
          <a:noFill/>
        </p:spPr>
        <p:txBody>
          <a:bodyPr lIns="92075" tIns="46038" rIns="92075" bIns="46038" anchor="t" anchorCtr="1">
            <a:spAutoFit/>
          </a:bodyPr>
          <a:lstStyle/>
          <a:p>
            <a:pPr eaLnBrk="1" hangingPunct="1"/>
            <a:r>
              <a:rPr lang="en-US" smtClean="0"/>
              <a:t>Example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35814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z="2600" smtClean="0"/>
              <a:t>The iron content of iron ore can be determined by titration with standard KMnO</a:t>
            </a:r>
            <a:r>
              <a:rPr lang="en-US" sz="2600" baseline="-25000" smtClean="0"/>
              <a:t>4</a:t>
            </a:r>
            <a:r>
              <a:rPr lang="en-US" sz="2600" smtClean="0"/>
              <a:t> solution. The iron ore is dissolved in excess HCl, and the iron reduced to Fe</a:t>
            </a:r>
            <a:r>
              <a:rPr lang="en-US" sz="2600" baseline="30000" smtClean="0"/>
              <a:t>+2</a:t>
            </a:r>
            <a:r>
              <a:rPr lang="en-US" sz="2600" smtClean="0"/>
              <a:t> ions. This solution is then titrated with KMnO</a:t>
            </a:r>
            <a:r>
              <a:rPr lang="en-US" sz="2600" baseline="-25000" smtClean="0"/>
              <a:t>4</a:t>
            </a:r>
            <a:r>
              <a:rPr lang="en-US" sz="2600" smtClean="0"/>
              <a:t> solution, producing Fe</a:t>
            </a:r>
            <a:r>
              <a:rPr lang="en-US" sz="2600" baseline="30000" smtClean="0"/>
              <a:t>+3</a:t>
            </a:r>
            <a:r>
              <a:rPr lang="en-US" sz="2600" smtClean="0"/>
              <a:t> and Mn</a:t>
            </a:r>
            <a:r>
              <a:rPr lang="en-US" sz="2600" baseline="30000" smtClean="0"/>
              <a:t>+2</a:t>
            </a:r>
            <a:r>
              <a:rPr lang="en-US" sz="2600" smtClean="0"/>
              <a:t> ions in acidic solution. If it requires 41.95 mL of 0.205 M KMnO</a:t>
            </a:r>
            <a:r>
              <a:rPr lang="en-US" sz="2600" baseline="-25000" smtClean="0"/>
              <a:t>4</a:t>
            </a:r>
            <a:r>
              <a:rPr lang="en-US" sz="2600" smtClean="0"/>
              <a:t> to titrate a solution made with 0.6128 g of iron ore, what percent of the ore was iron?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96200" cy="595313"/>
          </a:xfrm>
          <a:noFill/>
        </p:spPr>
        <p:txBody>
          <a:bodyPr lIns="92075" tIns="46038" rIns="92075" bIns="46038" anchor="t" anchorCtr="1">
            <a:spAutoFit/>
          </a:bodyPr>
          <a:lstStyle/>
          <a:p>
            <a:pPr eaLnBrk="1" hangingPunct="1"/>
            <a:r>
              <a:rPr lang="en-US" smtClean="0"/>
              <a:t>Oxidation States</a:t>
            </a:r>
          </a:p>
        </p:txBody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905000"/>
            <a:ext cx="8077200" cy="40386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A way of keeping track of the electrons.</a:t>
            </a:r>
          </a:p>
          <a:p>
            <a:pPr eaLnBrk="1" hangingPunct="1"/>
            <a:r>
              <a:rPr lang="en-US" smtClean="0"/>
              <a:t>Not necessarily true of what is in nature, but it works.</a:t>
            </a:r>
          </a:p>
          <a:p>
            <a:pPr lvl="1" eaLnBrk="1" hangingPunct="1"/>
            <a:r>
              <a:rPr lang="en-US" smtClean="0"/>
              <a:t>Use “+2” instead of “2+” since not necessarily actual charge</a:t>
            </a:r>
          </a:p>
          <a:p>
            <a:pPr eaLnBrk="1" hangingPunct="1"/>
            <a:r>
              <a:rPr lang="en-US" smtClean="0"/>
              <a:t>need the rules for assigning </a:t>
            </a:r>
          </a:p>
          <a:p>
            <a:pPr lvl="1" eaLnBrk="1" hangingPunct="1"/>
            <a:r>
              <a:rPr lang="en-US" b="1" smtClean="0"/>
              <a:t>memorize these!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3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73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3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2C1F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3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73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3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2C1FE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3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73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3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2C1F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3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273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3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2C1FE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3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273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3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2C1F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3411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8915400" cy="595313"/>
          </a:xfrm>
          <a:noFill/>
        </p:spPr>
        <p:txBody>
          <a:bodyPr lIns="92075" tIns="46038" rIns="92075" bIns="46038" anchor="t" anchorCtr="1">
            <a:spAutoFit/>
          </a:bodyPr>
          <a:lstStyle/>
          <a:p>
            <a:pPr eaLnBrk="1" hangingPunct="1"/>
            <a:r>
              <a:rPr lang="en-US" smtClean="0"/>
              <a:t>Rules for assigning oxidation states</a:t>
            </a:r>
          </a:p>
        </p:txBody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52600"/>
            <a:ext cx="8172450" cy="45720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  <a:buClr>
                <a:schemeClr val="hlink"/>
              </a:buClr>
              <a:buSzPct val="120000"/>
              <a:buFont typeface="Symbol" pitchFamily="18" charset="2"/>
              <a:buChar char="1"/>
            </a:pPr>
            <a:r>
              <a:rPr lang="en-US" sz="2400" smtClean="0"/>
              <a:t>The oxidation state of an atom in an element is zero (i.e. Na(s), O</a:t>
            </a:r>
            <a:r>
              <a:rPr lang="en-US" sz="2300" baseline="-25000" smtClean="0"/>
              <a:t>2</a:t>
            </a:r>
            <a:r>
              <a:rPr lang="en-US" sz="2400" smtClean="0"/>
              <a:t>(g), O</a:t>
            </a:r>
            <a:r>
              <a:rPr lang="en-US" sz="2300" baseline="-25000" smtClean="0"/>
              <a:t>3</a:t>
            </a:r>
            <a:r>
              <a:rPr lang="en-US" sz="2400" smtClean="0"/>
              <a:t>(g), Hg(l))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120000"/>
              <a:buFont typeface="Symbol" pitchFamily="18" charset="2"/>
              <a:buChar char="2"/>
            </a:pPr>
            <a:r>
              <a:rPr lang="en-US" sz="2400" smtClean="0"/>
              <a:t>Oxidation state for monoatomic ions are the same as their charge. (i.e. Na</a:t>
            </a:r>
            <a:r>
              <a:rPr lang="en-US" sz="2300" baseline="30000" smtClean="0"/>
              <a:t>+</a:t>
            </a:r>
            <a:r>
              <a:rPr lang="en-US" sz="2400" smtClean="0"/>
              <a:t>, Cl</a:t>
            </a:r>
            <a:r>
              <a:rPr lang="en-US" sz="2300" baseline="30000" smtClean="0"/>
              <a:t>-</a:t>
            </a:r>
            <a:r>
              <a:rPr lang="en-US" sz="2400" smtClean="0"/>
              <a:t>)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120000"/>
              <a:buFont typeface="Symbol" pitchFamily="18" charset="2"/>
              <a:buChar char="3"/>
            </a:pPr>
            <a:r>
              <a:rPr lang="en-US" sz="2400" smtClean="0"/>
              <a:t>Oxygen is assigned an oxidation state of -2 in its covalent compounds except as a peroxide (such as H</a:t>
            </a:r>
            <a:r>
              <a:rPr lang="en-US" sz="2400" baseline="-25000" smtClean="0"/>
              <a:t>2</a:t>
            </a:r>
            <a:r>
              <a:rPr lang="en-US" sz="2400" smtClean="0"/>
              <a:t>O</a:t>
            </a:r>
            <a:r>
              <a:rPr lang="en-US" sz="2400" baseline="-25000" smtClean="0"/>
              <a:t>2</a:t>
            </a:r>
            <a:r>
              <a:rPr lang="en-US" sz="2400" smtClean="0"/>
              <a:t>). 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120000"/>
              <a:buFont typeface="Symbol" pitchFamily="18" charset="2"/>
              <a:buChar char="4"/>
            </a:pPr>
            <a:r>
              <a:rPr lang="en-US" sz="2400" smtClean="0"/>
              <a:t>In compounds with nonmetals hydrogen is assigned the oxidation state +1.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SzPct val="120000"/>
              <a:buFont typeface="Symbol" pitchFamily="18" charset="2"/>
              <a:buChar char="5"/>
            </a:pPr>
            <a:r>
              <a:rPr lang="en-US" sz="2400" smtClean="0"/>
              <a:t>In its compounds fluorine is always –1.</a:t>
            </a:r>
          </a:p>
          <a:p>
            <a:pPr eaLnBrk="1" hangingPunct="1">
              <a:lnSpc>
                <a:spcPct val="90000"/>
              </a:lnSpc>
              <a:buSzPct val="120000"/>
              <a:buFont typeface="Symbol" pitchFamily="18" charset="2"/>
              <a:buChar char="6"/>
            </a:pPr>
            <a:r>
              <a:rPr lang="en-US" sz="2400" smtClean="0"/>
              <a:t>The sum of the oxidation states must be zero in compounds or equal the charge of the ion.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75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5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2C1F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75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5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2C1F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75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5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2C1F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75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5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2C1F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75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5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2C1F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75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5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2C1F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5459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96200" cy="1265238"/>
          </a:xfrm>
          <a:noFill/>
        </p:spPr>
        <p:txBody>
          <a:bodyPr lIns="92075" tIns="46038" rIns="92075" bIns="46038" anchor="t" anchorCtr="1">
            <a:spAutoFit/>
          </a:bodyPr>
          <a:lstStyle/>
          <a:p>
            <a:pPr eaLnBrk="1" hangingPunct="1"/>
            <a:r>
              <a:rPr lang="en-US" smtClean="0"/>
              <a:t>Oxidation States Practice</a:t>
            </a:r>
            <a:br>
              <a:rPr lang="en-US" smtClean="0"/>
            </a:br>
            <a:r>
              <a:rPr lang="en-US" sz="2200" smtClean="0">
                <a:latin typeface="Arial" charset="0"/>
              </a:rPr>
              <a:t>Assign the oxidation states to each element in the following.</a:t>
            </a:r>
            <a:br>
              <a:rPr lang="en-US" sz="2200" smtClean="0">
                <a:latin typeface="Arial" charset="0"/>
              </a:rPr>
            </a:br>
            <a:endParaRPr lang="en-US" sz="2200" smtClean="0">
              <a:latin typeface="Arial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noFill/>
        </p:spPr>
        <p:txBody>
          <a:bodyPr lIns="92075" tIns="46038" rIns="92075" bIns="46038"/>
          <a:lstStyle/>
          <a:p>
            <a:pPr lvl="1" eaLnBrk="1" hangingPunct="1"/>
            <a:r>
              <a:rPr lang="en-US" sz="3600" smtClean="0"/>
              <a:t>CO</a:t>
            </a:r>
            <a:r>
              <a:rPr lang="en-US" sz="3600" baseline="-25000" smtClean="0"/>
              <a:t>2</a:t>
            </a:r>
            <a:r>
              <a:rPr lang="en-US" sz="3600" smtClean="0"/>
              <a:t> </a:t>
            </a:r>
          </a:p>
          <a:p>
            <a:pPr lvl="1" eaLnBrk="1" hangingPunct="1"/>
            <a:endParaRPr lang="en-US" sz="3600" smtClean="0"/>
          </a:p>
          <a:p>
            <a:pPr lvl="1" eaLnBrk="1" hangingPunct="1"/>
            <a:r>
              <a:rPr lang="en-US" sz="3600" smtClean="0"/>
              <a:t>NO</a:t>
            </a:r>
            <a:r>
              <a:rPr lang="en-US" sz="3600" baseline="-25000" smtClean="0"/>
              <a:t>3</a:t>
            </a:r>
            <a:r>
              <a:rPr lang="en-US" sz="3600" baseline="30000" smtClean="0"/>
              <a:t>-</a:t>
            </a:r>
            <a:r>
              <a:rPr lang="en-US" sz="3600" smtClean="0"/>
              <a:t> </a:t>
            </a:r>
          </a:p>
          <a:p>
            <a:pPr lvl="1" eaLnBrk="1" hangingPunct="1"/>
            <a:endParaRPr lang="en-US" sz="3600" smtClean="0"/>
          </a:p>
          <a:p>
            <a:pPr lvl="1" eaLnBrk="1" hangingPunct="1"/>
            <a:r>
              <a:rPr lang="en-US" sz="3600" smtClean="0"/>
              <a:t>H</a:t>
            </a:r>
            <a:r>
              <a:rPr lang="en-US" sz="3600" baseline="-25000" smtClean="0"/>
              <a:t>2</a:t>
            </a:r>
            <a:r>
              <a:rPr lang="en-US" sz="3600" smtClean="0"/>
              <a:t>SO</a:t>
            </a:r>
            <a:r>
              <a:rPr lang="en-US" sz="3600" baseline="-25000" smtClean="0"/>
              <a:t>4</a:t>
            </a:r>
            <a:endParaRPr lang="en-US" sz="3600" smtClean="0"/>
          </a:p>
          <a:p>
            <a:pPr lvl="1" eaLnBrk="1" hangingPunct="1"/>
            <a:endParaRPr lang="en-US" sz="3600" smtClean="0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lvl="1" eaLnBrk="1" hangingPunct="1">
              <a:buFontTx/>
              <a:buNone/>
            </a:pPr>
            <a:endParaRPr lang="en-US" sz="2200" smtClean="0"/>
          </a:p>
          <a:p>
            <a:pPr lvl="1" eaLnBrk="1" hangingPunct="1"/>
            <a:r>
              <a:rPr lang="en-US" sz="3600" smtClean="0"/>
              <a:t>Fe</a:t>
            </a:r>
            <a:r>
              <a:rPr lang="en-US" sz="3600" baseline="-25000" smtClean="0"/>
              <a:t>2</a:t>
            </a:r>
            <a:r>
              <a:rPr lang="en-US" sz="3600" smtClean="0"/>
              <a:t>O</a:t>
            </a:r>
            <a:r>
              <a:rPr lang="en-US" sz="3600" baseline="-25000" smtClean="0"/>
              <a:t>3</a:t>
            </a:r>
            <a:r>
              <a:rPr lang="en-US" sz="3600" smtClean="0"/>
              <a:t> </a:t>
            </a:r>
          </a:p>
          <a:p>
            <a:pPr lvl="1" eaLnBrk="1" hangingPunct="1"/>
            <a:endParaRPr lang="en-US" sz="3600" smtClean="0"/>
          </a:p>
          <a:p>
            <a:pPr lvl="1" eaLnBrk="1" hangingPunct="1"/>
            <a:r>
              <a:rPr lang="en-US" sz="3600" smtClean="0"/>
              <a:t>Fe</a:t>
            </a:r>
            <a:r>
              <a:rPr lang="en-US" sz="3600" baseline="-25000" smtClean="0"/>
              <a:t>3</a:t>
            </a:r>
            <a:r>
              <a:rPr lang="en-US" sz="3600" smtClean="0"/>
              <a:t>O</a:t>
            </a:r>
            <a:r>
              <a:rPr lang="en-US" sz="3600" baseline="-25000" smtClean="0"/>
              <a:t>4</a:t>
            </a:r>
          </a:p>
          <a:p>
            <a:pPr eaLnBrk="1" hangingPunct="1"/>
            <a:endParaRPr lang="en-US" sz="3600" smtClean="0"/>
          </a:p>
        </p:txBody>
      </p:sp>
      <p:sp>
        <p:nvSpPr>
          <p:cNvPr id="277509" name="Text Box 5"/>
          <p:cNvSpPr txBox="1">
            <a:spLocks noChangeArrowheads="1"/>
          </p:cNvSpPr>
          <p:nvPr/>
        </p:nvSpPr>
        <p:spPr bwMode="auto">
          <a:xfrm>
            <a:off x="1905000" y="2452688"/>
            <a:ext cx="533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solidFill>
                  <a:srgbClr val="3333CC"/>
                </a:solidFill>
              </a:rPr>
              <a:t>-2</a:t>
            </a:r>
          </a:p>
        </p:txBody>
      </p:sp>
      <p:sp>
        <p:nvSpPr>
          <p:cNvPr id="277510" name="Text Box 6"/>
          <p:cNvSpPr txBox="1">
            <a:spLocks noChangeArrowheads="1"/>
          </p:cNvSpPr>
          <p:nvPr/>
        </p:nvSpPr>
        <p:spPr bwMode="auto">
          <a:xfrm>
            <a:off x="1905000" y="3733800"/>
            <a:ext cx="533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solidFill>
                  <a:srgbClr val="3333CC"/>
                </a:solidFill>
              </a:rPr>
              <a:t>-2</a:t>
            </a:r>
          </a:p>
        </p:txBody>
      </p:sp>
      <p:sp>
        <p:nvSpPr>
          <p:cNvPr id="277511" name="Text Box 7"/>
          <p:cNvSpPr txBox="1">
            <a:spLocks noChangeArrowheads="1"/>
          </p:cNvSpPr>
          <p:nvPr/>
        </p:nvSpPr>
        <p:spPr bwMode="auto">
          <a:xfrm>
            <a:off x="2362200" y="5029200"/>
            <a:ext cx="533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solidFill>
                  <a:srgbClr val="3333CC"/>
                </a:solidFill>
              </a:rPr>
              <a:t>-2</a:t>
            </a:r>
          </a:p>
        </p:txBody>
      </p:sp>
      <p:sp>
        <p:nvSpPr>
          <p:cNvPr id="277512" name="Text Box 8"/>
          <p:cNvSpPr txBox="1">
            <a:spLocks noChangeArrowheads="1"/>
          </p:cNvSpPr>
          <p:nvPr/>
        </p:nvSpPr>
        <p:spPr bwMode="auto">
          <a:xfrm>
            <a:off x="6172200" y="2909888"/>
            <a:ext cx="533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solidFill>
                  <a:srgbClr val="3333CC"/>
                </a:solidFill>
              </a:rPr>
              <a:t>-2</a:t>
            </a:r>
          </a:p>
        </p:txBody>
      </p:sp>
      <p:sp>
        <p:nvSpPr>
          <p:cNvPr id="277513" name="Text Box 9"/>
          <p:cNvSpPr txBox="1">
            <a:spLocks noChangeArrowheads="1"/>
          </p:cNvSpPr>
          <p:nvPr/>
        </p:nvSpPr>
        <p:spPr bwMode="auto">
          <a:xfrm>
            <a:off x="6172200" y="4191000"/>
            <a:ext cx="533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solidFill>
                  <a:srgbClr val="3333CC"/>
                </a:solidFill>
              </a:rPr>
              <a:t>-2</a:t>
            </a:r>
          </a:p>
        </p:txBody>
      </p:sp>
      <p:sp>
        <p:nvSpPr>
          <p:cNvPr id="277514" name="Text Box 10"/>
          <p:cNvSpPr txBox="1">
            <a:spLocks noChangeArrowheads="1"/>
          </p:cNvSpPr>
          <p:nvPr/>
        </p:nvSpPr>
        <p:spPr bwMode="auto">
          <a:xfrm>
            <a:off x="1447800" y="2438400"/>
            <a:ext cx="533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solidFill>
                  <a:srgbClr val="3333CC"/>
                </a:solidFill>
              </a:rPr>
              <a:t>+4</a:t>
            </a:r>
          </a:p>
        </p:txBody>
      </p:sp>
      <p:sp>
        <p:nvSpPr>
          <p:cNvPr id="277515" name="Text Box 11"/>
          <p:cNvSpPr txBox="1">
            <a:spLocks noChangeArrowheads="1"/>
          </p:cNvSpPr>
          <p:nvPr/>
        </p:nvSpPr>
        <p:spPr bwMode="auto">
          <a:xfrm>
            <a:off x="1524000" y="3733800"/>
            <a:ext cx="533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solidFill>
                  <a:srgbClr val="3333CC"/>
                </a:solidFill>
              </a:rPr>
              <a:t>+5</a:t>
            </a:r>
          </a:p>
        </p:txBody>
      </p:sp>
      <p:sp>
        <p:nvSpPr>
          <p:cNvPr id="277516" name="Text Box 12"/>
          <p:cNvSpPr txBox="1">
            <a:spLocks noChangeArrowheads="1"/>
          </p:cNvSpPr>
          <p:nvPr/>
        </p:nvSpPr>
        <p:spPr bwMode="auto">
          <a:xfrm>
            <a:off x="1981200" y="5029200"/>
            <a:ext cx="533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solidFill>
                  <a:srgbClr val="3333CC"/>
                </a:solidFill>
              </a:rPr>
              <a:t>+6</a:t>
            </a:r>
          </a:p>
        </p:txBody>
      </p:sp>
      <p:sp>
        <p:nvSpPr>
          <p:cNvPr id="277518" name="AutoShape 14"/>
          <p:cNvSpPr>
            <a:spLocks/>
          </p:cNvSpPr>
          <p:nvPr/>
        </p:nvSpPr>
        <p:spPr bwMode="auto">
          <a:xfrm rot="-5400000">
            <a:off x="2362200" y="4191000"/>
            <a:ext cx="228600" cy="838200"/>
          </a:xfrm>
          <a:prstGeom prst="rightBrace">
            <a:avLst>
              <a:gd name="adj1" fmla="val 30556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7519" name="Text Box 15"/>
          <p:cNvSpPr txBox="1">
            <a:spLocks noChangeArrowheads="1"/>
          </p:cNvSpPr>
          <p:nvPr/>
        </p:nvSpPr>
        <p:spPr bwMode="auto">
          <a:xfrm>
            <a:off x="2286000" y="4205288"/>
            <a:ext cx="533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-2</a:t>
            </a:r>
          </a:p>
        </p:txBody>
      </p:sp>
      <p:sp>
        <p:nvSpPr>
          <p:cNvPr id="277520" name="Text Box 16"/>
          <p:cNvSpPr txBox="1">
            <a:spLocks noChangeArrowheads="1"/>
          </p:cNvSpPr>
          <p:nvPr/>
        </p:nvSpPr>
        <p:spPr bwMode="auto">
          <a:xfrm>
            <a:off x="1447800" y="5029200"/>
            <a:ext cx="533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solidFill>
                  <a:srgbClr val="3333CC"/>
                </a:solidFill>
              </a:rPr>
              <a:t>+1</a:t>
            </a:r>
          </a:p>
        </p:txBody>
      </p:sp>
      <p:sp>
        <p:nvSpPr>
          <p:cNvPr id="277521" name="Text Box 17"/>
          <p:cNvSpPr txBox="1">
            <a:spLocks noChangeArrowheads="1"/>
          </p:cNvSpPr>
          <p:nvPr/>
        </p:nvSpPr>
        <p:spPr bwMode="auto">
          <a:xfrm>
            <a:off x="5562600" y="2909888"/>
            <a:ext cx="533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solidFill>
                  <a:srgbClr val="3333CC"/>
                </a:solidFill>
              </a:rPr>
              <a:t>+3</a:t>
            </a:r>
          </a:p>
        </p:txBody>
      </p:sp>
      <p:sp>
        <p:nvSpPr>
          <p:cNvPr id="277522" name="Text Box 18"/>
          <p:cNvSpPr txBox="1">
            <a:spLocks noChangeArrowheads="1"/>
          </p:cNvSpPr>
          <p:nvPr/>
        </p:nvSpPr>
        <p:spPr bwMode="auto">
          <a:xfrm>
            <a:off x="5410200" y="4205288"/>
            <a:ext cx="8382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solidFill>
                  <a:srgbClr val="3333CC"/>
                </a:solidFill>
              </a:rPr>
              <a:t>+8/3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509" grpId="0"/>
      <p:bldP spid="277510" grpId="0"/>
      <p:bldP spid="277511" grpId="0"/>
      <p:bldP spid="277512" grpId="0"/>
      <p:bldP spid="277513" grpId="0"/>
      <p:bldP spid="277514" grpId="0"/>
      <p:bldP spid="277515" grpId="0"/>
      <p:bldP spid="277516" grpId="0"/>
      <p:bldP spid="277518" grpId="0" animBg="1"/>
      <p:bldP spid="277519" grpId="0"/>
      <p:bldP spid="277520" grpId="0"/>
      <p:bldP spid="277521" grpId="0"/>
      <p:bldP spid="2775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96200" cy="595313"/>
          </a:xfrm>
          <a:noFill/>
        </p:spPr>
        <p:txBody>
          <a:bodyPr lIns="92075" tIns="46038" rIns="92075" bIns="46038" anchor="t" anchorCtr="1">
            <a:spAutoFit/>
          </a:bodyPr>
          <a:lstStyle/>
          <a:p>
            <a:pPr eaLnBrk="1" hangingPunct="1"/>
            <a:r>
              <a:rPr lang="en-US" smtClean="0"/>
              <a:t>Oxidation-Reduction</a:t>
            </a:r>
          </a:p>
        </p:txBody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7772400" cy="48006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</a:pPr>
            <a:r>
              <a:rPr lang="en-US" sz="2700" smtClean="0"/>
              <a:t>Electrons are transferred, so the oxidation states change.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2Na + Cl</a:t>
            </a:r>
            <a:r>
              <a:rPr lang="en-US" sz="3100" baseline="-25000" smtClean="0"/>
              <a:t>2</a:t>
            </a:r>
            <a:r>
              <a:rPr lang="en-US" sz="2200" smtClean="0"/>
              <a:t> </a:t>
            </a:r>
            <a:r>
              <a:rPr lang="en-US" sz="2200" smtClean="0">
                <a:latin typeface="Symbol" pitchFamily="18" charset="2"/>
              </a:rPr>
              <a:t>®</a:t>
            </a:r>
            <a:r>
              <a:rPr lang="en-US" sz="2200" smtClean="0"/>
              <a:t> 2NaCl</a:t>
            </a:r>
            <a:br>
              <a:rPr lang="en-US" sz="2200" smtClean="0"/>
            </a:br>
            <a:endParaRPr lang="en-US" sz="2200" smtClean="0"/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CH</a:t>
            </a:r>
            <a:r>
              <a:rPr lang="en-US" sz="3100" baseline="-25000" smtClean="0"/>
              <a:t>4</a:t>
            </a:r>
            <a:r>
              <a:rPr lang="en-US" sz="2200" smtClean="0"/>
              <a:t> + 2O</a:t>
            </a:r>
            <a:r>
              <a:rPr lang="en-US" sz="3100" baseline="-25000" smtClean="0"/>
              <a:t>2</a:t>
            </a:r>
            <a:r>
              <a:rPr lang="en-US" sz="2200" smtClean="0"/>
              <a:t> </a:t>
            </a:r>
            <a:r>
              <a:rPr lang="en-US" sz="2200" smtClean="0">
                <a:latin typeface="Symbol" pitchFamily="18" charset="2"/>
              </a:rPr>
              <a:t>®</a:t>
            </a:r>
            <a:r>
              <a:rPr lang="en-US" sz="2200" smtClean="0"/>
              <a:t> CO</a:t>
            </a:r>
            <a:r>
              <a:rPr lang="en-US" sz="3100" baseline="-25000" smtClean="0"/>
              <a:t>2</a:t>
            </a:r>
            <a:r>
              <a:rPr lang="en-US" sz="2200" smtClean="0"/>
              <a:t> + 2H</a:t>
            </a:r>
            <a:r>
              <a:rPr lang="en-US" sz="3100" baseline="-25000" smtClean="0"/>
              <a:t>2</a:t>
            </a:r>
            <a:r>
              <a:rPr lang="en-US" sz="2200" smtClean="0"/>
              <a:t>O</a:t>
            </a:r>
            <a:br>
              <a:rPr lang="en-US" sz="2200" smtClean="0"/>
            </a:br>
            <a:endParaRPr lang="en-US" sz="2200" smtClean="0"/>
          </a:p>
        </p:txBody>
      </p:sp>
      <p:sp>
        <p:nvSpPr>
          <p:cNvPr id="279556" name="Text Box 4"/>
          <p:cNvSpPr txBox="1">
            <a:spLocks noChangeArrowheads="1"/>
          </p:cNvSpPr>
          <p:nvPr/>
        </p:nvSpPr>
        <p:spPr bwMode="auto">
          <a:xfrm>
            <a:off x="1066800" y="2743200"/>
            <a:ext cx="2971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solidFill>
                  <a:srgbClr val="3333CC"/>
                </a:solidFill>
              </a:rPr>
              <a:t>      0           0            +1 -1 </a:t>
            </a:r>
          </a:p>
        </p:txBody>
      </p:sp>
      <p:sp>
        <p:nvSpPr>
          <p:cNvPr id="279557" name="Text Box 5"/>
          <p:cNvSpPr txBox="1">
            <a:spLocks noChangeArrowheads="1"/>
          </p:cNvSpPr>
          <p:nvPr/>
        </p:nvSpPr>
        <p:spPr bwMode="auto">
          <a:xfrm>
            <a:off x="1219200" y="3443288"/>
            <a:ext cx="3733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solidFill>
                  <a:srgbClr val="3333CC"/>
                </a:solidFill>
              </a:rPr>
              <a:t>-4 +1           0         +4 -2        +1 -2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9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79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9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2C1FE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9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79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9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2C1FE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9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279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9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2C1F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9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9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9555" grpId="0" build="p" autoUpdateAnimBg="0"/>
      <p:bldP spid="279556" grpId="0" autoUpdateAnimBg="0"/>
      <p:bldP spid="279557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96200" cy="595313"/>
          </a:xfrm>
          <a:noFill/>
        </p:spPr>
        <p:txBody>
          <a:bodyPr lIns="92075" tIns="46038" rIns="92075" bIns="46038" anchor="t" anchorCtr="1">
            <a:spAutoFit/>
          </a:bodyPr>
          <a:lstStyle/>
          <a:p>
            <a:pPr eaLnBrk="1" hangingPunct="1"/>
            <a:r>
              <a:rPr lang="en-US" smtClean="0"/>
              <a:t>Oxidation-Reduction</a:t>
            </a:r>
          </a:p>
        </p:txBody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7772400" cy="48006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</a:pPr>
            <a:endParaRPr lang="en-US" sz="2200" smtClean="0"/>
          </a:p>
          <a:p>
            <a:pPr eaLnBrk="1" hangingPunct="1">
              <a:lnSpc>
                <a:spcPct val="90000"/>
              </a:lnSpc>
            </a:pPr>
            <a:r>
              <a:rPr lang="en-US" sz="5400" smtClean="0"/>
              <a:t>OIL RIG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Oxidation is the loss of electrons.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Reduction is the gain of electrons.</a:t>
            </a:r>
          </a:p>
        </p:txBody>
      </p:sp>
      <p:pic>
        <p:nvPicPr>
          <p:cNvPr id="9220" name="Picture 8" descr="http://images.politico.com/global/gulf%20platfor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754313"/>
            <a:ext cx="2598738" cy="326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9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79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9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2C1FE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9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79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9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2C1FE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9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279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9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2C1F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9555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-76200" y="776288"/>
            <a:ext cx="6248400" cy="595312"/>
          </a:xfrm>
          <a:noFill/>
        </p:spPr>
        <p:txBody>
          <a:bodyPr lIns="92075" tIns="46038" rIns="92075" bIns="46038" anchor="t" anchorCtr="1">
            <a:spAutoFit/>
          </a:bodyPr>
          <a:lstStyle/>
          <a:p>
            <a:pPr eaLnBrk="1" hangingPunct="1"/>
            <a:r>
              <a:rPr lang="en-US" smtClean="0"/>
              <a:t>Oxidation-Reduction</a:t>
            </a:r>
          </a:p>
        </p:txBody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7772400" cy="48006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</a:pPr>
            <a:r>
              <a:rPr lang="en-US" sz="2700" smtClean="0"/>
              <a:t>LEO GER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Losing electrons - oxidation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Gaining electrons - reduction</a:t>
            </a:r>
          </a:p>
        </p:txBody>
      </p:sp>
      <p:pic>
        <p:nvPicPr>
          <p:cNvPr id="10244" name="Picture 10" descr="http://www.amazingrust.com/experiments/background_knowledge/Images/LEO_G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787775"/>
            <a:ext cx="2922588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12" descr="http://www.chem.latech.edu/~upali/chem481/simba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743200"/>
            <a:ext cx="3419475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9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79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9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2C1FE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9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79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9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2C1FE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9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279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9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2C1F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9555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96200" cy="595313"/>
          </a:xfrm>
          <a:noFill/>
        </p:spPr>
        <p:txBody>
          <a:bodyPr lIns="92075" tIns="46038" rIns="92075" bIns="46038" anchor="t" anchorCtr="1">
            <a:spAutoFit/>
          </a:bodyPr>
          <a:lstStyle/>
          <a:p>
            <a:pPr eaLnBrk="1" hangingPunct="1"/>
            <a:r>
              <a:rPr lang="en-US" smtClean="0"/>
              <a:t>Oxidation-Reduction</a:t>
            </a:r>
          </a:p>
        </p:txBody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b="1" u="sng" smtClean="0"/>
              <a:t>Oxidation</a:t>
            </a:r>
            <a:r>
              <a:rPr lang="en-US" smtClean="0"/>
              <a:t> means an increase in oxidation state - lose electrons.</a:t>
            </a:r>
          </a:p>
          <a:p>
            <a:pPr eaLnBrk="1" hangingPunct="1"/>
            <a:r>
              <a:rPr lang="en-US" b="1" u="sng" smtClean="0"/>
              <a:t>Reduction</a:t>
            </a:r>
            <a:r>
              <a:rPr lang="en-US" smtClean="0"/>
              <a:t> means a decrease in oxidation state - gain electrons.</a:t>
            </a:r>
          </a:p>
          <a:p>
            <a:pPr eaLnBrk="1" hangingPunct="1"/>
            <a:r>
              <a:rPr lang="en-US" smtClean="0"/>
              <a:t>The substance that is oxidized is called the </a:t>
            </a:r>
            <a:r>
              <a:rPr lang="en-US" b="1" smtClean="0"/>
              <a:t>reducing agent</a:t>
            </a:r>
            <a:r>
              <a:rPr lang="en-US" smtClean="0"/>
              <a:t>.</a:t>
            </a:r>
          </a:p>
          <a:p>
            <a:pPr eaLnBrk="1" hangingPunct="1"/>
            <a:r>
              <a:rPr lang="en-US" smtClean="0"/>
              <a:t>The substance that is reduced is called the </a:t>
            </a:r>
            <a:r>
              <a:rPr lang="en-US" b="1" smtClean="0"/>
              <a:t>oxidizing agent</a:t>
            </a:r>
            <a:r>
              <a:rPr lang="en-US" smtClean="0"/>
              <a:t>.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1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81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1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2C1F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1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81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1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2C1F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1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81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1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2C1F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1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81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1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2C1F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603" grpId="0" build="p" autoUpdateAnimBg="0"/>
    </p:bldLst>
  </p:timing>
</p:sld>
</file>

<file path=ppt/theme/theme1.xml><?xml version="1.0" encoding="utf-8"?>
<a:theme xmlns:a="http://schemas.openxmlformats.org/drawingml/2006/main" name="Studio">
  <a:themeElements>
    <a:clrScheme name="Studio 4">
      <a:dk1>
        <a:srgbClr val="000000"/>
      </a:dk1>
      <a:lt1>
        <a:srgbClr val="FFFFFF"/>
      </a:lt1>
      <a:dk2>
        <a:srgbClr val="551A07"/>
      </a:dk2>
      <a:lt2>
        <a:srgbClr val="CC3300"/>
      </a:lt2>
      <a:accent1>
        <a:srgbClr val="F4B400"/>
      </a:accent1>
      <a:accent2>
        <a:srgbClr val="993300"/>
      </a:accent2>
      <a:accent3>
        <a:srgbClr val="FFFFFF"/>
      </a:accent3>
      <a:accent4>
        <a:srgbClr val="000000"/>
      </a:accent4>
      <a:accent5>
        <a:srgbClr val="F8D6AA"/>
      </a:accent5>
      <a:accent6>
        <a:srgbClr val="8A2D00"/>
      </a:accent6>
      <a:hlink>
        <a:srgbClr val="FF3300"/>
      </a:hlink>
      <a:folHlink>
        <a:srgbClr val="666699"/>
      </a:folHlink>
    </a:clrScheme>
    <a:fontScheme name="Studio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udio 1">
        <a:dk1>
          <a:srgbClr val="000000"/>
        </a:dk1>
        <a:lt1>
          <a:srgbClr val="FFFFFF"/>
        </a:lt1>
        <a:dk2>
          <a:srgbClr val="336666"/>
        </a:dk2>
        <a:lt2>
          <a:srgbClr val="CCCC99"/>
        </a:lt2>
        <a:accent1>
          <a:srgbClr val="97CDCC"/>
        </a:accent1>
        <a:accent2>
          <a:srgbClr val="D6E0E0"/>
        </a:accent2>
        <a:accent3>
          <a:srgbClr val="FFFFFF"/>
        </a:accent3>
        <a:accent4>
          <a:srgbClr val="000000"/>
        </a:accent4>
        <a:accent5>
          <a:srgbClr val="C9E3E2"/>
        </a:accent5>
        <a:accent6>
          <a:srgbClr val="C2CBCB"/>
        </a:accent6>
        <a:hlink>
          <a:srgbClr val="99CC00"/>
        </a:hlink>
        <a:folHlink>
          <a:srgbClr val="33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2">
        <a:dk1>
          <a:srgbClr val="000000"/>
        </a:dk1>
        <a:lt1>
          <a:srgbClr val="FFFFFF"/>
        </a:lt1>
        <a:dk2>
          <a:srgbClr val="3732A0"/>
        </a:dk2>
        <a:lt2>
          <a:srgbClr val="666699"/>
        </a:lt2>
        <a:accent1>
          <a:srgbClr val="CCCCFF"/>
        </a:accent1>
        <a:accent2>
          <a:srgbClr val="009999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8A8A"/>
        </a:accent6>
        <a:hlink>
          <a:srgbClr val="3366CC"/>
        </a:hlink>
        <a:folHlink>
          <a:srgbClr val="9094B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3">
        <a:dk1>
          <a:srgbClr val="000000"/>
        </a:dk1>
        <a:lt1>
          <a:srgbClr val="FFFFFF"/>
        </a:lt1>
        <a:dk2>
          <a:srgbClr val="CD0505"/>
        </a:dk2>
        <a:lt2>
          <a:srgbClr val="5F5F5F"/>
        </a:lt2>
        <a:accent1>
          <a:srgbClr val="D2D5DE"/>
        </a:accent1>
        <a:accent2>
          <a:srgbClr val="D55757"/>
        </a:accent2>
        <a:accent3>
          <a:srgbClr val="FFFFFF"/>
        </a:accent3>
        <a:accent4>
          <a:srgbClr val="000000"/>
        </a:accent4>
        <a:accent5>
          <a:srgbClr val="E5E7EC"/>
        </a:accent5>
        <a:accent6>
          <a:srgbClr val="C14E4E"/>
        </a:accent6>
        <a:hlink>
          <a:srgbClr val="F42D1E"/>
        </a:hlink>
        <a:folHlink>
          <a:srgbClr val="7C84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4">
        <a:dk1>
          <a:srgbClr val="000000"/>
        </a:dk1>
        <a:lt1>
          <a:srgbClr val="FFFFFF"/>
        </a:lt1>
        <a:dk2>
          <a:srgbClr val="551A07"/>
        </a:dk2>
        <a:lt2>
          <a:srgbClr val="CC3300"/>
        </a:lt2>
        <a:accent1>
          <a:srgbClr val="F4B400"/>
        </a:accent1>
        <a:accent2>
          <a:srgbClr val="993300"/>
        </a:accent2>
        <a:accent3>
          <a:srgbClr val="FFFFFF"/>
        </a:accent3>
        <a:accent4>
          <a:srgbClr val="000000"/>
        </a:accent4>
        <a:accent5>
          <a:srgbClr val="F8D6AA"/>
        </a:accent5>
        <a:accent6>
          <a:srgbClr val="8A2D00"/>
        </a:accent6>
        <a:hlink>
          <a:srgbClr val="FF33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5">
        <a:dk1>
          <a:srgbClr val="000000"/>
        </a:dk1>
        <a:lt1>
          <a:srgbClr val="FFFFFF"/>
        </a:lt1>
        <a:dk2>
          <a:srgbClr val="FF0000"/>
        </a:dk2>
        <a:lt2>
          <a:srgbClr val="FFCC00"/>
        </a:lt2>
        <a:accent1>
          <a:srgbClr val="66CC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008A00"/>
        </a:accent6>
        <a:hlink>
          <a:srgbClr val="FF3300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6">
        <a:dk1>
          <a:srgbClr val="666633"/>
        </a:dk1>
        <a:lt1>
          <a:srgbClr val="FFFFFF"/>
        </a:lt1>
        <a:dk2>
          <a:srgbClr val="000000"/>
        </a:dk2>
        <a:lt2>
          <a:srgbClr val="CC3300"/>
        </a:lt2>
        <a:accent1>
          <a:srgbClr val="8080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C0C0AA"/>
        </a:accent5>
        <a:accent6>
          <a:srgbClr val="E78A00"/>
        </a:accent6>
        <a:hlink>
          <a:srgbClr val="CC6600"/>
        </a:hlink>
        <a:folHlink>
          <a:srgbClr val="434B1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7">
        <a:dk1>
          <a:srgbClr val="766997"/>
        </a:dk1>
        <a:lt1>
          <a:srgbClr val="FFFFFF"/>
        </a:lt1>
        <a:dk2>
          <a:srgbClr val="530901"/>
        </a:dk2>
        <a:lt2>
          <a:srgbClr val="FFFFFF"/>
        </a:lt2>
        <a:accent1>
          <a:srgbClr val="FF3300"/>
        </a:accent1>
        <a:accent2>
          <a:srgbClr val="CC6600"/>
        </a:accent2>
        <a:accent3>
          <a:srgbClr val="B3AAAA"/>
        </a:accent3>
        <a:accent4>
          <a:srgbClr val="DADADA"/>
        </a:accent4>
        <a:accent5>
          <a:srgbClr val="FFADAA"/>
        </a:accent5>
        <a:accent6>
          <a:srgbClr val="B95C00"/>
        </a:accent6>
        <a:hlink>
          <a:srgbClr val="FF9900"/>
        </a:hlink>
        <a:folHlink>
          <a:srgbClr val="99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8">
        <a:dk1>
          <a:srgbClr val="666699"/>
        </a:dk1>
        <a:lt1>
          <a:srgbClr val="FFFFFF"/>
        </a:lt1>
        <a:dk2>
          <a:srgbClr val="4C004C"/>
        </a:dk2>
        <a:lt2>
          <a:srgbClr val="FFFFFF"/>
        </a:lt2>
        <a:accent1>
          <a:srgbClr val="0099CC"/>
        </a:accent1>
        <a:accent2>
          <a:srgbClr val="993366"/>
        </a:accent2>
        <a:accent3>
          <a:srgbClr val="B2AAB2"/>
        </a:accent3>
        <a:accent4>
          <a:srgbClr val="DADADA"/>
        </a:accent4>
        <a:accent5>
          <a:srgbClr val="AACAE2"/>
        </a:accent5>
        <a:accent6>
          <a:srgbClr val="8A2D5C"/>
        </a:accent6>
        <a:hlink>
          <a:srgbClr val="99CC00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9">
        <a:dk1>
          <a:srgbClr val="565682"/>
        </a:dk1>
        <a:lt1>
          <a:srgbClr val="FFFFFF"/>
        </a:lt1>
        <a:dk2>
          <a:srgbClr val="1E1551"/>
        </a:dk2>
        <a:lt2>
          <a:srgbClr val="CCFFFF"/>
        </a:lt2>
        <a:accent1>
          <a:srgbClr val="33CCCC"/>
        </a:accent1>
        <a:accent2>
          <a:srgbClr val="009999"/>
        </a:accent2>
        <a:accent3>
          <a:srgbClr val="ABAAB3"/>
        </a:accent3>
        <a:accent4>
          <a:srgbClr val="DADADA"/>
        </a:accent4>
        <a:accent5>
          <a:srgbClr val="ADE2E2"/>
        </a:accent5>
        <a:accent6>
          <a:srgbClr val="008A8A"/>
        </a:accent6>
        <a:hlink>
          <a:srgbClr val="FF9900"/>
        </a:hlink>
        <a:folHlink>
          <a:srgbClr val="00598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10">
        <a:dk1>
          <a:srgbClr val="CCCC99"/>
        </a:dk1>
        <a:lt1>
          <a:srgbClr val="FFFFFF"/>
        </a:lt1>
        <a:dk2>
          <a:srgbClr val="2E5D5C"/>
        </a:dk2>
        <a:lt2>
          <a:srgbClr val="FFFFFF"/>
        </a:lt2>
        <a:accent1>
          <a:srgbClr val="0099CC"/>
        </a:accent1>
        <a:accent2>
          <a:srgbClr val="D6E0E0"/>
        </a:accent2>
        <a:accent3>
          <a:srgbClr val="ADB6B5"/>
        </a:accent3>
        <a:accent4>
          <a:srgbClr val="DADADA"/>
        </a:accent4>
        <a:accent5>
          <a:srgbClr val="AACAE2"/>
        </a:accent5>
        <a:accent6>
          <a:srgbClr val="C2CBCB"/>
        </a:accent6>
        <a:hlink>
          <a:srgbClr val="CCCC99"/>
        </a:hlink>
        <a:folHlink>
          <a:srgbClr val="428A8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Studio</Template>
  <TotalTime>530</TotalTime>
  <Pages>12</Pages>
  <Words>1325</Words>
  <Application>Microsoft Office PowerPoint</Application>
  <PresentationFormat>On-screen Show (4:3)</PresentationFormat>
  <Paragraphs>312</Paragraphs>
  <Slides>29</Slides>
  <Notes>29</Notes>
  <HiddenSlides>4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Arial Black</vt:lpstr>
      <vt:lpstr>Wingdings</vt:lpstr>
      <vt:lpstr>Book Antiqua</vt:lpstr>
      <vt:lpstr>Times New Roman</vt:lpstr>
      <vt:lpstr>Symbol</vt:lpstr>
      <vt:lpstr>Studio</vt:lpstr>
      <vt:lpstr>Oxidation  &amp;  Reduction</vt:lpstr>
      <vt:lpstr>Oxidation-Reduction (“Redox”)</vt:lpstr>
      <vt:lpstr>Oxidation States</vt:lpstr>
      <vt:lpstr>Rules for assigning oxidation states</vt:lpstr>
      <vt:lpstr>Oxidation States Practice Assign the oxidation states to each element in the following. </vt:lpstr>
      <vt:lpstr>Oxidation-Reduction</vt:lpstr>
      <vt:lpstr>Oxidation-Reduction</vt:lpstr>
      <vt:lpstr>Oxidation-Reduction</vt:lpstr>
      <vt:lpstr>Oxidation-Reduction</vt:lpstr>
      <vt:lpstr>Redox Reactions</vt:lpstr>
      <vt:lpstr>Agents</vt:lpstr>
      <vt:lpstr>Practice  In the following reaction, identify the… Oxidizing agent; Reducing agent; Substance oxidized; Substance reduced </vt:lpstr>
      <vt:lpstr>Practice  In the following reaction, identify the… Oxidizing agent; Reducing agent; Substance oxidized; Substance reduced </vt:lpstr>
      <vt:lpstr>Practice  In the following reaction, identify the… Oxidizing agent; Reducing agent; Substance oxidized; Substance reduced </vt:lpstr>
      <vt:lpstr>Half-Reactions</vt:lpstr>
      <vt:lpstr>Half-Reactions Practice</vt:lpstr>
      <vt:lpstr>Half-Reactions Practice</vt:lpstr>
      <vt:lpstr>Balancing Redox Equations</vt:lpstr>
      <vt:lpstr>Acidic Solution</vt:lpstr>
      <vt:lpstr>Redox Balancing Practice</vt:lpstr>
      <vt:lpstr>Redox Balancing Practice</vt:lpstr>
      <vt:lpstr>Practice</vt:lpstr>
      <vt:lpstr>Now for a tough one…</vt:lpstr>
      <vt:lpstr>Basic Solution</vt:lpstr>
      <vt:lpstr>Redox Balancing Practice</vt:lpstr>
      <vt:lpstr>Redox Balancing Practice</vt:lpstr>
      <vt:lpstr>Basic Solution Practice</vt:lpstr>
      <vt:lpstr>Redox Titrations</vt:lpstr>
      <vt:lpstr>Example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4</dc:title>
  <dc:creator>Deborah Dogancay</dc:creator>
  <cp:lastModifiedBy>Deborah Dogancay</cp:lastModifiedBy>
  <cp:revision>80</cp:revision>
  <cp:lastPrinted>1601-01-01T00:00:00Z</cp:lastPrinted>
  <dcterms:created xsi:type="dcterms:W3CDTF">1995-10-12T01:12:43Z</dcterms:created>
  <dcterms:modified xsi:type="dcterms:W3CDTF">2012-01-24T14:09:00Z</dcterms:modified>
</cp:coreProperties>
</file>