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31"/>
  </p:notesMasterIdLst>
  <p:handoutMasterIdLst>
    <p:handoutMasterId r:id="rId32"/>
  </p:handoutMasterIdLst>
  <p:sldIdLst>
    <p:sldId id="316" r:id="rId2"/>
    <p:sldId id="392" r:id="rId3"/>
    <p:sldId id="362" r:id="rId4"/>
    <p:sldId id="363" r:id="rId5"/>
    <p:sldId id="364" r:id="rId6"/>
    <p:sldId id="365" r:id="rId7"/>
    <p:sldId id="400" r:id="rId8"/>
    <p:sldId id="401" r:id="rId9"/>
    <p:sldId id="366" r:id="rId10"/>
    <p:sldId id="291" r:id="rId11"/>
    <p:sldId id="292" r:id="rId12"/>
    <p:sldId id="293" r:id="rId13"/>
    <p:sldId id="393" r:id="rId14"/>
    <p:sldId id="394" r:id="rId15"/>
    <p:sldId id="294" r:id="rId16"/>
    <p:sldId id="305" r:id="rId17"/>
    <p:sldId id="395" r:id="rId18"/>
    <p:sldId id="295" r:id="rId19"/>
    <p:sldId id="296" r:id="rId20"/>
    <p:sldId id="396" r:id="rId21"/>
    <p:sldId id="397" r:id="rId22"/>
    <p:sldId id="297" r:id="rId23"/>
    <p:sldId id="298" r:id="rId24"/>
    <p:sldId id="299" r:id="rId25"/>
    <p:sldId id="398" r:id="rId26"/>
    <p:sldId id="399" r:id="rId27"/>
    <p:sldId id="306" r:id="rId28"/>
    <p:sldId id="301" r:id="rId29"/>
    <p:sldId id="302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6699FF"/>
    <a:srgbClr val="9999FF"/>
    <a:srgbClr val="A2C1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31" autoAdjust="0"/>
    <p:restoredTop sz="94667" autoAdjust="0"/>
  </p:normalViewPr>
  <p:slideViewPr>
    <p:cSldViewPr>
      <p:cViewPr varScale="1">
        <p:scale>
          <a:sx n="85" d="100"/>
          <a:sy n="85" d="100"/>
        </p:scale>
        <p:origin x="-8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Book Antiqua" pitchFamily="18" charset="0"/>
              </a:defRPr>
            </a:lvl1pPr>
          </a:lstStyle>
          <a:p>
            <a:pPr>
              <a:defRPr/>
            </a:pPr>
            <a:fld id="{8C2B0B43-EBA6-4621-8D7A-A4EBAFA86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80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D1AAEC5-A0F2-4559-BD3E-45EBB735B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5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585343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44496C5-44B2-4C2F-9A28-EC470311033D}" type="slidenum">
              <a:rPr lang="en-US">
                <a:latin typeface="Times New Roman" pitchFamily="18" charset="0"/>
              </a:rPr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A17CB4-F0B3-4B1B-A446-C3A1EE9E1A72}" type="slidenum">
              <a:rPr lang="en-US">
                <a:latin typeface="Times New Roman" pitchFamily="18" charset="0"/>
              </a:rPr>
              <a:pPr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3F095C4-35E5-497E-907F-5E0B56A73745}" type="slidenum">
              <a:rPr lang="en-US">
                <a:latin typeface="Times New Roman" pitchFamily="18" charset="0"/>
              </a:rPr>
              <a:pPr/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A396A3-478D-4949-A752-62B44E41E0E6}" type="slidenum">
              <a:rPr lang="en-US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A21A0A-1764-4A12-B584-5AF488C11620}" type="slidenum">
              <a:rPr lang="en-US">
                <a:latin typeface="Times New Roman" pitchFamily="18" charset="0"/>
              </a:rPr>
              <a:pPr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CD91C0-8061-4B77-9A17-D8A41D2EC2BF}" type="slidenum">
              <a:rPr lang="en-US">
                <a:latin typeface="Times New Roman" pitchFamily="18" charset="0"/>
              </a:rPr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C6D84A-0BB3-4F44-BBD5-2E2914DA8D26}" type="slidenum">
              <a:rPr lang="en-US">
                <a:latin typeface="Times New Roman" pitchFamily="18" charset="0"/>
              </a:rPr>
              <a:pPr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59EA49B-9E9C-4E7C-B9B7-2AFC3786A11E}" type="slidenum">
              <a:rPr lang="en-US">
                <a:latin typeface="Times New Roman" pitchFamily="18" charset="0"/>
              </a:rPr>
              <a:pPr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2FA45F-1533-406B-A931-5B7602C2A55D}" type="slidenum">
              <a:rPr lang="en-US">
                <a:latin typeface="Times New Roman" pitchFamily="18" charset="0"/>
              </a:rPr>
              <a:pPr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4F44BD7-9AB6-4A3C-86EB-F1A4B0621C1B}" type="slidenum">
              <a:rPr lang="en-US">
                <a:latin typeface="Times New Roman" pitchFamily="18" charset="0"/>
              </a:rPr>
              <a:pPr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84226B-766A-4658-8F0F-8CE8F3653605}" type="slidenum">
              <a:rPr lang="en-US">
                <a:latin typeface="Times New Roman" pitchFamily="18" charset="0"/>
              </a:rPr>
              <a:pPr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4636614-0204-484F-A05C-682B5D462526}" type="slidenum">
              <a:rPr lang="en-US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F4A8949-4BF6-40ED-8F9A-4693CCBC3C11}" type="slidenum">
              <a:rPr lang="en-US">
                <a:latin typeface="Times New Roman" pitchFamily="18" charset="0"/>
              </a:rPr>
              <a:pPr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A8CB7-A378-4828-81B8-AFF882649994}" type="slidenum">
              <a:rPr lang="en-US">
                <a:latin typeface="Times New Roman" pitchFamily="18" charset="0"/>
              </a:rPr>
              <a:pPr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7224F3A-309D-46DC-8869-409490C0FB92}" type="slidenum">
              <a:rPr lang="en-US">
                <a:latin typeface="Times New Roman" pitchFamily="18" charset="0"/>
              </a:rPr>
              <a:pPr/>
              <a:t>22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B5AA321-3553-479E-BF7F-EC7C7CDA5EA8}" type="slidenum">
              <a:rPr lang="en-US">
                <a:latin typeface="Times New Roman" pitchFamily="18" charset="0"/>
              </a:rPr>
              <a:pPr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AE8F72-394A-4F88-8E19-77A92B1CAE14}" type="slidenum">
              <a:rPr lang="en-US">
                <a:latin typeface="Times New Roman" pitchFamily="18" charset="0"/>
              </a:rPr>
              <a:pPr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AA15DF7-F496-4915-84BB-8E183C0468A6}" type="slidenum">
              <a:rPr lang="en-US">
                <a:latin typeface="Times New Roman" pitchFamily="18" charset="0"/>
              </a:rPr>
              <a:pPr/>
              <a:t>25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6463E82-E6C2-438E-AE14-08D9F6639268}" type="slidenum">
              <a:rPr lang="en-US">
                <a:latin typeface="Times New Roman" pitchFamily="18" charset="0"/>
              </a:rPr>
              <a:pPr/>
              <a:t>26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0A58F3-EBC6-4682-8778-47212C3AED7D}" type="slidenum">
              <a:rPr lang="en-US">
                <a:latin typeface="Times New Roman" pitchFamily="18" charset="0"/>
              </a:rPr>
              <a:pPr/>
              <a:t>27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CC16FE3-0CEC-4D35-B8F7-6863675114A0}" type="slidenum">
              <a:rPr lang="en-US">
                <a:latin typeface="Times New Roman" pitchFamily="18" charset="0"/>
              </a:rPr>
              <a:pPr/>
              <a:t>28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B44D76-C7FC-44C1-B0E5-48DCF00BEB02}" type="slidenum">
              <a:rPr lang="en-US">
                <a:latin typeface="Times New Roman" pitchFamily="18" charset="0"/>
              </a:rPr>
              <a:pPr/>
              <a:t>29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3B41D36-99C9-4FC7-B9B8-FB5EE61B1C69}" type="slidenum">
              <a:rPr lang="en-US">
                <a:latin typeface="Times New Roman" pitchFamily="18" charset="0"/>
              </a:rPr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11F9652-A360-4F11-B855-15CA4B5AADFA}" type="slidenum">
              <a:rPr lang="en-US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10BD7B-9A5E-43AD-825E-B5846F2B5E09}" type="slidenum">
              <a:rPr lang="en-US">
                <a:latin typeface="Times New Roman" pitchFamily="18" charset="0"/>
              </a:rPr>
              <a:pPr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7ED30C2-A080-4442-9022-C9B74DB2036E}" type="slidenum">
              <a:rPr lang="en-US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362C6-0AFA-48E9-970F-B3D3D7FB7ABE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/>
              <a:t>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CDB5EA-9B31-4200-89D1-768B069049AA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/>
              <a:t>8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DE06165-FF06-4933-AA99-A5F5A74729A9}" type="slidenum">
              <a:rPr lang="en-US">
                <a:latin typeface="Times New Roman" pitchFamily="18" charset="0"/>
              </a:rPr>
              <a:pPr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47261A-F445-414B-874F-772A7C615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EAC63-175B-48D1-93E4-D70AC23E8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4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58FC7-3DE9-4ACD-A808-044C0D485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4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08479-452B-4F54-98BF-C197D3FB0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09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37719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000500"/>
            <a:ext cx="37719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9724D-2AD5-4713-B7D3-5826CB8CF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4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9F515-2F28-41CE-B48F-56448E23C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5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0800-E531-48A9-8D2C-388956E0A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5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1F7-BD8F-44B7-8584-9428DAA84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4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49D0-4C0B-4E97-AC41-327177A50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4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A1AA0-C00A-44B9-9837-5614F6D66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1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8C168-48A1-4173-8B90-D155F8451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1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982E5-A7ED-48C9-9782-63DC9A2D4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3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3DDEB-26AE-4AFE-8060-34A6C0A55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3271A6FB-2F93-46AE-A585-D559DBC86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5200" y="1138238"/>
            <a:ext cx="4495800" cy="1985962"/>
          </a:xfrm>
          <a:noFill/>
        </p:spPr>
        <p:txBody>
          <a:bodyPr lIns="92075" tIns="46038" rIns="92075" bIns="46038" anchorCtr="0">
            <a:spAutoFit/>
          </a:bodyPr>
          <a:lstStyle/>
          <a:p>
            <a:pPr eaLnBrk="1" hangingPunct="1"/>
            <a:r>
              <a:rPr lang="en-US" smtClean="0"/>
              <a:t>Oxidation </a:t>
            </a:r>
            <a:br>
              <a:rPr lang="en-US" smtClean="0"/>
            </a:br>
            <a:r>
              <a:rPr lang="en-US" smtClean="0"/>
              <a:t>&amp; </a:t>
            </a:r>
            <a:br>
              <a:rPr lang="en-US" smtClean="0"/>
            </a:br>
            <a:r>
              <a:rPr lang="en-US" smtClean="0"/>
              <a:t>Reduction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81400"/>
            <a:ext cx="5410200" cy="1905000"/>
          </a:xfrm>
          <a:noFill/>
        </p:spPr>
        <p:txBody>
          <a:bodyPr lIns="92075" tIns="46038" rIns="92075" bIns="46038" anchor="t"/>
          <a:lstStyle/>
          <a:p>
            <a:pPr marL="342900" indent="-342900" eaLnBrk="1" hangingPunct="1"/>
            <a:r>
              <a:rPr lang="en-US" smtClean="0"/>
              <a:t>IB Topics 9 &amp; 19</a:t>
            </a:r>
            <a:br>
              <a:rPr lang="en-US" smtClean="0"/>
            </a:br>
            <a:r>
              <a:rPr lang="en-US" smtClean="0"/>
              <a:t>AP Chapters 4.9-4.10; 17</a:t>
            </a:r>
          </a:p>
        </p:txBody>
      </p:sp>
      <p:pic>
        <p:nvPicPr>
          <p:cNvPr id="3076" name="Picture 4" descr="chemani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1157288"/>
            <a:ext cx="2771775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19250"/>
            <a:ext cx="7772400" cy="717550"/>
          </a:xfrm>
          <a:noFill/>
        </p:spPr>
        <p:txBody>
          <a:bodyPr lIns="92075" tIns="46038" rIns="92075" bIns="46038" anchorCtr="0">
            <a:spAutoFit/>
          </a:bodyPr>
          <a:lstStyle/>
          <a:p>
            <a:pPr eaLnBrk="1" hangingPunct="1"/>
            <a:r>
              <a:rPr lang="en-US" smtClean="0"/>
              <a:t>Redox Reactions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2075" tIns="46038" rIns="92075" bIns="46038" anchor="t"/>
          <a:lstStyle/>
          <a:p>
            <a:pPr marL="342900" indent="-342900" eaLnBrk="1" hangingPunct="1"/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Agents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Oxidizing agent gets reduced.</a:t>
            </a:r>
          </a:p>
          <a:p>
            <a:pPr lvl="1" eaLnBrk="1" hangingPunct="1"/>
            <a:r>
              <a:rPr lang="en-US" smtClean="0"/>
              <a:t>Gains electrons.</a:t>
            </a:r>
          </a:p>
          <a:p>
            <a:pPr lvl="1" eaLnBrk="1" hangingPunct="1"/>
            <a:r>
              <a:rPr lang="en-US" smtClean="0"/>
              <a:t>More negative oxidation state.</a:t>
            </a:r>
          </a:p>
          <a:p>
            <a:pPr eaLnBrk="1" hangingPunct="1"/>
            <a:r>
              <a:rPr lang="en-US" smtClean="0"/>
              <a:t>Reducing agent gets oxidized.</a:t>
            </a:r>
          </a:p>
          <a:p>
            <a:pPr lvl="1" eaLnBrk="1" hangingPunct="1"/>
            <a:r>
              <a:rPr lang="en-US" smtClean="0"/>
              <a:t>Loses electrons.</a:t>
            </a:r>
          </a:p>
          <a:p>
            <a:pPr lvl="1" eaLnBrk="1" hangingPunct="1"/>
            <a:r>
              <a:rPr lang="en-US" smtClean="0"/>
              <a:t>More positive oxidation state.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1419225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Practice </a:t>
            </a:r>
            <a:br>
              <a:rPr lang="en-US" smtClean="0"/>
            </a:br>
            <a:r>
              <a:rPr lang="en-US" sz="1800" smtClean="0">
                <a:latin typeface="Arial" charset="0"/>
              </a:rPr>
              <a:t>In the following reaction, identify the…</a:t>
            </a:r>
            <a:br>
              <a:rPr lang="en-US" sz="1800" smtClean="0">
                <a:latin typeface="Arial" charset="0"/>
              </a:rPr>
            </a:br>
            <a:r>
              <a:rPr lang="en-US" sz="1800" smtClean="0">
                <a:latin typeface="Arial" charset="0"/>
              </a:rPr>
              <a:t>Oxidizing agent; Reducing agent; Substance oxidized; Substance reduced</a:t>
            </a:r>
            <a:br>
              <a:rPr lang="en-US" sz="1800" smtClean="0">
                <a:latin typeface="Arial" charset="0"/>
              </a:rPr>
            </a:br>
            <a:endParaRPr lang="en-US" sz="1800" smtClean="0">
              <a:latin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229600" cy="4343400"/>
          </a:xfrm>
          <a:noFill/>
        </p:spPr>
        <p:txBody>
          <a:bodyPr lIns="92075" tIns="46038" rIns="92075" bIns="46038"/>
          <a:lstStyle/>
          <a:p>
            <a:pPr algn="ctr" eaLnBrk="1" hangingPunct="1">
              <a:buFont typeface="Wingdings" pitchFamily="2" charset="2"/>
              <a:buNone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/>
              <a:t>Fe</a:t>
            </a:r>
            <a:r>
              <a:rPr lang="en-US" baseline="-25000" smtClean="0"/>
              <a:t> </a:t>
            </a:r>
            <a:r>
              <a:rPr lang="en-US" smtClean="0"/>
              <a:t>(</a:t>
            </a:r>
            <a:r>
              <a:rPr lang="en-US" i="1" smtClean="0"/>
              <a:t>s</a:t>
            </a:r>
            <a:r>
              <a:rPr lang="en-US" smtClean="0"/>
              <a:t>) + O</a:t>
            </a:r>
            <a:r>
              <a:rPr lang="en-US" sz="4000" baseline="-25000" smtClean="0"/>
              <a:t>2</a:t>
            </a:r>
            <a:r>
              <a:rPr lang="en-US" smtClean="0"/>
              <a:t>(</a:t>
            </a:r>
            <a:r>
              <a:rPr lang="en-US" i="1" smtClean="0"/>
              <a:t>g</a:t>
            </a:r>
            <a:r>
              <a:rPr lang="en-US" smtClean="0"/>
              <a:t>)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Fe</a:t>
            </a:r>
            <a:r>
              <a:rPr lang="en-US" sz="4000" baseline="-25000" smtClean="0"/>
              <a:t>2</a:t>
            </a:r>
            <a:r>
              <a:rPr lang="en-US" smtClean="0"/>
              <a:t>O</a:t>
            </a:r>
            <a:r>
              <a:rPr lang="en-US" sz="4000" baseline="-25000" smtClean="0"/>
              <a:t>3</a:t>
            </a:r>
            <a:r>
              <a:rPr lang="en-US" smtClean="0"/>
              <a:t>(</a:t>
            </a:r>
            <a:r>
              <a:rPr lang="en-US" i="1" smtClean="0"/>
              <a:t>s</a:t>
            </a:r>
            <a:r>
              <a:rPr lang="en-US" smtClean="0"/>
              <a:t>) </a:t>
            </a:r>
          </a:p>
          <a:p>
            <a:pPr eaLnBrk="1" hangingPunct="1"/>
            <a:endParaRPr lang="en-US" smtClean="0"/>
          </a:p>
        </p:txBody>
      </p:sp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2438400" y="3505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3886200" y="3519488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6019800" y="3519488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5410200" y="3505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+3</a:t>
            </a:r>
          </a:p>
        </p:txBody>
      </p:sp>
      <p:sp>
        <p:nvSpPr>
          <p:cNvPr id="132103" name="AutoShape 7"/>
          <p:cNvSpPr>
            <a:spLocks/>
          </p:cNvSpPr>
          <p:nvPr/>
        </p:nvSpPr>
        <p:spPr bwMode="auto">
          <a:xfrm rot="5400000">
            <a:off x="4038600" y="1447800"/>
            <a:ext cx="228600" cy="2971800"/>
          </a:xfrm>
          <a:prstGeom prst="leftBracket">
            <a:avLst>
              <a:gd name="adj" fmla="val 108333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3200400" y="2362200"/>
            <a:ext cx="1981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(+3) oxidation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4267200" y="4144963"/>
            <a:ext cx="1981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(-2) reduction</a:t>
            </a:r>
          </a:p>
        </p:txBody>
      </p:sp>
      <p:sp>
        <p:nvSpPr>
          <p:cNvPr id="132107" name="AutoShape 11"/>
          <p:cNvSpPr>
            <a:spLocks/>
          </p:cNvSpPr>
          <p:nvPr/>
        </p:nvSpPr>
        <p:spPr bwMode="auto">
          <a:xfrm rot="-5400000">
            <a:off x="5029200" y="2971800"/>
            <a:ext cx="228600" cy="2209800"/>
          </a:xfrm>
          <a:prstGeom prst="leftBracket">
            <a:avLst>
              <a:gd name="adj" fmla="val 80556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8" name="Text Box 12"/>
          <p:cNvSpPr txBox="1">
            <a:spLocks noChangeArrowheads="1"/>
          </p:cNvSpPr>
          <p:nvPr/>
        </p:nvSpPr>
        <p:spPr bwMode="auto">
          <a:xfrm>
            <a:off x="3657600" y="4830763"/>
            <a:ext cx="1981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OA = O</a:t>
            </a:r>
            <a:r>
              <a:rPr lang="en-US" sz="2200" baseline="-2500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3657600" y="5440363"/>
            <a:ext cx="1981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RA = Fe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/>
      <p:bldP spid="132100" grpId="0"/>
      <p:bldP spid="132101" grpId="0"/>
      <p:bldP spid="132103" grpId="0" animBg="1"/>
      <p:bldP spid="132104" grpId="0"/>
      <p:bldP spid="132105" grpId="0"/>
      <p:bldP spid="132107" grpId="0" animBg="1"/>
      <p:bldP spid="132108" grpId="0"/>
      <p:bldP spid="1321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1419225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Practice </a:t>
            </a:r>
            <a:br>
              <a:rPr lang="en-US" smtClean="0"/>
            </a:br>
            <a:r>
              <a:rPr lang="en-US" sz="1800" smtClean="0">
                <a:latin typeface="Arial" charset="0"/>
              </a:rPr>
              <a:t>In the following reaction, identify the…</a:t>
            </a:r>
            <a:br>
              <a:rPr lang="en-US" sz="1800" smtClean="0">
                <a:latin typeface="Arial" charset="0"/>
              </a:rPr>
            </a:br>
            <a:r>
              <a:rPr lang="en-US" sz="1800" smtClean="0">
                <a:latin typeface="Arial" charset="0"/>
              </a:rPr>
              <a:t>Oxidizing agent; Reducing agent; Substance oxidized; Substance reduced</a:t>
            </a:r>
            <a:br>
              <a:rPr lang="en-US" sz="1800" smtClean="0">
                <a:latin typeface="Arial" charset="0"/>
              </a:rPr>
            </a:br>
            <a:endParaRPr lang="en-US" sz="1800" smtClean="0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419600"/>
          </a:xfrm>
          <a:noFill/>
        </p:spPr>
        <p:txBody>
          <a:bodyPr lIns="92075" tIns="46038" rIns="92075" bIns="46038"/>
          <a:lstStyle/>
          <a:p>
            <a:pPr algn="ctr" eaLnBrk="1" hangingPunct="1">
              <a:buFont typeface="Wingdings" pitchFamily="2" charset="2"/>
              <a:buNone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/>
              <a:t>Fe</a:t>
            </a:r>
            <a:r>
              <a:rPr lang="en-US" sz="4000" baseline="-25000" smtClean="0"/>
              <a:t>2</a:t>
            </a:r>
            <a:r>
              <a:rPr lang="en-US" smtClean="0"/>
              <a:t>O</a:t>
            </a:r>
            <a:r>
              <a:rPr lang="en-US" sz="4000" baseline="-25000" smtClean="0"/>
              <a:t>3</a:t>
            </a:r>
            <a:r>
              <a:rPr lang="en-US" smtClean="0"/>
              <a:t>(</a:t>
            </a:r>
            <a:r>
              <a:rPr lang="en-US" i="1" smtClean="0"/>
              <a:t>s</a:t>
            </a:r>
            <a:r>
              <a:rPr lang="en-US" smtClean="0"/>
              <a:t>)+ 3 CO(</a:t>
            </a:r>
            <a:r>
              <a:rPr lang="en-US" i="1" smtClean="0"/>
              <a:t>g</a:t>
            </a:r>
            <a:r>
              <a:rPr lang="en-US" smtClean="0"/>
              <a:t>)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2 Fe(</a:t>
            </a:r>
            <a:r>
              <a:rPr lang="en-US" i="1" smtClean="0"/>
              <a:t>l</a:t>
            </a:r>
            <a:r>
              <a:rPr lang="en-US" smtClean="0"/>
              <a:t>) + 3 CO</a:t>
            </a:r>
            <a:r>
              <a:rPr lang="en-US" sz="4000" baseline="-25000" smtClean="0"/>
              <a:t>2</a:t>
            </a:r>
            <a:r>
              <a:rPr lang="en-US" smtClean="0"/>
              <a:t>(</a:t>
            </a:r>
            <a:r>
              <a:rPr lang="en-US" i="1" smtClean="0"/>
              <a:t>g</a:t>
            </a:r>
            <a:r>
              <a:rPr lang="en-US" smtClean="0"/>
              <a:t>)</a:t>
            </a:r>
          </a:p>
        </p:txBody>
      </p:sp>
      <p:sp>
        <p:nvSpPr>
          <p:cNvPr id="338948" name="Text Box 4"/>
          <p:cNvSpPr txBox="1">
            <a:spLocks noChangeArrowheads="1"/>
          </p:cNvSpPr>
          <p:nvPr/>
        </p:nvSpPr>
        <p:spPr bwMode="auto">
          <a:xfrm>
            <a:off x="1752600" y="3429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38949" name="Text Box 5"/>
          <p:cNvSpPr txBox="1">
            <a:spLocks noChangeArrowheads="1"/>
          </p:cNvSpPr>
          <p:nvPr/>
        </p:nvSpPr>
        <p:spPr bwMode="auto">
          <a:xfrm>
            <a:off x="1143000" y="3429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+3</a:t>
            </a:r>
          </a:p>
        </p:txBody>
      </p:sp>
      <p:sp>
        <p:nvSpPr>
          <p:cNvPr id="338950" name="Text Box 6"/>
          <p:cNvSpPr txBox="1">
            <a:spLocks noChangeArrowheads="1"/>
          </p:cNvSpPr>
          <p:nvPr/>
        </p:nvSpPr>
        <p:spPr bwMode="auto">
          <a:xfrm>
            <a:off x="3733800" y="3429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38951" name="Text Box 7"/>
          <p:cNvSpPr txBox="1">
            <a:spLocks noChangeArrowheads="1"/>
          </p:cNvSpPr>
          <p:nvPr/>
        </p:nvSpPr>
        <p:spPr bwMode="auto">
          <a:xfrm>
            <a:off x="3276600" y="3429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+2</a:t>
            </a:r>
          </a:p>
        </p:txBody>
      </p:sp>
      <p:sp>
        <p:nvSpPr>
          <p:cNvPr id="338952" name="Text Box 8"/>
          <p:cNvSpPr txBox="1">
            <a:spLocks noChangeArrowheads="1"/>
          </p:cNvSpPr>
          <p:nvPr/>
        </p:nvSpPr>
        <p:spPr bwMode="auto">
          <a:xfrm>
            <a:off x="5486400" y="3429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338953" name="Text Box 9"/>
          <p:cNvSpPr txBox="1">
            <a:spLocks noChangeArrowheads="1"/>
          </p:cNvSpPr>
          <p:nvPr/>
        </p:nvSpPr>
        <p:spPr bwMode="auto">
          <a:xfrm>
            <a:off x="72390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38954" name="Text Box 10"/>
          <p:cNvSpPr txBox="1">
            <a:spLocks noChangeArrowheads="1"/>
          </p:cNvSpPr>
          <p:nvPr/>
        </p:nvSpPr>
        <p:spPr bwMode="auto">
          <a:xfrm>
            <a:off x="68580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+4</a:t>
            </a:r>
          </a:p>
        </p:txBody>
      </p:sp>
      <p:sp>
        <p:nvSpPr>
          <p:cNvPr id="338955" name="AutoShape 11"/>
          <p:cNvSpPr>
            <a:spLocks/>
          </p:cNvSpPr>
          <p:nvPr/>
        </p:nvSpPr>
        <p:spPr bwMode="auto">
          <a:xfrm rot="5400000">
            <a:off x="5257800" y="1066800"/>
            <a:ext cx="228600" cy="3581400"/>
          </a:xfrm>
          <a:prstGeom prst="leftBracket">
            <a:avLst>
              <a:gd name="adj" fmla="val 130556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56" name="Text Box 12"/>
          <p:cNvSpPr txBox="1">
            <a:spLocks noChangeArrowheads="1"/>
          </p:cNvSpPr>
          <p:nvPr/>
        </p:nvSpPr>
        <p:spPr bwMode="auto">
          <a:xfrm>
            <a:off x="4343400" y="2286000"/>
            <a:ext cx="1981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(+2) oxidation</a:t>
            </a:r>
          </a:p>
        </p:txBody>
      </p:sp>
      <p:sp>
        <p:nvSpPr>
          <p:cNvPr id="338957" name="Text Box 13"/>
          <p:cNvSpPr txBox="1">
            <a:spLocks noChangeArrowheads="1"/>
          </p:cNvSpPr>
          <p:nvPr/>
        </p:nvSpPr>
        <p:spPr bwMode="auto">
          <a:xfrm>
            <a:off x="1676400" y="4068763"/>
            <a:ext cx="37576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(-3) reduction</a:t>
            </a:r>
          </a:p>
        </p:txBody>
      </p:sp>
      <p:sp>
        <p:nvSpPr>
          <p:cNvPr id="338958" name="AutoShape 14"/>
          <p:cNvSpPr>
            <a:spLocks/>
          </p:cNvSpPr>
          <p:nvPr/>
        </p:nvSpPr>
        <p:spPr bwMode="auto">
          <a:xfrm rot="-5400000">
            <a:off x="3429000" y="1905000"/>
            <a:ext cx="228600" cy="4191000"/>
          </a:xfrm>
          <a:prstGeom prst="leftBracket">
            <a:avLst>
              <a:gd name="adj" fmla="val 15277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59" name="Text Box 15"/>
          <p:cNvSpPr txBox="1">
            <a:spLocks noChangeArrowheads="1"/>
          </p:cNvSpPr>
          <p:nvPr/>
        </p:nvSpPr>
        <p:spPr bwMode="auto">
          <a:xfrm>
            <a:off x="3657600" y="4830763"/>
            <a:ext cx="1981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OA = Fe</a:t>
            </a:r>
            <a:endParaRPr lang="en-US" sz="2200" baseline="-25000">
              <a:solidFill>
                <a:schemeClr val="bg2"/>
              </a:solidFill>
            </a:endParaRPr>
          </a:p>
        </p:txBody>
      </p:sp>
      <p:sp>
        <p:nvSpPr>
          <p:cNvPr id="338960" name="Text Box 16"/>
          <p:cNvSpPr txBox="1">
            <a:spLocks noChangeArrowheads="1"/>
          </p:cNvSpPr>
          <p:nvPr/>
        </p:nvSpPr>
        <p:spPr bwMode="auto">
          <a:xfrm>
            <a:off x="3657600" y="5440363"/>
            <a:ext cx="1981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RA = C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8" grpId="0"/>
      <p:bldP spid="338949" grpId="0"/>
      <p:bldP spid="338950" grpId="0"/>
      <p:bldP spid="338951" grpId="0"/>
      <p:bldP spid="338952" grpId="0"/>
      <p:bldP spid="338953" grpId="0"/>
      <p:bldP spid="338954" grpId="0"/>
      <p:bldP spid="338955" grpId="0" animBg="1"/>
      <p:bldP spid="338956" grpId="0"/>
      <p:bldP spid="338957" grpId="0"/>
      <p:bldP spid="338958" grpId="0" animBg="1"/>
      <p:bldP spid="338959" grpId="0"/>
      <p:bldP spid="3389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1419225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Practice </a:t>
            </a:r>
            <a:br>
              <a:rPr lang="en-US" smtClean="0"/>
            </a:br>
            <a:r>
              <a:rPr lang="en-US" sz="1800" smtClean="0">
                <a:latin typeface="Arial" charset="0"/>
              </a:rPr>
              <a:t>In the following reaction, identify the…</a:t>
            </a:r>
            <a:br>
              <a:rPr lang="en-US" sz="1800" smtClean="0">
                <a:latin typeface="Arial" charset="0"/>
              </a:rPr>
            </a:br>
            <a:r>
              <a:rPr lang="en-US" sz="1800" smtClean="0">
                <a:latin typeface="Arial" charset="0"/>
              </a:rPr>
              <a:t>Oxidizing agent; Reducing agent; Substance oxidized; Substance reduced</a:t>
            </a:r>
            <a:br>
              <a:rPr lang="en-US" sz="1800" smtClean="0">
                <a:latin typeface="Arial" charset="0"/>
              </a:rPr>
            </a:br>
            <a:endParaRPr lang="en-US" sz="1800" smtClean="0">
              <a:latin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229600" cy="44196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mtClean="0"/>
              <a:t>SO</a:t>
            </a:r>
            <a:r>
              <a:rPr lang="en-US" sz="4000" baseline="-25000" smtClean="0"/>
              <a:t>3</a:t>
            </a:r>
            <a:r>
              <a:rPr lang="en-US" sz="4000" baseline="30000" smtClean="0"/>
              <a:t>2-</a:t>
            </a:r>
            <a:r>
              <a:rPr lang="en-US" smtClean="0"/>
              <a:t> + H</a:t>
            </a:r>
            <a:r>
              <a:rPr lang="en-US" baseline="30000" smtClean="0"/>
              <a:t>+</a:t>
            </a:r>
            <a:r>
              <a:rPr lang="en-US" smtClean="0"/>
              <a:t> + MnO</a:t>
            </a:r>
            <a:r>
              <a:rPr lang="en-US" sz="4000" baseline="-25000" smtClean="0"/>
              <a:t>4</a:t>
            </a:r>
            <a:r>
              <a:rPr lang="en-US" baseline="30000" smtClean="0"/>
              <a:t>-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SO</a:t>
            </a:r>
            <a:r>
              <a:rPr lang="en-US" sz="4000" baseline="-25000" smtClean="0"/>
              <a:t>4</a:t>
            </a:r>
            <a:r>
              <a:rPr lang="en-US" sz="4000" baseline="30000" smtClean="0"/>
              <a:t>2-</a:t>
            </a:r>
            <a:r>
              <a:rPr lang="en-US" smtClean="0"/>
              <a:t> + H</a:t>
            </a:r>
            <a:r>
              <a:rPr lang="en-US" sz="4000" baseline="-25000" smtClean="0"/>
              <a:t>2</a:t>
            </a:r>
            <a:r>
              <a:rPr lang="en-US" smtClean="0"/>
              <a:t>O + Mn</a:t>
            </a:r>
            <a:r>
              <a:rPr lang="en-US" sz="4000" baseline="30000" smtClean="0"/>
              <a:t>2+</a:t>
            </a:r>
            <a:r>
              <a:rPr lang="en-US" smtClean="0"/>
              <a:t> 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10668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6096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+4</a:t>
            </a:r>
          </a:p>
        </p:txBody>
      </p:sp>
      <p:sp>
        <p:nvSpPr>
          <p:cNvPr id="340998" name="Text Box 6"/>
          <p:cNvSpPr txBox="1">
            <a:spLocks noChangeArrowheads="1"/>
          </p:cNvSpPr>
          <p:nvPr/>
        </p:nvSpPr>
        <p:spPr bwMode="auto">
          <a:xfrm>
            <a:off x="22098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340999" name="Text Box 7"/>
          <p:cNvSpPr txBox="1">
            <a:spLocks noChangeArrowheads="1"/>
          </p:cNvSpPr>
          <p:nvPr/>
        </p:nvSpPr>
        <p:spPr bwMode="auto">
          <a:xfrm>
            <a:off x="37338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32004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+7</a:t>
            </a:r>
          </a:p>
        </p:txBody>
      </p:sp>
      <p:sp>
        <p:nvSpPr>
          <p:cNvPr id="341001" name="Text Box 9"/>
          <p:cNvSpPr txBox="1">
            <a:spLocks noChangeArrowheads="1"/>
          </p:cNvSpPr>
          <p:nvPr/>
        </p:nvSpPr>
        <p:spPr bwMode="auto">
          <a:xfrm>
            <a:off x="51816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1002" name="Text Box 10"/>
          <p:cNvSpPr txBox="1">
            <a:spLocks noChangeArrowheads="1"/>
          </p:cNvSpPr>
          <p:nvPr/>
        </p:nvSpPr>
        <p:spPr bwMode="auto">
          <a:xfrm>
            <a:off x="47244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+6</a:t>
            </a:r>
          </a:p>
        </p:txBody>
      </p:sp>
      <p:sp>
        <p:nvSpPr>
          <p:cNvPr id="341003" name="Text Box 11"/>
          <p:cNvSpPr txBox="1">
            <a:spLocks noChangeArrowheads="1"/>
          </p:cNvSpPr>
          <p:nvPr/>
        </p:nvSpPr>
        <p:spPr bwMode="auto">
          <a:xfrm>
            <a:off x="68580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1004" name="Text Box 12"/>
          <p:cNvSpPr txBox="1">
            <a:spLocks noChangeArrowheads="1"/>
          </p:cNvSpPr>
          <p:nvPr/>
        </p:nvSpPr>
        <p:spPr bwMode="auto">
          <a:xfrm>
            <a:off x="63246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341005" name="Text Box 13"/>
          <p:cNvSpPr txBox="1">
            <a:spLocks noChangeArrowheads="1"/>
          </p:cNvSpPr>
          <p:nvPr/>
        </p:nvSpPr>
        <p:spPr bwMode="auto">
          <a:xfrm>
            <a:off x="76962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+2</a:t>
            </a:r>
          </a:p>
        </p:txBody>
      </p:sp>
      <p:sp>
        <p:nvSpPr>
          <p:cNvPr id="341006" name="AutoShape 14"/>
          <p:cNvSpPr>
            <a:spLocks/>
          </p:cNvSpPr>
          <p:nvPr/>
        </p:nvSpPr>
        <p:spPr bwMode="auto">
          <a:xfrm rot="5400000">
            <a:off x="2895600" y="838200"/>
            <a:ext cx="228600" cy="4038600"/>
          </a:xfrm>
          <a:prstGeom prst="leftBracket">
            <a:avLst>
              <a:gd name="adj" fmla="val 147222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1007" name="Text Box 15"/>
          <p:cNvSpPr txBox="1">
            <a:spLocks noChangeArrowheads="1"/>
          </p:cNvSpPr>
          <p:nvPr/>
        </p:nvSpPr>
        <p:spPr bwMode="auto">
          <a:xfrm>
            <a:off x="1957388" y="2286000"/>
            <a:ext cx="22336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(+2) oxidation</a:t>
            </a:r>
          </a:p>
        </p:txBody>
      </p:sp>
      <p:sp>
        <p:nvSpPr>
          <p:cNvPr id="341008" name="Text Box 16"/>
          <p:cNvSpPr txBox="1">
            <a:spLocks noChangeArrowheads="1"/>
          </p:cNvSpPr>
          <p:nvPr/>
        </p:nvSpPr>
        <p:spPr bwMode="auto">
          <a:xfrm>
            <a:off x="3733800" y="3916363"/>
            <a:ext cx="4030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(-5) reduction</a:t>
            </a:r>
          </a:p>
        </p:txBody>
      </p:sp>
      <p:sp>
        <p:nvSpPr>
          <p:cNvPr id="341009" name="AutoShape 17"/>
          <p:cNvSpPr>
            <a:spLocks/>
          </p:cNvSpPr>
          <p:nvPr/>
        </p:nvSpPr>
        <p:spPr bwMode="auto">
          <a:xfrm rot="-5400000">
            <a:off x="5638800" y="1600200"/>
            <a:ext cx="228600" cy="4495800"/>
          </a:xfrm>
          <a:prstGeom prst="leftBracket">
            <a:avLst>
              <a:gd name="adj" fmla="val 163889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1010" name="Text Box 18"/>
          <p:cNvSpPr txBox="1">
            <a:spLocks noChangeArrowheads="1"/>
          </p:cNvSpPr>
          <p:nvPr/>
        </p:nvSpPr>
        <p:spPr bwMode="auto">
          <a:xfrm>
            <a:off x="3581400" y="4754563"/>
            <a:ext cx="2125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OA = MnO</a:t>
            </a:r>
            <a:r>
              <a:rPr lang="en-US" sz="2200" baseline="-25000">
                <a:solidFill>
                  <a:schemeClr val="bg2"/>
                </a:solidFill>
              </a:rPr>
              <a:t>4</a:t>
            </a:r>
            <a:r>
              <a:rPr lang="en-US" sz="2200" baseline="30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341011" name="Text Box 19"/>
          <p:cNvSpPr txBox="1">
            <a:spLocks noChangeArrowheads="1"/>
          </p:cNvSpPr>
          <p:nvPr/>
        </p:nvSpPr>
        <p:spPr bwMode="auto">
          <a:xfrm>
            <a:off x="3581400" y="5364163"/>
            <a:ext cx="2125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RA = SO</a:t>
            </a:r>
            <a:r>
              <a:rPr lang="en-US" sz="2200" baseline="-25000">
                <a:solidFill>
                  <a:schemeClr val="bg2"/>
                </a:solidFill>
              </a:rPr>
              <a:t>3</a:t>
            </a:r>
            <a:r>
              <a:rPr lang="en-US" sz="2200" baseline="30000">
                <a:solidFill>
                  <a:schemeClr val="bg2"/>
                </a:solidFill>
              </a:rPr>
              <a:t>2-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6" grpId="0"/>
      <p:bldP spid="340997" grpId="0"/>
      <p:bldP spid="340998" grpId="0"/>
      <p:bldP spid="340999" grpId="0"/>
      <p:bldP spid="341000" grpId="0"/>
      <p:bldP spid="341001" grpId="0"/>
      <p:bldP spid="341002" grpId="0"/>
      <p:bldP spid="341003" grpId="0"/>
      <p:bldP spid="341004" grpId="0"/>
      <p:bldP spid="341005" grpId="0"/>
      <p:bldP spid="341006" grpId="0" animBg="1"/>
      <p:bldP spid="341007" grpId="0"/>
      <p:bldP spid="341008" grpId="0"/>
      <p:bldP spid="341009" grpId="0" animBg="1"/>
      <p:bldP spid="341010" grpId="0"/>
      <p:bldP spid="3410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Half-Reactions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0"/>
            <a:ext cx="8534400" cy="3048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All redox reactions can be thought of as happening in two halves.</a:t>
            </a:r>
          </a:p>
          <a:p>
            <a:pPr eaLnBrk="1" hangingPunct="1"/>
            <a:r>
              <a:rPr lang="en-US" smtClean="0"/>
              <a:t>One produces electrons - oxidation half.</a:t>
            </a:r>
          </a:p>
          <a:p>
            <a:pPr eaLnBrk="1" hangingPunct="1"/>
            <a:r>
              <a:rPr lang="en-US" smtClean="0"/>
              <a:t>The other requires electrons - reduction half.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Half-Reactions Practice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20574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Write the half reactions for the following: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lvl="1" eaLnBrk="1" hangingPunct="1">
              <a:buFontTx/>
              <a:buNone/>
            </a:pPr>
            <a:r>
              <a:rPr lang="en-US" smtClean="0"/>
              <a:t>			Na + Cl</a:t>
            </a:r>
            <a:r>
              <a:rPr lang="en-US" sz="3500" baseline="-25000" smtClean="0"/>
              <a:t>2</a:t>
            </a:r>
            <a:r>
              <a:rPr lang="en-US" smtClean="0"/>
              <a:t> </a:t>
            </a:r>
            <a:r>
              <a:rPr lang="en-US" b="1" smtClean="0">
                <a:latin typeface="Symbol" pitchFamily="18" charset="2"/>
              </a:rPr>
              <a:t>®</a:t>
            </a:r>
            <a:r>
              <a:rPr lang="en-US" smtClean="0"/>
              <a:t> Na</a:t>
            </a:r>
            <a:r>
              <a:rPr lang="en-US" sz="3500" baseline="30000" smtClean="0"/>
              <a:t>+</a:t>
            </a:r>
            <a:r>
              <a:rPr lang="en-US" smtClean="0"/>
              <a:t> + Cl</a:t>
            </a:r>
            <a:r>
              <a:rPr lang="en-US" sz="3500" baseline="30000" smtClean="0"/>
              <a:t>-</a:t>
            </a:r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2362200" y="32004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3048000" y="32004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4038600" y="32305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4953000" y="32305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-1</a:t>
            </a:r>
          </a:p>
        </p:txBody>
      </p:sp>
      <p:sp>
        <p:nvSpPr>
          <p:cNvPr id="114696" name="AutoShape 8"/>
          <p:cNvSpPr>
            <a:spLocks/>
          </p:cNvSpPr>
          <p:nvPr/>
        </p:nvSpPr>
        <p:spPr bwMode="auto">
          <a:xfrm rot="5400000">
            <a:off x="3276600" y="1905000"/>
            <a:ext cx="228600" cy="1752600"/>
          </a:xfrm>
          <a:prstGeom prst="leftBracket">
            <a:avLst>
              <a:gd name="adj" fmla="val 63889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2451100" y="2239963"/>
            <a:ext cx="18923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(+1) oxidation</a:t>
            </a: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3100388" y="3763963"/>
            <a:ext cx="22336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(-1) reduction</a:t>
            </a:r>
          </a:p>
        </p:txBody>
      </p:sp>
      <p:sp>
        <p:nvSpPr>
          <p:cNvPr id="114699" name="AutoShape 11"/>
          <p:cNvSpPr>
            <a:spLocks/>
          </p:cNvSpPr>
          <p:nvPr/>
        </p:nvSpPr>
        <p:spPr bwMode="auto">
          <a:xfrm rot="-5400000">
            <a:off x="4076700" y="2705100"/>
            <a:ext cx="228600" cy="1981200"/>
          </a:xfrm>
          <a:prstGeom prst="leftBracket">
            <a:avLst>
              <a:gd name="adj" fmla="val 72222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381000" y="4495800"/>
            <a:ext cx="29718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Oxidation:</a:t>
            </a:r>
            <a:r>
              <a:rPr lang="en-US" sz="2200"/>
              <a:t> </a:t>
            </a:r>
          </a:p>
          <a:p>
            <a:pPr>
              <a:spcBef>
                <a:spcPct val="50000"/>
              </a:spcBef>
            </a:pPr>
            <a:r>
              <a:rPr lang="en-US" sz="2200"/>
              <a:t>Na      </a:t>
            </a:r>
            <a:r>
              <a:rPr lang="en-US" sz="2200">
                <a:sym typeface="Symbol" pitchFamily="18" charset="2"/>
              </a:rPr>
              <a:t>      Na</a:t>
            </a:r>
            <a:r>
              <a:rPr lang="en-US" sz="2200" baseline="30000">
                <a:sym typeface="Symbol" pitchFamily="18" charset="2"/>
              </a:rPr>
              <a:t>+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2667000" y="5029200"/>
            <a:ext cx="914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ym typeface="Symbol" pitchFamily="18" charset="2"/>
              </a:rPr>
              <a:t>+    e</a:t>
            </a:r>
            <a:r>
              <a:rPr lang="en-US" sz="2200" baseline="30000">
                <a:sym typeface="Symbol" pitchFamily="18" charset="2"/>
              </a:rPr>
              <a:t>-</a:t>
            </a: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4495800" y="4495800"/>
            <a:ext cx="38862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Reduction:</a:t>
            </a:r>
            <a:r>
              <a:rPr lang="en-US" sz="2200"/>
              <a:t> </a:t>
            </a:r>
          </a:p>
          <a:p>
            <a:pPr>
              <a:spcBef>
                <a:spcPct val="50000"/>
              </a:spcBef>
            </a:pPr>
            <a:r>
              <a:rPr lang="en-US" sz="2200"/>
              <a:t>Cl</a:t>
            </a:r>
            <a:r>
              <a:rPr lang="en-US" sz="2200" baseline="-25000"/>
              <a:t>2</a:t>
            </a:r>
            <a:r>
              <a:rPr lang="en-US" sz="2200"/>
              <a:t>                   </a:t>
            </a:r>
            <a:r>
              <a:rPr lang="en-US" sz="2200">
                <a:sym typeface="Symbol" pitchFamily="18" charset="2"/>
              </a:rPr>
              <a:t>      Cl</a:t>
            </a:r>
            <a:r>
              <a:rPr lang="en-US" sz="2200" baseline="30000">
                <a:sym typeface="Symbol" pitchFamily="18" charset="2"/>
              </a:rPr>
              <a:t>-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6858000" y="4983163"/>
            <a:ext cx="457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ym typeface="Symbol" pitchFamily="18" charset="2"/>
              </a:rPr>
              <a:t>2</a:t>
            </a:r>
            <a:endParaRPr lang="en-US" sz="2200" baseline="30000">
              <a:sym typeface="Symbol" pitchFamily="18" charset="2"/>
            </a:endParaRP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5181600" y="5029200"/>
            <a:ext cx="1219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ym typeface="Symbol" pitchFamily="18" charset="2"/>
              </a:rPr>
              <a:t>+     2e</a:t>
            </a:r>
            <a:r>
              <a:rPr lang="en-US" sz="2200" baseline="30000">
                <a:sym typeface="Symbol" pitchFamily="18" charset="2"/>
              </a:rPr>
              <a:t>-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  <p:bldP spid="114693" grpId="0"/>
      <p:bldP spid="114694" grpId="0"/>
      <p:bldP spid="114695" grpId="0"/>
      <p:bldP spid="114696" grpId="0" animBg="1"/>
      <p:bldP spid="114697" grpId="0"/>
      <p:bldP spid="114698" grpId="0"/>
      <p:bldP spid="114699" grpId="0" animBg="1"/>
      <p:bldP spid="114700" grpId="0"/>
      <p:bldP spid="114701" grpId="0"/>
      <p:bldP spid="114702" grpId="0"/>
      <p:bldP spid="114703" grpId="0"/>
      <p:bldP spid="1147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Half-Reactions Practice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838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Write the half reactions for the following: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sp>
        <p:nvSpPr>
          <p:cNvPr id="19460" name="Rectangle 20"/>
          <p:cNvSpPr>
            <a:spLocks noChangeArrowheads="1"/>
          </p:cNvSpPr>
          <p:nvPr/>
        </p:nvSpPr>
        <p:spPr bwMode="auto">
          <a:xfrm>
            <a:off x="6096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l"/>
            </a:pPr>
            <a:endParaRPr lang="en-US" sz="3100"/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l"/>
            </a:pPr>
            <a:endParaRPr lang="en-US" sz="3100"/>
          </a:p>
          <a:p>
            <a:pPr marL="342900" indent="-342900" algn="ctr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sz="3100"/>
              <a:t>SO</a:t>
            </a:r>
            <a:r>
              <a:rPr lang="en-US" sz="4000" baseline="-25000"/>
              <a:t>3</a:t>
            </a:r>
            <a:r>
              <a:rPr lang="en-US" sz="4000" baseline="30000"/>
              <a:t>2-</a:t>
            </a:r>
            <a:r>
              <a:rPr lang="en-US" sz="3100"/>
              <a:t> + H</a:t>
            </a:r>
            <a:r>
              <a:rPr lang="en-US" sz="3100" baseline="30000"/>
              <a:t>+</a:t>
            </a:r>
            <a:r>
              <a:rPr lang="en-US" sz="3100"/>
              <a:t> + MnO</a:t>
            </a:r>
            <a:r>
              <a:rPr lang="en-US" sz="4000" baseline="-25000"/>
              <a:t>4</a:t>
            </a:r>
            <a:r>
              <a:rPr lang="en-US" sz="3100" baseline="30000"/>
              <a:t>- </a:t>
            </a:r>
            <a:r>
              <a:rPr lang="en-US" sz="3100">
                <a:latin typeface="Symbol" pitchFamily="18" charset="2"/>
              </a:rPr>
              <a:t>®</a:t>
            </a:r>
            <a:r>
              <a:rPr lang="en-US" sz="3100"/>
              <a:t> SO</a:t>
            </a:r>
            <a:r>
              <a:rPr lang="en-US" sz="4000" baseline="-25000"/>
              <a:t>4</a:t>
            </a:r>
            <a:r>
              <a:rPr lang="en-US" sz="4000" baseline="30000"/>
              <a:t>2-</a:t>
            </a:r>
            <a:r>
              <a:rPr lang="en-US" sz="3100"/>
              <a:t> + H</a:t>
            </a:r>
            <a:r>
              <a:rPr lang="en-US" sz="4000" baseline="-25000"/>
              <a:t>2</a:t>
            </a:r>
            <a:r>
              <a:rPr lang="en-US" sz="3100"/>
              <a:t>O + Mn</a:t>
            </a:r>
            <a:r>
              <a:rPr lang="en-US" sz="4000" baseline="30000"/>
              <a:t>2+</a:t>
            </a:r>
            <a:r>
              <a:rPr lang="en-US" sz="3100"/>
              <a:t> </a:t>
            </a:r>
          </a:p>
        </p:txBody>
      </p:sp>
      <p:sp>
        <p:nvSpPr>
          <p:cNvPr id="19461" name="Text Box 21"/>
          <p:cNvSpPr txBox="1">
            <a:spLocks noChangeArrowheads="1"/>
          </p:cNvSpPr>
          <p:nvPr/>
        </p:nvSpPr>
        <p:spPr bwMode="auto">
          <a:xfrm>
            <a:off x="10668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19462" name="Text Box 22"/>
          <p:cNvSpPr txBox="1">
            <a:spLocks noChangeArrowheads="1"/>
          </p:cNvSpPr>
          <p:nvPr/>
        </p:nvSpPr>
        <p:spPr bwMode="auto">
          <a:xfrm>
            <a:off x="6096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+4</a:t>
            </a:r>
          </a:p>
        </p:txBody>
      </p:sp>
      <p:sp>
        <p:nvSpPr>
          <p:cNvPr id="19463" name="Text Box 23"/>
          <p:cNvSpPr txBox="1">
            <a:spLocks noChangeArrowheads="1"/>
          </p:cNvSpPr>
          <p:nvPr/>
        </p:nvSpPr>
        <p:spPr bwMode="auto">
          <a:xfrm>
            <a:off x="2209800" y="33829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19464" name="Text Box 24"/>
          <p:cNvSpPr txBox="1">
            <a:spLocks noChangeArrowheads="1"/>
          </p:cNvSpPr>
          <p:nvPr/>
        </p:nvSpPr>
        <p:spPr bwMode="auto">
          <a:xfrm>
            <a:off x="37338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19465" name="Text Box 25"/>
          <p:cNvSpPr txBox="1">
            <a:spLocks noChangeArrowheads="1"/>
          </p:cNvSpPr>
          <p:nvPr/>
        </p:nvSpPr>
        <p:spPr bwMode="auto">
          <a:xfrm>
            <a:off x="32004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+7</a:t>
            </a:r>
          </a:p>
        </p:txBody>
      </p:sp>
      <p:sp>
        <p:nvSpPr>
          <p:cNvPr id="19466" name="Text Box 26"/>
          <p:cNvSpPr txBox="1">
            <a:spLocks noChangeArrowheads="1"/>
          </p:cNvSpPr>
          <p:nvPr/>
        </p:nvSpPr>
        <p:spPr bwMode="auto">
          <a:xfrm>
            <a:off x="51816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19467" name="Text Box 27"/>
          <p:cNvSpPr txBox="1">
            <a:spLocks noChangeArrowheads="1"/>
          </p:cNvSpPr>
          <p:nvPr/>
        </p:nvSpPr>
        <p:spPr bwMode="auto">
          <a:xfrm>
            <a:off x="47244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+6</a:t>
            </a:r>
          </a:p>
        </p:txBody>
      </p:sp>
      <p:sp>
        <p:nvSpPr>
          <p:cNvPr id="19468" name="Text Box 28"/>
          <p:cNvSpPr txBox="1">
            <a:spLocks noChangeArrowheads="1"/>
          </p:cNvSpPr>
          <p:nvPr/>
        </p:nvSpPr>
        <p:spPr bwMode="auto">
          <a:xfrm>
            <a:off x="68580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19469" name="Text Box 29"/>
          <p:cNvSpPr txBox="1">
            <a:spLocks noChangeArrowheads="1"/>
          </p:cNvSpPr>
          <p:nvPr/>
        </p:nvSpPr>
        <p:spPr bwMode="auto">
          <a:xfrm>
            <a:off x="63246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19470" name="Text Box 30"/>
          <p:cNvSpPr txBox="1">
            <a:spLocks noChangeArrowheads="1"/>
          </p:cNvSpPr>
          <p:nvPr/>
        </p:nvSpPr>
        <p:spPr bwMode="auto">
          <a:xfrm>
            <a:off x="7696200" y="33528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+2</a:t>
            </a:r>
          </a:p>
        </p:txBody>
      </p:sp>
      <p:sp>
        <p:nvSpPr>
          <p:cNvPr id="19471" name="AutoShape 31"/>
          <p:cNvSpPr>
            <a:spLocks/>
          </p:cNvSpPr>
          <p:nvPr/>
        </p:nvSpPr>
        <p:spPr bwMode="auto">
          <a:xfrm rot="5400000">
            <a:off x="2895600" y="838200"/>
            <a:ext cx="228600" cy="4038600"/>
          </a:xfrm>
          <a:prstGeom prst="leftBracket">
            <a:avLst>
              <a:gd name="adj" fmla="val 147222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Text Box 32"/>
          <p:cNvSpPr txBox="1">
            <a:spLocks noChangeArrowheads="1"/>
          </p:cNvSpPr>
          <p:nvPr/>
        </p:nvSpPr>
        <p:spPr bwMode="auto">
          <a:xfrm>
            <a:off x="1957388" y="2286000"/>
            <a:ext cx="22336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(+2) oxidation</a:t>
            </a:r>
          </a:p>
        </p:txBody>
      </p:sp>
      <p:sp>
        <p:nvSpPr>
          <p:cNvPr id="19473" name="Text Box 33"/>
          <p:cNvSpPr txBox="1">
            <a:spLocks noChangeArrowheads="1"/>
          </p:cNvSpPr>
          <p:nvPr/>
        </p:nvSpPr>
        <p:spPr bwMode="auto">
          <a:xfrm>
            <a:off x="3733800" y="3916363"/>
            <a:ext cx="4030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(-5) reduction</a:t>
            </a:r>
          </a:p>
        </p:txBody>
      </p:sp>
      <p:sp>
        <p:nvSpPr>
          <p:cNvPr id="19474" name="AutoShape 34"/>
          <p:cNvSpPr>
            <a:spLocks/>
          </p:cNvSpPr>
          <p:nvPr/>
        </p:nvSpPr>
        <p:spPr bwMode="auto">
          <a:xfrm rot="-5400000">
            <a:off x="5638800" y="1600200"/>
            <a:ext cx="228600" cy="4495800"/>
          </a:xfrm>
          <a:prstGeom prst="leftBracket">
            <a:avLst>
              <a:gd name="adj" fmla="val 163889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3077" name="Text Box 37"/>
          <p:cNvSpPr txBox="1">
            <a:spLocks noChangeArrowheads="1"/>
          </p:cNvSpPr>
          <p:nvPr/>
        </p:nvSpPr>
        <p:spPr bwMode="auto">
          <a:xfrm>
            <a:off x="381000" y="4495800"/>
            <a:ext cx="29718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Oxidation:</a:t>
            </a:r>
            <a:r>
              <a:rPr lang="en-US" sz="2200"/>
              <a:t> </a:t>
            </a:r>
          </a:p>
          <a:p>
            <a:pPr>
              <a:spcBef>
                <a:spcPct val="50000"/>
              </a:spcBef>
            </a:pPr>
            <a:r>
              <a:rPr lang="en-US" sz="2200"/>
              <a:t>SO</a:t>
            </a:r>
            <a:r>
              <a:rPr lang="en-US" sz="2200" baseline="-25000"/>
              <a:t>3</a:t>
            </a:r>
            <a:r>
              <a:rPr lang="en-US" sz="2200" baseline="30000"/>
              <a:t>2-</a:t>
            </a:r>
            <a:r>
              <a:rPr lang="en-US" sz="2200"/>
              <a:t>      </a:t>
            </a:r>
            <a:r>
              <a:rPr lang="en-US" sz="2200">
                <a:sym typeface="Symbol" pitchFamily="18" charset="2"/>
              </a:rPr>
              <a:t>      </a:t>
            </a:r>
            <a:r>
              <a:rPr lang="en-US" sz="2200"/>
              <a:t>SO</a:t>
            </a:r>
            <a:r>
              <a:rPr lang="en-US" sz="2200" baseline="-25000"/>
              <a:t>4</a:t>
            </a:r>
            <a:r>
              <a:rPr lang="en-US" sz="2200" baseline="30000"/>
              <a:t>2-</a:t>
            </a:r>
          </a:p>
        </p:txBody>
      </p:sp>
      <p:sp>
        <p:nvSpPr>
          <p:cNvPr id="343079" name="Text Box 39"/>
          <p:cNvSpPr txBox="1">
            <a:spLocks noChangeArrowheads="1"/>
          </p:cNvSpPr>
          <p:nvPr/>
        </p:nvSpPr>
        <p:spPr bwMode="auto">
          <a:xfrm>
            <a:off x="4495800" y="4495800"/>
            <a:ext cx="38862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Reduction:</a:t>
            </a:r>
            <a:r>
              <a:rPr lang="en-US" sz="2200"/>
              <a:t> </a:t>
            </a:r>
          </a:p>
          <a:p>
            <a:pPr>
              <a:spcBef>
                <a:spcPct val="50000"/>
              </a:spcBef>
            </a:pPr>
            <a:r>
              <a:rPr lang="en-US" sz="2200"/>
              <a:t>MnO</a:t>
            </a:r>
            <a:r>
              <a:rPr lang="en-US" sz="2200" baseline="-25000"/>
              <a:t>4</a:t>
            </a:r>
            <a:r>
              <a:rPr lang="en-US" sz="2200"/>
              <a:t>-         </a:t>
            </a:r>
            <a:r>
              <a:rPr lang="en-US" sz="2200">
                <a:sym typeface="Symbol" pitchFamily="18" charset="2"/>
              </a:rPr>
              <a:t>      Mn</a:t>
            </a:r>
            <a:r>
              <a:rPr lang="en-US" sz="2200" baseline="30000">
                <a:sym typeface="Symbol" pitchFamily="18" charset="2"/>
              </a:rPr>
              <a:t>2+</a:t>
            </a:r>
          </a:p>
        </p:txBody>
      </p:sp>
      <p:sp>
        <p:nvSpPr>
          <p:cNvPr id="343082" name="Text Box 42"/>
          <p:cNvSpPr txBox="1">
            <a:spLocks noChangeArrowheads="1"/>
          </p:cNvSpPr>
          <p:nvPr/>
        </p:nvSpPr>
        <p:spPr bwMode="auto">
          <a:xfrm>
            <a:off x="533400" y="57912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Clearly there’s more to this than just adding electrons…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77" grpId="0"/>
      <p:bldP spid="343079" grpId="0"/>
      <p:bldP spid="3430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Balancing Redox Equations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aqueous solutions the key is the number of electrons produced must be the same as those required.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Acidic Solution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763000" cy="4038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800" smtClean="0"/>
              <a:t>For reactions in acidic solution an 8 step procedure:</a:t>
            </a:r>
          </a:p>
          <a:p>
            <a:pPr lvl="1" eaLnBrk="1" hangingPunct="1">
              <a:buSzPct val="120000"/>
              <a:buFont typeface="Symbol" pitchFamily="18" charset="2"/>
              <a:buChar char="1"/>
            </a:pPr>
            <a:r>
              <a:rPr lang="en-US" sz="2400" smtClean="0"/>
              <a:t>Write separate half reactions</a:t>
            </a:r>
          </a:p>
          <a:p>
            <a:pPr lvl="1" eaLnBrk="1" hangingPunct="1">
              <a:buSzPct val="120000"/>
              <a:buFont typeface="Symbol" pitchFamily="18" charset="2"/>
              <a:buChar char="2"/>
            </a:pPr>
            <a:r>
              <a:rPr lang="en-US" sz="2400" smtClean="0"/>
              <a:t>For each half rxn, balance all reactants except H and O</a:t>
            </a:r>
          </a:p>
          <a:p>
            <a:pPr lvl="1" eaLnBrk="1" hangingPunct="1">
              <a:buSzPct val="120000"/>
              <a:buFont typeface="Symbol" pitchFamily="18" charset="2"/>
              <a:buChar char="3"/>
            </a:pPr>
            <a:r>
              <a:rPr lang="en-US" sz="2400" smtClean="0"/>
              <a:t>Balance O using H</a:t>
            </a:r>
            <a:r>
              <a:rPr lang="en-US" sz="2400" baseline="-25000" smtClean="0"/>
              <a:t>2</a:t>
            </a:r>
            <a:r>
              <a:rPr lang="en-US" sz="2400" smtClean="0"/>
              <a:t>O</a:t>
            </a:r>
          </a:p>
          <a:p>
            <a:pPr lvl="1" eaLnBrk="1" hangingPunct="1">
              <a:buSzPct val="120000"/>
              <a:buFont typeface="Symbol" pitchFamily="18" charset="2"/>
              <a:buChar char="4"/>
            </a:pPr>
            <a:r>
              <a:rPr lang="en-US" sz="2400" smtClean="0"/>
              <a:t>Balance H using H</a:t>
            </a:r>
            <a:r>
              <a:rPr lang="en-US" sz="2400" baseline="30000" smtClean="0"/>
              <a:t>+</a:t>
            </a:r>
            <a:endParaRPr lang="en-US" sz="2400" smtClean="0"/>
          </a:p>
          <a:p>
            <a:pPr lvl="1" eaLnBrk="1" hangingPunct="1">
              <a:buSzPct val="120000"/>
              <a:buFont typeface="Symbol" pitchFamily="18" charset="2"/>
              <a:buChar char="5"/>
            </a:pPr>
            <a:r>
              <a:rPr lang="en-US" sz="2400" smtClean="0"/>
              <a:t>Balance charge using e</a:t>
            </a:r>
            <a:r>
              <a:rPr lang="en-US" sz="2400" baseline="30000" smtClean="0"/>
              <a:t>-</a:t>
            </a:r>
            <a:r>
              <a:rPr lang="en-US" sz="2400" smtClean="0"/>
              <a:t> </a:t>
            </a:r>
          </a:p>
          <a:p>
            <a:pPr lvl="1" eaLnBrk="1" hangingPunct="1">
              <a:buSzPct val="120000"/>
              <a:buFont typeface="Symbol" pitchFamily="18" charset="2"/>
              <a:buChar char="6"/>
            </a:pPr>
            <a:r>
              <a:rPr lang="en-US" sz="2400" smtClean="0"/>
              <a:t>Multiply equations to make electrons equal</a:t>
            </a:r>
          </a:p>
          <a:p>
            <a:pPr lvl="1" eaLnBrk="1" hangingPunct="1">
              <a:buSzPct val="120000"/>
              <a:buFont typeface="Symbol" pitchFamily="18" charset="2"/>
              <a:buChar char="7"/>
            </a:pPr>
            <a:r>
              <a:rPr lang="en-US" sz="2400" smtClean="0"/>
              <a:t>Add equations and cancel identical species</a:t>
            </a:r>
          </a:p>
          <a:p>
            <a:pPr lvl="1" eaLnBrk="1" hangingPunct="1">
              <a:buSzPct val="120000"/>
              <a:buFont typeface="Symbol" pitchFamily="18" charset="2"/>
              <a:buChar char="8"/>
            </a:pPr>
            <a:r>
              <a:rPr lang="en-US" sz="2400" smtClean="0"/>
              <a:t>Check that charges and elements are balanced.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49275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Oxidation-Reduction (“Redox”)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Ionic compounds are formed through the transfer of electrons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 oxidation-reduction rxn involves the transfer of electrons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We need a way of keeping track – oxidation states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Redox Balancing Practice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5344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Balance the following redox rxn that takes place in acidic sol’n: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762000" y="22860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sz="3100"/>
              <a:t>Cr</a:t>
            </a:r>
            <a:r>
              <a:rPr lang="en-US" sz="3100" baseline="-25000"/>
              <a:t>2</a:t>
            </a:r>
            <a:r>
              <a:rPr lang="en-US" sz="3100"/>
              <a:t>O</a:t>
            </a:r>
            <a:r>
              <a:rPr lang="en-US" sz="3100" baseline="-25000"/>
              <a:t>7</a:t>
            </a:r>
            <a:r>
              <a:rPr lang="en-US" sz="3100" baseline="30000"/>
              <a:t>2-</a:t>
            </a:r>
            <a:r>
              <a:rPr lang="en-US" sz="2200"/>
              <a:t>(aq)</a:t>
            </a:r>
            <a:r>
              <a:rPr lang="en-US" sz="3100"/>
              <a:t> + C</a:t>
            </a:r>
            <a:r>
              <a:rPr lang="en-US" sz="3100" baseline="-25000"/>
              <a:t>2</a:t>
            </a:r>
            <a:r>
              <a:rPr lang="en-US" sz="3100"/>
              <a:t>H</a:t>
            </a:r>
            <a:r>
              <a:rPr lang="en-US" sz="3100" baseline="-25000"/>
              <a:t>5</a:t>
            </a:r>
            <a:r>
              <a:rPr lang="en-US" sz="3100"/>
              <a:t>OH</a:t>
            </a:r>
            <a:r>
              <a:rPr lang="en-US" sz="2200"/>
              <a:t>(l)</a:t>
            </a:r>
            <a:r>
              <a:rPr lang="en-US" sz="3100"/>
              <a:t> </a:t>
            </a:r>
            <a:r>
              <a:rPr lang="en-US" sz="3100" baseline="30000"/>
              <a:t> </a:t>
            </a:r>
            <a:r>
              <a:rPr lang="en-US" sz="3100">
                <a:latin typeface="Symbol" pitchFamily="18" charset="2"/>
              </a:rPr>
              <a:t>®</a:t>
            </a:r>
            <a:r>
              <a:rPr lang="en-US" sz="3100"/>
              <a:t> Cr</a:t>
            </a:r>
            <a:r>
              <a:rPr lang="en-US" sz="3100" baseline="30000"/>
              <a:t>3+</a:t>
            </a:r>
            <a:r>
              <a:rPr lang="en-US" sz="2200"/>
              <a:t>(aq)</a:t>
            </a:r>
            <a:r>
              <a:rPr lang="en-US" sz="3100"/>
              <a:t> + CO</a:t>
            </a:r>
            <a:r>
              <a:rPr lang="en-US" sz="3100" baseline="-25000"/>
              <a:t>2</a:t>
            </a:r>
            <a:r>
              <a:rPr lang="en-US" sz="2200"/>
              <a:t>(g)</a:t>
            </a:r>
            <a:r>
              <a:rPr lang="en-US" sz="3100"/>
              <a:t> </a:t>
            </a:r>
          </a:p>
        </p:txBody>
      </p:sp>
      <p:sp>
        <p:nvSpPr>
          <p:cNvPr id="347141" name="Text Box 5"/>
          <p:cNvSpPr txBox="1">
            <a:spLocks noChangeArrowheads="1"/>
          </p:cNvSpPr>
          <p:nvPr/>
        </p:nvSpPr>
        <p:spPr bwMode="auto">
          <a:xfrm>
            <a:off x="13716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7620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+6</a:t>
            </a:r>
          </a:p>
        </p:txBody>
      </p:sp>
      <p:sp>
        <p:nvSpPr>
          <p:cNvPr id="347143" name="Text Box 7"/>
          <p:cNvSpPr txBox="1">
            <a:spLocks noChangeArrowheads="1"/>
          </p:cNvSpPr>
          <p:nvPr/>
        </p:nvSpPr>
        <p:spPr bwMode="auto">
          <a:xfrm>
            <a:off x="29718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7144" name="Text Box 8"/>
          <p:cNvSpPr txBox="1">
            <a:spLocks noChangeArrowheads="1"/>
          </p:cNvSpPr>
          <p:nvPr/>
        </p:nvSpPr>
        <p:spPr bwMode="auto">
          <a:xfrm>
            <a:off x="38100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7145" name="Text Box 9"/>
          <p:cNvSpPr txBox="1">
            <a:spLocks noChangeArrowheads="1"/>
          </p:cNvSpPr>
          <p:nvPr/>
        </p:nvSpPr>
        <p:spPr bwMode="auto">
          <a:xfrm>
            <a:off x="33528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347146" name="Text Box 10"/>
          <p:cNvSpPr txBox="1">
            <a:spLocks noChangeArrowheads="1"/>
          </p:cNvSpPr>
          <p:nvPr/>
        </p:nvSpPr>
        <p:spPr bwMode="auto">
          <a:xfrm>
            <a:off x="5334000" y="2697163"/>
            <a:ext cx="5334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+3</a:t>
            </a:r>
          </a:p>
        </p:txBody>
      </p:sp>
      <p:sp>
        <p:nvSpPr>
          <p:cNvPr id="347147" name="Text Box 11"/>
          <p:cNvSpPr txBox="1">
            <a:spLocks noChangeArrowheads="1"/>
          </p:cNvSpPr>
          <p:nvPr/>
        </p:nvSpPr>
        <p:spPr bwMode="auto">
          <a:xfrm>
            <a:off x="41148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347148" name="Text Box 12"/>
          <p:cNvSpPr txBox="1">
            <a:spLocks noChangeArrowheads="1"/>
          </p:cNvSpPr>
          <p:nvPr/>
        </p:nvSpPr>
        <p:spPr bwMode="auto">
          <a:xfrm>
            <a:off x="73914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347149" name="Text Box 13"/>
          <p:cNvSpPr txBox="1">
            <a:spLocks noChangeArrowheads="1"/>
          </p:cNvSpPr>
          <p:nvPr/>
        </p:nvSpPr>
        <p:spPr bwMode="auto">
          <a:xfrm>
            <a:off x="69342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+4</a:t>
            </a:r>
          </a:p>
        </p:txBody>
      </p:sp>
      <p:sp>
        <p:nvSpPr>
          <p:cNvPr id="347151" name="AutoShape 15"/>
          <p:cNvSpPr>
            <a:spLocks/>
          </p:cNvSpPr>
          <p:nvPr/>
        </p:nvSpPr>
        <p:spPr bwMode="auto">
          <a:xfrm rot="5400000">
            <a:off x="5105400" y="152400"/>
            <a:ext cx="228600" cy="4038600"/>
          </a:xfrm>
          <a:prstGeom prst="leftBracket">
            <a:avLst>
              <a:gd name="adj" fmla="val 147222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152" name="Text Box 16"/>
          <p:cNvSpPr txBox="1">
            <a:spLocks noChangeArrowheads="1"/>
          </p:cNvSpPr>
          <p:nvPr/>
        </p:nvSpPr>
        <p:spPr bwMode="auto">
          <a:xfrm>
            <a:off x="4267200" y="1676400"/>
            <a:ext cx="22336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(+6) oxidation</a:t>
            </a:r>
          </a:p>
        </p:txBody>
      </p:sp>
      <p:sp>
        <p:nvSpPr>
          <p:cNvPr id="347153" name="Text Box 17"/>
          <p:cNvSpPr txBox="1">
            <a:spLocks noChangeArrowheads="1"/>
          </p:cNvSpPr>
          <p:nvPr/>
        </p:nvSpPr>
        <p:spPr bwMode="auto">
          <a:xfrm>
            <a:off x="1295400" y="3306763"/>
            <a:ext cx="4030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(-3) reduction</a:t>
            </a:r>
          </a:p>
        </p:txBody>
      </p:sp>
      <p:sp>
        <p:nvSpPr>
          <p:cNvPr id="347154" name="AutoShape 18"/>
          <p:cNvSpPr>
            <a:spLocks/>
          </p:cNvSpPr>
          <p:nvPr/>
        </p:nvSpPr>
        <p:spPr bwMode="auto">
          <a:xfrm rot="-5400000">
            <a:off x="3238500" y="952500"/>
            <a:ext cx="228600" cy="4572000"/>
          </a:xfrm>
          <a:prstGeom prst="leftBracket">
            <a:avLst>
              <a:gd name="adj" fmla="val 16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155" name="Text Box 19"/>
          <p:cNvSpPr txBox="1">
            <a:spLocks noChangeArrowheads="1"/>
          </p:cNvSpPr>
          <p:nvPr/>
        </p:nvSpPr>
        <p:spPr bwMode="auto">
          <a:xfrm>
            <a:off x="609600" y="3657600"/>
            <a:ext cx="1752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Oxidation: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22547" name="Text Box 22"/>
          <p:cNvSpPr txBox="1">
            <a:spLocks noChangeArrowheads="1"/>
          </p:cNvSpPr>
          <p:nvPr/>
        </p:nvSpPr>
        <p:spPr bwMode="auto">
          <a:xfrm>
            <a:off x="4800600" y="21939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acid</a:t>
            </a:r>
          </a:p>
        </p:txBody>
      </p:sp>
      <p:sp>
        <p:nvSpPr>
          <p:cNvPr id="347159" name="Text Box 23"/>
          <p:cNvSpPr txBox="1">
            <a:spLocks noChangeArrowheads="1"/>
          </p:cNvSpPr>
          <p:nvPr/>
        </p:nvSpPr>
        <p:spPr bwMode="auto">
          <a:xfrm>
            <a:off x="2133600" y="4084638"/>
            <a:ext cx="464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</a:t>
            </a:r>
            <a:r>
              <a:rPr lang="en-US" sz="3200" baseline="-25000"/>
              <a:t>2</a:t>
            </a:r>
            <a:r>
              <a:rPr lang="en-US" sz="3200"/>
              <a:t>H</a:t>
            </a:r>
            <a:r>
              <a:rPr lang="en-US" sz="3200" baseline="-25000"/>
              <a:t>5</a:t>
            </a:r>
            <a:r>
              <a:rPr lang="en-US" sz="3200"/>
              <a:t>OH   </a:t>
            </a:r>
            <a:r>
              <a:rPr lang="en-US" sz="3200">
                <a:sym typeface="Symbol" pitchFamily="18" charset="2"/>
              </a:rPr>
              <a:t>    CO</a:t>
            </a:r>
            <a:r>
              <a:rPr lang="en-US" sz="3200" baseline="-25000">
                <a:sym typeface="Symbol" pitchFamily="18" charset="2"/>
              </a:rPr>
              <a:t>2</a:t>
            </a:r>
          </a:p>
        </p:txBody>
      </p:sp>
      <p:sp>
        <p:nvSpPr>
          <p:cNvPr id="347160" name="Text Box 24"/>
          <p:cNvSpPr txBox="1">
            <a:spLocks noChangeArrowheads="1"/>
          </p:cNvSpPr>
          <p:nvPr/>
        </p:nvSpPr>
        <p:spPr bwMode="auto">
          <a:xfrm>
            <a:off x="4572000" y="4084638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</a:t>
            </a:r>
          </a:p>
        </p:txBody>
      </p:sp>
      <p:sp>
        <p:nvSpPr>
          <p:cNvPr id="347161" name="Text Box 25"/>
          <p:cNvSpPr txBox="1">
            <a:spLocks noChangeArrowheads="1"/>
          </p:cNvSpPr>
          <p:nvPr/>
        </p:nvSpPr>
        <p:spPr bwMode="auto">
          <a:xfrm>
            <a:off x="228600" y="41148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3H</a:t>
            </a:r>
            <a:r>
              <a:rPr lang="en-US" sz="3200" baseline="-25000"/>
              <a:t>2</a:t>
            </a:r>
            <a:r>
              <a:rPr lang="en-US" sz="3200"/>
              <a:t>O   +</a:t>
            </a:r>
          </a:p>
        </p:txBody>
      </p:sp>
      <p:sp>
        <p:nvSpPr>
          <p:cNvPr id="347162" name="Text Box 26"/>
          <p:cNvSpPr txBox="1">
            <a:spLocks noChangeArrowheads="1"/>
          </p:cNvSpPr>
          <p:nvPr/>
        </p:nvSpPr>
        <p:spPr bwMode="auto">
          <a:xfrm>
            <a:off x="6019800" y="4084638"/>
            <a:ext cx="160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 12H</a:t>
            </a:r>
            <a:r>
              <a:rPr lang="en-US" sz="3200" baseline="30000"/>
              <a:t>+</a:t>
            </a:r>
          </a:p>
        </p:txBody>
      </p:sp>
      <p:sp>
        <p:nvSpPr>
          <p:cNvPr id="347163" name="Text Box 27"/>
          <p:cNvSpPr txBox="1">
            <a:spLocks noChangeArrowheads="1"/>
          </p:cNvSpPr>
          <p:nvPr/>
        </p:nvSpPr>
        <p:spPr bwMode="auto">
          <a:xfrm>
            <a:off x="7543800" y="41148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+ 12e</a:t>
            </a:r>
            <a:r>
              <a:rPr lang="en-US" sz="3200" baseline="30000"/>
              <a:t>-</a:t>
            </a:r>
          </a:p>
        </p:txBody>
      </p:sp>
      <p:sp>
        <p:nvSpPr>
          <p:cNvPr id="347164" name="Text Box 28"/>
          <p:cNvSpPr txBox="1">
            <a:spLocks noChangeArrowheads="1"/>
          </p:cNvSpPr>
          <p:nvPr/>
        </p:nvSpPr>
        <p:spPr bwMode="auto">
          <a:xfrm>
            <a:off x="609600" y="4800600"/>
            <a:ext cx="1752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Reduction: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347165" name="Text Box 29"/>
          <p:cNvSpPr txBox="1">
            <a:spLocks noChangeArrowheads="1"/>
          </p:cNvSpPr>
          <p:nvPr/>
        </p:nvSpPr>
        <p:spPr bwMode="auto">
          <a:xfrm>
            <a:off x="3657600" y="5151438"/>
            <a:ext cx="464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Cr</a:t>
            </a:r>
            <a:r>
              <a:rPr lang="en-US" sz="3200" baseline="-25000"/>
              <a:t>2</a:t>
            </a:r>
            <a:r>
              <a:rPr lang="en-US" sz="3200"/>
              <a:t>O</a:t>
            </a:r>
            <a:r>
              <a:rPr lang="en-US" sz="3200" baseline="-25000"/>
              <a:t>7</a:t>
            </a:r>
            <a:r>
              <a:rPr lang="en-US" sz="3200" baseline="30000"/>
              <a:t>2-</a:t>
            </a:r>
            <a:r>
              <a:rPr lang="en-US" sz="3200"/>
              <a:t>   </a:t>
            </a:r>
            <a:r>
              <a:rPr lang="en-US" sz="3200">
                <a:sym typeface="Symbol" pitchFamily="18" charset="2"/>
              </a:rPr>
              <a:t>    Cr</a:t>
            </a:r>
            <a:r>
              <a:rPr lang="en-US" sz="3200" baseline="30000">
                <a:sym typeface="Symbol" pitchFamily="18" charset="2"/>
              </a:rPr>
              <a:t>3+</a:t>
            </a:r>
          </a:p>
        </p:txBody>
      </p:sp>
      <p:sp>
        <p:nvSpPr>
          <p:cNvPr id="347166" name="Text Box 30"/>
          <p:cNvSpPr txBox="1">
            <a:spLocks noChangeArrowheads="1"/>
          </p:cNvSpPr>
          <p:nvPr/>
        </p:nvSpPr>
        <p:spPr bwMode="auto">
          <a:xfrm>
            <a:off x="5867400" y="5151438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</a:t>
            </a:r>
          </a:p>
        </p:txBody>
      </p:sp>
      <p:sp>
        <p:nvSpPr>
          <p:cNvPr id="347167" name="Text Box 31"/>
          <p:cNvSpPr txBox="1">
            <a:spLocks noChangeArrowheads="1"/>
          </p:cNvSpPr>
          <p:nvPr/>
        </p:nvSpPr>
        <p:spPr bwMode="auto">
          <a:xfrm>
            <a:off x="7086600" y="5151438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 7H</a:t>
            </a:r>
            <a:r>
              <a:rPr lang="en-US" sz="3200" baseline="-25000"/>
              <a:t>2</a:t>
            </a:r>
            <a:r>
              <a:rPr lang="en-US" sz="3200"/>
              <a:t>O</a:t>
            </a:r>
          </a:p>
        </p:txBody>
      </p:sp>
      <p:sp>
        <p:nvSpPr>
          <p:cNvPr id="347168" name="Text Box 32"/>
          <p:cNvSpPr txBox="1">
            <a:spLocks noChangeArrowheads="1"/>
          </p:cNvSpPr>
          <p:nvPr/>
        </p:nvSpPr>
        <p:spPr bwMode="auto">
          <a:xfrm>
            <a:off x="2057400" y="5151438"/>
            <a:ext cx="160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14H</a:t>
            </a:r>
            <a:r>
              <a:rPr lang="en-US" sz="3200" baseline="30000"/>
              <a:t>+   </a:t>
            </a:r>
            <a:r>
              <a:rPr lang="en-US" sz="3200"/>
              <a:t>+</a:t>
            </a:r>
          </a:p>
        </p:txBody>
      </p:sp>
      <p:sp>
        <p:nvSpPr>
          <p:cNvPr id="347169" name="Text Box 33"/>
          <p:cNvSpPr txBox="1">
            <a:spLocks noChangeArrowheads="1"/>
          </p:cNvSpPr>
          <p:nvPr/>
        </p:nvSpPr>
        <p:spPr bwMode="auto">
          <a:xfrm>
            <a:off x="762000" y="5151438"/>
            <a:ext cx="167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6e</a:t>
            </a:r>
            <a:r>
              <a:rPr lang="en-US" sz="3200" baseline="30000"/>
              <a:t>-</a:t>
            </a:r>
            <a:r>
              <a:rPr lang="en-US" sz="3200"/>
              <a:t>  +</a:t>
            </a:r>
          </a:p>
        </p:txBody>
      </p:sp>
      <p:sp>
        <p:nvSpPr>
          <p:cNvPr id="347170" name="AutoShape 34"/>
          <p:cNvSpPr>
            <a:spLocks noChangeArrowheads="1"/>
          </p:cNvSpPr>
          <p:nvPr/>
        </p:nvSpPr>
        <p:spPr bwMode="auto">
          <a:xfrm>
            <a:off x="762000" y="5227638"/>
            <a:ext cx="8001000" cy="3810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171" name="Text Box 35"/>
          <p:cNvSpPr txBox="1">
            <a:spLocks noChangeArrowheads="1"/>
          </p:cNvSpPr>
          <p:nvPr/>
        </p:nvSpPr>
        <p:spPr bwMode="auto">
          <a:xfrm>
            <a:off x="381000" y="51816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6699FF"/>
                </a:solidFill>
              </a:rPr>
              <a:t>2</a:t>
            </a:r>
          </a:p>
        </p:txBody>
      </p:sp>
      <p:sp>
        <p:nvSpPr>
          <p:cNvPr id="347172" name="AutoShape 36"/>
          <p:cNvSpPr>
            <a:spLocks noChangeArrowheads="1"/>
          </p:cNvSpPr>
          <p:nvPr/>
        </p:nvSpPr>
        <p:spPr bwMode="auto">
          <a:xfrm>
            <a:off x="152400" y="5486400"/>
            <a:ext cx="304800" cy="533400"/>
          </a:xfrm>
          <a:prstGeom prst="curvedRightArrow">
            <a:avLst>
              <a:gd name="adj1" fmla="val 21049"/>
              <a:gd name="adj2" fmla="val 70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173" name="Text Box 37"/>
          <p:cNvSpPr txBox="1">
            <a:spLocks noChangeArrowheads="1"/>
          </p:cNvSpPr>
          <p:nvPr/>
        </p:nvSpPr>
        <p:spPr bwMode="auto">
          <a:xfrm>
            <a:off x="3429000" y="5668963"/>
            <a:ext cx="464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2Cr</a:t>
            </a:r>
            <a:r>
              <a:rPr lang="en-US" sz="3200" baseline="-25000"/>
              <a:t>2</a:t>
            </a:r>
            <a:r>
              <a:rPr lang="en-US" sz="3200"/>
              <a:t>O</a:t>
            </a:r>
            <a:r>
              <a:rPr lang="en-US" sz="3200" baseline="-25000"/>
              <a:t>7</a:t>
            </a:r>
            <a:r>
              <a:rPr lang="en-US" sz="3200" baseline="30000"/>
              <a:t>2-</a:t>
            </a:r>
            <a:r>
              <a:rPr lang="en-US" sz="3200"/>
              <a:t>   </a:t>
            </a:r>
            <a:r>
              <a:rPr lang="en-US" sz="3200">
                <a:sym typeface="Symbol" pitchFamily="18" charset="2"/>
              </a:rPr>
              <a:t>    Cr</a:t>
            </a:r>
            <a:r>
              <a:rPr lang="en-US" sz="3200" baseline="30000">
                <a:sym typeface="Symbol" pitchFamily="18" charset="2"/>
              </a:rPr>
              <a:t>3+</a:t>
            </a:r>
          </a:p>
        </p:txBody>
      </p:sp>
      <p:sp>
        <p:nvSpPr>
          <p:cNvPr id="347174" name="Text Box 38"/>
          <p:cNvSpPr txBox="1">
            <a:spLocks noChangeArrowheads="1"/>
          </p:cNvSpPr>
          <p:nvPr/>
        </p:nvSpPr>
        <p:spPr bwMode="auto">
          <a:xfrm>
            <a:off x="5867400" y="5668963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</a:t>
            </a:r>
          </a:p>
        </p:txBody>
      </p:sp>
      <p:sp>
        <p:nvSpPr>
          <p:cNvPr id="347175" name="Text Box 39"/>
          <p:cNvSpPr txBox="1">
            <a:spLocks noChangeArrowheads="1"/>
          </p:cNvSpPr>
          <p:nvPr/>
        </p:nvSpPr>
        <p:spPr bwMode="auto">
          <a:xfrm>
            <a:off x="6934200" y="56689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+ 14H</a:t>
            </a:r>
            <a:r>
              <a:rPr lang="en-US" sz="3200" baseline="-25000"/>
              <a:t>2</a:t>
            </a:r>
            <a:r>
              <a:rPr lang="en-US" sz="3200"/>
              <a:t>O</a:t>
            </a:r>
          </a:p>
        </p:txBody>
      </p:sp>
      <p:sp>
        <p:nvSpPr>
          <p:cNvPr id="347176" name="Text Box 40"/>
          <p:cNvSpPr txBox="1">
            <a:spLocks noChangeArrowheads="1"/>
          </p:cNvSpPr>
          <p:nvPr/>
        </p:nvSpPr>
        <p:spPr bwMode="auto">
          <a:xfrm>
            <a:off x="2057400" y="5668963"/>
            <a:ext cx="160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28H</a:t>
            </a:r>
            <a:r>
              <a:rPr lang="en-US" sz="3200" baseline="30000"/>
              <a:t>+</a:t>
            </a:r>
            <a:r>
              <a:rPr lang="en-US"/>
              <a:t> </a:t>
            </a:r>
            <a:r>
              <a:rPr lang="en-US" sz="3200" baseline="30000"/>
              <a:t> </a:t>
            </a:r>
            <a:r>
              <a:rPr lang="en-US" sz="3200"/>
              <a:t>+</a:t>
            </a:r>
          </a:p>
        </p:txBody>
      </p:sp>
      <p:sp>
        <p:nvSpPr>
          <p:cNvPr id="347177" name="Text Box 41"/>
          <p:cNvSpPr txBox="1">
            <a:spLocks noChangeArrowheads="1"/>
          </p:cNvSpPr>
          <p:nvPr/>
        </p:nvSpPr>
        <p:spPr bwMode="auto">
          <a:xfrm>
            <a:off x="533400" y="5668963"/>
            <a:ext cx="167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12e</a:t>
            </a:r>
            <a:r>
              <a:rPr lang="en-US" sz="3200" baseline="30000"/>
              <a:t>-</a:t>
            </a:r>
            <a:r>
              <a:rPr lang="en-US" sz="3200"/>
              <a:t>  +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8" dur="indefinite"/>
                                        <p:tgtEl>
                                          <p:spTgt spid="34716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99" dur="indefinite"/>
                                        <p:tgtEl>
                                          <p:spTgt spid="34716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0" dur="indefinite"/>
                                        <p:tgtEl>
                                          <p:spTgt spid="34716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4" dur="indefinite"/>
                                        <p:tgtEl>
                                          <p:spTgt spid="34716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05" dur="indefinite"/>
                                        <p:tgtEl>
                                          <p:spTgt spid="34716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6" dur="indefinite"/>
                                        <p:tgtEl>
                                          <p:spTgt spid="34716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000" fill="hold"/>
                                        <p:tgtEl>
                                          <p:spTgt spid="347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2000" fill="hold"/>
                                        <p:tgtEl>
                                          <p:spTgt spid="347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2000" fill="hold"/>
                                        <p:tgtEl>
                                          <p:spTgt spid="347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2000" fill="hold"/>
                                        <p:tgtEl>
                                          <p:spTgt spid="347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2000" fill="hold"/>
                                        <p:tgtEl>
                                          <p:spTgt spid="347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2000" fill="hold"/>
                                        <p:tgtEl>
                                          <p:spTgt spid="3471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3471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1" grpId="0"/>
      <p:bldP spid="347142" grpId="0"/>
      <p:bldP spid="347143" grpId="0"/>
      <p:bldP spid="347144" grpId="0"/>
      <p:bldP spid="347145" grpId="0"/>
      <p:bldP spid="347146" grpId="0"/>
      <p:bldP spid="347147" grpId="0"/>
      <p:bldP spid="347148" grpId="0"/>
      <p:bldP spid="347149" grpId="0"/>
      <p:bldP spid="347151" grpId="0" animBg="1"/>
      <p:bldP spid="347152" grpId="0"/>
      <p:bldP spid="347153" grpId="0"/>
      <p:bldP spid="347154" grpId="0" animBg="1"/>
      <p:bldP spid="347155" grpId="0"/>
      <p:bldP spid="347159" grpId="0"/>
      <p:bldP spid="347160" grpId="0"/>
      <p:bldP spid="347161" grpId="0"/>
      <p:bldP spid="347162" grpId="0"/>
      <p:bldP spid="347163" grpId="0"/>
      <p:bldP spid="347163" grpId="1"/>
      <p:bldP spid="347164" grpId="0"/>
      <p:bldP spid="347165" grpId="0"/>
      <p:bldP spid="347165" grpId="1"/>
      <p:bldP spid="347166" grpId="0"/>
      <p:bldP spid="347166" grpId="1"/>
      <p:bldP spid="347167" grpId="0"/>
      <p:bldP spid="347167" grpId="1"/>
      <p:bldP spid="347168" grpId="0"/>
      <p:bldP spid="347168" grpId="1"/>
      <p:bldP spid="347169" grpId="0"/>
      <p:bldP spid="347169" grpId="1"/>
      <p:bldP spid="347169" grpId="2"/>
      <p:bldP spid="347170" grpId="0" animBg="1"/>
      <p:bldP spid="347171" grpId="0"/>
      <p:bldP spid="347172" grpId="0" animBg="1"/>
      <p:bldP spid="347173" grpId="0"/>
      <p:bldP spid="347174" grpId="0"/>
      <p:bldP spid="347175" grpId="0"/>
      <p:bldP spid="347176" grpId="0"/>
      <p:bldP spid="34717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Redox Balancing Practice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5344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Balance the following redox rxn that takes place in acidic sol’n: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</p:txBody>
      </p:sp>
      <p:sp>
        <p:nvSpPr>
          <p:cNvPr id="23556" name="Text Box 18"/>
          <p:cNvSpPr txBox="1">
            <a:spLocks noChangeArrowheads="1"/>
          </p:cNvSpPr>
          <p:nvPr/>
        </p:nvSpPr>
        <p:spPr bwMode="auto">
          <a:xfrm>
            <a:off x="381000" y="1828800"/>
            <a:ext cx="822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/>
              <a:t>Now add the oxidation and reduction reactions together: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23557" name="Text Box 20"/>
          <p:cNvSpPr txBox="1">
            <a:spLocks noChangeArrowheads="1"/>
          </p:cNvSpPr>
          <p:nvPr/>
        </p:nvSpPr>
        <p:spPr bwMode="auto">
          <a:xfrm>
            <a:off x="2286000" y="2484438"/>
            <a:ext cx="464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</a:t>
            </a:r>
            <a:r>
              <a:rPr lang="en-US" sz="3200" baseline="-25000"/>
              <a:t>2</a:t>
            </a:r>
            <a:r>
              <a:rPr lang="en-US" sz="3200"/>
              <a:t>H</a:t>
            </a:r>
            <a:r>
              <a:rPr lang="en-US" sz="3200" baseline="-25000"/>
              <a:t>5</a:t>
            </a:r>
            <a:r>
              <a:rPr lang="en-US" sz="3200"/>
              <a:t>OH   </a:t>
            </a:r>
            <a:r>
              <a:rPr lang="en-US" sz="3200">
                <a:sym typeface="Symbol" pitchFamily="18" charset="2"/>
              </a:rPr>
              <a:t>    CO</a:t>
            </a:r>
            <a:r>
              <a:rPr lang="en-US" sz="3200" baseline="-25000">
                <a:sym typeface="Symbol" pitchFamily="18" charset="2"/>
              </a:rPr>
              <a:t>2</a:t>
            </a:r>
          </a:p>
        </p:txBody>
      </p:sp>
      <p:sp>
        <p:nvSpPr>
          <p:cNvPr id="23558" name="Text Box 21"/>
          <p:cNvSpPr txBox="1">
            <a:spLocks noChangeArrowheads="1"/>
          </p:cNvSpPr>
          <p:nvPr/>
        </p:nvSpPr>
        <p:spPr bwMode="auto">
          <a:xfrm>
            <a:off x="4724400" y="2484438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</a:t>
            </a:r>
          </a:p>
        </p:txBody>
      </p:sp>
      <p:sp>
        <p:nvSpPr>
          <p:cNvPr id="23559" name="Text Box 22"/>
          <p:cNvSpPr txBox="1">
            <a:spLocks noChangeArrowheads="1"/>
          </p:cNvSpPr>
          <p:nvPr/>
        </p:nvSpPr>
        <p:spPr bwMode="auto">
          <a:xfrm>
            <a:off x="381000" y="25146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3H</a:t>
            </a:r>
            <a:r>
              <a:rPr lang="en-US" sz="3200" baseline="-25000"/>
              <a:t>2</a:t>
            </a:r>
            <a:r>
              <a:rPr lang="en-US" sz="3200"/>
              <a:t>O   +</a:t>
            </a:r>
          </a:p>
        </p:txBody>
      </p:sp>
      <p:sp>
        <p:nvSpPr>
          <p:cNvPr id="23560" name="Text Box 23"/>
          <p:cNvSpPr txBox="1">
            <a:spLocks noChangeArrowheads="1"/>
          </p:cNvSpPr>
          <p:nvPr/>
        </p:nvSpPr>
        <p:spPr bwMode="auto">
          <a:xfrm>
            <a:off x="5791200" y="2484438"/>
            <a:ext cx="160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 12H</a:t>
            </a:r>
            <a:r>
              <a:rPr lang="en-US" sz="3200" baseline="30000"/>
              <a:t>+</a:t>
            </a:r>
          </a:p>
        </p:txBody>
      </p:sp>
      <p:sp>
        <p:nvSpPr>
          <p:cNvPr id="23561" name="Text Box 24"/>
          <p:cNvSpPr txBox="1">
            <a:spLocks noChangeArrowheads="1"/>
          </p:cNvSpPr>
          <p:nvPr/>
        </p:nvSpPr>
        <p:spPr bwMode="auto">
          <a:xfrm>
            <a:off x="7239000" y="2468563"/>
            <a:ext cx="137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+ 12e</a:t>
            </a:r>
            <a:r>
              <a:rPr lang="en-US" sz="3200" baseline="30000"/>
              <a:t>-</a:t>
            </a:r>
          </a:p>
        </p:txBody>
      </p:sp>
      <p:sp>
        <p:nvSpPr>
          <p:cNvPr id="23562" name="Text Box 26"/>
          <p:cNvSpPr txBox="1">
            <a:spLocks noChangeArrowheads="1"/>
          </p:cNvSpPr>
          <p:nvPr/>
        </p:nvSpPr>
        <p:spPr bwMode="auto">
          <a:xfrm>
            <a:off x="2514600" y="3200400"/>
            <a:ext cx="464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   Cr</a:t>
            </a:r>
            <a:r>
              <a:rPr lang="en-US" sz="3200" baseline="-25000"/>
              <a:t>2</a:t>
            </a:r>
            <a:r>
              <a:rPr lang="en-US" sz="3200"/>
              <a:t>O</a:t>
            </a:r>
            <a:r>
              <a:rPr lang="en-US" sz="3200" baseline="-25000"/>
              <a:t>7</a:t>
            </a:r>
            <a:r>
              <a:rPr lang="en-US" sz="3200" baseline="30000"/>
              <a:t>2-</a:t>
            </a:r>
            <a:r>
              <a:rPr lang="en-US" sz="3200">
                <a:sym typeface="Symbol" pitchFamily="18" charset="2"/>
              </a:rPr>
              <a:t>    Cr</a:t>
            </a:r>
            <a:r>
              <a:rPr lang="en-US" sz="3200" baseline="30000">
                <a:sym typeface="Symbol" pitchFamily="18" charset="2"/>
              </a:rPr>
              <a:t>3+</a:t>
            </a:r>
          </a:p>
        </p:txBody>
      </p:sp>
      <p:sp>
        <p:nvSpPr>
          <p:cNvPr id="23563" name="Text Box 27"/>
          <p:cNvSpPr txBox="1">
            <a:spLocks noChangeArrowheads="1"/>
          </p:cNvSpPr>
          <p:nvPr/>
        </p:nvSpPr>
        <p:spPr bwMode="auto">
          <a:xfrm>
            <a:off x="4648200" y="32004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</a:t>
            </a:r>
          </a:p>
        </p:txBody>
      </p:sp>
      <p:sp>
        <p:nvSpPr>
          <p:cNvPr id="23564" name="Text Box 28"/>
          <p:cNvSpPr txBox="1">
            <a:spLocks noChangeArrowheads="1"/>
          </p:cNvSpPr>
          <p:nvPr/>
        </p:nvSpPr>
        <p:spPr bwMode="auto">
          <a:xfrm>
            <a:off x="5791200" y="3200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 14H</a:t>
            </a:r>
            <a:r>
              <a:rPr lang="en-US" sz="3200" baseline="-25000"/>
              <a:t>2</a:t>
            </a:r>
            <a:r>
              <a:rPr lang="en-US" sz="3200"/>
              <a:t>O</a:t>
            </a:r>
          </a:p>
        </p:txBody>
      </p:sp>
      <p:sp>
        <p:nvSpPr>
          <p:cNvPr id="23565" name="Text Box 29"/>
          <p:cNvSpPr txBox="1">
            <a:spLocks noChangeArrowheads="1"/>
          </p:cNvSpPr>
          <p:nvPr/>
        </p:nvSpPr>
        <p:spPr bwMode="auto">
          <a:xfrm>
            <a:off x="1143000" y="32004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28H</a:t>
            </a:r>
            <a:r>
              <a:rPr lang="en-US" sz="3200" baseline="30000"/>
              <a:t>+  </a:t>
            </a:r>
            <a:r>
              <a:rPr lang="en-US" sz="3200"/>
              <a:t>+ 2</a:t>
            </a:r>
          </a:p>
        </p:txBody>
      </p:sp>
      <p:sp>
        <p:nvSpPr>
          <p:cNvPr id="23566" name="Text Box 30"/>
          <p:cNvSpPr txBox="1">
            <a:spLocks noChangeArrowheads="1"/>
          </p:cNvSpPr>
          <p:nvPr/>
        </p:nvSpPr>
        <p:spPr bwMode="auto">
          <a:xfrm>
            <a:off x="152400" y="32004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12e</a:t>
            </a:r>
            <a:r>
              <a:rPr lang="en-US" sz="3200" baseline="30000"/>
              <a:t>-</a:t>
            </a:r>
            <a:r>
              <a:rPr lang="en-US" sz="3200"/>
              <a:t>+</a:t>
            </a:r>
          </a:p>
        </p:txBody>
      </p:sp>
      <p:sp>
        <p:nvSpPr>
          <p:cNvPr id="23567" name="Line 31"/>
          <p:cNvSpPr>
            <a:spLocks noChangeShapeType="1"/>
          </p:cNvSpPr>
          <p:nvPr/>
        </p:nvSpPr>
        <p:spPr bwMode="auto">
          <a:xfrm>
            <a:off x="228600" y="3810000"/>
            <a:ext cx="861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16" name="Line 32"/>
          <p:cNvSpPr>
            <a:spLocks noChangeShapeType="1"/>
          </p:cNvSpPr>
          <p:nvPr/>
        </p:nvSpPr>
        <p:spPr bwMode="auto">
          <a:xfrm flipV="1">
            <a:off x="381000" y="2743200"/>
            <a:ext cx="1219200" cy="1524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17" name="Line 33"/>
          <p:cNvSpPr>
            <a:spLocks noChangeShapeType="1"/>
          </p:cNvSpPr>
          <p:nvPr/>
        </p:nvSpPr>
        <p:spPr bwMode="auto">
          <a:xfrm flipV="1">
            <a:off x="6324600" y="3429000"/>
            <a:ext cx="457200" cy="1524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18" name="Text Box 34"/>
          <p:cNvSpPr txBox="1">
            <a:spLocks noChangeArrowheads="1"/>
          </p:cNvSpPr>
          <p:nvPr/>
        </p:nvSpPr>
        <p:spPr bwMode="auto">
          <a:xfrm>
            <a:off x="6096000" y="28956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 </a:t>
            </a:r>
            <a:r>
              <a:rPr lang="en-US" sz="3200">
                <a:solidFill>
                  <a:schemeClr val="bg2"/>
                </a:solidFill>
              </a:rPr>
              <a:t>11</a:t>
            </a:r>
          </a:p>
        </p:txBody>
      </p:sp>
      <p:sp>
        <p:nvSpPr>
          <p:cNvPr id="349220" name="Line 36"/>
          <p:cNvSpPr>
            <a:spLocks noChangeShapeType="1"/>
          </p:cNvSpPr>
          <p:nvPr/>
        </p:nvSpPr>
        <p:spPr bwMode="auto">
          <a:xfrm flipV="1">
            <a:off x="152400" y="3352800"/>
            <a:ext cx="7620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21" name="Line 37"/>
          <p:cNvSpPr>
            <a:spLocks noChangeShapeType="1"/>
          </p:cNvSpPr>
          <p:nvPr/>
        </p:nvSpPr>
        <p:spPr bwMode="auto">
          <a:xfrm flipV="1">
            <a:off x="7543800" y="2667000"/>
            <a:ext cx="7620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23" name="Line 39"/>
          <p:cNvSpPr>
            <a:spLocks noChangeShapeType="1"/>
          </p:cNvSpPr>
          <p:nvPr/>
        </p:nvSpPr>
        <p:spPr bwMode="auto">
          <a:xfrm flipV="1">
            <a:off x="6324600" y="2667000"/>
            <a:ext cx="9906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24" name="Line 40"/>
          <p:cNvSpPr>
            <a:spLocks noChangeShapeType="1"/>
          </p:cNvSpPr>
          <p:nvPr/>
        </p:nvSpPr>
        <p:spPr bwMode="auto">
          <a:xfrm flipV="1">
            <a:off x="1143000" y="3429000"/>
            <a:ext cx="533400" cy="1524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9225" name="Text Box 41"/>
          <p:cNvSpPr txBox="1">
            <a:spLocks noChangeArrowheads="1"/>
          </p:cNvSpPr>
          <p:nvPr/>
        </p:nvSpPr>
        <p:spPr bwMode="auto">
          <a:xfrm>
            <a:off x="1143000" y="2895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2"/>
                </a:solidFill>
              </a:rPr>
              <a:t>16</a:t>
            </a:r>
          </a:p>
        </p:txBody>
      </p:sp>
      <p:sp>
        <p:nvSpPr>
          <p:cNvPr id="349227" name="Text Box 43"/>
          <p:cNvSpPr txBox="1">
            <a:spLocks noChangeArrowheads="1"/>
          </p:cNvSpPr>
          <p:nvPr/>
        </p:nvSpPr>
        <p:spPr bwMode="auto">
          <a:xfrm>
            <a:off x="152400" y="3962400"/>
            <a:ext cx="876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16H</a:t>
            </a:r>
            <a:r>
              <a:rPr lang="en-US" sz="2800" b="1" baseline="30000"/>
              <a:t>+</a:t>
            </a:r>
            <a:r>
              <a:rPr lang="en-US" sz="2800" b="1"/>
              <a:t> + 2Cr</a:t>
            </a:r>
            <a:r>
              <a:rPr lang="en-US" sz="2800" b="1" baseline="-25000"/>
              <a:t>2</a:t>
            </a:r>
            <a:r>
              <a:rPr lang="en-US" sz="2800" b="1"/>
              <a:t>O</a:t>
            </a:r>
            <a:r>
              <a:rPr lang="en-US" sz="2800" b="1" baseline="-25000"/>
              <a:t>7</a:t>
            </a:r>
            <a:r>
              <a:rPr lang="en-US" sz="2800" b="1" baseline="30000"/>
              <a:t>2-</a:t>
            </a:r>
            <a:r>
              <a:rPr lang="en-US" sz="2800" b="1"/>
              <a:t> + C</a:t>
            </a:r>
            <a:r>
              <a:rPr lang="en-US" sz="2800" b="1" baseline="-25000"/>
              <a:t>2</a:t>
            </a:r>
            <a:r>
              <a:rPr lang="en-US" sz="2800" b="1"/>
              <a:t>H</a:t>
            </a:r>
            <a:r>
              <a:rPr lang="en-US" sz="2800" b="1" baseline="-25000"/>
              <a:t>5</a:t>
            </a:r>
            <a:r>
              <a:rPr lang="en-US" sz="2800" b="1"/>
              <a:t>OH </a:t>
            </a:r>
            <a:r>
              <a:rPr lang="en-US" sz="2800" b="1">
                <a:sym typeface="Symbol" pitchFamily="18" charset="2"/>
              </a:rPr>
              <a:t> 2CO</a:t>
            </a:r>
            <a:r>
              <a:rPr lang="en-US" sz="2800" b="1" baseline="-25000">
                <a:sym typeface="Symbol" pitchFamily="18" charset="2"/>
              </a:rPr>
              <a:t>2</a:t>
            </a:r>
            <a:r>
              <a:rPr lang="en-US" sz="2800" b="1">
                <a:sym typeface="Symbol" pitchFamily="18" charset="2"/>
              </a:rPr>
              <a:t> + 4Cr</a:t>
            </a:r>
            <a:r>
              <a:rPr lang="en-US" sz="2800" b="1" baseline="30000">
                <a:sym typeface="Symbol" pitchFamily="18" charset="2"/>
              </a:rPr>
              <a:t>3+</a:t>
            </a:r>
            <a:r>
              <a:rPr lang="en-US" sz="2800" b="1">
                <a:sym typeface="Symbol" pitchFamily="18" charset="2"/>
              </a:rPr>
              <a:t> + 11H</a:t>
            </a:r>
            <a:r>
              <a:rPr lang="en-US" sz="2800" b="1" baseline="-25000">
                <a:sym typeface="Symbol" pitchFamily="18" charset="2"/>
              </a:rPr>
              <a:t>2</a:t>
            </a:r>
            <a:r>
              <a:rPr lang="en-US" sz="2800" b="1">
                <a:sym typeface="Symbol" pitchFamily="18" charset="2"/>
              </a:rPr>
              <a:t>O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31  L 0 0.3331  L 0 0  Z" pathEditMode="relative" ptsTypes="">
                                      <p:cBhvr>
                                        <p:cTn id="32" dur="2000" fill="hold"/>
                                        <p:tgtEl>
                                          <p:spTgt spid="349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216" grpId="0" animBg="1"/>
      <p:bldP spid="349217" grpId="0" animBg="1"/>
      <p:bldP spid="349218" grpId="0"/>
      <p:bldP spid="349220" grpId="0" animBg="1"/>
      <p:bldP spid="349221" grpId="0" animBg="1"/>
      <p:bldP spid="349223" grpId="0" animBg="1"/>
      <p:bldP spid="349224" grpId="0" animBg="1"/>
      <p:bldP spid="349225" grpId="0"/>
      <p:bldP spid="349227" grpId="0"/>
      <p:bldP spid="349227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Practice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41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The following reactions occur in aqueous solution. Balance them</a:t>
            </a:r>
          </a:p>
          <a:p>
            <a:pPr lvl="1" eaLnBrk="1" hangingPunct="1"/>
            <a:r>
              <a:rPr lang="en-US" smtClean="0"/>
              <a:t>Cr(OH)</a:t>
            </a:r>
            <a:r>
              <a:rPr lang="en-US" sz="3500" baseline="-25000" smtClean="0"/>
              <a:t>3</a:t>
            </a:r>
            <a:r>
              <a:rPr lang="en-US" smtClean="0"/>
              <a:t> + OCl</a:t>
            </a:r>
            <a:r>
              <a:rPr lang="en-US" sz="3900" baseline="30000" smtClean="0"/>
              <a:t>-</a:t>
            </a:r>
            <a:r>
              <a:rPr lang="en-US" smtClean="0"/>
              <a:t> + OH</a:t>
            </a:r>
            <a:r>
              <a:rPr lang="en-US" sz="3900" baseline="30000" smtClean="0"/>
              <a:t>-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 							      </a:t>
            </a:r>
            <a:r>
              <a:rPr lang="en-US" smtClean="0"/>
              <a:t>CrO</a:t>
            </a:r>
            <a:r>
              <a:rPr lang="en-US" sz="3500" baseline="-25000" smtClean="0"/>
              <a:t>4</a:t>
            </a:r>
            <a:r>
              <a:rPr lang="en-US" sz="3900" baseline="30000" smtClean="0"/>
              <a:t>-2</a:t>
            </a:r>
            <a:r>
              <a:rPr lang="en-US" smtClean="0"/>
              <a:t> + Cl</a:t>
            </a:r>
            <a:r>
              <a:rPr lang="en-US" sz="3900" baseline="30000" smtClean="0"/>
              <a:t>-</a:t>
            </a:r>
            <a:r>
              <a:rPr lang="en-US" smtClean="0"/>
              <a:t> + H</a:t>
            </a:r>
            <a:r>
              <a:rPr lang="en-US" sz="3500" baseline="-25000" smtClean="0"/>
              <a:t>2</a:t>
            </a:r>
            <a:r>
              <a:rPr lang="en-US" smtClean="0"/>
              <a:t>O</a:t>
            </a:r>
          </a:p>
          <a:p>
            <a:pPr lvl="1" eaLnBrk="1" hangingPunct="1"/>
            <a:r>
              <a:rPr lang="en-US" smtClean="0"/>
              <a:t>MnO</a:t>
            </a:r>
            <a:r>
              <a:rPr lang="en-US" sz="3500" baseline="-25000" smtClean="0"/>
              <a:t>4</a:t>
            </a:r>
            <a:r>
              <a:rPr lang="en-US" sz="3900" baseline="30000" smtClean="0"/>
              <a:t>-</a:t>
            </a:r>
            <a:r>
              <a:rPr lang="en-US" smtClean="0"/>
              <a:t> + Fe</a:t>
            </a:r>
            <a:r>
              <a:rPr lang="en-US" sz="3500" baseline="30000" smtClean="0"/>
              <a:t>+2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 </a:t>
            </a:r>
            <a:r>
              <a:rPr lang="en-US" smtClean="0"/>
              <a:t>Mn</a:t>
            </a:r>
            <a:r>
              <a:rPr lang="en-US" sz="3500" baseline="30000" smtClean="0"/>
              <a:t>+2</a:t>
            </a:r>
            <a:r>
              <a:rPr lang="en-US" smtClean="0"/>
              <a:t>  + Fe</a:t>
            </a:r>
            <a:r>
              <a:rPr lang="en-US" baseline="30000" smtClean="0"/>
              <a:t>+3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Cu + NO</a:t>
            </a:r>
            <a:r>
              <a:rPr lang="en-US" sz="3500" baseline="-25000" smtClean="0"/>
              <a:t>3</a:t>
            </a:r>
            <a:r>
              <a:rPr lang="en-US" sz="3500" baseline="30000" smtClean="0"/>
              <a:t>-</a:t>
            </a:r>
            <a:r>
              <a:rPr lang="en-US" baseline="30000" smtClean="0"/>
              <a:t>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Cu</a:t>
            </a:r>
            <a:r>
              <a:rPr lang="en-US" sz="3500" baseline="30000" smtClean="0"/>
              <a:t>+2</a:t>
            </a:r>
            <a:r>
              <a:rPr lang="en-US" sz="3500" smtClean="0"/>
              <a:t> </a:t>
            </a:r>
            <a:r>
              <a:rPr lang="en-US" smtClean="0"/>
              <a:t>+ NO(g)</a:t>
            </a:r>
          </a:p>
          <a:p>
            <a:pPr lvl="1" eaLnBrk="1" hangingPunct="1"/>
            <a:r>
              <a:rPr lang="en-US" smtClean="0"/>
              <a:t>Pb + PbO</a:t>
            </a:r>
            <a:r>
              <a:rPr lang="en-US" sz="3500" baseline="-25000" smtClean="0"/>
              <a:t>2</a:t>
            </a:r>
            <a:r>
              <a:rPr lang="en-US" smtClean="0"/>
              <a:t> + SO</a:t>
            </a:r>
            <a:r>
              <a:rPr lang="en-US" sz="3500" baseline="-25000" smtClean="0"/>
              <a:t>4</a:t>
            </a:r>
            <a:r>
              <a:rPr lang="en-US" sz="3500" baseline="30000" smtClean="0"/>
              <a:t>-2</a:t>
            </a:r>
            <a:r>
              <a:rPr lang="en-US" sz="3500" smtClean="0"/>
              <a:t> </a:t>
            </a:r>
            <a:r>
              <a:rPr lang="en-US" smtClean="0">
                <a:latin typeface="Symbol" pitchFamily="18" charset="2"/>
              </a:rPr>
              <a:t>® </a:t>
            </a:r>
            <a:r>
              <a:rPr lang="en-US" smtClean="0"/>
              <a:t> PbSO</a:t>
            </a:r>
            <a:r>
              <a:rPr lang="en-US" sz="3500" baseline="-25000" smtClean="0"/>
              <a:t>4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Mn</a:t>
            </a:r>
            <a:r>
              <a:rPr lang="en-US" sz="3500" baseline="30000" smtClean="0"/>
              <a:t>+2</a:t>
            </a:r>
            <a:r>
              <a:rPr lang="en-US" sz="3500" smtClean="0"/>
              <a:t> </a:t>
            </a:r>
            <a:r>
              <a:rPr lang="en-US" smtClean="0"/>
              <a:t>+ NaBiO</a:t>
            </a:r>
            <a:r>
              <a:rPr lang="en-US" sz="3500" baseline="-25000" smtClean="0"/>
              <a:t>3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Bi</a:t>
            </a:r>
            <a:r>
              <a:rPr lang="en-US" sz="3500" baseline="30000" smtClean="0"/>
              <a:t>+3</a:t>
            </a:r>
            <a:r>
              <a:rPr lang="en-US" sz="3500" smtClean="0"/>
              <a:t> </a:t>
            </a:r>
            <a:r>
              <a:rPr lang="en-US" smtClean="0"/>
              <a:t>+ MnO</a:t>
            </a:r>
            <a:r>
              <a:rPr lang="en-US" sz="3500" baseline="-25000" smtClean="0"/>
              <a:t>4</a:t>
            </a:r>
            <a:r>
              <a:rPr lang="en-US" sz="3500" baseline="30000" smtClean="0"/>
              <a:t>-</a:t>
            </a:r>
            <a:r>
              <a:rPr lang="en-US" sz="3500" smtClean="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Now for a tough one…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572000"/>
          </a:xfrm>
          <a:noFill/>
        </p:spPr>
        <p:txBody>
          <a:bodyPr lIns="92075" tIns="46038" rIns="92075" bIns="46038"/>
          <a:lstStyle/>
          <a:p>
            <a:pPr lvl="1" eaLnBrk="1" hangingPunct="1"/>
            <a:r>
              <a:rPr lang="en-US" smtClean="0"/>
              <a:t>Fe(CN)</a:t>
            </a:r>
            <a:r>
              <a:rPr lang="en-US" sz="3500" baseline="-25000" smtClean="0"/>
              <a:t>6</a:t>
            </a:r>
            <a:r>
              <a:rPr lang="en-US" sz="3500" baseline="30000" smtClean="0"/>
              <a:t>-4</a:t>
            </a:r>
            <a:r>
              <a:rPr lang="en-US" smtClean="0"/>
              <a:t> + MnO</a:t>
            </a:r>
            <a:r>
              <a:rPr lang="en-US" sz="3500" baseline="-25000" smtClean="0"/>
              <a:t>4</a:t>
            </a:r>
            <a:r>
              <a:rPr lang="en-US" sz="3500" baseline="30000" smtClean="0"/>
              <a:t>-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  </a:t>
            </a:r>
            <a:r>
              <a:rPr lang="en-US" smtClean="0"/>
              <a:t>Mn</a:t>
            </a:r>
            <a:r>
              <a:rPr lang="en-US" sz="3500" baseline="30000" smtClean="0"/>
              <a:t>+2</a:t>
            </a:r>
            <a:r>
              <a:rPr lang="en-US" sz="3500" smtClean="0"/>
              <a:t> </a:t>
            </a:r>
            <a:r>
              <a:rPr lang="en-US" smtClean="0"/>
              <a:t>+ Fe</a:t>
            </a:r>
            <a:r>
              <a:rPr lang="en-US" sz="3500" baseline="30000" smtClean="0"/>
              <a:t>+3</a:t>
            </a:r>
            <a:r>
              <a:rPr lang="en-US" baseline="30000" smtClean="0"/>
              <a:t> + </a:t>
            </a:r>
            <a:r>
              <a:rPr lang="en-US" smtClean="0"/>
              <a:t>CO</a:t>
            </a:r>
            <a:r>
              <a:rPr lang="en-US" baseline="-25000" smtClean="0"/>
              <a:t>2 </a:t>
            </a:r>
            <a:r>
              <a:rPr lang="en-US" smtClean="0"/>
              <a:t>+ NO</a:t>
            </a:r>
            <a:r>
              <a:rPr lang="en-US" sz="3500" baseline="-25000" smtClean="0"/>
              <a:t>3</a:t>
            </a:r>
            <a:r>
              <a:rPr lang="en-US" sz="3500" baseline="30000" smtClean="0"/>
              <a:t>-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Basic Solution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077200" cy="4038600"/>
          </a:xfrm>
          <a:noFill/>
        </p:spPr>
        <p:txBody>
          <a:bodyPr lIns="92075" tIns="46038" rIns="92075" bIns="46038"/>
          <a:lstStyle/>
          <a:p>
            <a:pPr marL="590550" indent="-590550" eaLnBrk="1" hangingPunct="1"/>
            <a:r>
              <a:rPr lang="en-US" smtClean="0"/>
              <a:t>Do everything you would with acid, but add one more step.</a:t>
            </a:r>
          </a:p>
          <a:p>
            <a:pPr marL="952500" lvl="1" indent="-495300" eaLnBrk="1" hangingPunct="1">
              <a:buFontTx/>
              <a:buAutoNum type="arabicPeriod" startAt="9"/>
            </a:pPr>
            <a:endParaRPr lang="en-US" sz="2400" smtClean="0"/>
          </a:p>
          <a:p>
            <a:pPr marL="952500" lvl="1" indent="-495300" eaLnBrk="1" hangingPunct="1">
              <a:buFontTx/>
              <a:buAutoNum type="arabicPeriod" startAt="9"/>
            </a:pPr>
            <a:r>
              <a:rPr lang="en-US" sz="2400" smtClean="0"/>
              <a:t>Add enough OH</a:t>
            </a:r>
            <a:r>
              <a:rPr lang="en-US" sz="2400" baseline="30000" smtClean="0"/>
              <a:t>-</a:t>
            </a:r>
            <a:r>
              <a:rPr lang="en-US" sz="2400" smtClean="0"/>
              <a:t> to both sides to neutralize the H</a:t>
            </a:r>
            <a:r>
              <a:rPr lang="en-US" sz="2400" baseline="30000" smtClean="0"/>
              <a:t>+</a:t>
            </a:r>
            <a:r>
              <a:rPr lang="en-US" sz="2400" smtClean="0"/>
              <a:t> </a:t>
            </a:r>
            <a:r>
              <a:rPr lang="en-US" sz="2400" i="1" smtClean="0"/>
              <a:t>(OH- and H+ combine to form H</a:t>
            </a:r>
            <a:r>
              <a:rPr lang="en-US" sz="2400" i="1" baseline="-25000" smtClean="0"/>
              <a:t>2</a:t>
            </a:r>
            <a:r>
              <a:rPr lang="en-US" sz="2400" i="1" smtClean="0"/>
              <a:t>O)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Redox Balancing Practice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5344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Balance the following redox rxn that takes place in basic sol’n: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752600" y="2286000"/>
            <a:ext cx="6934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US" sz="3100"/>
              <a:t>Ag</a:t>
            </a:r>
            <a:r>
              <a:rPr lang="en-US" sz="2200"/>
              <a:t>(s)</a:t>
            </a:r>
            <a:r>
              <a:rPr lang="en-US" sz="3100"/>
              <a:t> + CN</a:t>
            </a:r>
            <a:r>
              <a:rPr lang="en-US" sz="3100" baseline="30000"/>
              <a:t>-</a:t>
            </a:r>
            <a:r>
              <a:rPr lang="en-US" sz="2200"/>
              <a:t>(aq)</a:t>
            </a:r>
            <a:r>
              <a:rPr lang="en-US" sz="3100"/>
              <a:t> + O</a:t>
            </a:r>
            <a:r>
              <a:rPr lang="en-US" sz="3100" baseline="-25000"/>
              <a:t>2</a:t>
            </a:r>
            <a:r>
              <a:rPr lang="en-US" sz="2200"/>
              <a:t>(g)</a:t>
            </a:r>
            <a:r>
              <a:rPr lang="en-US" sz="3100"/>
              <a:t> </a:t>
            </a:r>
            <a:r>
              <a:rPr lang="en-US" sz="3100" baseline="30000"/>
              <a:t> </a:t>
            </a:r>
            <a:r>
              <a:rPr lang="en-US" sz="3100">
                <a:latin typeface="Symbol" pitchFamily="18" charset="2"/>
              </a:rPr>
              <a:t>®</a:t>
            </a:r>
            <a:r>
              <a:rPr lang="en-US" sz="3100"/>
              <a:t> Ag(CN)</a:t>
            </a:r>
            <a:r>
              <a:rPr lang="en-US" sz="3100" baseline="-25000"/>
              <a:t>2</a:t>
            </a:r>
            <a:r>
              <a:rPr lang="en-US" sz="3100" baseline="30000"/>
              <a:t>-</a:t>
            </a:r>
            <a:r>
              <a:rPr lang="en-US" sz="2200"/>
              <a:t>(aq)</a:t>
            </a:r>
            <a:endParaRPr lang="en-US" sz="3100"/>
          </a:p>
        </p:txBody>
      </p:sp>
      <p:sp>
        <p:nvSpPr>
          <p:cNvPr id="351237" name="Text Box 5"/>
          <p:cNvSpPr txBox="1">
            <a:spLocks noChangeArrowheads="1"/>
          </p:cNvSpPr>
          <p:nvPr/>
        </p:nvSpPr>
        <p:spPr bwMode="auto">
          <a:xfrm>
            <a:off x="1905000" y="27432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351239" name="Text Box 7"/>
          <p:cNvSpPr txBox="1">
            <a:spLocks noChangeArrowheads="1"/>
          </p:cNvSpPr>
          <p:nvPr/>
        </p:nvSpPr>
        <p:spPr bwMode="auto">
          <a:xfrm>
            <a:off x="47244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0</a:t>
            </a:r>
          </a:p>
        </p:txBody>
      </p:sp>
      <p:sp>
        <p:nvSpPr>
          <p:cNvPr id="351240" name="Text Box 8"/>
          <p:cNvSpPr txBox="1">
            <a:spLocks noChangeArrowheads="1"/>
          </p:cNvSpPr>
          <p:nvPr/>
        </p:nvSpPr>
        <p:spPr bwMode="auto">
          <a:xfrm>
            <a:off x="32766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-3</a:t>
            </a:r>
          </a:p>
        </p:txBody>
      </p:sp>
      <p:sp>
        <p:nvSpPr>
          <p:cNvPr id="351241" name="Text Box 9"/>
          <p:cNvSpPr txBox="1">
            <a:spLocks noChangeArrowheads="1"/>
          </p:cNvSpPr>
          <p:nvPr/>
        </p:nvSpPr>
        <p:spPr bwMode="auto">
          <a:xfrm>
            <a:off x="28956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+2</a:t>
            </a:r>
          </a:p>
        </p:txBody>
      </p:sp>
      <p:sp>
        <p:nvSpPr>
          <p:cNvPr id="351242" name="Text Box 10"/>
          <p:cNvSpPr txBox="1">
            <a:spLocks noChangeArrowheads="1"/>
          </p:cNvSpPr>
          <p:nvPr/>
        </p:nvSpPr>
        <p:spPr bwMode="auto">
          <a:xfrm>
            <a:off x="66294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+2</a:t>
            </a:r>
          </a:p>
        </p:txBody>
      </p:sp>
      <p:sp>
        <p:nvSpPr>
          <p:cNvPr id="351244" name="Text Box 12"/>
          <p:cNvSpPr txBox="1">
            <a:spLocks noChangeArrowheads="1"/>
          </p:cNvSpPr>
          <p:nvPr/>
        </p:nvSpPr>
        <p:spPr bwMode="auto">
          <a:xfrm>
            <a:off x="70104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-3</a:t>
            </a:r>
          </a:p>
        </p:txBody>
      </p:sp>
      <p:sp>
        <p:nvSpPr>
          <p:cNvPr id="351245" name="Text Box 13"/>
          <p:cNvSpPr txBox="1">
            <a:spLocks noChangeArrowheads="1"/>
          </p:cNvSpPr>
          <p:nvPr/>
        </p:nvSpPr>
        <p:spPr bwMode="auto">
          <a:xfrm>
            <a:off x="6172200" y="2667000"/>
            <a:ext cx="533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351246" name="AutoShape 14"/>
          <p:cNvSpPr>
            <a:spLocks/>
          </p:cNvSpPr>
          <p:nvPr/>
        </p:nvSpPr>
        <p:spPr bwMode="auto">
          <a:xfrm rot="5400000">
            <a:off x="4114800" y="76200"/>
            <a:ext cx="228600" cy="4343400"/>
          </a:xfrm>
          <a:prstGeom prst="leftBracket">
            <a:avLst>
              <a:gd name="adj" fmla="val 158333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47" name="Text Box 15"/>
          <p:cNvSpPr txBox="1">
            <a:spLocks noChangeArrowheads="1"/>
          </p:cNvSpPr>
          <p:nvPr/>
        </p:nvSpPr>
        <p:spPr bwMode="auto">
          <a:xfrm>
            <a:off x="3124200" y="1752600"/>
            <a:ext cx="24018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(+1) oxidation</a:t>
            </a:r>
          </a:p>
        </p:txBody>
      </p:sp>
      <p:sp>
        <p:nvSpPr>
          <p:cNvPr id="351248" name="Text Box 16"/>
          <p:cNvSpPr txBox="1">
            <a:spLocks noChangeArrowheads="1"/>
          </p:cNvSpPr>
          <p:nvPr/>
        </p:nvSpPr>
        <p:spPr bwMode="auto">
          <a:xfrm>
            <a:off x="3048000" y="2925763"/>
            <a:ext cx="4030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200">
                <a:solidFill>
                  <a:schemeClr val="bg2"/>
                </a:solidFill>
              </a:rPr>
              <a:t>reduction?</a:t>
            </a:r>
          </a:p>
        </p:txBody>
      </p:sp>
      <p:sp>
        <p:nvSpPr>
          <p:cNvPr id="351250" name="Text Box 18"/>
          <p:cNvSpPr txBox="1">
            <a:spLocks noChangeArrowheads="1"/>
          </p:cNvSpPr>
          <p:nvPr/>
        </p:nvSpPr>
        <p:spPr bwMode="auto">
          <a:xfrm>
            <a:off x="609600" y="3352800"/>
            <a:ext cx="1752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Oxidation: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27664" name="Text Box 19"/>
          <p:cNvSpPr txBox="1">
            <a:spLocks noChangeArrowheads="1"/>
          </p:cNvSpPr>
          <p:nvPr/>
        </p:nvSpPr>
        <p:spPr bwMode="auto">
          <a:xfrm>
            <a:off x="5410200" y="2193925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base</a:t>
            </a:r>
          </a:p>
        </p:txBody>
      </p:sp>
      <p:sp>
        <p:nvSpPr>
          <p:cNvPr id="351252" name="Text Box 20"/>
          <p:cNvSpPr txBox="1">
            <a:spLocks noChangeArrowheads="1"/>
          </p:cNvSpPr>
          <p:nvPr/>
        </p:nvSpPr>
        <p:spPr bwMode="auto">
          <a:xfrm>
            <a:off x="1143000" y="36576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CN</a:t>
            </a:r>
            <a:r>
              <a:rPr lang="en-US" sz="3200" baseline="30000"/>
              <a:t>-</a:t>
            </a:r>
            <a:r>
              <a:rPr lang="en-US" sz="2200"/>
              <a:t>(aq)</a:t>
            </a:r>
            <a:r>
              <a:rPr lang="en-US" sz="3200"/>
              <a:t>  +  Ag</a:t>
            </a:r>
            <a:r>
              <a:rPr lang="en-US" sz="2200"/>
              <a:t>(s)</a:t>
            </a:r>
            <a:r>
              <a:rPr lang="en-US" sz="3200"/>
              <a:t>  </a:t>
            </a:r>
            <a:r>
              <a:rPr lang="en-US" sz="3200">
                <a:sym typeface="Symbol" pitchFamily="18" charset="2"/>
              </a:rPr>
              <a:t>   Ag(CN)</a:t>
            </a:r>
            <a:r>
              <a:rPr lang="en-US" sz="3200" baseline="-25000">
                <a:sym typeface="Symbol" pitchFamily="18" charset="2"/>
              </a:rPr>
              <a:t>2</a:t>
            </a:r>
            <a:r>
              <a:rPr lang="en-US" sz="3200" baseline="30000">
                <a:sym typeface="Symbol" pitchFamily="18" charset="2"/>
              </a:rPr>
              <a:t>-</a:t>
            </a:r>
            <a:r>
              <a:rPr lang="en-US" sz="2200">
                <a:sym typeface="Symbol" pitchFamily="18" charset="2"/>
              </a:rPr>
              <a:t>(aq)</a:t>
            </a:r>
          </a:p>
        </p:txBody>
      </p:sp>
      <p:sp>
        <p:nvSpPr>
          <p:cNvPr id="351253" name="Text Box 21"/>
          <p:cNvSpPr txBox="1">
            <a:spLocks noChangeArrowheads="1"/>
          </p:cNvSpPr>
          <p:nvPr/>
        </p:nvSpPr>
        <p:spPr bwMode="auto">
          <a:xfrm>
            <a:off x="914400" y="36576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</a:t>
            </a:r>
          </a:p>
        </p:txBody>
      </p:sp>
      <p:sp>
        <p:nvSpPr>
          <p:cNvPr id="351256" name="Text Box 24"/>
          <p:cNvSpPr txBox="1">
            <a:spLocks noChangeArrowheads="1"/>
          </p:cNvSpPr>
          <p:nvPr/>
        </p:nvSpPr>
        <p:spPr bwMode="auto">
          <a:xfrm>
            <a:off x="7162800" y="3687763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 e</a:t>
            </a:r>
            <a:r>
              <a:rPr lang="en-US" sz="3200" baseline="30000"/>
              <a:t>-</a:t>
            </a:r>
          </a:p>
        </p:txBody>
      </p:sp>
      <p:sp>
        <p:nvSpPr>
          <p:cNvPr id="351257" name="Text Box 25"/>
          <p:cNvSpPr txBox="1">
            <a:spLocks noChangeArrowheads="1"/>
          </p:cNvSpPr>
          <p:nvPr/>
        </p:nvSpPr>
        <p:spPr bwMode="auto">
          <a:xfrm>
            <a:off x="609600" y="5135563"/>
            <a:ext cx="1752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u="sng"/>
              <a:t>Reduction: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351258" name="Text Box 26"/>
          <p:cNvSpPr txBox="1">
            <a:spLocks noChangeArrowheads="1"/>
          </p:cNvSpPr>
          <p:nvPr/>
        </p:nvSpPr>
        <p:spPr bwMode="auto">
          <a:xfrm>
            <a:off x="3733800" y="5486400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O</a:t>
            </a:r>
            <a:r>
              <a:rPr lang="en-US" sz="3200" baseline="-25000"/>
              <a:t>2</a:t>
            </a:r>
            <a:r>
              <a:rPr lang="en-US" sz="2200"/>
              <a:t>(g)</a:t>
            </a:r>
            <a:r>
              <a:rPr lang="en-US" sz="3200"/>
              <a:t>   </a:t>
            </a:r>
            <a:r>
              <a:rPr lang="en-US" sz="3200">
                <a:sym typeface="Symbol" pitchFamily="18" charset="2"/>
              </a:rPr>
              <a:t></a:t>
            </a:r>
            <a:endParaRPr lang="en-US" sz="3200" baseline="30000">
              <a:sym typeface="Symbol" pitchFamily="18" charset="2"/>
            </a:endParaRPr>
          </a:p>
        </p:txBody>
      </p:sp>
      <p:sp>
        <p:nvSpPr>
          <p:cNvPr id="351260" name="Text Box 28"/>
          <p:cNvSpPr txBox="1">
            <a:spLocks noChangeArrowheads="1"/>
          </p:cNvSpPr>
          <p:nvPr/>
        </p:nvSpPr>
        <p:spPr bwMode="auto">
          <a:xfrm>
            <a:off x="5562600" y="55165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2H</a:t>
            </a:r>
            <a:r>
              <a:rPr lang="en-US" sz="3200" baseline="-25000"/>
              <a:t>2</a:t>
            </a:r>
            <a:r>
              <a:rPr lang="en-US" sz="3200"/>
              <a:t>O</a:t>
            </a:r>
            <a:r>
              <a:rPr lang="en-US" sz="2200"/>
              <a:t>(l)</a:t>
            </a:r>
          </a:p>
        </p:txBody>
      </p:sp>
      <p:sp>
        <p:nvSpPr>
          <p:cNvPr id="351261" name="Text Box 29"/>
          <p:cNvSpPr txBox="1">
            <a:spLocks noChangeArrowheads="1"/>
          </p:cNvSpPr>
          <p:nvPr/>
        </p:nvSpPr>
        <p:spPr bwMode="auto">
          <a:xfrm>
            <a:off x="2057400" y="55165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4H</a:t>
            </a:r>
            <a:r>
              <a:rPr lang="en-US" sz="3200" baseline="30000"/>
              <a:t>+</a:t>
            </a:r>
            <a:r>
              <a:rPr lang="en-US" sz="2200"/>
              <a:t>(aq)</a:t>
            </a:r>
            <a:r>
              <a:rPr lang="en-US" sz="3200" baseline="30000"/>
              <a:t>  </a:t>
            </a:r>
            <a:r>
              <a:rPr lang="en-US" sz="3200"/>
              <a:t>+</a:t>
            </a:r>
          </a:p>
        </p:txBody>
      </p:sp>
      <p:sp>
        <p:nvSpPr>
          <p:cNvPr id="351262" name="Text Box 30"/>
          <p:cNvSpPr txBox="1">
            <a:spLocks noChangeArrowheads="1"/>
          </p:cNvSpPr>
          <p:nvPr/>
        </p:nvSpPr>
        <p:spPr bwMode="auto">
          <a:xfrm>
            <a:off x="838200" y="5516563"/>
            <a:ext cx="167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4e</a:t>
            </a:r>
            <a:r>
              <a:rPr lang="en-US" sz="3200" baseline="30000"/>
              <a:t>-</a:t>
            </a:r>
            <a:r>
              <a:rPr lang="en-US" sz="3200"/>
              <a:t>  +</a:t>
            </a:r>
          </a:p>
        </p:txBody>
      </p:sp>
      <p:sp>
        <p:nvSpPr>
          <p:cNvPr id="351263" name="AutoShape 31"/>
          <p:cNvSpPr>
            <a:spLocks noChangeArrowheads="1"/>
          </p:cNvSpPr>
          <p:nvPr/>
        </p:nvSpPr>
        <p:spPr bwMode="auto">
          <a:xfrm>
            <a:off x="914400" y="3810000"/>
            <a:ext cx="7239000" cy="3810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64" name="Text Box 32"/>
          <p:cNvSpPr txBox="1">
            <a:spLocks noChangeArrowheads="1"/>
          </p:cNvSpPr>
          <p:nvPr/>
        </p:nvSpPr>
        <p:spPr bwMode="auto">
          <a:xfrm>
            <a:off x="533400" y="368776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6699FF"/>
                </a:solidFill>
              </a:rPr>
              <a:t>4</a:t>
            </a:r>
          </a:p>
        </p:txBody>
      </p:sp>
      <p:sp>
        <p:nvSpPr>
          <p:cNvPr id="351265" name="AutoShape 33"/>
          <p:cNvSpPr>
            <a:spLocks noChangeArrowheads="1"/>
          </p:cNvSpPr>
          <p:nvPr/>
        </p:nvSpPr>
        <p:spPr bwMode="auto">
          <a:xfrm>
            <a:off x="304800" y="3962400"/>
            <a:ext cx="304800" cy="533400"/>
          </a:xfrm>
          <a:prstGeom prst="curvedRightArrow">
            <a:avLst>
              <a:gd name="adj1" fmla="val 21049"/>
              <a:gd name="adj2" fmla="val 70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72" name="Text Box 40"/>
          <p:cNvSpPr txBox="1">
            <a:spLocks noChangeArrowheads="1"/>
          </p:cNvSpPr>
          <p:nvPr/>
        </p:nvSpPr>
        <p:spPr bwMode="auto">
          <a:xfrm>
            <a:off x="1143000" y="41148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CN</a:t>
            </a:r>
            <a:r>
              <a:rPr lang="en-US" sz="3200" baseline="30000"/>
              <a:t>-</a:t>
            </a:r>
            <a:r>
              <a:rPr lang="en-US" sz="2200"/>
              <a:t>(aq)</a:t>
            </a:r>
            <a:r>
              <a:rPr lang="en-US" sz="3200"/>
              <a:t> + 4Ag</a:t>
            </a:r>
            <a:r>
              <a:rPr lang="en-US" sz="2200"/>
              <a:t>(s)</a:t>
            </a:r>
            <a:r>
              <a:rPr lang="en-US" sz="3200"/>
              <a:t>  </a:t>
            </a:r>
            <a:r>
              <a:rPr lang="en-US" sz="3200">
                <a:sym typeface="Symbol" pitchFamily="18" charset="2"/>
              </a:rPr>
              <a:t> 4Ag(CN)</a:t>
            </a:r>
            <a:r>
              <a:rPr lang="en-US" sz="3200" baseline="-25000">
                <a:sym typeface="Symbol" pitchFamily="18" charset="2"/>
              </a:rPr>
              <a:t>2</a:t>
            </a:r>
            <a:r>
              <a:rPr lang="en-US" sz="3200" baseline="30000">
                <a:sym typeface="Symbol" pitchFamily="18" charset="2"/>
              </a:rPr>
              <a:t>-</a:t>
            </a:r>
            <a:r>
              <a:rPr lang="en-US" sz="2200">
                <a:sym typeface="Symbol" pitchFamily="18" charset="2"/>
              </a:rPr>
              <a:t>(aq)</a:t>
            </a:r>
          </a:p>
        </p:txBody>
      </p:sp>
      <p:sp>
        <p:nvSpPr>
          <p:cNvPr id="351273" name="Text Box 41"/>
          <p:cNvSpPr txBox="1">
            <a:spLocks noChangeArrowheads="1"/>
          </p:cNvSpPr>
          <p:nvPr/>
        </p:nvSpPr>
        <p:spPr bwMode="auto">
          <a:xfrm>
            <a:off x="914400" y="41148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8</a:t>
            </a:r>
          </a:p>
        </p:txBody>
      </p:sp>
      <p:sp>
        <p:nvSpPr>
          <p:cNvPr id="351274" name="Text Box 42"/>
          <p:cNvSpPr txBox="1">
            <a:spLocks noChangeArrowheads="1"/>
          </p:cNvSpPr>
          <p:nvPr/>
        </p:nvSpPr>
        <p:spPr bwMode="auto">
          <a:xfrm>
            <a:off x="7086600" y="41449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+ 4e</a:t>
            </a:r>
            <a:r>
              <a:rPr lang="en-US" sz="3200" baseline="30000"/>
              <a:t>-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35125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35125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76" dur="indefinite"/>
                                        <p:tgtEl>
                                          <p:spTgt spid="35125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35126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35126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35126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3512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35126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2000" fill="hold"/>
                                        <p:tgtEl>
                                          <p:spTgt spid="351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000" fill="hold"/>
                                        <p:tgtEl>
                                          <p:spTgt spid="351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2000" fill="hold"/>
                                        <p:tgtEl>
                                          <p:spTgt spid="351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7" grpId="0"/>
      <p:bldP spid="351239" grpId="0"/>
      <p:bldP spid="351240" grpId="0"/>
      <p:bldP spid="351241" grpId="0"/>
      <p:bldP spid="351242" grpId="0"/>
      <p:bldP spid="351244" grpId="0"/>
      <p:bldP spid="351245" grpId="0"/>
      <p:bldP spid="351246" grpId="0" animBg="1"/>
      <p:bldP spid="351247" grpId="0"/>
      <p:bldP spid="351248" grpId="0"/>
      <p:bldP spid="351250" grpId="0"/>
      <p:bldP spid="351252" grpId="0"/>
      <p:bldP spid="351252" grpId="1"/>
      <p:bldP spid="351253" grpId="0"/>
      <p:bldP spid="351253" grpId="1"/>
      <p:bldP spid="351256" grpId="0"/>
      <p:bldP spid="351256" grpId="1"/>
      <p:bldP spid="351256" grpId="2"/>
      <p:bldP spid="351257" grpId="0"/>
      <p:bldP spid="351258" grpId="0"/>
      <p:bldP spid="351260" grpId="0"/>
      <p:bldP spid="351261" grpId="0"/>
      <p:bldP spid="351262" grpId="0"/>
      <p:bldP spid="351262" grpId="1"/>
      <p:bldP spid="351263" grpId="0" animBg="1"/>
      <p:bldP spid="351264" grpId="0"/>
      <p:bldP spid="351265" grpId="0" animBg="1"/>
      <p:bldP spid="351272" grpId="0"/>
      <p:bldP spid="351273" grpId="0"/>
      <p:bldP spid="3512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304" name="Text Box 24"/>
          <p:cNvSpPr txBox="1">
            <a:spLocks noChangeArrowheads="1"/>
          </p:cNvSpPr>
          <p:nvPr/>
        </p:nvSpPr>
        <p:spPr bwMode="auto">
          <a:xfrm>
            <a:off x="228600" y="39624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8CN</a:t>
            </a:r>
            <a:r>
              <a:rPr lang="en-US" sz="2400" baseline="30000"/>
              <a:t>-</a:t>
            </a:r>
            <a:r>
              <a:rPr lang="en-US"/>
              <a:t>(aq)</a:t>
            </a:r>
            <a:r>
              <a:rPr lang="en-US" sz="2400"/>
              <a:t> + 4Ag</a:t>
            </a:r>
            <a:r>
              <a:rPr lang="en-US"/>
              <a:t>(s)</a:t>
            </a:r>
            <a:r>
              <a:rPr lang="en-US" sz="2400"/>
              <a:t> + 4H</a:t>
            </a:r>
            <a:r>
              <a:rPr lang="en-US" sz="2400" baseline="30000"/>
              <a:t>+</a:t>
            </a:r>
            <a:r>
              <a:rPr lang="en-US"/>
              <a:t>(aq)</a:t>
            </a:r>
            <a:r>
              <a:rPr lang="en-US" sz="2400"/>
              <a:t> + O</a:t>
            </a:r>
            <a:r>
              <a:rPr lang="en-US" sz="2400" baseline="-25000"/>
              <a:t>2</a:t>
            </a:r>
            <a:r>
              <a:rPr lang="en-US"/>
              <a:t>(g)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</a:t>
            </a:r>
            <a:r>
              <a:rPr lang="en-US" sz="2400"/>
              <a:t> 4Ag(CN)</a:t>
            </a:r>
            <a:r>
              <a:rPr lang="en-US" sz="2400" baseline="-25000"/>
              <a:t>2</a:t>
            </a:r>
            <a:r>
              <a:rPr lang="en-US" sz="2400" baseline="30000"/>
              <a:t>-</a:t>
            </a:r>
            <a:r>
              <a:rPr lang="en-US"/>
              <a:t>(aq)</a:t>
            </a:r>
            <a:r>
              <a:rPr lang="en-US" sz="2400"/>
              <a:t> + 2H</a:t>
            </a:r>
            <a:r>
              <a:rPr lang="en-US" sz="2400" baseline="-25000"/>
              <a:t>2</a:t>
            </a:r>
            <a:r>
              <a:rPr lang="en-US" sz="2400"/>
              <a:t>O</a:t>
            </a:r>
            <a:r>
              <a:rPr lang="en-US"/>
              <a:t>(l)</a:t>
            </a:r>
            <a:endParaRPr lang="en-US">
              <a:sym typeface="Symbol" pitchFamily="18" charset="2"/>
            </a:endParaRPr>
          </a:p>
        </p:txBody>
      </p:sp>
      <p:sp>
        <p:nvSpPr>
          <p:cNvPr id="353318" name="Text Box 38"/>
          <p:cNvSpPr txBox="1">
            <a:spLocks noChangeArrowheads="1"/>
          </p:cNvSpPr>
          <p:nvPr/>
        </p:nvSpPr>
        <p:spPr bwMode="auto">
          <a:xfrm>
            <a:off x="2514600" y="5105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=4H</a:t>
            </a:r>
            <a:r>
              <a:rPr lang="en-US" sz="2400" baseline="-25000"/>
              <a:t>2</a:t>
            </a:r>
            <a:r>
              <a:rPr lang="en-US" sz="2400"/>
              <a:t>O</a:t>
            </a:r>
            <a:r>
              <a:rPr lang="en-US"/>
              <a:t>(l)</a:t>
            </a:r>
          </a:p>
        </p:txBody>
      </p:sp>
      <p:sp>
        <p:nvSpPr>
          <p:cNvPr id="28676" name="Text Box 27"/>
          <p:cNvSpPr txBox="1">
            <a:spLocks noChangeArrowheads="1"/>
          </p:cNvSpPr>
          <p:nvPr/>
        </p:nvSpPr>
        <p:spPr bwMode="auto">
          <a:xfrm>
            <a:off x="7772400" y="246856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+ 4e</a:t>
            </a:r>
            <a:r>
              <a:rPr lang="en-US" sz="3200" baseline="30000"/>
              <a:t>-</a:t>
            </a: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Redox Balancing Practice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5344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Balance the following redox rxn that takes place in acidic sol’n: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8229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/>
              <a:t>Now add the oxidation and reduction reactions together:</a:t>
            </a:r>
            <a:r>
              <a:rPr lang="en-US" sz="2200"/>
              <a:t> </a:t>
            </a:r>
            <a:endParaRPr lang="en-US" sz="2200" baseline="30000"/>
          </a:p>
        </p:txBody>
      </p:sp>
      <p:sp>
        <p:nvSpPr>
          <p:cNvPr id="28680" name="Line 15"/>
          <p:cNvSpPr>
            <a:spLocks noChangeShapeType="1"/>
          </p:cNvSpPr>
          <p:nvPr/>
        </p:nvSpPr>
        <p:spPr bwMode="auto">
          <a:xfrm>
            <a:off x="228600" y="3810000"/>
            <a:ext cx="861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297" name="Line 17"/>
          <p:cNvSpPr>
            <a:spLocks noChangeShapeType="1"/>
          </p:cNvSpPr>
          <p:nvPr/>
        </p:nvSpPr>
        <p:spPr bwMode="auto">
          <a:xfrm flipV="1">
            <a:off x="7315200" y="4038600"/>
            <a:ext cx="1066800" cy="304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299" name="Line 19"/>
          <p:cNvSpPr>
            <a:spLocks noChangeShapeType="1"/>
          </p:cNvSpPr>
          <p:nvPr/>
        </p:nvSpPr>
        <p:spPr bwMode="auto">
          <a:xfrm flipV="1">
            <a:off x="685800" y="3429000"/>
            <a:ext cx="7620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300" name="Line 20"/>
          <p:cNvSpPr>
            <a:spLocks noChangeShapeType="1"/>
          </p:cNvSpPr>
          <p:nvPr/>
        </p:nvSpPr>
        <p:spPr bwMode="auto">
          <a:xfrm flipV="1">
            <a:off x="8077200" y="2667000"/>
            <a:ext cx="7620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302" name="Line 22"/>
          <p:cNvSpPr>
            <a:spLocks noChangeShapeType="1"/>
          </p:cNvSpPr>
          <p:nvPr/>
        </p:nvSpPr>
        <p:spPr bwMode="auto">
          <a:xfrm flipV="1">
            <a:off x="2743200" y="5257800"/>
            <a:ext cx="228600" cy="228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25"/>
          <p:cNvSpPr txBox="1">
            <a:spLocks noChangeArrowheads="1"/>
          </p:cNvSpPr>
          <p:nvPr/>
        </p:nvSpPr>
        <p:spPr bwMode="auto">
          <a:xfrm>
            <a:off x="1828800" y="2438400"/>
            <a:ext cx="647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CN</a:t>
            </a:r>
            <a:r>
              <a:rPr lang="en-US" sz="3200" baseline="30000"/>
              <a:t>-</a:t>
            </a:r>
            <a:r>
              <a:rPr lang="en-US" sz="2200"/>
              <a:t>(aq)</a:t>
            </a:r>
            <a:r>
              <a:rPr lang="en-US" sz="3200"/>
              <a:t> + 4Ag</a:t>
            </a:r>
            <a:r>
              <a:rPr lang="en-US" sz="2200"/>
              <a:t>(s)</a:t>
            </a:r>
            <a:r>
              <a:rPr lang="en-US" sz="3200"/>
              <a:t>  </a:t>
            </a:r>
            <a:r>
              <a:rPr lang="en-US" sz="3200">
                <a:sym typeface="Symbol" pitchFamily="18" charset="2"/>
              </a:rPr>
              <a:t> 4Ag(CN)</a:t>
            </a:r>
            <a:r>
              <a:rPr lang="en-US" sz="3200" baseline="-25000">
                <a:sym typeface="Symbol" pitchFamily="18" charset="2"/>
              </a:rPr>
              <a:t>2</a:t>
            </a:r>
            <a:r>
              <a:rPr lang="en-US" sz="3200" baseline="30000">
                <a:sym typeface="Symbol" pitchFamily="18" charset="2"/>
              </a:rPr>
              <a:t>-</a:t>
            </a:r>
            <a:r>
              <a:rPr lang="en-US" sz="2200">
                <a:sym typeface="Symbol" pitchFamily="18" charset="2"/>
              </a:rPr>
              <a:t>(aq)</a:t>
            </a:r>
          </a:p>
        </p:txBody>
      </p:sp>
      <p:sp>
        <p:nvSpPr>
          <p:cNvPr id="28686" name="Text Box 26"/>
          <p:cNvSpPr txBox="1">
            <a:spLocks noChangeArrowheads="1"/>
          </p:cNvSpPr>
          <p:nvPr/>
        </p:nvSpPr>
        <p:spPr bwMode="auto">
          <a:xfrm>
            <a:off x="1600200" y="24384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8</a:t>
            </a:r>
          </a:p>
        </p:txBody>
      </p:sp>
      <p:sp>
        <p:nvSpPr>
          <p:cNvPr id="28687" name="Text Box 28"/>
          <p:cNvSpPr txBox="1">
            <a:spLocks noChangeArrowheads="1"/>
          </p:cNvSpPr>
          <p:nvPr/>
        </p:nvSpPr>
        <p:spPr bwMode="auto">
          <a:xfrm>
            <a:off x="3581400" y="3200400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O</a:t>
            </a:r>
            <a:r>
              <a:rPr lang="en-US" sz="3200" baseline="-25000"/>
              <a:t>2</a:t>
            </a:r>
            <a:r>
              <a:rPr lang="en-US" sz="2200"/>
              <a:t>(g)</a:t>
            </a:r>
            <a:r>
              <a:rPr lang="en-US" sz="3200"/>
              <a:t>   </a:t>
            </a:r>
            <a:r>
              <a:rPr lang="en-US" sz="3200">
                <a:sym typeface="Symbol" pitchFamily="18" charset="2"/>
              </a:rPr>
              <a:t></a:t>
            </a:r>
            <a:endParaRPr lang="en-US" sz="3200" baseline="30000">
              <a:sym typeface="Symbol" pitchFamily="18" charset="2"/>
            </a:endParaRPr>
          </a:p>
        </p:txBody>
      </p:sp>
      <p:sp>
        <p:nvSpPr>
          <p:cNvPr id="28688" name="Text Box 29"/>
          <p:cNvSpPr txBox="1">
            <a:spLocks noChangeArrowheads="1"/>
          </p:cNvSpPr>
          <p:nvPr/>
        </p:nvSpPr>
        <p:spPr bwMode="auto">
          <a:xfrm>
            <a:off x="5410200" y="32305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2H</a:t>
            </a:r>
            <a:r>
              <a:rPr lang="en-US" sz="3200" baseline="-25000"/>
              <a:t>2</a:t>
            </a:r>
            <a:r>
              <a:rPr lang="en-US" sz="3200"/>
              <a:t>O</a:t>
            </a:r>
            <a:r>
              <a:rPr lang="en-US" sz="2200"/>
              <a:t>(l)</a:t>
            </a:r>
          </a:p>
        </p:txBody>
      </p:sp>
      <p:sp>
        <p:nvSpPr>
          <p:cNvPr id="28689" name="Text Box 30"/>
          <p:cNvSpPr txBox="1">
            <a:spLocks noChangeArrowheads="1"/>
          </p:cNvSpPr>
          <p:nvPr/>
        </p:nvSpPr>
        <p:spPr bwMode="auto">
          <a:xfrm>
            <a:off x="1905000" y="32305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4H</a:t>
            </a:r>
            <a:r>
              <a:rPr lang="en-US" sz="3200" baseline="30000"/>
              <a:t>+</a:t>
            </a:r>
            <a:r>
              <a:rPr lang="en-US" sz="2200"/>
              <a:t>(aq)</a:t>
            </a:r>
            <a:r>
              <a:rPr lang="en-US" sz="3200" baseline="30000"/>
              <a:t>  </a:t>
            </a:r>
            <a:r>
              <a:rPr lang="en-US" sz="3200"/>
              <a:t>+</a:t>
            </a:r>
          </a:p>
        </p:txBody>
      </p:sp>
      <p:sp>
        <p:nvSpPr>
          <p:cNvPr id="28690" name="Text Box 31"/>
          <p:cNvSpPr txBox="1">
            <a:spLocks noChangeArrowheads="1"/>
          </p:cNvSpPr>
          <p:nvPr/>
        </p:nvSpPr>
        <p:spPr bwMode="auto">
          <a:xfrm>
            <a:off x="685800" y="3230563"/>
            <a:ext cx="167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4e</a:t>
            </a:r>
            <a:r>
              <a:rPr lang="en-US" sz="3200" baseline="30000"/>
              <a:t>-</a:t>
            </a:r>
            <a:r>
              <a:rPr lang="en-US" sz="3200"/>
              <a:t>  +</a:t>
            </a:r>
          </a:p>
        </p:txBody>
      </p:sp>
      <p:sp>
        <p:nvSpPr>
          <p:cNvPr id="353312" name="Text Box 32"/>
          <p:cNvSpPr txBox="1">
            <a:spLocks noChangeArrowheads="1"/>
          </p:cNvSpPr>
          <p:nvPr/>
        </p:nvSpPr>
        <p:spPr bwMode="auto">
          <a:xfrm>
            <a:off x="2438400" y="4419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+4OH</a:t>
            </a:r>
            <a:r>
              <a:rPr lang="en-US" sz="2400" baseline="30000"/>
              <a:t>-</a:t>
            </a:r>
            <a:r>
              <a:rPr lang="en-US"/>
              <a:t>(aq)</a:t>
            </a:r>
          </a:p>
        </p:txBody>
      </p:sp>
      <p:sp>
        <p:nvSpPr>
          <p:cNvPr id="353313" name="Text Box 33"/>
          <p:cNvSpPr txBox="1">
            <a:spLocks noChangeArrowheads="1"/>
          </p:cNvSpPr>
          <p:nvPr/>
        </p:nvSpPr>
        <p:spPr bwMode="auto">
          <a:xfrm>
            <a:off x="5791200" y="4419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+4OH</a:t>
            </a:r>
            <a:r>
              <a:rPr lang="en-US" sz="2400" baseline="30000"/>
              <a:t>-</a:t>
            </a:r>
            <a:r>
              <a:rPr lang="en-US"/>
              <a:t>(aq)</a:t>
            </a:r>
          </a:p>
        </p:txBody>
      </p:sp>
      <p:sp>
        <p:nvSpPr>
          <p:cNvPr id="353314" name="Oval 34"/>
          <p:cNvSpPr>
            <a:spLocks noChangeArrowheads="1"/>
          </p:cNvSpPr>
          <p:nvPr/>
        </p:nvSpPr>
        <p:spPr bwMode="auto">
          <a:xfrm>
            <a:off x="2514600" y="3886200"/>
            <a:ext cx="1371600" cy="1066800"/>
          </a:xfrm>
          <a:prstGeom prst="ellips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3319" name="Line 39"/>
          <p:cNvSpPr>
            <a:spLocks noChangeShapeType="1"/>
          </p:cNvSpPr>
          <p:nvPr/>
        </p:nvSpPr>
        <p:spPr bwMode="auto">
          <a:xfrm>
            <a:off x="228600" y="5562600"/>
            <a:ext cx="861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3321" name="Text Box 41"/>
          <p:cNvSpPr txBox="1">
            <a:spLocks noChangeArrowheads="1"/>
          </p:cNvSpPr>
          <p:nvPr/>
        </p:nvSpPr>
        <p:spPr bwMode="auto">
          <a:xfrm>
            <a:off x="2667000" y="4876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2"/>
                </a:solidFill>
              </a:rPr>
              <a:t>2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353322" name="Text Box 42"/>
          <p:cNvSpPr txBox="1">
            <a:spLocks noChangeArrowheads="1"/>
          </p:cNvSpPr>
          <p:nvPr/>
        </p:nvSpPr>
        <p:spPr bwMode="auto">
          <a:xfrm>
            <a:off x="228600" y="5562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8CN</a:t>
            </a:r>
            <a:r>
              <a:rPr lang="en-US" sz="2400" b="1" baseline="30000"/>
              <a:t>-</a:t>
            </a:r>
            <a:r>
              <a:rPr lang="en-US" b="1"/>
              <a:t>(aq) </a:t>
            </a:r>
            <a:r>
              <a:rPr lang="en-US" sz="2400" b="1"/>
              <a:t>+ 4Ag</a:t>
            </a:r>
            <a:r>
              <a:rPr lang="en-US" b="1"/>
              <a:t>(s) </a:t>
            </a:r>
            <a:r>
              <a:rPr lang="en-US" sz="2400" b="1"/>
              <a:t>+ 2H</a:t>
            </a:r>
            <a:r>
              <a:rPr lang="en-US" sz="2400" b="1" baseline="-25000"/>
              <a:t>2</a:t>
            </a:r>
            <a:r>
              <a:rPr lang="en-US" sz="2400" b="1"/>
              <a:t>O</a:t>
            </a:r>
            <a:r>
              <a:rPr lang="en-US" b="1"/>
              <a:t>(aq) </a:t>
            </a:r>
            <a:r>
              <a:rPr lang="en-US" sz="2400" b="1"/>
              <a:t>+ O</a:t>
            </a:r>
            <a:r>
              <a:rPr lang="en-US" sz="2400" b="1" baseline="-25000"/>
              <a:t>2</a:t>
            </a:r>
            <a:r>
              <a:rPr lang="en-US" b="1"/>
              <a:t>(g) </a:t>
            </a:r>
            <a:r>
              <a:rPr lang="en-US" sz="2400" b="1">
                <a:sym typeface="Symbol" pitchFamily="18" charset="2"/>
              </a:rPr>
              <a:t> </a:t>
            </a:r>
            <a:r>
              <a:rPr lang="en-US" sz="2400" b="1"/>
              <a:t>4Ag(CN)</a:t>
            </a:r>
            <a:r>
              <a:rPr lang="en-US" sz="2400" b="1" baseline="-25000"/>
              <a:t>2</a:t>
            </a:r>
            <a:r>
              <a:rPr lang="en-US" sz="2400" b="1" baseline="30000"/>
              <a:t>-</a:t>
            </a:r>
            <a:r>
              <a:rPr lang="en-US" b="1"/>
              <a:t>(aq)</a:t>
            </a:r>
            <a:r>
              <a:rPr lang="en-US" sz="2400" b="1"/>
              <a:t> + 4OH</a:t>
            </a:r>
            <a:r>
              <a:rPr lang="en-US" sz="2400" b="1" baseline="30000"/>
              <a:t>-</a:t>
            </a:r>
            <a:r>
              <a:rPr lang="en-US" b="1"/>
              <a:t>(aq)</a:t>
            </a:r>
            <a:endParaRPr lang="en-US" b="1">
              <a:sym typeface="Symbol" pitchFamily="18" charset="2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1000" fill="hold"/>
                                        <p:tgtEl>
                                          <p:spTgt spid="3533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304" grpId="0"/>
      <p:bldP spid="353318" grpId="0"/>
      <p:bldP spid="353297" grpId="0" animBg="1"/>
      <p:bldP spid="353297" grpId="1" animBg="1"/>
      <p:bldP spid="353299" grpId="0" animBg="1"/>
      <p:bldP spid="353300" grpId="0" animBg="1"/>
      <p:bldP spid="353302" grpId="0" animBg="1"/>
      <p:bldP spid="353302" grpId="1" animBg="1"/>
      <p:bldP spid="353312" grpId="0"/>
      <p:bldP spid="353313" grpId="0"/>
      <p:bldP spid="353314" grpId="0" animBg="1"/>
      <p:bldP spid="353319" grpId="0" animBg="1"/>
      <p:bldP spid="353321" grpId="0"/>
      <p:bldP spid="353322" grpId="0"/>
      <p:bldP spid="353322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Basic Solution Practice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590550" indent="-590550" eaLnBrk="1" hangingPunct="1"/>
            <a:r>
              <a:rPr lang="en-US" smtClean="0"/>
              <a:t>CrI</a:t>
            </a:r>
            <a:r>
              <a:rPr lang="en-US" sz="3500" baseline="-25000" smtClean="0"/>
              <a:t>3</a:t>
            </a:r>
            <a:r>
              <a:rPr lang="en-US" smtClean="0"/>
              <a:t> + Cl</a:t>
            </a:r>
            <a:r>
              <a:rPr lang="en-US" sz="3500" baseline="-25000" smtClean="0"/>
              <a:t>2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CrO</a:t>
            </a:r>
            <a:r>
              <a:rPr lang="en-US" sz="4000" baseline="-25000" smtClean="0"/>
              <a:t>4</a:t>
            </a:r>
            <a:r>
              <a:rPr lang="en-US" sz="4900" baseline="30000" smtClean="0"/>
              <a:t>-</a:t>
            </a:r>
            <a:r>
              <a:rPr lang="en-US" sz="4000" smtClean="0"/>
              <a:t> </a:t>
            </a:r>
            <a:r>
              <a:rPr lang="en-US" smtClean="0"/>
              <a:t>+ IO</a:t>
            </a:r>
            <a:r>
              <a:rPr lang="en-US" sz="4000" baseline="-25000" smtClean="0"/>
              <a:t>4</a:t>
            </a:r>
            <a:r>
              <a:rPr lang="en-US" sz="4900" baseline="30000" smtClean="0"/>
              <a:t>-</a:t>
            </a:r>
            <a:r>
              <a:rPr lang="en-US" smtClean="0"/>
              <a:t> + Cl</a:t>
            </a:r>
            <a:r>
              <a:rPr lang="en-US" sz="4900" baseline="30000" smtClean="0"/>
              <a:t>-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pPr marL="590550" indent="-590550" eaLnBrk="1" hangingPunct="1"/>
            <a:r>
              <a:rPr lang="en-US" smtClean="0"/>
              <a:t>Fe(OH)</a:t>
            </a:r>
            <a:r>
              <a:rPr lang="en-US" sz="4000" baseline="-25000" smtClean="0"/>
              <a:t>2</a:t>
            </a:r>
            <a:r>
              <a:rPr lang="en-US" smtClean="0"/>
              <a:t> + H</a:t>
            </a:r>
            <a:r>
              <a:rPr lang="en-US" sz="4000" baseline="-25000" smtClean="0"/>
              <a:t>2</a:t>
            </a:r>
            <a:r>
              <a:rPr lang="en-US" smtClean="0"/>
              <a:t>O</a:t>
            </a:r>
            <a:r>
              <a:rPr lang="en-US" sz="4000" baseline="-25000" smtClean="0"/>
              <a:t>2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Fe(OH)</a:t>
            </a:r>
            <a:r>
              <a:rPr lang="en-US" sz="4900" baseline="30000" smtClean="0"/>
              <a:t>-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CFEB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Redox Titrations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70088"/>
            <a:ext cx="8382000" cy="3973512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Same as any other titration.</a:t>
            </a:r>
          </a:p>
          <a:p>
            <a:pPr eaLnBrk="1" hangingPunct="1"/>
            <a:r>
              <a:rPr lang="en-US" smtClean="0"/>
              <a:t>The permanganate ion is used often because it is its own indicator. </a:t>
            </a:r>
          </a:p>
          <a:p>
            <a:pPr lvl="1" eaLnBrk="1" hangingPunct="1"/>
            <a:r>
              <a:rPr lang="en-US" smtClean="0"/>
              <a:t>MnO</a:t>
            </a:r>
            <a:r>
              <a:rPr lang="en-US" sz="3500" baseline="-25000" smtClean="0"/>
              <a:t>4</a:t>
            </a:r>
            <a:r>
              <a:rPr lang="en-US" sz="3500" baseline="30000" smtClean="0"/>
              <a:t>-</a:t>
            </a:r>
            <a:r>
              <a:rPr lang="en-US" smtClean="0"/>
              <a:t> is purple, Mn</a:t>
            </a:r>
            <a:r>
              <a:rPr lang="en-US" sz="3500" baseline="30000" smtClean="0"/>
              <a:t>+2</a:t>
            </a:r>
            <a:r>
              <a:rPr lang="en-US" smtClean="0"/>
              <a:t> is colorless. When reaction solution remains clear, MnO</a:t>
            </a:r>
            <a:r>
              <a:rPr lang="en-US" sz="3500" baseline="-25000" smtClean="0"/>
              <a:t>4</a:t>
            </a:r>
            <a:r>
              <a:rPr lang="en-US" sz="3500" baseline="30000" smtClean="0"/>
              <a:t>-</a:t>
            </a:r>
            <a:r>
              <a:rPr lang="en-US" smtClean="0"/>
              <a:t> is gone.</a:t>
            </a:r>
          </a:p>
          <a:p>
            <a:pPr eaLnBrk="1" hangingPunct="1"/>
            <a:r>
              <a:rPr lang="en-US" smtClean="0"/>
              <a:t>Chromate ion is also useful, but color change (orangish-yellow to green) is harder to detect.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35814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600" smtClean="0"/>
              <a:t>The iron content of iron ore can be determined by titration with standard KMnO</a:t>
            </a:r>
            <a:r>
              <a:rPr lang="en-US" sz="2600" baseline="-25000" smtClean="0"/>
              <a:t>4</a:t>
            </a:r>
            <a:r>
              <a:rPr lang="en-US" sz="2600" smtClean="0"/>
              <a:t> solution. The iron ore is dissolved in excess HCl, and the iron reduced to Fe</a:t>
            </a:r>
            <a:r>
              <a:rPr lang="en-US" sz="2600" baseline="30000" smtClean="0"/>
              <a:t>+2</a:t>
            </a:r>
            <a:r>
              <a:rPr lang="en-US" sz="2600" smtClean="0"/>
              <a:t> ions. This solution is then titrated with KMnO</a:t>
            </a:r>
            <a:r>
              <a:rPr lang="en-US" sz="2600" baseline="-25000" smtClean="0"/>
              <a:t>4</a:t>
            </a:r>
            <a:r>
              <a:rPr lang="en-US" sz="2600" smtClean="0"/>
              <a:t> solution, producing Fe</a:t>
            </a:r>
            <a:r>
              <a:rPr lang="en-US" sz="2600" baseline="30000" smtClean="0"/>
              <a:t>+3</a:t>
            </a:r>
            <a:r>
              <a:rPr lang="en-US" sz="2600" smtClean="0"/>
              <a:t> and Mn</a:t>
            </a:r>
            <a:r>
              <a:rPr lang="en-US" sz="2600" baseline="30000" smtClean="0"/>
              <a:t>+2</a:t>
            </a:r>
            <a:r>
              <a:rPr lang="en-US" sz="2600" smtClean="0"/>
              <a:t> ions in acidic solution. If it requires 41.95 mL of 0.205 M KMnO</a:t>
            </a:r>
            <a:r>
              <a:rPr lang="en-US" sz="2600" baseline="-25000" smtClean="0"/>
              <a:t>4</a:t>
            </a:r>
            <a:r>
              <a:rPr lang="en-US" sz="2600" smtClean="0"/>
              <a:t> to titrate a solution made with 0.6128 g of iron ore, what percent of the ore was iron?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 States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038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A way of keeping track of the electrons.</a:t>
            </a:r>
          </a:p>
          <a:p>
            <a:pPr eaLnBrk="1" hangingPunct="1"/>
            <a:r>
              <a:rPr lang="en-US" smtClean="0"/>
              <a:t>Not necessarily true of what is in nature, but it works.</a:t>
            </a:r>
          </a:p>
          <a:p>
            <a:pPr lvl="1" eaLnBrk="1" hangingPunct="1"/>
            <a:r>
              <a:rPr lang="en-US" smtClean="0"/>
              <a:t>Use “+2” instead of “2+” since not necessarily actual charge</a:t>
            </a:r>
          </a:p>
          <a:p>
            <a:pPr eaLnBrk="1" hangingPunct="1"/>
            <a:r>
              <a:rPr lang="en-US" smtClean="0"/>
              <a:t>need the rules for assigning </a:t>
            </a:r>
          </a:p>
          <a:p>
            <a:pPr lvl="1" eaLnBrk="1" hangingPunct="1"/>
            <a:r>
              <a:rPr lang="en-US" b="1" smtClean="0"/>
              <a:t>memorize these!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89154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Rules for assigning oxidation states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72450" cy="45720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Clr>
                <a:schemeClr val="hlink"/>
              </a:buClr>
              <a:buSzPct val="120000"/>
              <a:buFont typeface="Symbol" pitchFamily="18" charset="2"/>
              <a:buChar char="1"/>
            </a:pPr>
            <a:r>
              <a:rPr lang="en-US" sz="2400" smtClean="0"/>
              <a:t>The oxidation state of an atom in an element is zero (i.e. Na(s), O</a:t>
            </a:r>
            <a:r>
              <a:rPr lang="en-US" sz="2300" baseline="-25000" smtClean="0"/>
              <a:t>2</a:t>
            </a:r>
            <a:r>
              <a:rPr lang="en-US" sz="2400" smtClean="0"/>
              <a:t>(g), O</a:t>
            </a:r>
            <a:r>
              <a:rPr lang="en-US" sz="2300" baseline="-25000" smtClean="0"/>
              <a:t>3</a:t>
            </a:r>
            <a:r>
              <a:rPr lang="en-US" sz="2400" smtClean="0"/>
              <a:t>(g), Hg(l))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120000"/>
              <a:buFont typeface="Symbol" pitchFamily="18" charset="2"/>
              <a:buChar char="2"/>
            </a:pPr>
            <a:r>
              <a:rPr lang="en-US" sz="2400" smtClean="0"/>
              <a:t>Oxidation state for monoatomic ions are the same as their charge. (i.e. Na</a:t>
            </a:r>
            <a:r>
              <a:rPr lang="en-US" sz="2300" baseline="30000" smtClean="0"/>
              <a:t>+</a:t>
            </a:r>
            <a:r>
              <a:rPr lang="en-US" sz="2400" smtClean="0"/>
              <a:t>, Cl</a:t>
            </a:r>
            <a:r>
              <a:rPr lang="en-US" sz="2300" baseline="30000" smtClean="0"/>
              <a:t>-</a:t>
            </a:r>
            <a:r>
              <a:rPr lang="en-US" sz="2400" smtClean="0"/>
              <a:t>)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120000"/>
              <a:buFont typeface="Symbol" pitchFamily="18" charset="2"/>
              <a:buChar char="3"/>
            </a:pPr>
            <a:r>
              <a:rPr lang="en-US" sz="2400" smtClean="0"/>
              <a:t>Oxygen is assigned an oxidation state of -2 in its covalent compounds except as a peroxide (such as H</a:t>
            </a:r>
            <a:r>
              <a:rPr lang="en-US" sz="2400" baseline="-25000" smtClean="0"/>
              <a:t>2</a:t>
            </a:r>
            <a:r>
              <a:rPr lang="en-US" sz="2400" smtClean="0"/>
              <a:t>O</a:t>
            </a:r>
            <a:r>
              <a:rPr lang="en-US" sz="2400" baseline="-25000" smtClean="0"/>
              <a:t>2</a:t>
            </a:r>
            <a:r>
              <a:rPr lang="en-US" sz="2400" smtClean="0"/>
              <a:t>). 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120000"/>
              <a:buFont typeface="Symbol" pitchFamily="18" charset="2"/>
              <a:buChar char="4"/>
            </a:pPr>
            <a:r>
              <a:rPr lang="en-US" sz="2400" smtClean="0"/>
              <a:t>In compounds with nonmetals hydrogen is assigned the oxidation state +1.</a:t>
            </a:r>
          </a:p>
          <a:p>
            <a:pPr eaLnBrk="1" hangingPunct="1">
              <a:lnSpc>
                <a:spcPct val="90000"/>
              </a:lnSpc>
              <a:buClr>
                <a:schemeClr val="hlink"/>
              </a:buClr>
              <a:buSzPct val="120000"/>
              <a:buFont typeface="Symbol" pitchFamily="18" charset="2"/>
              <a:buChar char="5"/>
            </a:pPr>
            <a:r>
              <a:rPr lang="en-US" sz="2400" smtClean="0"/>
              <a:t>In its compounds fluorine is always –1.</a:t>
            </a:r>
          </a:p>
          <a:p>
            <a:pPr eaLnBrk="1" hangingPunct="1">
              <a:lnSpc>
                <a:spcPct val="90000"/>
              </a:lnSpc>
              <a:buSzPct val="120000"/>
              <a:buFont typeface="Symbol" pitchFamily="18" charset="2"/>
              <a:buChar char="6"/>
            </a:pPr>
            <a:r>
              <a:rPr lang="en-US" sz="2400" smtClean="0"/>
              <a:t>The sum of the oxidation states must be zero in compounds or equal the charge of the ion.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1265238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 States Practice</a:t>
            </a:r>
            <a:br>
              <a:rPr lang="en-US" smtClean="0"/>
            </a:br>
            <a:r>
              <a:rPr lang="en-US" sz="2200" smtClean="0">
                <a:latin typeface="Arial" charset="0"/>
              </a:rPr>
              <a:t>Assign the oxidation states to each element in the following.</a:t>
            </a:r>
            <a:br>
              <a:rPr lang="en-US" sz="2200" smtClean="0">
                <a:latin typeface="Arial" charset="0"/>
              </a:rPr>
            </a:br>
            <a:endParaRPr lang="en-US" sz="2200" smtClean="0">
              <a:latin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 lIns="92075" tIns="46038" rIns="92075" bIns="46038"/>
          <a:lstStyle/>
          <a:p>
            <a:pPr lvl="1" eaLnBrk="1" hangingPunct="1"/>
            <a:r>
              <a:rPr lang="en-US" sz="3600" smtClean="0"/>
              <a:t>CO</a:t>
            </a:r>
            <a:r>
              <a:rPr lang="en-US" sz="3600" baseline="-25000" smtClean="0"/>
              <a:t>2</a:t>
            </a:r>
            <a:r>
              <a:rPr lang="en-US" sz="3600" smtClean="0"/>
              <a:t> </a:t>
            </a:r>
          </a:p>
          <a:p>
            <a:pPr lvl="1" eaLnBrk="1" hangingPunct="1"/>
            <a:endParaRPr lang="en-US" sz="3600" smtClean="0"/>
          </a:p>
          <a:p>
            <a:pPr lvl="1" eaLnBrk="1" hangingPunct="1"/>
            <a:r>
              <a:rPr lang="en-US" sz="3600" smtClean="0"/>
              <a:t>NO</a:t>
            </a:r>
            <a:r>
              <a:rPr lang="en-US" sz="3600" baseline="-25000" smtClean="0"/>
              <a:t>3</a:t>
            </a:r>
            <a:r>
              <a:rPr lang="en-US" sz="3600" baseline="30000" smtClean="0"/>
              <a:t>-</a:t>
            </a:r>
            <a:r>
              <a:rPr lang="en-US" sz="3600" smtClean="0"/>
              <a:t> </a:t>
            </a:r>
          </a:p>
          <a:p>
            <a:pPr lvl="1" eaLnBrk="1" hangingPunct="1"/>
            <a:endParaRPr lang="en-US" sz="3600" smtClean="0"/>
          </a:p>
          <a:p>
            <a:pPr lvl="1" eaLnBrk="1" hangingPunct="1"/>
            <a:r>
              <a:rPr lang="en-US" sz="3600" smtClean="0"/>
              <a:t>H</a:t>
            </a:r>
            <a:r>
              <a:rPr lang="en-US" sz="3600" baseline="-25000" smtClean="0"/>
              <a:t>2</a:t>
            </a:r>
            <a:r>
              <a:rPr lang="en-US" sz="3600" smtClean="0"/>
              <a:t>SO</a:t>
            </a:r>
            <a:r>
              <a:rPr lang="en-US" sz="3600" baseline="-25000" smtClean="0"/>
              <a:t>4</a:t>
            </a:r>
            <a:endParaRPr lang="en-US" sz="3600" smtClean="0"/>
          </a:p>
          <a:p>
            <a:pPr lvl="1" eaLnBrk="1" hangingPunct="1"/>
            <a:endParaRPr lang="en-US" sz="360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endParaRPr lang="en-US" sz="2200" smtClean="0"/>
          </a:p>
          <a:p>
            <a:pPr lvl="1" eaLnBrk="1" hangingPunct="1"/>
            <a:r>
              <a:rPr lang="en-US" sz="3600" smtClean="0"/>
              <a:t>Fe</a:t>
            </a:r>
            <a:r>
              <a:rPr lang="en-US" sz="3600" baseline="-25000" smtClean="0"/>
              <a:t>2</a:t>
            </a:r>
            <a:r>
              <a:rPr lang="en-US" sz="3600" smtClean="0"/>
              <a:t>O</a:t>
            </a:r>
            <a:r>
              <a:rPr lang="en-US" sz="3600" baseline="-25000" smtClean="0"/>
              <a:t>3</a:t>
            </a:r>
            <a:r>
              <a:rPr lang="en-US" sz="3600" smtClean="0"/>
              <a:t> </a:t>
            </a:r>
          </a:p>
          <a:p>
            <a:pPr lvl="1" eaLnBrk="1" hangingPunct="1"/>
            <a:endParaRPr lang="en-US" sz="3600" smtClean="0"/>
          </a:p>
          <a:p>
            <a:pPr lvl="1" eaLnBrk="1" hangingPunct="1"/>
            <a:r>
              <a:rPr lang="en-US" sz="3600" smtClean="0"/>
              <a:t>Fe</a:t>
            </a:r>
            <a:r>
              <a:rPr lang="en-US" sz="3600" baseline="-25000" smtClean="0"/>
              <a:t>3</a:t>
            </a:r>
            <a:r>
              <a:rPr lang="en-US" sz="3600" smtClean="0"/>
              <a:t>O</a:t>
            </a:r>
            <a:r>
              <a:rPr lang="en-US" sz="3600" baseline="-25000" smtClean="0"/>
              <a:t>4</a:t>
            </a:r>
          </a:p>
          <a:p>
            <a:pPr eaLnBrk="1" hangingPunct="1"/>
            <a:endParaRPr lang="en-US" sz="3600" smtClean="0"/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1905000" y="2452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1905000" y="373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277512" name="Text Box 8"/>
          <p:cNvSpPr txBox="1">
            <a:spLocks noChangeArrowheads="1"/>
          </p:cNvSpPr>
          <p:nvPr/>
        </p:nvSpPr>
        <p:spPr bwMode="auto">
          <a:xfrm>
            <a:off x="6172200" y="2909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277513" name="Text Box 9"/>
          <p:cNvSpPr txBox="1">
            <a:spLocks noChangeArrowheads="1"/>
          </p:cNvSpPr>
          <p:nvPr/>
        </p:nvSpPr>
        <p:spPr bwMode="auto">
          <a:xfrm>
            <a:off x="61722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-2</a:t>
            </a:r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1447800" y="2438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+4</a:t>
            </a:r>
          </a:p>
        </p:txBody>
      </p:sp>
      <p:sp>
        <p:nvSpPr>
          <p:cNvPr id="277515" name="Text Box 11"/>
          <p:cNvSpPr txBox="1">
            <a:spLocks noChangeArrowheads="1"/>
          </p:cNvSpPr>
          <p:nvPr/>
        </p:nvSpPr>
        <p:spPr bwMode="auto">
          <a:xfrm>
            <a:off x="1524000" y="373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+5</a:t>
            </a:r>
          </a:p>
        </p:txBody>
      </p:sp>
      <p:sp>
        <p:nvSpPr>
          <p:cNvPr id="277516" name="Text Box 12"/>
          <p:cNvSpPr txBox="1">
            <a:spLocks noChangeArrowheads="1"/>
          </p:cNvSpPr>
          <p:nvPr/>
        </p:nvSpPr>
        <p:spPr bwMode="auto">
          <a:xfrm>
            <a:off x="1981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+6</a:t>
            </a:r>
          </a:p>
        </p:txBody>
      </p:sp>
      <p:sp>
        <p:nvSpPr>
          <p:cNvPr id="277518" name="AutoShape 14"/>
          <p:cNvSpPr>
            <a:spLocks/>
          </p:cNvSpPr>
          <p:nvPr/>
        </p:nvSpPr>
        <p:spPr bwMode="auto">
          <a:xfrm rot="-5400000">
            <a:off x="2362200" y="4191000"/>
            <a:ext cx="228600" cy="838200"/>
          </a:xfrm>
          <a:prstGeom prst="rightBrace">
            <a:avLst>
              <a:gd name="adj1" fmla="val 3055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9" name="Text Box 15"/>
          <p:cNvSpPr txBox="1">
            <a:spLocks noChangeArrowheads="1"/>
          </p:cNvSpPr>
          <p:nvPr/>
        </p:nvSpPr>
        <p:spPr bwMode="auto">
          <a:xfrm>
            <a:off x="2286000" y="4205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277520" name="Text Box 16"/>
          <p:cNvSpPr txBox="1">
            <a:spLocks noChangeArrowheads="1"/>
          </p:cNvSpPr>
          <p:nvPr/>
        </p:nvSpPr>
        <p:spPr bwMode="auto">
          <a:xfrm>
            <a:off x="14478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+1</a:t>
            </a:r>
          </a:p>
        </p:txBody>
      </p:sp>
      <p:sp>
        <p:nvSpPr>
          <p:cNvPr id="277521" name="Text Box 17"/>
          <p:cNvSpPr txBox="1">
            <a:spLocks noChangeArrowheads="1"/>
          </p:cNvSpPr>
          <p:nvPr/>
        </p:nvSpPr>
        <p:spPr bwMode="auto">
          <a:xfrm>
            <a:off x="5562600" y="2909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+3</a:t>
            </a:r>
          </a:p>
        </p:txBody>
      </p:sp>
      <p:sp>
        <p:nvSpPr>
          <p:cNvPr id="277522" name="Text Box 18"/>
          <p:cNvSpPr txBox="1">
            <a:spLocks noChangeArrowheads="1"/>
          </p:cNvSpPr>
          <p:nvPr/>
        </p:nvSpPr>
        <p:spPr bwMode="auto">
          <a:xfrm>
            <a:off x="5410200" y="42052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+8/3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9" grpId="0"/>
      <p:bldP spid="277510" grpId="0"/>
      <p:bldP spid="277511" grpId="0"/>
      <p:bldP spid="277512" grpId="0"/>
      <p:bldP spid="277513" grpId="0"/>
      <p:bldP spid="277514" grpId="0"/>
      <p:bldP spid="277515" grpId="0"/>
      <p:bldP spid="277516" grpId="0"/>
      <p:bldP spid="277518" grpId="0" animBg="1"/>
      <p:bldP spid="277519" grpId="0"/>
      <p:bldP spid="277520" grpId="0"/>
      <p:bldP spid="277521" grpId="0"/>
      <p:bldP spid="2775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Oxidation-Reduction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800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Electrons are transferred, so the oxidation states change.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2Na + Cl</a:t>
            </a:r>
            <a:r>
              <a:rPr lang="en-US" sz="3100" baseline="-25000" smtClean="0"/>
              <a:t>2</a:t>
            </a:r>
            <a:r>
              <a:rPr lang="en-US" sz="2200" smtClean="0"/>
              <a:t> </a:t>
            </a:r>
            <a:r>
              <a:rPr lang="en-US" sz="2200" smtClean="0">
                <a:latin typeface="Symbol" pitchFamily="18" charset="2"/>
              </a:rPr>
              <a:t>®</a:t>
            </a:r>
            <a:r>
              <a:rPr lang="en-US" sz="2200" smtClean="0"/>
              <a:t> 2NaCl</a:t>
            </a:r>
            <a:br>
              <a:rPr lang="en-US" sz="2200" smtClean="0"/>
            </a:br>
            <a:endParaRPr lang="en-US" sz="220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CH</a:t>
            </a:r>
            <a:r>
              <a:rPr lang="en-US" sz="3100" baseline="-25000" smtClean="0"/>
              <a:t>4</a:t>
            </a:r>
            <a:r>
              <a:rPr lang="en-US" sz="2200" smtClean="0"/>
              <a:t> + 2O</a:t>
            </a:r>
            <a:r>
              <a:rPr lang="en-US" sz="3100" baseline="-25000" smtClean="0"/>
              <a:t>2</a:t>
            </a:r>
            <a:r>
              <a:rPr lang="en-US" sz="2200" smtClean="0"/>
              <a:t> </a:t>
            </a:r>
            <a:r>
              <a:rPr lang="en-US" sz="2200" smtClean="0">
                <a:latin typeface="Symbol" pitchFamily="18" charset="2"/>
              </a:rPr>
              <a:t>®</a:t>
            </a:r>
            <a:r>
              <a:rPr lang="en-US" sz="2200" smtClean="0"/>
              <a:t> CO</a:t>
            </a:r>
            <a:r>
              <a:rPr lang="en-US" sz="3100" baseline="-25000" smtClean="0"/>
              <a:t>2</a:t>
            </a:r>
            <a:r>
              <a:rPr lang="en-US" sz="2200" smtClean="0"/>
              <a:t> + 2H</a:t>
            </a:r>
            <a:r>
              <a:rPr lang="en-US" sz="3100" baseline="-25000" smtClean="0"/>
              <a:t>2</a:t>
            </a:r>
            <a:r>
              <a:rPr lang="en-US" sz="2200" smtClean="0"/>
              <a:t>O</a:t>
            </a:r>
            <a:br>
              <a:rPr lang="en-US" sz="2200" smtClean="0"/>
            </a:br>
            <a:endParaRPr lang="en-US" sz="2200" smtClean="0"/>
          </a:p>
        </p:txBody>
      </p:sp>
      <p:sp>
        <p:nvSpPr>
          <p:cNvPr id="279556" name="Text Box 4"/>
          <p:cNvSpPr txBox="1">
            <a:spLocks noChangeArrowheads="1"/>
          </p:cNvSpPr>
          <p:nvPr/>
        </p:nvSpPr>
        <p:spPr bwMode="auto">
          <a:xfrm>
            <a:off x="1066800" y="274320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      0           0            +1 -1 </a:t>
            </a:r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1219200" y="3443288"/>
            <a:ext cx="3733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-4 +1           0         +4 -2        +1 -2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 autoUpdateAnimBg="0"/>
      <p:bldP spid="279556" grpId="0" autoUpdateAnimBg="0"/>
      <p:bldP spid="27955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Oxidation-Reduction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800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5400" smtClean="0"/>
              <a:t>OIL RIG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Oxidation is the loss of electrons.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Reduction is the gain of electrons.</a:t>
            </a:r>
          </a:p>
        </p:txBody>
      </p:sp>
      <p:pic>
        <p:nvPicPr>
          <p:cNvPr id="9220" name="Picture 8" descr="http://images.politico.com/global/gulf%20platfor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54313"/>
            <a:ext cx="2598738" cy="326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76288"/>
            <a:ext cx="6248400" cy="595312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Oxidation-Reduction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800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LEO GER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Losing electrons - oxidation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Gaining electrons - reduction</a:t>
            </a:r>
          </a:p>
        </p:txBody>
      </p:sp>
      <p:pic>
        <p:nvPicPr>
          <p:cNvPr id="10244" name="Picture 10" descr="http://www.amazingrust.com/experiments/background_knowledge/Images/LEO_G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787775"/>
            <a:ext cx="2922588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2" descr="http://www.chem.latech.edu/~upali/chem481/simba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743200"/>
            <a:ext cx="341947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595313"/>
          </a:xfrm>
          <a:noFill/>
        </p:spPr>
        <p:txBody>
          <a:bodyPr lIns="92075" tIns="46038" rIns="92075" bIns="46038" anchor="t" anchorCtr="1">
            <a:spAutoFit/>
          </a:bodyPr>
          <a:lstStyle/>
          <a:p>
            <a:pPr eaLnBrk="1" hangingPunct="1"/>
            <a:r>
              <a:rPr lang="en-US" smtClean="0"/>
              <a:t>Oxidation-Reduction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b="1" u="sng" smtClean="0"/>
              <a:t>Oxidation</a:t>
            </a:r>
            <a:r>
              <a:rPr lang="en-US" smtClean="0"/>
              <a:t> means an increase in oxidation state - lose electrons.</a:t>
            </a:r>
          </a:p>
          <a:p>
            <a:pPr eaLnBrk="1" hangingPunct="1"/>
            <a:r>
              <a:rPr lang="en-US" b="1" u="sng" smtClean="0"/>
              <a:t>Reduction</a:t>
            </a:r>
            <a:r>
              <a:rPr lang="en-US" smtClean="0"/>
              <a:t> means a decrease in oxidation state - gain electrons.</a:t>
            </a:r>
          </a:p>
          <a:p>
            <a:pPr eaLnBrk="1" hangingPunct="1"/>
            <a:r>
              <a:rPr lang="en-US" smtClean="0"/>
              <a:t>The substance that is oxidized is called the </a:t>
            </a:r>
            <a:r>
              <a:rPr lang="en-US" b="1" smtClean="0"/>
              <a:t>reducing agent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The substance that is reduced is called the </a:t>
            </a:r>
            <a:r>
              <a:rPr lang="en-US" b="1" smtClean="0"/>
              <a:t>oxidizing agent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A2C1FE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 autoUpdateAnimBg="0"/>
    </p:bldLst>
  </p:timing>
</p:sld>
</file>

<file path=ppt/theme/theme1.xml><?xml version="1.0" encoding="utf-8"?>
<a:theme xmlns:a="http://schemas.openxmlformats.org/drawingml/2006/main" name="Studio">
  <a:themeElements>
    <a:clrScheme name="Studio 4">
      <a:dk1>
        <a:srgbClr val="000000"/>
      </a:dk1>
      <a:lt1>
        <a:srgbClr val="FFFFFF"/>
      </a:lt1>
      <a:dk2>
        <a:srgbClr val="551A07"/>
      </a:dk2>
      <a:lt2>
        <a:srgbClr val="CC3300"/>
      </a:lt2>
      <a:accent1>
        <a:srgbClr val="F4B400"/>
      </a:accent1>
      <a:accent2>
        <a:srgbClr val="993300"/>
      </a:accent2>
      <a:accent3>
        <a:srgbClr val="FFFFFF"/>
      </a:accent3>
      <a:accent4>
        <a:srgbClr val="000000"/>
      </a:accent4>
      <a:accent5>
        <a:srgbClr val="F8D6AA"/>
      </a:accent5>
      <a:accent6>
        <a:srgbClr val="8A2D00"/>
      </a:accent6>
      <a:hlink>
        <a:srgbClr val="FF3300"/>
      </a:hlink>
      <a:folHlink>
        <a:srgbClr val="666699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530</TotalTime>
  <Pages>12</Pages>
  <Words>1325</Words>
  <Application>Microsoft Office PowerPoint</Application>
  <PresentationFormat>On-screen Show (4:3)</PresentationFormat>
  <Paragraphs>312</Paragraphs>
  <Slides>29</Slides>
  <Notes>29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Wingdings</vt:lpstr>
      <vt:lpstr>Book Antiqua</vt:lpstr>
      <vt:lpstr>Times New Roman</vt:lpstr>
      <vt:lpstr>Symbol</vt:lpstr>
      <vt:lpstr>Studio</vt:lpstr>
      <vt:lpstr>Oxidation  &amp;  Reduction</vt:lpstr>
      <vt:lpstr>Oxidation-Reduction (“Redox”)</vt:lpstr>
      <vt:lpstr>Oxidation States</vt:lpstr>
      <vt:lpstr>Rules for assigning oxidation states</vt:lpstr>
      <vt:lpstr>Oxidation States Practice Assign the oxidation states to each element in the following. </vt:lpstr>
      <vt:lpstr>Oxidation-Reduction</vt:lpstr>
      <vt:lpstr>Oxidation-Reduction</vt:lpstr>
      <vt:lpstr>Oxidation-Reduction</vt:lpstr>
      <vt:lpstr>Oxidation-Reduction</vt:lpstr>
      <vt:lpstr>Redox Reactions</vt:lpstr>
      <vt:lpstr>Agents</vt:lpstr>
      <vt:lpstr>Practice  In the following reaction, identify the… Oxidizing agent; Reducing agent; Substance oxidized; Substance reduced </vt:lpstr>
      <vt:lpstr>Practice  In the following reaction, identify the… Oxidizing agent; Reducing agent; Substance oxidized; Substance reduced </vt:lpstr>
      <vt:lpstr>Practice  In the following reaction, identify the… Oxidizing agent; Reducing agent; Substance oxidized; Substance reduced </vt:lpstr>
      <vt:lpstr>Half-Reactions</vt:lpstr>
      <vt:lpstr>Half-Reactions Practice</vt:lpstr>
      <vt:lpstr>Half-Reactions Practice</vt:lpstr>
      <vt:lpstr>Balancing Redox Equations</vt:lpstr>
      <vt:lpstr>Acidic Solution</vt:lpstr>
      <vt:lpstr>Redox Balancing Practice</vt:lpstr>
      <vt:lpstr>Redox Balancing Practice</vt:lpstr>
      <vt:lpstr>Practice</vt:lpstr>
      <vt:lpstr>Now for a tough one…</vt:lpstr>
      <vt:lpstr>Basic Solution</vt:lpstr>
      <vt:lpstr>Redox Balancing Practice</vt:lpstr>
      <vt:lpstr>Redox Balancing Practice</vt:lpstr>
      <vt:lpstr>Basic Solution Practice</vt:lpstr>
      <vt:lpstr>Redox Titrations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Deborah Dogancay</dc:creator>
  <cp:lastModifiedBy>Deborah Dogancay</cp:lastModifiedBy>
  <cp:revision>80</cp:revision>
  <cp:lastPrinted>1601-01-01T00:00:00Z</cp:lastPrinted>
  <dcterms:created xsi:type="dcterms:W3CDTF">1995-10-12T01:12:43Z</dcterms:created>
  <dcterms:modified xsi:type="dcterms:W3CDTF">2012-01-24T14:09:00Z</dcterms:modified>
</cp:coreProperties>
</file>