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4"/>
  </p:notesMasterIdLst>
  <p:sldIdLst>
    <p:sldId id="256" r:id="rId2"/>
    <p:sldId id="352" r:id="rId3"/>
    <p:sldId id="385" r:id="rId4"/>
    <p:sldId id="354" r:id="rId5"/>
    <p:sldId id="353" r:id="rId6"/>
    <p:sldId id="382" r:id="rId7"/>
    <p:sldId id="355" r:id="rId8"/>
    <p:sldId id="384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66" r:id="rId20"/>
    <p:sldId id="367" r:id="rId21"/>
    <p:sldId id="368" r:id="rId22"/>
    <p:sldId id="370" r:id="rId23"/>
    <p:sldId id="371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1B1B"/>
    <a:srgbClr val="0066FF"/>
    <a:srgbClr val="E98017"/>
    <a:srgbClr val="310EB2"/>
    <a:srgbClr val="FF0000"/>
    <a:srgbClr val="381850"/>
    <a:srgbClr val="660066"/>
    <a:srgbClr val="BA2020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447" autoAdjust="0"/>
  </p:normalViewPr>
  <p:slideViewPr>
    <p:cSldViewPr>
      <p:cViewPr varScale="1">
        <p:scale>
          <a:sx n="67" d="100"/>
          <a:sy n="67" d="100"/>
        </p:scale>
        <p:origin x="-5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5B4E55-3D9E-4671-BE3C-1523A479DF3D}" type="datetimeFigureOut">
              <a:rPr lang="en-US" smtClean="0"/>
              <a:t>3/27/2011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3FB28-0E90-4334-B4F3-8BE443EC0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9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01DA21A1-81D7-43DC-BD0E-7607BD0B7B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2297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13EFD-54B1-4598-BD5C-9D2ABF219D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7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812D4-1404-4493-8C2F-6DB0AAB218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1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502C3-B2AD-4D10-A829-B11466A5CB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3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D3C28-67B6-49E8-B865-83AC2A6AFB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BED4C-7C48-49F3-83E6-B224426D89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0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60510-EB61-408D-ABAE-5992FB1C94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0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F6F42-A069-4086-AF36-28CDE484AA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9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16613-50E1-41F9-8931-B258781029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A0683-1FF3-4A65-80F2-EAAE2A71A2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8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A0978-E6D8-4A17-B5CC-FD900C81E3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1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523DAE5F-FC5D-4265-BA9B-4F30A1B347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png"/><Relationship Id="rId4" Type="http://schemas.openxmlformats.org/officeDocument/2006/relationships/image" Target="../media/image8.wmf"/><Relationship Id="rId9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5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4.wmf"/><Relationship Id="rId4" Type="http://schemas.openxmlformats.org/officeDocument/2006/relationships/image" Target="../media/image16.jpeg"/><Relationship Id="rId9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990600"/>
            <a:ext cx="6400800" cy="1752600"/>
          </a:xfrm>
        </p:spPr>
        <p:txBody>
          <a:bodyPr/>
          <a:lstStyle/>
          <a:p>
            <a:r>
              <a:rPr lang="en-US" sz="4200" dirty="0">
                <a:latin typeface="AbcBulletin" pitchFamily="2" charset="0"/>
              </a:rPr>
              <a:t>Analytical </a:t>
            </a:r>
            <a:r>
              <a:rPr lang="en-US" sz="4200" dirty="0" smtClean="0">
                <a:latin typeface="AbcBulletin" pitchFamily="2" charset="0"/>
              </a:rPr>
              <a:t>Chemistry</a:t>
            </a:r>
            <a:r>
              <a:rPr lang="en-US" sz="4200" dirty="0">
                <a:latin typeface="AbcBulletin" pitchFamily="2" charset="0"/>
              </a:rPr>
              <a:t/>
            </a:r>
            <a:br>
              <a:rPr lang="en-US" sz="4200" dirty="0">
                <a:latin typeface="AbcBulletin" pitchFamily="2" charset="0"/>
              </a:rPr>
            </a:br>
            <a:endParaRPr lang="en-US" sz="4200" dirty="0">
              <a:latin typeface="AbcBulletin" pitchFamily="2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209800"/>
            <a:ext cx="6477000" cy="1981200"/>
          </a:xfrm>
        </p:spPr>
        <p:txBody>
          <a:bodyPr/>
          <a:lstStyle/>
          <a:p>
            <a:r>
              <a:rPr lang="en-US" sz="3600" dirty="0"/>
              <a:t>Option </a:t>
            </a:r>
            <a:r>
              <a:rPr lang="en-US" sz="3600" dirty="0" smtClean="0"/>
              <a:t>A</a:t>
            </a:r>
          </a:p>
          <a:p>
            <a:r>
              <a:rPr lang="en-US" sz="2800" dirty="0" smtClean="0"/>
              <a:t>Part 3: </a:t>
            </a:r>
            <a:r>
              <a:rPr lang="en-US" sz="2800" dirty="0"/>
              <a:t>AA and Chromatography</a:t>
            </a:r>
            <a:endParaRPr lang="en-US" sz="2800" dirty="0" smtClean="0"/>
          </a:p>
        </p:txBody>
      </p:sp>
      <p:pic>
        <p:nvPicPr>
          <p:cNvPr id="8194" name="Picture 2" descr="http://www.membrane-solutions.com/img/product/Chromatography_%20Pape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448048"/>
            <a:ext cx="4048125" cy="34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tau.ac.il/~polaris/analytical/spectr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3810000"/>
            <a:ext cx="371474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Partition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Non-volatile liquid stationary phase</a:t>
            </a:r>
          </a:p>
          <a:p>
            <a:r>
              <a:rPr lang="en-US" dirty="0" smtClean="0"/>
              <a:t>Inert solid surface</a:t>
            </a:r>
          </a:p>
          <a:p>
            <a:r>
              <a:rPr lang="en-US" dirty="0" smtClean="0"/>
              <a:t>Components distribute themselves between the two phases according to their relative solubility.</a:t>
            </a:r>
          </a:p>
          <a:p>
            <a:r>
              <a:rPr lang="en-US" dirty="0" smtClean="0"/>
              <a:t>Most soluble = fastest</a:t>
            </a:r>
          </a:p>
          <a:p>
            <a:r>
              <a:rPr lang="en-US" dirty="0" smtClean="0"/>
              <a:t>Examples: Paper, GLC and TLC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2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smtClean="0"/>
              <a:t>Adsorption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Solid stationary phase</a:t>
            </a:r>
          </a:p>
          <a:p>
            <a:r>
              <a:rPr lang="en-US" dirty="0" smtClean="0"/>
              <a:t>Mobile liquid or gas phase</a:t>
            </a:r>
          </a:p>
          <a:p>
            <a:r>
              <a:rPr lang="en-US" dirty="0" smtClean="0"/>
              <a:t>Components distribute themselves between the two phases according to their relative polarity.</a:t>
            </a:r>
          </a:p>
          <a:p>
            <a:r>
              <a:rPr lang="en-US" dirty="0" smtClean="0"/>
              <a:t>Most polar = fastest (if stationary phase is a polar solid)</a:t>
            </a:r>
          </a:p>
          <a:p>
            <a:r>
              <a:rPr lang="en-US" dirty="0" smtClean="0"/>
              <a:t>Example: LC, HPLC and at times TLC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43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types of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763000" cy="4114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Paper chromatography</a:t>
            </a:r>
          </a:p>
          <a:p>
            <a:r>
              <a:rPr lang="en-US" sz="2800" dirty="0" smtClean="0"/>
              <a:t>Thin layer chromatography (TLC)</a:t>
            </a:r>
          </a:p>
          <a:p>
            <a:r>
              <a:rPr lang="en-US" sz="2800" dirty="0" smtClean="0"/>
              <a:t>Column chromatography</a:t>
            </a:r>
          </a:p>
          <a:p>
            <a:r>
              <a:rPr lang="en-US" sz="2800" dirty="0" smtClean="0"/>
              <a:t>Gas-liquid chromatography (GLC)</a:t>
            </a:r>
          </a:p>
          <a:p>
            <a:r>
              <a:rPr lang="en-US" sz="2800" dirty="0" smtClean="0"/>
              <a:t>Gas chromatography – mass spectrometry (GCMS)</a:t>
            </a:r>
          </a:p>
          <a:p>
            <a:r>
              <a:rPr lang="en-US" sz="2800" dirty="0" smtClean="0"/>
              <a:t>High Performance Liquid Chromatography (HPLC)</a:t>
            </a:r>
          </a:p>
        </p:txBody>
      </p:sp>
    </p:spTree>
    <p:extLst>
      <p:ext uri="{BB962C8B-B14F-4D97-AF65-F5344CB8AC3E}">
        <p14:creationId xmlns:p14="http://schemas.microsoft.com/office/powerpoint/2010/main" val="246425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22437"/>
            <a:ext cx="8686800" cy="4525963"/>
          </a:xfrm>
        </p:spPr>
        <p:txBody>
          <a:bodyPr/>
          <a:lstStyle/>
          <a:p>
            <a:r>
              <a:rPr lang="en-US" dirty="0" smtClean="0"/>
              <a:t>Paper composed mostly of cellulose.</a:t>
            </a:r>
          </a:p>
          <a:p>
            <a:r>
              <a:rPr lang="en-US" dirty="0" smtClean="0"/>
              <a:t>Polar due to hydroxyl groups</a:t>
            </a:r>
          </a:p>
          <a:p>
            <a:r>
              <a:rPr lang="en-US" dirty="0" smtClean="0"/>
              <a:t>“Dry” paper is actually ~10% water (H-bonded to –OH) groups</a:t>
            </a:r>
          </a:p>
          <a:p>
            <a:pPr lvl="1"/>
            <a:r>
              <a:rPr lang="en-US" dirty="0" smtClean="0"/>
              <a:t>Polar water bonded to paper = stationary phase</a:t>
            </a:r>
          </a:p>
          <a:p>
            <a:pPr lvl="1"/>
            <a:r>
              <a:rPr lang="en-US" dirty="0" smtClean="0"/>
              <a:t>Added solvent (</a:t>
            </a:r>
            <a:r>
              <a:rPr lang="en-US" b="1" dirty="0" smtClean="0"/>
              <a:t>eluent</a:t>
            </a:r>
            <a:r>
              <a:rPr lang="en-US" dirty="0" smtClean="0"/>
              <a:t>) = mobile phase 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038725"/>
            <a:ext cx="35718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76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http://upload.wikimedia.org/wikipedia/commons/thumb/8/8a/Cromatography_tank.png/220px-Cromatography_tan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660" y="3037494"/>
            <a:ext cx="2271940" cy="222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6934200" cy="4953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Small amt. mixture spotted onto paper</a:t>
            </a:r>
          </a:p>
          <a:p>
            <a:r>
              <a:rPr lang="en-US" sz="2400" dirty="0" smtClean="0"/>
              <a:t>Starting point marked</a:t>
            </a:r>
          </a:p>
          <a:p>
            <a:r>
              <a:rPr lang="en-US" sz="2400" dirty="0" smtClean="0"/>
              <a:t>Paper suspended in small quantity of solvent (eluent) </a:t>
            </a:r>
            <a:endParaRPr lang="en-US" sz="2400" dirty="0"/>
          </a:p>
          <a:p>
            <a:r>
              <a:rPr lang="en-US" sz="2400" dirty="0" smtClean="0"/>
              <a:t>Closed container (prevents solvent evaporation &amp; speeds process)</a:t>
            </a:r>
          </a:p>
          <a:p>
            <a:r>
              <a:rPr lang="en-US" sz="2400" dirty="0" smtClean="0"/>
              <a:t>As solvent rises, components partition between two phases bases on relative solubility.</a:t>
            </a:r>
          </a:p>
          <a:p>
            <a:r>
              <a:rPr lang="en-US" sz="2400" dirty="0" smtClean="0"/>
              <a:t>Solvent front is marked at end of separation</a:t>
            </a:r>
            <a:endParaRPr lang="en-US" sz="2400" dirty="0" smtClean="0"/>
          </a:p>
          <a:p>
            <a:r>
              <a:rPr lang="en-US" sz="2400" dirty="0" smtClean="0"/>
              <a:t>Colored components can be seen/measured</a:t>
            </a:r>
          </a:p>
          <a:p>
            <a:r>
              <a:rPr lang="en-US" sz="2400" dirty="0" smtClean="0"/>
              <a:t>Other components may be made visible with stain (i.e. iodine or </a:t>
            </a:r>
            <a:r>
              <a:rPr lang="en-US" sz="2400" dirty="0" err="1" smtClean="0"/>
              <a:t>ninhydrin</a:t>
            </a:r>
            <a:r>
              <a:rPr lang="en-US" sz="2400" dirty="0" smtClean="0"/>
              <a:t>) or UV light</a:t>
            </a:r>
          </a:p>
        </p:txBody>
      </p:sp>
    </p:spTree>
    <p:extLst>
      <p:ext uri="{BB962C8B-B14F-4D97-AF65-F5344CB8AC3E}">
        <p14:creationId xmlns:p14="http://schemas.microsoft.com/office/powerpoint/2010/main" val="154436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51037"/>
            <a:ext cx="6477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solute will have a constant </a:t>
            </a:r>
            <a:r>
              <a:rPr lang="en-US" b="1" dirty="0" smtClean="0"/>
              <a:t>retention factor (</a:t>
            </a:r>
            <a:r>
              <a:rPr lang="en-US" b="1" dirty="0" err="1" smtClean="0"/>
              <a:t>R</a:t>
            </a:r>
            <a:r>
              <a:rPr lang="en-US" b="1" baseline="-25000" dirty="0" err="1" smtClean="0"/>
              <a:t>f</a:t>
            </a:r>
            <a:r>
              <a:rPr lang="en-US" b="1" dirty="0" smtClean="0"/>
              <a:t>)</a:t>
            </a:r>
            <a:r>
              <a:rPr lang="en-US" dirty="0" smtClean="0"/>
              <a:t> for a given eluent.</a:t>
            </a:r>
          </a:p>
          <a:p>
            <a:r>
              <a:rPr lang="en-US" dirty="0" smtClean="0"/>
              <a:t>If two substances have similar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f</a:t>
            </a:r>
            <a:r>
              <a:rPr lang="en-US" dirty="0" smtClean="0"/>
              <a:t> values in one solvent, the paper can be turned 90</a:t>
            </a:r>
            <a:r>
              <a:rPr lang="en-US" dirty="0" smtClean="0">
                <a:sym typeface="Symbol"/>
              </a:rPr>
              <a:t> and eluted with a different solvent for further separation.</a:t>
            </a:r>
          </a:p>
          <a:p>
            <a:pPr lvl="1"/>
            <a:r>
              <a:rPr lang="en-US" dirty="0" smtClean="0">
                <a:sym typeface="Symbol"/>
              </a:rPr>
              <a:t>Known as two-way chromatography</a:t>
            </a:r>
          </a:p>
          <a:p>
            <a:pPr lvl="1"/>
            <a:r>
              <a:rPr lang="en-US" dirty="0" smtClean="0">
                <a:sym typeface="Symbol"/>
              </a:rPr>
              <a:t>Often used to separate amino acids</a:t>
            </a:r>
            <a:endParaRPr lang="en-US" dirty="0"/>
          </a:p>
        </p:txBody>
      </p:sp>
      <p:pic>
        <p:nvPicPr>
          <p:cNvPr id="8194" name="Picture 2" descr="http://users.rcn.com/jkimball.ma.ultranet/BiologyPages/P/paper_chromatograph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09800"/>
            <a:ext cx="196215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89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830763"/>
          </a:xfrm>
        </p:spPr>
        <p:txBody>
          <a:bodyPr/>
          <a:lstStyle/>
          <a:p>
            <a:r>
              <a:rPr lang="en-US" dirty="0" smtClean="0"/>
              <a:t>Calculating solute retention factors: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384641"/>
              </p:ext>
            </p:extLst>
          </p:nvPr>
        </p:nvGraphicFramePr>
        <p:xfrm>
          <a:off x="1905000" y="2495323"/>
          <a:ext cx="484958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3" imgW="2057400" imgH="355320" progId="Equation.3">
                  <p:embed/>
                </p:oleObj>
              </mc:Choice>
              <mc:Fallback>
                <p:oleObj name="Equation" r:id="rId3" imgW="2057400" imgH="355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5000" y="2495323"/>
                        <a:ext cx="4849586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2" name="Picture 8" descr="http://materialsworld.utep.edu/Modules/Concrete/Chromatography/Retention_facto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66923"/>
            <a:ext cx="297180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18311"/>
              </p:ext>
            </p:extLst>
          </p:nvPr>
        </p:nvGraphicFramePr>
        <p:xfrm>
          <a:off x="5029200" y="4171723"/>
          <a:ext cx="22669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6" imgW="1180800" imgH="342720" progId="Equation.3">
                  <p:embed/>
                </p:oleObj>
              </mc:Choice>
              <mc:Fallback>
                <p:oleObj name="Equation" r:id="rId6" imgW="118080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171723"/>
                        <a:ext cx="226695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008977"/>
              </p:ext>
            </p:extLst>
          </p:nvPr>
        </p:nvGraphicFramePr>
        <p:xfrm>
          <a:off x="5005388" y="5189311"/>
          <a:ext cx="2316162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8" imgW="1206360" imgH="342720" progId="Equation.3">
                  <p:embed/>
                </p:oleObj>
              </mc:Choice>
              <mc:Fallback>
                <p:oleObj name="Equation" r:id="rId8" imgW="120636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5189311"/>
                        <a:ext cx="2316162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301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49"/>
            <a:ext cx="8229600" cy="990601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You try it… (</a:t>
            </a:r>
            <a:r>
              <a:rPr lang="en-US" dirty="0" err="1" smtClean="0">
                <a:solidFill>
                  <a:srgbClr val="0070C0"/>
                </a:solidFill>
              </a:rPr>
              <a:t>caluclate</a:t>
            </a:r>
            <a:r>
              <a:rPr lang="en-US" dirty="0" smtClean="0">
                <a:solidFill>
                  <a:srgbClr val="0070C0"/>
                </a:solidFill>
              </a:rPr>
              <a:t> the </a:t>
            </a:r>
            <a:r>
              <a:rPr lang="en-US" dirty="0" err="1" smtClean="0">
                <a:solidFill>
                  <a:srgbClr val="0070C0"/>
                </a:solidFill>
              </a:rPr>
              <a:t>R</a:t>
            </a:r>
            <a:r>
              <a:rPr lang="en-US" baseline="-25000" dirty="0" err="1" smtClean="0">
                <a:solidFill>
                  <a:srgbClr val="0070C0"/>
                </a:solidFill>
              </a:rPr>
              <a:t>f</a:t>
            </a:r>
            <a:r>
              <a:rPr lang="en-US" dirty="0" smtClean="0">
                <a:solidFill>
                  <a:srgbClr val="0070C0"/>
                </a:solidFill>
              </a:rPr>
              <a:t> values)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2952750"/>
            <a:ext cx="4981575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http://www.mrmyers.org/Teacher_Resources/GIFs/rules_cm_20c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92053" y="4547694"/>
            <a:ext cx="2771774" cy="826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973793"/>
              </p:ext>
            </p:extLst>
          </p:nvPr>
        </p:nvGraphicFramePr>
        <p:xfrm>
          <a:off x="6543675" y="3603716"/>
          <a:ext cx="2219325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5" imgW="1155600" imgH="342720" progId="Equation.3">
                  <p:embed/>
                </p:oleObj>
              </mc:Choice>
              <mc:Fallback>
                <p:oleObj name="Equation" r:id="rId5" imgW="1155600" imgH="342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43675" y="3603716"/>
                        <a:ext cx="2219325" cy="658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134466"/>
              </p:ext>
            </p:extLst>
          </p:nvPr>
        </p:nvGraphicFramePr>
        <p:xfrm>
          <a:off x="6315075" y="4403816"/>
          <a:ext cx="24241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7" imgW="1282680" imgH="342720" progId="Equation.3">
                  <p:embed/>
                </p:oleObj>
              </mc:Choice>
              <mc:Fallback>
                <p:oleObj name="Equation" r:id="rId7" imgW="1282680" imgH="342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15075" y="4403816"/>
                        <a:ext cx="2424113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47651"/>
              </p:ext>
            </p:extLst>
          </p:nvPr>
        </p:nvGraphicFramePr>
        <p:xfrm>
          <a:off x="6543675" y="5280116"/>
          <a:ext cx="2170112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9" imgW="1218960" imgH="342720" progId="Equation.3">
                  <p:embed/>
                </p:oleObj>
              </mc:Choice>
              <mc:Fallback>
                <p:oleObj name="Equation" r:id="rId9" imgW="1218960" imgH="342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43675" y="5280116"/>
                        <a:ext cx="2170112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677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 layer chromatography (TLC)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6096000" cy="4525963"/>
          </a:xfrm>
        </p:spPr>
        <p:txBody>
          <a:bodyPr/>
          <a:lstStyle/>
          <a:p>
            <a:r>
              <a:rPr lang="en-US" dirty="0" smtClean="0"/>
              <a:t>Similar to paper chromatography</a:t>
            </a:r>
          </a:p>
          <a:p>
            <a:r>
              <a:rPr lang="en-US" dirty="0" smtClean="0"/>
              <a:t>Thin layer of a solid is painted onto an inert support, such as glass</a:t>
            </a:r>
          </a:p>
          <a:p>
            <a:pPr marL="457200" lvl="1" indent="0">
              <a:buNone/>
            </a:pPr>
            <a:r>
              <a:rPr lang="en-US" dirty="0" smtClean="0"/>
              <a:t>	Common solids:</a:t>
            </a:r>
          </a:p>
          <a:p>
            <a:pPr lvl="2"/>
            <a:r>
              <a:rPr lang="en-US" dirty="0" smtClean="0"/>
              <a:t>Alumina (Al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  <a:r>
              <a:rPr lang="en-US" dirty="0" smtClean="0"/>
              <a:t>)  </a:t>
            </a:r>
          </a:p>
          <a:p>
            <a:pPr lvl="2"/>
            <a:r>
              <a:rPr lang="en-US" dirty="0" smtClean="0"/>
              <a:t>Silica (SiO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074" name="Picture 2" descr="http://www.instructables.com/image/FWZ46WEF4S6BR39/Preparing-your-own-thin-layer-chromatography-pla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60637"/>
            <a:ext cx="2678811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34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 layer chromatography (TLC)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/>
          </a:bodyPr>
          <a:lstStyle/>
          <a:p>
            <a:r>
              <a:rPr lang="en-US" sz="2600" dirty="0" smtClean="0"/>
              <a:t>When absolutely dry works by adsorption</a:t>
            </a:r>
          </a:p>
          <a:p>
            <a:r>
              <a:rPr lang="en-US" sz="2600" dirty="0" smtClean="0"/>
              <a:t>However, like paper, silica and alumina are very hygroscopic (water-loving) and therefore separation occurs more by partition, with water as the stationary phase.</a:t>
            </a:r>
          </a:p>
          <a:p>
            <a:endParaRPr lang="en-US" sz="2600" dirty="0"/>
          </a:p>
          <a:p>
            <a:endParaRPr lang="en-US" sz="2600" dirty="0" smtClean="0"/>
          </a:p>
          <a:p>
            <a:endParaRPr lang="en-US" sz="2600" dirty="0" smtClean="0"/>
          </a:p>
          <a:p>
            <a:r>
              <a:rPr lang="en-US" sz="2600" dirty="0" smtClean="0"/>
              <a:t>Separated components can be recovered by scraping off the section containing the component and dissolving it in a suitable solvent. </a:t>
            </a:r>
            <a:endParaRPr lang="en-US" sz="2600" dirty="0"/>
          </a:p>
        </p:txBody>
      </p:sp>
      <p:pic>
        <p:nvPicPr>
          <p:cNvPr id="9222" name="Picture 6" descr="http://www.melejewelryboxes.net/wp-content/uploads/2009/7dayshop.com-silica-gel-10-pack-extra-super-special-off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352800"/>
            <a:ext cx="1966451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24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Atomic Absorption (AA)</a:t>
            </a:r>
            <a:endParaRPr lang="en-US" dirty="0"/>
          </a:p>
        </p:txBody>
      </p:sp>
      <p:pic>
        <p:nvPicPr>
          <p:cNvPr id="1026" name="Picture 2" descr="http://www.tau.ac.il/~polaris/analytical/spectr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86200"/>
            <a:ext cx="371474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94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 layer chromatography (TLC)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229600" cy="4114800"/>
          </a:xfrm>
        </p:spPr>
        <p:txBody>
          <a:bodyPr/>
          <a:lstStyle/>
          <a:p>
            <a:r>
              <a:rPr lang="en-US" dirty="0" smtClean="0"/>
              <a:t>Pregnancy tests may use TLC to detect </a:t>
            </a:r>
            <a:r>
              <a:rPr lang="en-US" dirty="0" err="1" smtClean="0"/>
              <a:t>pregnanediol</a:t>
            </a:r>
            <a:r>
              <a:rPr lang="en-US" dirty="0" smtClean="0"/>
              <a:t> in urine.</a:t>
            </a:r>
            <a:endParaRPr lang="en-US" dirty="0"/>
          </a:p>
        </p:txBody>
      </p:sp>
      <p:pic>
        <p:nvPicPr>
          <p:cNvPr id="9218" name="Picture 2" descr="http://4.bp.blogspot.com/_lSh7sHpvGfc/S9MMB7VLZKI/AAAAAAAAAI0/6i5qMGGghJU/s1600/Pregnancy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059" y="3119400"/>
            <a:ext cx="3357741" cy="16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static.howstuffworks.com/gif/how-pregnancy-tests-work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114800"/>
            <a:ext cx="3810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http://upload.wikimedia.org/wikipedia/commons/5/55/Pregnanedio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891" y="1951479"/>
            <a:ext cx="2842909" cy="208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00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 layer chromatography (TLC)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276224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Advantages of TLC over paper chromatography:</a:t>
            </a:r>
          </a:p>
          <a:p>
            <a:pPr lvl="1"/>
            <a:r>
              <a:rPr lang="en-US" sz="2400" dirty="0" smtClean="0"/>
              <a:t>Approx. three times faster</a:t>
            </a:r>
          </a:p>
          <a:p>
            <a:pPr lvl="1"/>
            <a:r>
              <a:rPr lang="en-US" sz="2400" dirty="0" smtClean="0"/>
              <a:t>More efficient – small samples can be separated and components can easily be recovered in pure form</a:t>
            </a:r>
          </a:p>
          <a:p>
            <a:pPr lvl="1"/>
            <a:r>
              <a:rPr lang="en-US" sz="2400" dirty="0" smtClean="0"/>
              <a:t>Results are more easily reproduced</a:t>
            </a:r>
          </a:p>
          <a:p>
            <a:pPr lvl="1"/>
            <a:r>
              <a:rPr lang="en-US" sz="2400" dirty="0" smtClean="0"/>
              <a:t>Range of mixtures can be separated by changing mobile and stationary phases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8" name="Picture 8" descr="http://hplcmethodanalysis.org/wp-content/uploads/2011/02/thinl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438649"/>
            <a:ext cx="4429125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21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Column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763000" cy="4525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Essentially large-scale TLC</a:t>
            </a:r>
          </a:p>
          <a:p>
            <a:r>
              <a:rPr lang="en-US" sz="2600" dirty="0" smtClean="0"/>
              <a:t>Usually used to separate mixture components for further use rather than simple ID.</a:t>
            </a:r>
          </a:p>
          <a:p>
            <a:r>
              <a:rPr lang="en-US" sz="2600" dirty="0" smtClean="0"/>
              <a:t>Stationary phase often alumina or </a:t>
            </a:r>
            <a:r>
              <a:rPr lang="en-US" sz="2600" dirty="0" err="1" smtClean="0"/>
              <a:t>silical</a:t>
            </a:r>
            <a:r>
              <a:rPr lang="en-US" sz="2600" dirty="0" smtClean="0"/>
              <a:t> gel (SiO</a:t>
            </a:r>
            <a:r>
              <a:rPr lang="en-US" sz="2600" baseline="-25000" dirty="0" smtClean="0"/>
              <a:t>2</a:t>
            </a:r>
            <a:r>
              <a:rPr lang="en-US" sz="2600" dirty="0" smtClean="0">
                <a:sym typeface="Symbol"/>
              </a:rPr>
              <a:t></a:t>
            </a:r>
            <a:r>
              <a:rPr lang="en-US" sz="2600" dirty="0" smtClean="0"/>
              <a:t>xH</a:t>
            </a:r>
            <a:r>
              <a:rPr lang="en-US" sz="2600" baseline="-25000" dirty="0" smtClean="0"/>
              <a:t>2</a:t>
            </a:r>
            <a:r>
              <a:rPr lang="en-US" sz="2600" dirty="0" smtClean="0"/>
              <a:t>O)</a:t>
            </a:r>
            <a:endParaRPr lang="en-US" sz="2600" dirty="0"/>
          </a:p>
        </p:txBody>
      </p:sp>
      <p:pic>
        <p:nvPicPr>
          <p:cNvPr id="5122" name="Picture 2" descr="http://www.waters.com/webassets/cms/category/media/other_images/primer_d_%20solidpha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712044"/>
            <a:ext cx="4015014" cy="3298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96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1371600"/>
            <a:ext cx="356235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Column chromatography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5791200" cy="5257799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Mixture dissolved in minimum volume of solvent</a:t>
            </a:r>
          </a:p>
          <a:p>
            <a:r>
              <a:rPr lang="en-US" sz="2800" dirty="0" smtClean="0"/>
              <a:t>Added to top of column</a:t>
            </a:r>
          </a:p>
          <a:p>
            <a:r>
              <a:rPr lang="en-US" sz="2800" dirty="0" smtClean="0"/>
              <a:t>Sample is eluted (fresh solvent added to the top to wash sample down the stationary phase)</a:t>
            </a:r>
          </a:p>
          <a:p>
            <a:r>
              <a:rPr lang="en-US" sz="2800" dirty="0" smtClean="0"/>
              <a:t>Components separated as they travel at different rates – collected at bottom as different fractions.</a:t>
            </a:r>
          </a:p>
          <a:p>
            <a:r>
              <a:rPr lang="en-US" sz="2800" dirty="0" smtClean="0"/>
              <a:t>Solvent can also be changed to elute more tightly held components.</a:t>
            </a:r>
          </a:p>
        </p:txBody>
      </p:sp>
    </p:spTree>
    <p:extLst>
      <p:ext uri="{BB962C8B-B14F-4D97-AF65-F5344CB8AC3E}">
        <p14:creationId xmlns:p14="http://schemas.microsoft.com/office/powerpoint/2010/main" val="63399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Gas-liquid chromatography (GLC)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792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Used to separate and ID gases and volatile liquids</a:t>
            </a:r>
          </a:p>
        </p:txBody>
      </p:sp>
      <p:pic>
        <p:nvPicPr>
          <p:cNvPr id="2052" name="Picture 4" descr="http://hiq.linde-gas.com/international/web/lg/spg/like35lgspg.nsf/repositorybyalias/ana_meth_gc/$file/GC_princip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819400"/>
            <a:ext cx="4724400" cy="415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89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Gas-liquid chromatography (GLC)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114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Sample injected into oven where it is vaporized</a:t>
            </a:r>
          </a:p>
          <a:p>
            <a:r>
              <a:rPr lang="en-US" sz="2400" dirty="0" smtClean="0"/>
              <a:t>Vapor carried by inert gas (mobile phase) over a non-volatile liquid (stationary phase).</a:t>
            </a:r>
          </a:p>
          <a:p>
            <a:pPr lvl="1"/>
            <a:r>
              <a:rPr lang="en-US" sz="2400" dirty="0" smtClean="0"/>
              <a:t>N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and He are typical carrier gases</a:t>
            </a:r>
          </a:p>
          <a:p>
            <a:pPr lvl="1"/>
            <a:r>
              <a:rPr lang="en-US" sz="2400" dirty="0" smtClean="0"/>
              <a:t>Long-chain alkanes w/ high </a:t>
            </a:r>
            <a:r>
              <a:rPr lang="en-US" sz="2400" dirty="0" err="1" smtClean="0"/>
              <a:t>b.p.’s</a:t>
            </a:r>
            <a:r>
              <a:rPr lang="en-US" sz="2400" dirty="0" smtClean="0"/>
              <a:t> supported on a SiO</a:t>
            </a:r>
            <a:r>
              <a:rPr lang="en-US" sz="2400" baseline="-25000" dirty="0" smtClean="0"/>
              <a:t>2</a:t>
            </a:r>
            <a:r>
              <a:rPr lang="en-US" sz="2400" dirty="0"/>
              <a:t> </a:t>
            </a:r>
            <a:r>
              <a:rPr lang="en-US" sz="2400" dirty="0" smtClean="0"/>
              <a:t>(glass) surface typically act as stationary phase </a:t>
            </a:r>
          </a:p>
        </p:txBody>
      </p:sp>
      <p:pic>
        <p:nvPicPr>
          <p:cNvPr id="2050" name="Picture 2" descr="http://www.sfu.ca/bisc/bisc-429/gc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438649"/>
            <a:ext cx="3467100" cy="2266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51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Gas-liquid chromatography (GLC)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077200" cy="4495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Components generally exit to a flame ionization detector connected to a chart recorder.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less volatile (lower </a:t>
            </a:r>
            <a:r>
              <a:rPr lang="en-US" sz="2800" dirty="0" err="1" smtClean="0"/>
              <a:t>b.p</a:t>
            </a:r>
            <a:r>
              <a:rPr lang="en-US" sz="2800" dirty="0" smtClean="0"/>
              <a:t>.) the component, the greater the retention time.</a:t>
            </a:r>
            <a:endParaRPr lang="en-US" sz="2800" dirty="0"/>
          </a:p>
        </p:txBody>
      </p:sp>
      <p:pic>
        <p:nvPicPr>
          <p:cNvPr id="2054" name="Picture 6" descr="http://www.shsu.edu/~chm_tgc/primers/FID_files/FID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990850"/>
            <a:ext cx="28575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8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Gas-liquid chromatography (GLC)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27237"/>
            <a:ext cx="84582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Used to identify components that can vaporize without decomposition</a:t>
            </a:r>
          </a:p>
          <a:p>
            <a:r>
              <a:rPr lang="en-US" sz="2400" dirty="0" smtClean="0"/>
              <a:t>Examples:</a:t>
            </a:r>
          </a:p>
          <a:p>
            <a:pPr lvl="1"/>
            <a:r>
              <a:rPr lang="en-US" sz="2400" dirty="0" smtClean="0"/>
              <a:t>Illegal steroids and stimulants in urine</a:t>
            </a:r>
          </a:p>
          <a:p>
            <a:pPr lvl="1"/>
            <a:r>
              <a:rPr lang="en-US" sz="2400" dirty="0" smtClean="0"/>
              <a:t>Blood-alcohol levels</a:t>
            </a:r>
          </a:p>
          <a:p>
            <a:pPr lvl="1"/>
            <a:r>
              <a:rPr lang="en-US" sz="2400" dirty="0" smtClean="0"/>
              <a:t>Underground mine gases</a:t>
            </a:r>
          </a:p>
        </p:txBody>
      </p:sp>
      <p:pic>
        <p:nvPicPr>
          <p:cNvPr id="15362" name="Picture 2" descr="Marion Jo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000500"/>
            <a:ext cx="3873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99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 chromatography – mass spectrometry (GCMS)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Like GLC, but employs mass spectrometry instead of flame ionization detector at exit point.</a:t>
            </a:r>
          </a:p>
        </p:txBody>
      </p:sp>
      <p:pic>
        <p:nvPicPr>
          <p:cNvPr id="1026" name="Picture 2" descr="http://www.aum.edu/UR_Media/NandH/090416/Gcms_schemat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609974"/>
            <a:ext cx="3810000" cy="248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53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paduiblog.com/uploads/image/Harrisburg%20DUI%20Lawyer%20GC-MS%20with%20autosampl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419600"/>
            <a:ext cx="2705100" cy="2484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 chromatography – mass spectrometry (GCMS)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2514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Computer matches the spectra and gives a printout of all components and their concentrations.</a:t>
            </a:r>
          </a:p>
          <a:p>
            <a:r>
              <a:rPr lang="en-US" sz="2800" dirty="0" smtClean="0"/>
              <a:t>Very powerful tool and used extensively in forensic science, medicine, etc.</a:t>
            </a:r>
          </a:p>
          <a:p>
            <a:r>
              <a:rPr lang="en-US" sz="2800" dirty="0" smtClean="0"/>
              <a:t>Mass spectrometer is connected to a computer which contains a library of the spectra of all known compounds.</a:t>
            </a:r>
          </a:p>
        </p:txBody>
      </p:sp>
    </p:spTree>
    <p:extLst>
      <p:ext uri="{BB962C8B-B14F-4D97-AF65-F5344CB8AC3E}">
        <p14:creationId xmlns:p14="http://schemas.microsoft.com/office/powerpoint/2010/main" val="5376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Absorption (AA)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81400"/>
            <a:ext cx="8001000" cy="3048000"/>
          </a:xfrm>
        </p:spPr>
        <p:txBody>
          <a:bodyPr/>
          <a:lstStyle/>
          <a:p>
            <a:r>
              <a:rPr lang="en-US" dirty="0" smtClean="0"/>
              <a:t>Measures energy absorbed as electrons are promoted to higher energy level.</a:t>
            </a:r>
          </a:p>
          <a:p>
            <a:r>
              <a:rPr lang="en-US" dirty="0" smtClean="0"/>
              <a:t>Extremely sensitive – measures concentrations as low as 1 ppb</a:t>
            </a:r>
          </a:p>
          <a:p>
            <a:r>
              <a:rPr lang="en-US" dirty="0" smtClean="0"/>
              <a:t>Used to measure concentrations of metals in water, blood, soils, etc.</a:t>
            </a:r>
            <a:endParaRPr lang="en-US" dirty="0"/>
          </a:p>
        </p:txBody>
      </p:sp>
      <p:pic>
        <p:nvPicPr>
          <p:cNvPr id="1026" name="Picture 2" descr="http://www.tau.ac.il/~polaris/analytical/spectr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0"/>
            <a:ext cx="3714748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00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Performance Liquid Chromatography (HPLC)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05000"/>
            <a:ext cx="8915400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>Like LC (column chromatography) but employs pressure instead of just gravity to force mobile phase through column.</a:t>
            </a:r>
          </a:p>
          <a:p>
            <a:r>
              <a:rPr lang="en-US" dirty="0" smtClean="0"/>
              <a:t>Stationary phase is typically silica with long-chain alkanes adsorbed to surface,</a:t>
            </a:r>
          </a:p>
          <a:p>
            <a:r>
              <a:rPr lang="en-US" dirty="0" smtClean="0"/>
              <a:t>Efficient separation, so long columns not needed.</a:t>
            </a:r>
          </a:p>
        </p:txBody>
      </p:sp>
      <p:pic>
        <p:nvPicPr>
          <p:cNvPr id="4" name="Picture 2" descr="http://www.waters.com/webassets/other/catalogimages/spc18l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953000"/>
            <a:ext cx="869054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96200" y="55626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sep-pak</a:t>
            </a:r>
            <a:r>
              <a:rPr lang="en-US" dirty="0" smtClean="0"/>
              <a:t> C18 cartridge</a:t>
            </a:r>
            <a:endParaRPr lang="en-US" dirty="0"/>
          </a:p>
        </p:txBody>
      </p:sp>
      <p:pic>
        <p:nvPicPr>
          <p:cNvPr id="6" name="Picture 4" descr="http://www.meijer.com/assets/product_images/styles/xlarge/1001029_043000955635_A_4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152" y="5029200"/>
            <a:ext cx="1594848" cy="1594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62000" y="5486400"/>
            <a:ext cx="4800600" cy="838200"/>
          </a:xfrm>
          <a:prstGeom prst="rect">
            <a:avLst/>
          </a:prstGeom>
          <a:gradFill>
            <a:gsLst>
              <a:gs pos="0">
                <a:srgbClr val="000082"/>
              </a:gs>
              <a:gs pos="48000">
                <a:srgbClr val="66008F"/>
              </a:gs>
              <a:gs pos="61000">
                <a:srgbClr val="BA0066"/>
              </a:gs>
              <a:gs pos="100000">
                <a:srgbClr val="FF0000"/>
              </a:gs>
              <a:gs pos="100000">
                <a:srgbClr val="FF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Remember your liquid chromatography lab with grape Kool-Aid?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280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waters.com/webassets/cms/category/media/detail_page_images/ACQUITY_UPLC_System_detail_2_HPL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509" y="3581400"/>
            <a:ext cx="5200650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Performance Liquid Chromatography (HPLC)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4196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Separated components often detected via IR spectroscopy.</a:t>
            </a:r>
          </a:p>
          <a:p>
            <a:r>
              <a:rPr lang="en-US" sz="3000" dirty="0" smtClean="0"/>
              <a:t>Like GLC, results recorded onto chart showing different retention times.</a:t>
            </a:r>
          </a:p>
        </p:txBody>
      </p:sp>
    </p:spTree>
    <p:extLst>
      <p:ext uri="{BB962C8B-B14F-4D97-AF65-F5344CB8AC3E}">
        <p14:creationId xmlns:p14="http://schemas.microsoft.com/office/powerpoint/2010/main" val="40039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Performance Liquid Chromatography (HPLC)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60637"/>
            <a:ext cx="5791200" cy="4525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Can also be used to separate enantiomers (chiral separation) using columns containing optically active material.</a:t>
            </a:r>
          </a:p>
          <a:p>
            <a:r>
              <a:rPr lang="en-US" sz="2600" dirty="0" smtClean="0"/>
              <a:t>Other uses include analysis of oil pollutants, alcoholic beverages, food (antioxidants, sugars and vitamins), pharmaceuticals, polymers, quality control of insecticides and herbicides.</a:t>
            </a:r>
            <a:endParaRPr lang="en-US" sz="2600" dirty="0"/>
          </a:p>
        </p:txBody>
      </p:sp>
      <p:pic>
        <p:nvPicPr>
          <p:cNvPr id="20482" name="Picture 2" descr="http://www.excellims.com/technology/i/chiral-separ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89237"/>
            <a:ext cx="2672149" cy="329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676400"/>
            <a:ext cx="87630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9D1B1B"/>
                </a:solidFill>
              </a:rPr>
              <a:t>Can be used for ID as well as for separation</a:t>
            </a:r>
          </a:p>
        </p:txBody>
      </p:sp>
    </p:spTree>
    <p:extLst>
      <p:ext uri="{BB962C8B-B14F-4D97-AF65-F5344CB8AC3E}">
        <p14:creationId xmlns:p14="http://schemas.microsoft.com/office/powerpoint/2010/main" val="367887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 – How it Works</a:t>
            </a:r>
            <a:endParaRPr lang="en-US" dirty="0"/>
          </a:p>
        </p:txBody>
      </p:sp>
      <p:pic>
        <p:nvPicPr>
          <p:cNvPr id="5" name="Picture 4" descr="http://hsc.csu.edu.au/chemistry/core/monitoring/chem943/aasequipmen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4" y="2238375"/>
            <a:ext cx="732398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3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 – How it Works</a:t>
            </a:r>
            <a:endParaRPr lang="en-US" dirty="0"/>
          </a:p>
        </p:txBody>
      </p:sp>
      <p:pic>
        <p:nvPicPr>
          <p:cNvPr id="5" name="Picture 2" descr="http://www.cee.vt.edu/ewr/environmental/teach/smprimer/aa/aadiag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595562"/>
            <a:ext cx="4562475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02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AA Spectra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Recall that Beer-Lambert’s law only applies strictly to dilute </a:t>
            </a:r>
            <a:r>
              <a:rPr lang="en-US" dirty="0" err="1" smtClean="0">
                <a:sym typeface="Symbol"/>
              </a:rPr>
              <a:t>sol’ns</a:t>
            </a:r>
            <a:r>
              <a:rPr lang="en-US" dirty="0" smtClean="0">
                <a:sym typeface="Symbol"/>
              </a:rPr>
              <a:t>, so it is not generally used directly.</a:t>
            </a:r>
          </a:p>
          <a:p>
            <a:r>
              <a:rPr lang="en-US" dirty="0" smtClean="0">
                <a:sym typeface="Symbol"/>
              </a:rPr>
              <a:t>In practice, known concentrations are used to produce calibration curves.</a:t>
            </a:r>
          </a:p>
          <a:p>
            <a:r>
              <a:rPr lang="en-US" dirty="0" smtClean="0">
                <a:sym typeface="Symbol"/>
              </a:rPr>
              <a:t>Absorbance of unknown is then measured and concentration can be read by interpolation of the calibration curve.</a:t>
            </a:r>
            <a:endParaRPr lang="en-US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5581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rgbClr val="000082"/>
              </a:gs>
              <a:gs pos="48000">
                <a:srgbClr val="66008F"/>
              </a:gs>
              <a:gs pos="61000">
                <a:srgbClr val="BA0066"/>
              </a:gs>
              <a:gs pos="100000">
                <a:srgbClr val="FF0000"/>
              </a:gs>
              <a:gs pos="100000">
                <a:srgbClr val="FF0000"/>
              </a:gs>
            </a:gsLst>
            <a:lin ang="10800000" scaled="0"/>
          </a:gra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Chromatography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www.membrane-solutions.com/img/product/Chromatography_%20Pape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581400"/>
            <a:ext cx="3437512" cy="289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1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0082"/>
              </a:gs>
              <a:gs pos="48000">
                <a:srgbClr val="66008F"/>
              </a:gs>
              <a:gs pos="61000">
                <a:srgbClr val="BA0066"/>
              </a:gs>
              <a:gs pos="100000">
                <a:srgbClr val="FF0000"/>
              </a:gs>
              <a:gs pos="100000">
                <a:srgbClr val="FF0000"/>
              </a:gs>
            </a:gsLst>
            <a:lin ang="10800000" scaled="0"/>
          </a:gra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Chromatography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077200" cy="4114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technique for separating and identifying components in a mixture.</a:t>
            </a:r>
          </a:p>
          <a:p>
            <a:r>
              <a:rPr lang="en-US" sz="2800" dirty="0" smtClean="0"/>
              <a:t>Components have different affinities for two phases: a </a:t>
            </a:r>
            <a:r>
              <a:rPr lang="en-US" sz="2800" b="1" dirty="0" smtClean="0"/>
              <a:t>stationary</a:t>
            </a:r>
            <a:r>
              <a:rPr lang="en-US" sz="2800" dirty="0" smtClean="0"/>
              <a:t> phase and a </a:t>
            </a:r>
            <a:r>
              <a:rPr lang="en-US" sz="2800" b="1" dirty="0" smtClean="0"/>
              <a:t>mobile</a:t>
            </a:r>
            <a:r>
              <a:rPr lang="en-US" sz="2800" dirty="0" smtClean="0"/>
              <a:t> phase</a:t>
            </a:r>
          </a:p>
          <a:p>
            <a:r>
              <a:rPr lang="en-US" sz="2800" dirty="0" smtClean="0"/>
              <a:t>A component which has a strong attraction for the mobile phase will move quickly, while a component with a strong attraction for the stationary phase will be held back.</a:t>
            </a:r>
          </a:p>
        </p:txBody>
      </p:sp>
    </p:spTree>
    <p:extLst>
      <p:ext uri="{BB962C8B-B14F-4D97-AF65-F5344CB8AC3E}">
        <p14:creationId xmlns:p14="http://schemas.microsoft.com/office/powerpoint/2010/main" val="383599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000082"/>
              </a:gs>
              <a:gs pos="48000">
                <a:srgbClr val="66008F"/>
              </a:gs>
              <a:gs pos="61000">
                <a:srgbClr val="BA0066"/>
              </a:gs>
              <a:gs pos="100000">
                <a:srgbClr val="FF0000"/>
              </a:gs>
              <a:gs pos="100000">
                <a:srgbClr val="FF0000"/>
              </a:gs>
            </a:gsLst>
            <a:lin ang="10800000" scaled="0"/>
          </a:gra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Chromatography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924800" cy="4114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Stationary and mobile phases are carefully selected so that the different components of the mixture will move at different speeds and thus be separated effectively.</a:t>
            </a:r>
          </a:p>
          <a:p>
            <a:r>
              <a:rPr lang="en-US" dirty="0" smtClean="0"/>
              <a:t>For example, if the stationary phase is nonpolar and a polar mobile phase is employed, components will separate out based on their relative polarities (most polar will travel fastest).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2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2122</TotalTime>
  <Words>1161</Words>
  <Application>Microsoft Office PowerPoint</Application>
  <PresentationFormat>On-screen Show (4:3)</PresentationFormat>
  <Paragraphs>136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Echo</vt:lpstr>
      <vt:lpstr>Microsoft Equation 3.0</vt:lpstr>
      <vt:lpstr>Analytical Chemistry </vt:lpstr>
      <vt:lpstr>Atomic Absorption (AA)</vt:lpstr>
      <vt:lpstr>Atomic Absorption (AA)</vt:lpstr>
      <vt:lpstr>AA – How it Works</vt:lpstr>
      <vt:lpstr>AA – How it Works</vt:lpstr>
      <vt:lpstr>Analyzing AA Spectra</vt:lpstr>
      <vt:lpstr>Chromatography</vt:lpstr>
      <vt:lpstr>Chromatography</vt:lpstr>
      <vt:lpstr>Chromatography</vt:lpstr>
      <vt:lpstr>Partition chromatography</vt:lpstr>
      <vt:lpstr>Adsorption chromatography</vt:lpstr>
      <vt:lpstr>Main types of chromatography</vt:lpstr>
      <vt:lpstr>Paper chromatography</vt:lpstr>
      <vt:lpstr>Paper chromatography</vt:lpstr>
      <vt:lpstr>Paper chromatography</vt:lpstr>
      <vt:lpstr>Paper chromatography</vt:lpstr>
      <vt:lpstr>Paper chromatography</vt:lpstr>
      <vt:lpstr>Thin layer chromatography (TLC)</vt:lpstr>
      <vt:lpstr>Thin layer chromatography (TLC)</vt:lpstr>
      <vt:lpstr>Thin layer chromatography (TLC)</vt:lpstr>
      <vt:lpstr>Thin layer chromatography (TLC)</vt:lpstr>
      <vt:lpstr>Column chromatography</vt:lpstr>
      <vt:lpstr>Column chromatography</vt:lpstr>
      <vt:lpstr>Gas-liquid chromatography (GLC)</vt:lpstr>
      <vt:lpstr>Gas-liquid chromatography (GLC)</vt:lpstr>
      <vt:lpstr>Gas-liquid chromatography (GLC)</vt:lpstr>
      <vt:lpstr>Gas-liquid chromatography (GLC)</vt:lpstr>
      <vt:lpstr>Gas chromatography – mass spectrometry (GCMS)</vt:lpstr>
      <vt:lpstr>Gas chromatography – mass spectrometry (GCMS)</vt:lpstr>
      <vt:lpstr>High Performance Liquid Chromatography (HPLC)</vt:lpstr>
      <vt:lpstr>High Performance Liquid Chromatography (HPLC)</vt:lpstr>
      <vt:lpstr>High Performance Liquid Chromatography (HPLC)</vt:lpstr>
    </vt:vector>
  </TitlesOfParts>
  <Company>CVUSD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 Chemistry</dc:title>
  <dc:creator>ddogancay</dc:creator>
  <cp:lastModifiedBy>Deborah Dogancay</cp:lastModifiedBy>
  <cp:revision>78</cp:revision>
  <dcterms:created xsi:type="dcterms:W3CDTF">2010-05-03T19:50:42Z</dcterms:created>
  <dcterms:modified xsi:type="dcterms:W3CDTF">2011-03-27T15:12:02Z</dcterms:modified>
</cp:coreProperties>
</file>