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mid" ContentType="audio/mid"/>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2"/>
  </p:sldMasterIdLst>
  <p:notesMasterIdLst>
    <p:notesMasterId r:id="rId35"/>
  </p:notesMasterIdLst>
  <p:handoutMasterIdLst>
    <p:handoutMasterId r:id="rId36"/>
  </p:handoutMasterIdLst>
  <p:sldIdLst>
    <p:sldId id="256" r:id="rId3"/>
    <p:sldId id="304" r:id="rId4"/>
    <p:sldId id="305"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 id="319" r:id="rId19"/>
    <p:sldId id="322" r:id="rId20"/>
    <p:sldId id="320" r:id="rId21"/>
    <p:sldId id="321" r:id="rId22"/>
    <p:sldId id="323" r:id="rId23"/>
    <p:sldId id="324" r:id="rId24"/>
    <p:sldId id="325" r:id="rId25"/>
    <p:sldId id="327" r:id="rId26"/>
    <p:sldId id="326" r:id="rId27"/>
    <p:sldId id="328" r:id="rId28"/>
    <p:sldId id="329" r:id="rId29"/>
    <p:sldId id="330" r:id="rId30"/>
    <p:sldId id="331" r:id="rId31"/>
    <p:sldId id="332" r:id="rId32"/>
    <p:sldId id="333" r:id="rId33"/>
    <p:sldId id="334" r:id="rId34"/>
  </p:sldIdLst>
  <p:sldSz cx="9144000" cy="6858000" type="screen4x3"/>
  <p:notesSz cx="6858000" cy="9144000"/>
  <p:custDataLst>
    <p:custData r:id="rId1"/>
  </p:custDataLst>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C8A136-C53C-4323-A7FE-5C9F8E21DE07}" type="datetimeFigureOut">
              <a:rPr lang="en-US" smtClean="0"/>
              <a:t>11/15/2013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371BB5-726D-4ABC-80C5-A8A12236EC3E}" type="slidenum">
              <a:rPr lang="en-US" smtClean="0"/>
              <a:t>‹#›</a:t>
            </a:fld>
            <a:endParaRPr lang="en-US"/>
          </a:p>
        </p:txBody>
      </p:sp>
    </p:spTree>
    <p:extLst>
      <p:ext uri="{BB962C8B-B14F-4D97-AF65-F5344CB8AC3E}">
        <p14:creationId xmlns:p14="http://schemas.microsoft.com/office/powerpoint/2010/main" val="345903332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6520" units="in"/>
          <inkml:channel name="Y" type="integer" max="26312" units="in"/>
          <inkml:channel name="F" type="integer" max="255" units="dev"/>
        </inkml:traceFormat>
        <inkml:channelProperties>
          <inkml:channelProperty channel="X" name="resolution" value="2540.36597" units="1/in"/>
          <inkml:channelProperty channel="Y" name="resolution" value="2540.01343" units="1/in"/>
          <inkml:channelProperty channel="F" name="resolution" value="3.97878E-7" units="1/dev"/>
        </inkml:channelProperties>
      </inkml:inkSource>
      <inkml:timestamp xml:id="ts0" timeString="2011-02-05T23:38:04.011"/>
    </inkml:context>
    <inkml:brush xml:id="br0">
      <inkml:brushProperty name="width" value="0.05833" units="cm"/>
      <inkml:brushProperty name="height" value="0.05833" units="cm"/>
      <inkml:brushProperty name="color" value="#3165BB"/>
      <inkml:brushProperty name="fitToCurve" value="1"/>
    </inkml:brush>
    <inkml:brush xml:id="br1">
      <inkml:brushProperty name="width" value="0.05833" units="cm"/>
      <inkml:brushProperty name="height" value="0.05833" units="cm"/>
      <inkml:brushProperty name="color" value="#177D36"/>
      <inkml:brushProperty name="fitToCurve" value="1"/>
    </inkml:brush>
    <inkml:brush xml:id="br2">
      <inkml:brushProperty name="width" value="0.05833" units="cm"/>
      <inkml:brushProperty name="height" value="0.05833" units="cm"/>
      <inkml:brushProperty name="color" value="#ED1C24"/>
      <inkml:brushProperty name="fitToCurve" value="1"/>
    </inkml:brush>
  </inkml:definitions>
  <inkml:traceGroup>
    <inkml:annotationXML>
      <emma:emma xmlns:emma="http://www.w3.org/2003/04/emma" version="1.0">
        <emma:interpretation id="{D5BC2A1F-9791-47EC-9FCB-EC4C5FBCDDEC}" emma:medium="tactile" emma:mode="ink">
          <msink:context xmlns:msink="http://schemas.microsoft.com/ink/2010/main" type="writingRegion" rotatedBoundingBox="4051,12452 23284,12265 23332,17169 4098,17356"/>
        </emma:interpretation>
      </emma:emma>
    </inkml:annotationXML>
    <inkml:traceGroup>
      <inkml:annotationXML>
        <emma:emma xmlns:emma="http://www.w3.org/2003/04/emma" version="1.0">
          <emma:interpretation id="{AB14DB60-DBDE-4C5F-88B3-C3328411DBCC}" emma:medium="tactile" emma:mode="ink">
            <msink:context xmlns:msink="http://schemas.microsoft.com/ink/2010/main" type="paragraph" rotatedBoundingBox="7628,12401 17019,12501 17006,13713 7616,13613" alignmentLevel="2"/>
          </emma:interpretation>
        </emma:emma>
      </inkml:annotationXML>
      <inkml:traceGroup>
        <inkml:annotationXML>
          <emma:emma xmlns:emma="http://www.w3.org/2003/04/emma" version="1.0">
            <emma:interpretation id="{C0343C91-CD92-466A-A4FE-D73404A6E9C6}" emma:medium="tactile" emma:mode="ink">
              <msink:context xmlns:msink="http://schemas.microsoft.com/ink/2010/main" type="line" rotatedBoundingBox="7628,12401 17019,12501 17006,13713 7616,13613"/>
            </emma:interpretation>
          </emma:emma>
        </inkml:annotationXML>
        <inkml:traceGroup>
          <inkml:annotationXML>
            <emma:emma xmlns:emma="http://www.w3.org/2003/04/emma" version="1.0">
              <emma:interpretation id="{8A8EDD5A-E2DC-4B97-A192-1FF6EC7EE7B7}" emma:medium="tactile" emma:mode="ink">
                <msink:context xmlns:msink="http://schemas.microsoft.com/ink/2010/main" type="inkWord" rotatedBoundingBox="7628,12401 11126,12438 11113,13650 7616,13613"/>
              </emma:interpretation>
              <emma:one-of disjunction-type="recognition" id="oneOf0">
                <emma:interpretation id="interp0" emma:lang="en-US" emma:confidence="0.5">
                  <emma:literal>strong</emma:literal>
                </emma:interpretation>
                <emma:interpretation id="interp1" emma:lang="en-US" emma:confidence="0">
                  <emma:literal>Strong</emma:literal>
                </emma:interpretation>
                <emma:interpretation id="interp2" emma:lang="en-US" emma:confidence="0">
                  <emma:literal>strongly</emma:literal>
                </emma:interpretation>
                <emma:interpretation id="interp3" emma:lang="en-US" emma:confidence="0">
                  <emma:literal>stronger</emma:literal>
                </emma:interpretation>
                <emma:interpretation id="interp4" emma:lang="en-US" emma:confidence="0">
                  <emma:literal>Strongly</emma:literal>
                </emma:interpretation>
              </emma:one-of>
            </emma:emma>
          </inkml:annotationXML>
          <inkml:trace contextRef="#ctx0" brushRef="#br0">-5767-1854 24,'0'0'26,"-22"-8"-11,22 8-1,0 0-2,-17-22-3,17 22-2,0 0 0,-34-17-2,34 17 0,-24-8-2,24 8 2,-36-4-2,36 4 0,-41 4 0,21-4-1,-2 6 1,0-4-1,0 5-1,22-7 1,-31 6 0,31-6-1,-30 8 0,30-8 0,-20 12 0,20-12-1,-18 20 1,18-20-1,-16 20 1,16-20-1,0 29 0,0-29 0,14 34 0,-14-34 0,38 33 0,-8-15 0,7 2 0,1-2 0,6 3 2,-1-3-2,5 2 2,-1-2-3,-7 0 3,-4 3-2,-8-3 2,-3 0-2,-9 0 0,-16-18 0,8 29 1,-8-29 0,-22 32-2,1-18 2,-3 5-2,-10-5 2,-2 2-2,-5 2 2,-5-4-2,4 1 2,-1-5 1,-1-4-4,0-4 4,9-6-4,-1-4 4,8-2-2,1-5-2,3-1 1,6-2-1,2 0 0,8-3-1,8 21-4,-10-34-7,10 34-17,0 0-2,8-20 0,-8 20 0</inkml:trace>
          <inkml:trace contextRef="#ctx0" brushRef="#br0" timeOffset="707.0404">-5437-2095 25,'3'-24'28,"-8"5"-1,5 19-15,5-40-2,-5 40 0,4-32-3,-4 32-1,4-25 0,-4 25-1,2-18 0,-2 18 0,0 0-1,-8-18 0,8 18-1,0 0 1,-5-21-1,5 21-1,0 0 0,0 0 1,0 0-2,0 0 0,0 0 0,0 0-1,0 0 1,-14 23 0,14-1 0,-2 12 0,6 9 0,-2 14 0,2 6 0,0 7 0,7 3-1,-7 4 1,8-4-1,-8-8 0,6-4 0,-4-8 1,4-9-1,-8-7-1,2-7 1,0-8 0,-2-2 0,-2-20 0,0 0-1,0 0-2,0 0-3,0 0-7,0 0-23,-4-40 1,-4 18-2,2-7 2</inkml:trace>
          <inkml:trace contextRef="#ctx0" brushRef="#br0" timeOffset="978.056">-5594-1836 30,'-10'-18'31,"10"18"3,22-10-2,-22 10-19,41-6-7,-19 12 0,14-6-3,6 0-1,-1 0-1,1-6-2,-2 0 1,3-4-3,-7 4-1,12-13-5,-23 17-12,-1-6-11,2 2-2,-26 6 1</inkml:trace>
          <inkml:trace contextRef="#ctx0" brushRef="#br0" timeOffset="1518.0869">-4951-1917 12,'0'0'30,"0"0"2,0 0 2,0 0-17,-4 27-5,4-27-2,-6 42-3,12-14-2,-10 13-1,6-3 0,0 5 0,6-7-2,-1 7 0,-1-13 0,2 3-1,2-13-1,-6 0 2,-4-20-1,4 25 0,-4-25-1,0 0 1,0 0-1,2-33 0,-2 33 1,-2-38 0,-2 11-2,10-3 2,-4 2-1,4-3-1,4-1 1,4 1 0,10-1-1,-4-2 1,9 3 0,-1 5-1,14 2 1,-7-1 0,7 5-1,-2 4 1,-1 4-1,-1 4 0,-4 8-1,2-4-2,-36 4-3,51 8-3,-39 14-11,14-18-14,-8 8-1,0-2 1</inkml:trace>
          <inkml:trace contextRef="#ctx0" brushRef="#br0" timeOffset="1999.1139">-4047-1860 20,'0'0'31,"0"0"0,0 0 1,-34-8-19,34 8-4,-33 4-3,15-2-2,-10 12 0,6 4-1,-5 15 0,7-3 0,-2 13-1,6-5 0,4 9 0,10-5 0,4 1-1,12-9-1,4-3 2,10-7-1,1-6 0,3-6-1,8-12 1,1-8-1,-3-6 1,-2-2-1,-4-8 0,1-5 0,-9-3 0,-6-3 0,-6-1-1,-10 3 1,-4-5-1,-10 6-1,2-7-2,-18 13-1,12-9-6,-15 23-11,11-8-12,20 20-1,-26-22 1</inkml:trace>
          <inkml:trace contextRef="#ctx0" brushRef="#br0" timeOffset="2539.1453">-3700-1878 9,'0'0'31,"0"0"0,0 0 2,-19 0-14,19 0-6,-4 32-4,6-12-3,-8 19-1,4-3-1,-2 9-1,6-5 0,-4 9 1,6-8-3,2-3 0,-2-8 0,-8-5 0,8-5-1,-4-20 1,5 20 0,-5-20 0,4-26-1,-4 8 1,4-9-1,2-5 1,2-7-1,0-1 0,6-5 0,2 7 0,2-1-1,4 3 1,3 8 0,1 7-1,-2 7 1,8 10 0,-10 10 0,5 6 0,-5 11 0,-2 3 0,-2 8 0,-4 1 0,-2-5 1,-4 9-1,-2-5 1,-2-8-1,1 9-1,-3-11 0,-2 0-1,4-3-2,-4-1-4,0-20-10,20 10-18,-20-10 0,20 4-1,0-18 2</inkml:trace>
          <inkml:trace contextRef="#ctx0" brushRef="#br0" timeOffset="3260.1863">-2793-1716 18,'0'0'31,"14"-25"1,-12 7 0,2-6-19,-4 24-5,-8-32-3,8 32-2,-28-29-1,8 19 0,-4 2-1,-7 6 1,-1 4-1,-6 10 1,-3-2 0,3 10 1,2 5-3,6 9 2,5-3-2,15 7 2,8-1-1,6-3-1,10 0 0,7-5 0,5 1 1,4-8-1,2-9 1,-6-5-2,5-8 1,-1-2 0,-2-8 0,-2-5 0,1-7 0,-3 2 0,-6-4 1,2-1-1,-10-1 1,-2-2 0,-2 3-1,0 7 1,-6 18-1,-2-28 1,2 28 1,0 0-2,0 0 1,-18 28 1,12-2-1,0 13 0,2 3 0,0 7 0,0 0 0,-4 3 0,-4 5-1,-8-4 0,0-1 0,-7-5 0,-9-1-1,0-5 1,-11-5-1,-1-11 0,0-7 0,5-8-1,1-8 0,4-10-3,-1 0 0,13-14-4,-8 14-12,18-11-13,-5 1-2,3-4 3</inkml:trace>
        </inkml:traceGroup>
        <inkml:traceGroup>
          <inkml:annotationXML>
            <emma:emma xmlns:emma="http://www.w3.org/2003/04/emma" version="1.0">
              <emma:interpretation id="{1776E6F3-28C9-458C-87AE-F62F03468EDE}" emma:medium="tactile" emma:mode="ink">
                <msink:context xmlns:msink="http://schemas.microsoft.com/ink/2010/main" type="inkWord" rotatedBoundingBox="11858,12496 17019,12551 17007,13640 11846,13585"/>
              </emma:interpretation>
              <emma:one-of disjunction-type="recognition" id="oneOf1">
                <emma:interpretation id="interp5" emma:lang="en-US" emma:confidence="0">
                  <emma:literal>acid/base</emma:literal>
                </emma:interpretation>
                <emma:interpretation id="interp6" emma:lang="en-US" emma:confidence="0">
                  <emma:literal>acid base</emma:literal>
                </emma:interpretation>
                <emma:interpretation id="interp7" emma:lang="en-US" emma:confidence="0">
                  <emma:literal>acid/ base</emma:literal>
                </emma:interpretation>
                <emma:interpretation id="interp8" emma:lang="en-US" emma:confidence="0">
                  <emma:literal>acid\base</emma:literal>
                </emma:interpretation>
                <emma:interpretation id="interp9" emma:lang="en-US" emma:confidence="0">
                  <emma:literal>acid) base</emma:literal>
                </emma:interpretation>
              </emma:one-of>
            </emma:emma>
          </inkml:annotationXML>
          <inkml:trace contextRef="#ctx0" brushRef="#br0" timeOffset="4449.0519">-1700-1609 21,'0'0'29,"0"0"-6,0 0-1,14-24-7,-14 24-4,-6-24-2,6 24-2,-16-41-1,4 23-2,2-11 0,-4 7-1,-3-2-1,3 4-1,-10 3 0,-2 5 1,-2 12-2,-1 6 1,-1 4 0,-2 15-1,6 5 1,4 7-1,7-3 0,7 7 1,6 7-1,8 1 0,7-9 0,5-3 0,4-7 0,4-6 1,2-5 0,1-11 0,-1-8 0,-2-10-1,2-7 3,-4-5-3,-1-4 1,-5-1-1,-2-9 1,-2 4-2,-2 3 1,0 5 1,-8 0-1,2 5 0,-6 19 1,6-24-1,-6 24 1,0 0-1,10 18 1,-10-18 0,14 41-1,-5-17 0,3 9 0,-2-5 0,4 2 0,0-3-1,-2-3-1,-12-24-2,24 34-4,2-34-5,-26 0-20,31 10-3,-31-10 2,28-12 0</inkml:trace>
          <inkml:trace contextRef="#ctx0" brushRef="#br0" timeOffset="4944.0756">-1031-1793 22,'0'0'32,"-10"-22"2,10 22-2,-34-13-20,34 13-1,-40-14-4,16 6-2,-15 10-1,3 2 0,-8 6-1,7 0 1,-5 15-2,6-1 0,3 10 0,9-1-1,4 3-1,12 3 1,10 1-1,10 1 1,8-7-1,12 1 0,7-5 0,13-4 0,7-9 1,-3-7-2,3-8-1,-3-2-1,5-12-3,-19 6-6,4-27-17,-15 15-6,-5-6-1,0-1 0</inkml:trace>
          <inkml:trace contextRef="#ctx0" brushRef="#br0" timeOffset="5314.0763">-813-2071 30,'-28'-34'30,"12"10"0,16 24-1,-20-9-30,20 9-21,26 31-8,2-11 0,-4 4-1</inkml:trace>
          <inkml:trace contextRef="#ctx0" brushRef="#br0" timeOffset="5144.076">-724-1781 34,'0'0'35,"2"-24"2,-2 24-3,0 0-17,-12 40-7,12-16-4,-8 15-2,8-3-3,0 9 0,2 0-1,8-3-3,-12-1-3,18-25-21,-8 10-8,-8-26-3,16 26 3</inkml:trace>
          <inkml:trace contextRef="#ctx0" brushRef="#br0" timeOffset="5944.1084">-206-1759 8,'0'0'29,"-12"-24"2,12 24 0,-38-16-17,38 16-5,-47-23-3,21 15-2,-8 12-1,0-2-1,3 15 1,-1-1-1,6 10 1,8 0-1,2 11 0,10-7 0,3 9 0,6 1-1,5-1 0,6-3-1,4-7 0,8-3 0,-4-6 0,2-8 0,1-4-1,7-12 0,0-12 0,-6-2 1,-1-6-1,-5-9 0,-2-7 1,-2-3-1,-8-13 0,-2 5 1,-8-12 0,2 0 0,2-6 0,-2 1 0,0 7 0,2 4 0,-2 15 1,4 7-1,-4 35 2,2-20 0,-2 40 0,4 8 1,-4 23 0,2 4 0,-4 12 0,4-1 0,0 9-1,6-8-1,-4-2-1,2-8 0,-2-7-1,2-7-1,5-15-4,-15 5-8,4-33-21,12 22-2,-12-22 1,0 0 1</inkml:trace>
          <inkml:trace contextRef="#ctx0" brushRef="#br0" timeOffset="6385.1336">456-2095 28,'0'-18'34,"0"18"2,0 0 0,-21 2-23,-9 48-2,12 1-4,-24 22-1,5 8-1,-9 20-2,-2 1 0,1-3-2,3-8 1,1-14-1,5-6 0,8-6-1,6-13 0,2-13-1,3-11 0,19-28-3,-28 35-3,28-35-12,0 0-18,0 0-1,0 0 1,-2-23 1</inkml:trace>
          <inkml:trace contextRef="#ctx0" brushRef="#br0" timeOffset="7438.1939">679-2046 26,'-6'-27'28,"16"7"-5,-10 20-3,4-24-5,-4 24-3,0 0-1,-22 16-3,22-16 0,-12 55-3,6-19 1,-4 23-3,6 0 2,2 11-3,8-5 0,4 10-1,-4-8 0,8-6 1,-4-9-2,0-7 2,0-8-3,-5-9 2,-3-8 0,-2-20 0,0 0-2,0 0 1,0 0 0,-15-26-1,9-1 0,6-7 1,2-4-1,6-5 1,3-2 0,9-1-1,10 3 1,0 9 0,9 3 1,-1 13-2,6 6 1,1 10 0,1 10 0,-4 8 0,-3 9 0,-3 5-1,-6 5 1,-6-3 1,-20 2-1,-12 3 0,-8-5 0,-12-1 1,-16-7-1,-3-4 0,-7-6-1,-1-4 1,7-3-2,6-9-1,-1 2-5,43 0-13,-34-21-13,34 21-3,0-24 2,0 24-1</inkml:trace>
          <inkml:trace contextRef="#ctx0" brushRef="#br0" timeOffset="8009.2265">1667-1653 19,'0'-35'32,"-4"17"2,-6 0-1,6-5-19,-20 13-5,2-6-3,-10 8-2,-3 0-1,-7 12 0,4 8-1,-1 4 0,-1 9 0,6 3 0,6 4-1,11 3 0,9 1-1,14 1 1,6-3-1,5-3 0,11-7 0,4-4 0,2-4 0,3-8 0,-3-8 0,0-8 0,-6-6-1,3-4 0,-7-6 1,-2-5-1,-6-1 0,-10-3 0,2 5 1,-2 2-1,-6 3 1,0 23 0,-8-22 0,8 22 0,0 0 1,-8 24 0,8-1 0,4 7 0,10 3 0,7 1 0,1-4 1,4-1-2,0-3-3,8-6-3,-11 5-21,13-9-7,-16-22-3,2-4 2</inkml:trace>
          <inkml:trace contextRef="#ctx0" brushRef="#br0" timeOffset="8520.2557">2278-1771 24,'-4'-26'33,"4"26"0,-18-27 1,18 27-19,-38-14-5,14 4-3,-13 16-3,-1-12-1,-6 18-2,7-2 2,3 7-3,8-1 1,12 8-1,8-4 0,8 1 0,16 5 0,6-8 0,6 2-1,1-3 2,7 3-2,-4-12 1,-4 6-1,9 2 0,-7-3 1,-4 5 0,-6-2 0,-3 2 0,-19-18 0,10 35 1,-10-35 0,-29 32 0,3-16 1,-8 0-1,-2-7-1,-3 3 1,-1-8-1,-2-10-1,7 6-2,15 0 1,-8-14-4,28 14-10,-2-21-18,8 1-2,-6 20 2,34-18 1</inkml:trace>
          <inkml:trace contextRef="#ctx0" brushRef="#br0" timeOffset="9045.2858">2470-1637 37,'0'0'33,"20"2"2,-2-6-3,-18 4-23,45-6-2,-17 4-3,8-4-1,-4-3-1,13-3 0,-1 2 0,0-4-1,-5 0 0,-1 0-1,-8-5 2,-3 1-2,-27 18 0,24-32 0,-24 32 0,-22-27 0,-5 19 0,-11 2 1,-12 10-1,-1 4 0,-7 11 2,3 5-1,7 8 1,6 5-1,5 5 1,21 3-1,8-1 0,14-3 0,4 0 0,16-5 0,13-6-1,5-3 1,13-9-1,-5-4 1,2-6-1,5-4 1,1-6-1,-7-8-1,-3-4-1,-5 4-1,-3-8-3,-42 18-21,40-25-9,-40 25-1,18-28 1</inkml:trace>
        </inkml:traceGroup>
      </inkml:traceGroup>
    </inkml:traceGroup>
    <inkml:traceGroup>
      <inkml:annotationXML>
        <emma:emma xmlns:emma="http://www.w3.org/2003/04/emma" version="1.0">
          <emma:interpretation id="{19F505B1-882C-407E-B01C-7AF8956767E6}" emma:medium="tactile" emma:mode="ink">
            <msink:context xmlns:msink="http://schemas.microsoft.com/ink/2010/main" type="paragraph" rotatedBoundingBox="4065,13896 23299,13709 23322,16091 4088,16278" alignmentLevel="1"/>
          </emma:interpretation>
        </emma:emma>
      </inkml:annotationXML>
      <inkml:traceGroup>
        <inkml:annotationXML>
          <emma:emma xmlns:emma="http://www.w3.org/2003/04/emma" version="1.0">
            <emma:interpretation id="{805F1013-8661-4745-A2A8-2517ECF1A34D}" emma:medium="tactile" emma:mode="ink">
              <msink:context xmlns:msink="http://schemas.microsoft.com/ink/2010/main" type="line" rotatedBoundingBox="4065,13896 23299,13709 23322,16091 4088,16278"/>
            </emma:interpretation>
          </emma:emma>
        </inkml:annotationXML>
        <inkml:traceGroup>
          <inkml:annotationXML>
            <emma:emma xmlns:emma="http://www.w3.org/2003/04/emma" version="1.0">
              <emma:interpretation id="{EFFE167E-1EA6-40C3-BD3F-58FA4E0917C9}" emma:medium="tactile" emma:mode="ink">
                <msink:context xmlns:msink="http://schemas.microsoft.com/ink/2010/main" type="inkWord" rotatedBoundingBox="4069,14379 6608,14354 6618,15412 4080,15436"/>
              </emma:interpretation>
              <emma:one-of disjunction-type="recognition" id="oneOf2">
                <emma:interpretation id="interp10" emma:lang="en-US" emma:confidence="0">
                  <emma:literal>Kalks</emma:literal>
                </emma:interpretation>
                <emma:interpretation id="interp11" emma:lang="en-US" emma:confidence="0">
                  <emma:literal>Ka/kb</emma:literal>
                </emma:interpretation>
                <emma:interpretation id="interp12" emma:lang="en-US" emma:confidence="0">
                  <emma:literal>Kafka</emma:literal>
                </emma:interpretation>
                <emma:interpretation id="interp13" emma:lang="en-US" emma:confidence="0">
                  <emma:literal>Kalis</emma:literal>
                </emma:interpretation>
                <emma:interpretation id="interp14" emma:lang="en-US" emma:confidence="0">
                  <emma:literal>Kalis,</emma:literal>
                </emma:interpretation>
              </emma:one-of>
            </emma:emma>
          </inkml:annotationXML>
          <inkml:trace contextRef="#ctx0" brushRef="#br1" timeOffset="-51994.2206">-9399-282 0,'16'-26'26,"-16"26"0,0 0 0,10-19-12,-10 19-1,0 0-2,0 0-4,0 0-1,-18 33-1,18-33 0,-26 44-1,12-17-1,-12 7 0,4-4-1,-13 3-1,5-1 1,10-3-1,-6-3 0,-1-2-1,3-3 2,6-3-2,18-18 1,-22 26-1,22-26 2,-22 18-2,22-18 1,0 0 0,0 0-1,0 0 1,0 0-1,0 0 0,0 0 0,0 0 1,0 0-1,-2 21 1,2-21 0,20 12-1,-20-12 0,30 16 1,-8-4-2,5 2 2,1 2-1,0 7 0,4-5-1,-8 0 1,-1 5 0,3-3 0,-6 0 0,-6-2-1,0-2 0,-14-16-1,22 31-3,-22-31-7,27 18-19,-27-18-2,0 0 1,22 8-1</inkml:trace>
          <inkml:trace contextRef="#ctx0" brushRef="#br1" timeOffset="-52888.2722">-9774-108 18,'0'0'24,"0"-26"-2,0 26-4,-4-25 0,4 25-4,-4-22-4,4 22-1,0 0-3,0 0-1,-2-26-1,2 26-1,0 0-1,0 0 0,0 0 1,-6 18-1,6-18 0,-2 35 1,2-7-1,-4 8 1,6 7 0,-4 5 0,6-1-2,-2 2 1,-2 1-1,2 3 0,2-4 0,2-13 0,-2 3-1,2-7 0,-2-6 0,0-1 0,-4-25 1,6 26-1,-6-26 0,0 0-2,0 22 0,0-22-4,0 0-9,0 0-17,0 0-2,-14-26 1,14 26-1</inkml:trace>
          <inkml:trace contextRef="#ctx0" brushRef="#br1" timeOffset="-51183.2032">-9125 334 17,'0'0'24,"21"-4"-6,-21 4-4,0 0 1,0 0-3,4-29-3,-4 29-1,2-26-1,-2 26-2,-4-26-1,4 26-1,-10-25-1,10 25-1,-21-14 0,3 18 0,0 0 0,-2 10-1,0 3 1,-4 7-1,3-4 1,3 11-1,8-5 1,0 4-1,8 1 0,2-3 0,4-8 0,4-1 0,4 1 0,-12-20 0,28 16 0,-9-20 0,-19 4 1,32-22-1,-18-1 0,2 5 1,-2-6-1,-2 0 0,-2-3 1,-1 11-1,-9 16 1,6-24 0,-6 24-1,0 0 1,0 0 0,0 0 0,0 0 0,8 32 0,-8-32-1,16 37 1,-2-15-1,0-2 1,8 0-2,-2-8 0,-20-12-2,45 17-6,-45-17-21,32 8-2,-32-8 0,22-18 1</inkml:trace>
          <inkml:trace contextRef="#ctx0" brushRef="#br1" timeOffset="-50334.1553">-8512-280 25,'0'0'28,"0"0"1,0 0-9,0 0-7,-14 34-2,12-5-3,-8 17-2,4 11-1,-8 12 0,2 8-1,-4 6 0,2-4-1,-2 4-1,-3-8 0,-1-4-1,2-10-1,4-7 1,-2-7 0,-2-7-1,6-9 0,0-9-2,-1 0-1,13-22-3,-20 25-10,20-25-15,0 0-3,-8-35 1,8 35 1</inkml:trace>
          <inkml:trace contextRef="#ctx0" brushRef="#br1" timeOffset="-49628.3252">-8211-272 21,'0'0'15,"0"0"2,18-10 1,-18 10 0,0 0-3,0 0-4,0 0-2,0 0-1,0 0-1,-4 18-2,4-18-1,-4 47-1,2-13 1,-2 13-1,2 5-1,0 3 0,4 0-1,-4 4 0,2-5 0,0-7-1,4-1 0,-2-9 1,-2-7-1,0-3-1,0-9 1,4 0-2,-4-18-1,0 0-3,-2 30-6,2-30-15,0 0-6,0 0 1,6-20 1</inkml:trace>
          <inkml:trace contextRef="#ctx0" brushRef="#br1" timeOffset="-49147.2972">-7820-290 11,'0'0'26,"0"0"1,18-14 1,-18 14-19,0 0 1,-4 16-1,4-16-3,-14 24 0,14-24-1,-34 41 0,8-21-2,-9 10 1,1-3-2,-4 3-1,5-6 1,-1-1-1,6-1 0,8-4-1,20-18 0,-22 24 0,22-24 1,0 0 0,6 31 0,-6-31 0,26 32 0,-8-14 0,8 7 0,-4-1 0,9 0 0,-1 3 0,0-3-1,0 0 0,-1-3 0,-5-5 0,-6 6-1,8-12-1,-14 8-2,14-12-4,-19 17-11,-7-23-13,20 16-1,-20-16 0,18 4 1</inkml:trace>
          <inkml:trace contextRef="#ctx0" brushRef="#br1" timeOffset="-48546.2628">-7586 178 33,'-2'-19'30,"2"19"1,0 0-1,0 0-23,-6 25 1,2-5-4,8 0-1,-4 13 0,4-3 0,-2 7-1,4-3-1,-4 7 0,2-9 1,-4 0-2,2-7 1,-2-3 0,0-22-1,4 28 1,-4-28-1,0 0 1,0 0-1,0 0 1,0 0-1,12-28 0,-6 10 0,-6 18 0,24-37 0,-5 15-1,3 2 0,2-3 1,4 7 0,6 8 0,-3 4-1,-5 2 1,2 4 0,-4 6-1,-5 4 2,-9 7-2,0 1 1,-12 4 1,-2 0-1,-10 3 0,-7 5 0,-1-1 0,-4-3 1,6-6-1,-10 0-2,7-11-1,-9 1-6,32-12-13,-32-14-10,32 14-1,-30-31 1</inkml:trace>
        </inkml:traceGroup>
        <inkml:traceGroup>
          <inkml:annotationXML>
            <emma:emma xmlns:emma="http://www.w3.org/2003/04/emma" version="1.0">
              <emma:interpretation id="{94413AF3-51CB-4E63-B667-2D95EEF2607A}" emma:medium="tactile" emma:mode="ink">
                <msink:context xmlns:msink="http://schemas.microsoft.com/ink/2010/main" type="inkWord" rotatedBoundingBox="7103,14582 10531,14578 10532,15146 7104,15149"/>
              </emma:interpretation>
              <emma:one-of disjunction-type="recognition" id="oneOf3">
                <emma:interpretation id="interp15" emma:lang="en-US" emma:confidence="1">
                  <emma:literal>increases</emma:literal>
                </emma:interpretation>
                <emma:interpretation id="interp16" emma:lang="en-US" emma:confidence="0">
                  <emma:literal>increase</emma:literal>
                </emma:interpretation>
                <emma:interpretation id="interp17" emma:lang="en-US" emma:confidence="0">
                  <emma:literal>increaser</emma:literal>
                </emma:interpretation>
                <emma:interpretation id="interp18" emma:lang="en-US" emma:confidence="0">
                  <emma:literal>increased</emma:literal>
                </emma:interpretation>
                <emma:interpretation id="interp19" emma:lang="en-US" emma:confidence="0">
                  <emma:literal>increate</emma:literal>
                </emma:interpretation>
              </emma:one-of>
            </emma:emma>
          </inkml:annotationXML>
          <inkml:trace contextRef="#ctx0" brushRef="#br1" timeOffset="-47314.1948">-6761-86 53,'-4'-20'32,"4"20"-3,0 0-11,0 0-20,0 0-10,18-14-17,-18 14-2,26 14 2</inkml:trace>
          <inkml:trace contextRef="#ctx0" brushRef="#br1" timeOffset="-47479.2046">-6719 129 25,'0'0'29,"0"-18"2,0 18-10,0 0-5,0 0-4,-4 32-4,4-32-3,-6 41 0,8-13-1,-6 11 0,2-7-2,0 5 0,2-5-1,-4-2 0,2-3 0,4-9-2,-2-18-1,0 20-3,0-20-8,0 0-19,0 0-2,-12-28 1,10 10 0</inkml:trace>
          <inkml:trace contextRef="#ctx0" brushRef="#br1" timeOffset="-46796.5708">-6473 36 1,'0'0'27,"4"32"0,-4-32 0,16 33-14,-18 1 0,12-5-3,-8 15-3,2-11-1,-4 9-2,6-5 0,-4-3-1,4-6 0,-4-3-2,-2-7 1,0-18-1,2 22 0,-2-22 0,0 0 0,0 0-1,13-28 1,-13 28-1,12-43 0,-4 17 0,0-4 0,6-3-1,0 3 1,0-1 0,4 5 0,2 2-1,3 3 1,-3 7 0,2 6 0,-2 6 1,6 4-1,-3 8 1,5 2 0,-10 9 1,2 3-1,-4 2 0,-2 5 0,-4-3 0,-4-2 0,-4-1 0,-6-5-2,4-20 0,-4 30-3,4-30-7,0 0-14,0 0-7,0 0-2,0 0 2</inkml:trace>
          <inkml:trace contextRef="#ctx0" brushRef="#br1" timeOffset="-45999.5248">-5753 159 17,'0'0'27,"-8"-22"1,8 22-4,-2-28-11,2 28-3,-18-16-4,-2 14-1,20 2 0,-41-2-2,41 2 0,-48 18 0,26-4-1,-3 8 1,13 3 0,-4 9 0,8-6 0,10 7-1,0-5 0,8 1-1,6-3 0,5-4 0,-3-1-1,2-11 1,2-2-1,10-6 0,-1-4-2,3-8 0,-10 0-4,10-15 1,-12 7-5,11-10-1,-33 26-2,36-51 1,-36 51 1,28-46 3,-18 25 1,4-3 5,-1 0 4,-13 24 5,20-39 2,-20 39 1,16-20 0,-16 20 0,0 0 0,2 24-3,-2-24-1,4 47-2,-2-19-1,2 5 0,-2-3-1,0 4-1,0-7-1,2-7 1,-4-20-1,2 30 1,-2-30-1,0 0 0,0 0 0,0 0 0,0 0 0,-8-30 0,8 8 0,-2-5-1,4-5 1,0-2 0,2-3 0,4 1 0,6 3 0,2 5-1,2 4 2,3 3-2,3 9 0,2 2 1,-2 4-1,4 2-1,-7 6-2,9-6-5,-30 4-13,38 14-10,-38-14-1,26 2 0</inkml:trace>
          <inkml:trace contextRef="#ctx0" brushRef="#br1" timeOffset="-45565.5098">-5122 176 16,'0'0'29,"0"0"1,24 18 0,-2-26-19,-22 8-1,33-8-4,-33 8-2,34-21-1,-34 21-1,32-28-1,-14 8 0,-8 2-1,-1-1-1,-9 19 0,2-30 0,-2 30 0,-13-22 1,13 22-1,-34 2 0,12 8 2,0 8 0,0 6 1,-3 9 0,7 3 1,6 11 0,8-11 0,2 7-1,14-9 1,6-1-1,9-13-1,7-6-1,-2-8 0,6-10-3,-5 2-4,13-20-10,-10 10-15,-5-11-2,-3 5 1,-8-4 0</inkml:trace>
          <inkml:trace contextRef="#ctx0" brushRef="#br1" timeOffset="-45022.4983">-4507 83 20,'0'0'24,"-32"-17"-2,10 17-9,3 0-1,-13 12-4,12 3-1,-10 11-1,18 0-1,-6 11 1,12-5 0,-3 7-1,15-9-1,1 2-1,5-7 0,0-5-1,6-10-1,-18-10 1,40-4-2,-16-6 1,-1-2 0,-1-12-1,0-5 0,0-3 1,-6 3-1,-2-1 0,-2 4 1,-7 1-1,-5 25 0,-5-18 1,5 18 0,-8 18-1,0-1 3,4 17-1,-2-2-1,6 7 0,6-3 0,2-3-1,2-9-2,9-8-4,-7 11-17,-12-27-11,36 8 1,-18-18-1</inkml:trace>
          <inkml:trace contextRef="#ctx0" brushRef="#br1" timeOffset="-44594.4738">-4178 34 31,'0'0'30,"-35"4"2,35-4-8,-42 28-14,22-20-2,-4 13-3,6-5-2,3 4-1,15-20-1,-6 35 0,6-35-1,23 26 0,-3-12 0,6-4 0,4 2 0,3 1 0,-3-1 0,2 0 0,-6 6 0,-8-2 1,-10 7 0,-8-1 0,-6-2 0,-14-2 1,-6-1-1,-6-1 0,-1-8-1,-1 4 0,0-10-2,12-8-3,-6 6-8,15-18-19,13 18-1,0-33 0,13 9 1</inkml:trace>
          <inkml:trace contextRef="#ctx0" brushRef="#br1" timeOffset="-44158.4489">-4015 192 27,'-10'20'31,"10"-20"1,0 0-1,12 26-23,10-34 0,-22 8-3,33-8-2,-15 2 0,6-10-1,0 0-1,2-4 1,-2-1-2,-3 3 0,-1-2 0,-6 0 0,0-1-1,-14 21 1,-8-30-1,8 30 1,-34-16 0,12 16 1,-7 8 0,5 8 1,-2 8 0,6 7 1,0 7 0,16 1 0,2 9 1,8-7-1,-2-1-2,8-5 1,4-9-2,8-4 1,2-9-2,-2-5-1,7-8-4,-13 0-3,18-21-16,-10 7-10,-1-4 0,-7 2-1</inkml:trace>
          <inkml:trace contextRef="#ctx0" brushRef="#br1" timeOffset="-43670.623">-3398 50 8,'0'0'32,"0"0"-2,-8-20 4,8 20-15,-24-18-8,2 24-3,4-10-3,-9 12-2,3 0-1,-6 4-1,10 2 0,0 2 0,20-16-1,-17 35 0,21-17 0,9 2 0,-13-20 1,38 35-1,-8-15 0,-2 0 0,3-2 0,-5 1 0,4-1 0,-8 2 0,2-2 0,-9 1 0,-5-3 0,-10-16 1,-2 32 0,2-32 0,-33 27 0,11-21 0,-10-4-1,2-2 1,-1 0 0,3-4-2,0 0-2,28 4-6,-28-17-24,28 17-1,-16-18 1,16 18-1</inkml:trace>
        </inkml:traceGroup>
        <inkml:traceGroup>
          <inkml:annotationXML>
            <emma:emma xmlns:emma="http://www.w3.org/2003/04/emma" version="1.0">
              <emma:interpretation id="{7715A656-FAE9-4622-A074-9012E4D20E27}" emma:medium="tactile" emma:mode="ink">
                <msink:context xmlns:msink="http://schemas.microsoft.com/ink/2010/main" type="inkWord" rotatedBoundingBox="11319,13795 11503,16172 10741,16231 10557,13854"/>
              </emma:interpretation>
              <emma:one-of disjunction-type="recognition" id="oneOf4">
                <emma:interpretation id="interp20" emma:lang="en-US" emma:confidence="0">
                  <emma:literal>•</emma:literal>
                </emma:interpretation>
                <emma:interpretation id="interp21" emma:lang="en-US" emma:confidence="0">
                  <emma:literal>9</emma:literal>
                </emma:interpretation>
                <emma:interpretation id="interp22" emma:lang="en-US" emma:confidence="0">
                  <emma:literal>Y</emma:literal>
                </emma:interpretation>
                <emma:interpretation id="interp23" emma:lang="en-US" emma:confidence="0">
                  <emma:literal>1</emma:literal>
                </emma:interpretation>
                <emma:interpretation id="interp24" emma:lang="en-US" emma:confidence="0">
                  <emma:literal>M</emma:literal>
                </emma:interpretation>
              </emma:one-of>
            </emma:emma>
          </inkml:annotationXML>
          <inkml:trace contextRef="#ctx0" brushRef="#br1" timeOffset="-66599.2021">-2837 1474 6,'0'0'13,"0"0"1,0 0 0,0 0-2,-4 22 2,4-22 0,0 0 0,0 0-2,0 0-2,0 0-2,0 0-2,0 0-1,-21 13-2,21-13-1,0 0-1,0 0 0,0 0 1,0 0 0,0 0-1,0 0 2,0 0-1,0 0 0,0 0 1,-14-21-1,14 21 0,0-22 1,0 22-2,0-34 0,0 11 1,2-13-2,-2-3 1,0-13 0,-2-9-1,0-8 0,-4-6 1,2-4 0,0-8-2,-2-4 2,-2 4-1,2 0 0,0-5 0,-4 1 0,4 2 0,0 0 0,-2 4 0,2 2-1,-2 0 1,4 10 0,0 6 0,0 6 0,0 7-1,2 3 1,2 13 0,0 1 0,2 5 0,-2-1 1,0 3-2,-2-3 1,4 5 0,-2 0 1,2-1-1,0-1 0,-2 2 0,2-1 0,-2 3 0,0 2 0,-4 1-1,2 3 1,2 2 0,0 18 0,-5-26 0,5 26 0,-4-23 0,4 23 0,0 0 1,0-24-2,0 24 1,0 0 0,-4-18 0,4 18-1,0 0 1,0 0 0,0 0 0,0-23 1,0 23-1,0 0 0,0 0 0,0 0 1,0 0-1,0 0 0,0 0 0,0 0 0,0 0 0,0 0 0,0 0 0,0 0 0,0 0 0,0 0-1,0 0 1,0 0 0,-20 15 0,20-15 0,-10 18 0,10-18 0,-20 34 0,12-13 0,-4 3 0,-6 2 0,-6 3 0,3 1-2,-1 6 2,0-1 0,-2-1-1,6 1 1,-5-3-1,11-2 2,4-1-2,-2-5 3,6-6-2,4-18 0,-8 29 0,8-29 0,0 0 0,0 0 0,0 0 0,0 0 0,0 0 0,0 0-1,18-23 2,-18 23-1,14-38 0,-4 14-2,3-5 3,3-1-3,2-2 3,2-1-1,-2 1 0,2 1 0,-2 1 0,-1 2 2,-3 1-2,-4 5 2,-2 2-2,0 1 0,-8 19 0,10-30 0,-10 30 1,12-20-1,-12 20 0,0 0 0,0 0 1,12-20-1,-12 20 0,0 0 1,0 0-1,0 0 0,0 0 0,0 0 0,0 0 0,0 0 0,0 0 0,0 0 0,0 0 0,22 12 1,-22-12-1,17 22 1,-17-22 0,30 32 0,-12-7-1,4 1 1,2 8 1,5 3-2,3 3 1,4 3 0,-2 2-1,5 1 1,-1 1-1,-6-9 1,0-3-1,-3-3 1,-3-4-1,-8-7 1,-18-21-1,24 26 0,-24-26 1,0 0-2,0 0 1,18 16 0,-18-16-1,0 0-3,0 0-7,-24 2-27,24-2 1,-24-4-2,24 4 1</inkml:trace>
        </inkml:traceGroup>
        <inkml:traceGroup>
          <inkml:annotationXML>
            <emma:emma xmlns:emma="http://www.w3.org/2003/04/emma" version="1.0">
              <emma:interpretation id="{299B64A3-7EF8-4340-8E50-23C7BFCD487D}" emma:medium="tactile" emma:mode="ink">
                <msink:context xmlns:msink="http://schemas.microsoft.com/ink/2010/main" type="inkWord" rotatedBoundingBox="12588,13940 23250,13474 23345,15639 12683,16105"/>
              </emma:interpretation>
              <emma:one-of disjunction-type="recognition" id="oneOf5">
                <emma:interpretation id="interp25" emma:lang="en-US" emma:confidence="0">
                  <emma:literal>tpkalpkbincreases</emma:literal>
                </emma:interpretation>
                <emma:interpretation id="interp26" emma:lang="en-US" emma:confidence="0">
                  <emma:literal>tpkalpkb increases</emma:literal>
                </emma:interpretation>
                <emma:interpretation id="interp27" emma:lang="en-US" emma:confidence="0">
                  <emma:literal>tpkalpkd increases</emma:literal>
                </emma:interpretation>
                <emma:interpretation id="interp28" emma:lang="en-US" emma:confidence="0">
                  <emma:literal>tpkalpkpincreases</emma:literal>
                </emma:interpretation>
                <emma:interpretation id="interp29" emma:lang="en-US" emma:confidence="0">
                  <emma:literal>tupkalpkb increases</emma:literal>
                </emma:interpretation>
              </emma:one-of>
            </emma:emma>
          </inkml:annotationXML>
          <inkml:trace contextRef="#ctx0" brushRef="#br1" timeOffset="-35840.4073">34 103 23,'-4'-27'30,"4"27"-5,0 0-4,2-22-4,-2 22-5,0 0-3,0 0-2,0 0-2,-14 18 0,20 3-2,-12 11 0,8 7 0,-6 15-1,8 11 0,-6 10 1,4 4-1,0 2-1,-2-4-1,4-4 1,-2-6 0,0-11-1,0-5 0,-2-10 0,0-9 0,-2-6 0,2-1 0,0-25-1,-4 30-1,4-30-2,0 0 0,0 0-7,0 0-14,0 0-10,-14-28-1,8 5 2</inkml:trace>
          <inkml:trace contextRef="#ctx0" brushRef="#br1" timeOffset="-35412.3828">0 117 26,'42'-32'29,"-13"15"2,1 3-18,19-6-1,-9 12-2,13-8-2,-7 16-3,9-9 0,-15 12-2,5-1 0,-11 10-1,1 0-1,-17 6 0,-4 2 0,-12 1 0,-6 1-1,-8 0 1,-10 2-1,-7 3 0,-5-5 0,-5 0 1,-5-1-1,5-3 0,-1-2 0,4-4-2,5-2 0,11-6-3,-10 7-4,30-11-12,-19-5-12,19 5 1,0 0 0</inkml:trace>
          <inkml:trace contextRef="#ctx0" brushRef="#br1" timeOffset="-34022.3323">1145-369 22,'12'-22'30,"-12"22"1,0 0 0,0 0-20,0 0-7,-20 30 1,0-4-2,-12 9-2,-1 3 1,-7 5-1,-4-5 0,-1-1 0,3-5-1,2-2 1,9-9 0,3-3 0,28-18 0,-24 20 0,24-20 1,10 20 1,10-9-1,4 5 0,11 0 0,5 6 0,4-1 1,5 3-2,-1-2 1,1 0-2,-1 1 0,0-9-3,-15 4-3,15-16-12,-20 8-16,0-8 0,-28-2 0,35 0-1</inkml:trace>
          <inkml:trace contextRef="#ctx0" brushRef="#br1" timeOffset="-34398.3539">782-333 12,'-2'-20'29,"6"-2"2,4 1-11,-8 21-2,0-24-4,0 24-4,0 0-2,-8 29-1,10-5-2,-8 22-1,6 3 0,0 14-2,4 2 0,-4 8 0,4-3 0,2-3-1,0-4-1,2-12 1,-4-7-1,2-5-1,-4-9 0,5-10-2,-14-1-2,7-19-6,0 0-20,0 0-3,0 0-1,-12-43 0</inkml:trace>
          <inkml:trace contextRef="#ctx0" brushRef="#br1" timeOffset="-33233.2898">1621 305 8,'0'0'27,"0"0"1,6-24 1,-6 24-19,-2-28-1,2 28-2,-6-37-1,6 37-1,-14-38-1,14 38-1,-26-29 0,5 23 0,5 2-1,-6 12-1,2 4 1,0 9-1,4 5 1,0 9-1,6-1 0,1 6 0,13-7 0,-2-1-1,9-5 1,-3-7-1,-8-20 1,34 20-1,-14-20 1,0-10-1,-2-2 0,3-6 1,-1-3-1,2-3 0,-4-4 0,-2-1 0,-2 5 0,-2 6 1,-12 18-1,19-20 0,-19 20 1,0 0 0,26 20 1,-18 0-1,6 0 0,6 3 0,0-5 0,2-2-1,1 0-2,3-8-1,-26-8-10,42 10-20,-20-5-2,-1-10 1,-1 1-1</inkml:trace>
          <inkml:trace contextRef="#ctx0" brushRef="#br1" timeOffset="-32767.2634">2581-566 46,'0'-18'32,"0"18"1,0 0-12,-18-4-10,0 43-1,7 1-3,-9 27-2,0 8 1,-12 22-1,6-2-2,-11 13-1,5-1 0,-6-8-1,8-6 0,-3-10-1,13-12 0,0-10-1,4-10 1,6-15-1,0-7-2,14-9-1,-18 0-7,14-20-24,0 0 0,2-18-1,-2 18 1</inkml:trace>
          <inkml:trace contextRef="#ctx0" brushRef="#br1" timeOffset="-31702.2024">2734 182 36,'4'-45'31,"10"1"2,-4 9-7,29-1-12,-9 20-5,24-13-2,1 17-3,9-4-1,5 12-1,5 2 1,-1 6 0,-6 6-2,-15 4 1,-10 6-1,-17 5 1,-13 1-2,-26 6 0,-15-1 1,-9-3-2,-10 5 1,-11-9-2,-3 0 1,7-6-2,-1-1-1,19-13-3,-11 8-11,24-14-15,0-2-2,24 4 2,-8-29 0</inkml:trace>
          <inkml:trace contextRef="#ctx0" brushRef="#br1" timeOffset="-31995.2191">2791 48 22,'0'0'32,"-4"-18"2,4 18-2,0 0-15,0 0-7,-3 28 0,14 1-4,-11 19-2,10 5 1,-6 12-1,2 6-1,-2 4-1,0 6-1,4-7 1,-6-7-1,2-4-1,-2-10 1,-2-7-1,0-11-1,0-11-1,0-24-1,0 0-3,0 0-2,0 0-8,-20-20-12,18-17-6,-10 3-2,6-15 3</inkml:trace>
          <inkml:trace contextRef="#ctx0" brushRef="#br1" timeOffset="-31296.1791">3597-359 21,'2'-18'30,"-2"-1"2,0 19 1,-6-24-17,14 6-5,-8 18 0,0 0-4,-18 24-2,18-6 1,-8 19-2,4 5-1,-2 15 0,6 2-1,-2 8-1,6 0 1,2-1-1,-2-7-1,-4 0 0,6-10-1,-4-11-1,-2-4 0,4-11-3,-10-1-5,6-22-17,0 0-8,0 0-1,0 0 1</inkml:trace>
          <inkml:trace contextRef="#ctx0" brushRef="#br1" timeOffset="-30867.1547">3980-400 31,'18'-18'30,"-18"18"2,0 0-1,23-2-22,-36 31-1,3-9-2,-16 18-1,0-5-2,-16 9-1,1-7 0,-5 1-1,0-6 0,3-5 0,1-3 0,10-2-1,1-5 1,11-5-1,20-10 1,-22 22 0,22-22 0,4 24 0,-4-24 1,32 35 0,-3-17-1,-3 4 0,10-2 1,0 9-1,5-5 0,-3 2-1,-2-5 1,1 3-2,-9-4 0,0-8-2,-12 9-6,14-25-11,-30 4-14,29 8-1,-29-8 0,0 0 2</inkml:trace>
          <inkml:trace contextRef="#ctx0" brushRef="#br1" timeOffset="-30361.1453">4113 125 46,'0'0'34,"0"0"0,14-18 1,-14 18-23,-4 26-5,2 7-1,6-1-2,-6 15-1,6-3-1,5 7 0,-5-3-1,0-3 0,2-7 0,-2-3-1,0-9 0,-2-6 0,-2-20 0,0 0 0,0 0 1,0 0-2,0 0 1,26-38 0,-18 12 0,6-9-1,2-3 1,6-1-1,3 3 0,1 3 1,4 5-1,-4 6 0,11 6 0,-11 13 1,4 10 0,-4 9 0,0 4-1,-5 12 2,-3 1-1,-8 1 1,-12-1-1,-6 1 1,-10 1-1,-7-5 0,-9-4 1,-4-10-1,-5 1-1,5-9-1,-4 0-3,20-18-8,-13 12-21,15-16-1,0 3-2,20 11 3</inkml:trace>
          <inkml:trace contextRef="#ctx0" brushRef="#br1" timeOffset="-64998.3131">-851-760 30,'0'0'27,"0"0"-9,0 0 1,0 0-7,-6-20-2,6 20-1,0 0-1,0 0-2,0 0 0,0 0-1,0 0-2,0 0 1,-6 18-1,6-18-1,-10 24 0,6-4 1,2 1 0,-4 3-2,8 4 1,-6 5 0,6 1 0,-2 7 0,0 1-1,-2 13 0,2-2 0,2 9 1,-2 1 0,-2 8-1,6 4-1,-4 2 1,0 4 0,6 2 0,-4 2-1,2-4 1,0 0-1,-4-2 1,0 0-1,4-6 1,-2-6 0,-8-2-1,8-4 1,-8-5-1,4-5 0,0-7 0,-2-5 1,0-7-2,2-3 1,0-3 0,0-8 0,2-18 1,-2 23-1,2-23 0,0 0 0,0 0 0,0 0 0,0 0 0,0 0-1,0 0 1,0 0 0,6-21-1,-6 21-1,0 0 1,0 0 0,0 0 0,0 0 0,0 0-2,0 0 0,0 0-2,0 0-8,0 0-22,-17-18 0,13-2-2,4 20 1</inkml:trace>
          <inkml:trace contextRef="#ctx0" brushRef="#br1" timeOffset="-64045.2586">-1192 844 0,'0'0'28,"-14"-26"1,14 26 2,0 0-15,-6-22 1,6 22-6,0 0-1,0 0-2,0 0-1,0 0-1,22 26-2,-10 2 1,8-1-2,-6 9-1,13 7 0,3 7-1,-2-5 1,0 3-1,3 1 0,-5 0 0,0-9 1,2-3-1,-8-7 0,-1-8 0,-5-1 0,2-3 0,-16-18-1,18 22 1,-18-22-1,0 0 0,24 0 1,-24 0 0,18-16-1,-18 16 1,29-33 0,-11 9 0,-2-2-1,6-7 0,0-7 0,0-9-1,5-3 0,-5-5 1,8-2-2,-2-4 2,1 5-1,-5 5 1,0 10-1,-4 9 0,-6 8 1,-2 5-1,-12 21 0,0 0-1,0 0-2,20-16-4,-20 16-29,0 0 0,0 0-1,0 0 1</inkml:trace>
          <inkml:trace contextRef="#ctx0" brushRef="#br1" timeOffset="-27284.2305">5144-126 9,'0'0'28,"4"-20"1,-4 20 2,0 0-16,0 0-3,0 0-2,0 0-3,0 0-1,10 22-1,-2-4 1,0 10-2,0-5 1,0 9-1,0 3-1,0 3-1,-4-5-1,0-7 1,-4 0-2,-2-4 1,-2-3-1,4-19-2,-8 24 0,8-24-2,0 0-5,0 0-22,0 0-3,-16-32-2,16 32 2</inkml:trace>
          <inkml:trace contextRef="#ctx0" brushRef="#br1" timeOffset="-27089.4219">5113-438 55,'-14'-20'33,"14"20"-1,-14-21-1,14 21-30,0 0-5,0 0-12,14 19-15,-14-19-2,25 26 1,-15-8-1</inkml:trace>
          <inkml:trace contextRef="#ctx0" brushRef="#br1" timeOffset="-26323.3781">5454-122 19,'18'0'27,"-18"0"-1,0 0-2,15-20-6,-15 20-4,0 0-3,0 0-3,0 0-2,-15 20-3,15-20 1,-4 40-2,4-15 0,-2 7 0,6 3 0,-4-3 0,8 0-2,-4-5 2,3-3-2,-9-2 1,2-22-1,10 29 0,-10-29 1,0 0-1,0 0 1,0 0-1,0 0 0,0 0 1,12-27-1,-12 27 0,10-34 0,-4 12 0,4-5 0,4 3-1,2-8 1,6 3-1,1 1 0,1 2 1,-2 9 0,4 5 0,-6 0 0,-2 18 0,-18-6 1,25 33 0,-15-13-1,-6 10 1,4 3 0,-4-5-1,8 4 0,-8-7 1,6-1-1,-10-24-1,4 30 0,-4-30-1,6 19 0,-6-19-4,0 0-5,24-4-19,-24 4-5,0 0 0,0 0 1</inkml:trace>
          <inkml:trace contextRef="#ctx0" brushRef="#br1" timeOffset="-25842.3538">6204-47 14,'-2'-20'30,"2"20"-1,-8-23 2,14 5-17,-24 18-4,18 0-3,-22-14-2,22 14 0,-36 8-2,18 6 1,-9 6 0,11 5-1,-2 7 0,4 1 0,4-1-1,8 2-1,6-7 2,4 3-2,6-6-1,4-5 0,4-3 0,5-8 0,5 0-1,-4-6-2,6-8-1,-9 6-5,25-18-17,-26 10-8,2-6-2,-5 7 3</inkml:trace>
          <inkml:trace contextRef="#ctx0" brushRef="#br1" timeOffset="-25407.3289">6535-73 47,'0'0'32,"0"0"1,-28 0-4,28 0-22,2 40-1,2-14-1,-10 9-2,12-1 1,4 11 0,-4-15-1,-2 3-1,4-9 0,-2-2-1,-6-22 0,10 33 0,-10-33 0,0 0-1,0 0 1,0 0-1,0 0 0,-6-25 1,8 9-1,2-8 0,-6-7 0,10 3 0,-4-4-1,8-1 1,-2 3 0,17 1 0,-7-1-1,4 6 0,6 6 0,5 1 1,-3 7-1,4 2-1,-6 6 0,5-2-1,-15 12-6,10-18-21,-30 10-4,32 2-2,-32-2 2</inkml:trace>
          <inkml:trace contextRef="#ctx0" brushRef="#br1" timeOffset="-24595.2826">7025 76 0,'0'0'26,"0"0"3,0 0-7,0 0-3,0 0-5,0 0-3,0 0-3,26 4-1,-26-4-1,26-4-1,-26 4-2,35-6 0,-15 4 0,4-4-1,-2 0 0,5-4-1,-9 2 1,2-2-2,-20 10 2,28-27-2,-28 27 2,18-32-2,-18 32 1,-2-32 1,2 32-4,-28-25 4,10 17-2,-8 6 1,-9 10-2,1 7 2,-2 1-1,10 4 2,1 8-1,7 1 1,4 5-1,10-1-1,6-1 1,8-6 0,6 3-1,2-7 1,5-4 0,9-2-2,6-3 1,-8-5-2,9-8-1,-9 4-4,10-16-1,-40 12-8,53-17-14,-53 17-6,30-26 2,-30 26 1</inkml:trace>
          <inkml:trace contextRef="#ctx0" brushRef="#br1" timeOffset="-23994.2482">7713 72 20,'0'0'26,"6"-26"1,-6 26-11,6-36-5,-6 36-4,-4-39-2,4 39 0,-14-36-1,14 36 0,-31-25 0,5 25 1,6 0-1,-20 19 0,19-9 1,-7 20-1,6-6-1,-4 9 0,10-3-1,2 7 0,12-9-2,2-2 1,8-3 0,-8-23-1,24 30 1,-4-22 0,0-6-1,6-4 1,-1-4 0,1-2-1,-2-6 1,4 0-1,-6-5 0,-5 1 0,1 0 0,-8 0-1,-10 18 0,22-33 1,-22 33 0,0 0 0,0 0 0,0 0 1,18 2 0,-18-2 1,4 31 0,-2-11-1,-2-20 0,24 32-1,-24-32 0,33 25-1,-15-17-1,14-8-4,-32 0-12,40 4-16,-40-4-2,43-12 1,-43 12 0</inkml:trace>
          <inkml:trace contextRef="#ctx0" brushRef="#br1" timeOffset="-23363.2121">8293-138 9,'0'0'30,"2"-23"-2,-2 23 4,-16-18-17,16 18-7,-18-10-2,18 10-1,-42 0-1,18 0 0,-11 8 0,7 0-2,-6 6 1,8-1 0,-7-1-1,33-12-1,-22 36 1,22-36-2,8 33 0,8-21 0,9 2 0,5 2-1,8-4 1,-6 3 0,5-5 0,-5 2 0,0 0-1,-8 0 2,-3 0-1,-21-12 0,22 25 1,-22-25 0,-6 26-1,6-26 1,-45 24-1,19-12 1,-10-2-1,-3-1 0,3-3 0,2 0-1,10-6-2,-5 6-5,29-6-16,0 0-9,-8-24-1,8 24 0</inkml:trace>
          <inkml:trace contextRef="#ctx0" brushRef="#br1" timeOffset="-22776.1784">8481-11 41,'0'0'33,"0"0"-1,28 8-11,-28-8-12,30 0-1,-11 4-3,9-12-1,-4 6-2,2-8 1,-6 4 0,9-4-2,-7 0 3,-2-2-2,-20 12 1,30-23-3,-30 23 2,14-24-2,-14 24 0,-10-24 0,10 24 0,-22-18 0,22 18-2,-36-13 3,7 13-1,1 5 2,0 5-2,0 2 2,-11 8-2,13 2 1,6 3 0,6 1 0,8 4-1,6-5 0,8 1 1,6-4-1,6-1 0,0-3 1,1-6-1,1 2 0,-2-8-1,8-2-1,4-8 1,-1 4-3,11-12-4,-18 14-10,21-16-17,-17 4-1,12-4 3,-18 3-1</inkml:trace>
          <inkml:trace contextRef="#ctx0" brushRef="#br1" timeOffset="-22109.1404">9338-183 25,'20'-26'28,"-20"26"1,0 0-8,8-35-7,-8 35-3,0 0-3,-26-16-2,26 16-1,-44-8 0,13 4-1,-9 14-1,8-6 0,-11 8-1,13 1 0,-6 7 0,16-2 0,6 4-1,10 5-1,4 1-1,6-4 1,12 3-2,4-5 2,10 0-2,-4-2 1,13-3 0,-1-3 1,2-4-1,-3 2 1,-3-2-1,-10 2 1,2 3 0,-9-1 0,-19-14-1,18 32 2,-18-32-1,-2 29 0,-16-17 1,-3-2-1,-11 0 1,-6-6 0,-2 0 0,1-2 0,-9-4-1,12 0 0,3-2-2,5 0-2,28 4-9,-24-8-21,24 8 0,-18-14 0,18 14 0</inkml:trace>
        </inkml:traceGroup>
      </inkml:traceGroup>
    </inkml:traceGroup>
    <inkml:traceGroup>
      <inkml:annotationXML>
        <emma:emma xmlns:emma="http://www.w3.org/2003/04/emma" version="1.0">
          <emma:interpretation id="{69CB433D-B8C1-47B1-8A4F-C8EEA9C75125}" emma:medium="tactile" emma:mode="ink">
            <msink:context xmlns:msink="http://schemas.microsoft.com/ink/2010/main" type="paragraph" rotatedBoundingBox="7722,16084 16009,16022 16018,17248 7731,17310" alignmentLevel="2"/>
          </emma:interpretation>
        </emma:emma>
      </inkml:annotationXML>
      <inkml:traceGroup>
        <inkml:annotationXML>
          <emma:emma xmlns:emma="http://www.w3.org/2003/04/emma" version="1.0">
            <emma:interpretation id="{853F64EF-6279-4333-B01B-901A5F5A7F31}" emma:medium="tactile" emma:mode="ink">
              <msink:context xmlns:msink="http://schemas.microsoft.com/ink/2010/main" type="inkBullet" rotatedBoundingBox="7724,16454 7762,16453 7763,16540 7725,16541"/>
            </emma:interpretation>
            <emma:one-of disjunction-type="recognition" id="oneOf6">
              <emma:interpretation id="interp30" emma:lang="en-US" emma:confidence="0">
                <emma:literal>•</emma:literal>
              </emma:interpretation>
            </emma:one-of>
          </emma:emma>
        </inkml:annotationXML>
        <inkml:trace contextRef="#ctx0" brushRef="#br0" timeOffset="21250.4861">-6114 1839 21,'0'-25'21,"0"25"-2,2-20-2,-2 20-2,2-18-3,-2 18-3,0 0 0,4-24-2,-4 24-2,0 0 0,0 0-1,0 0-1,0 0 0,0 0-1,0 0-1,0 0 0,0 0 0,0 0 1,0 0-2,0 0 1,0 0 0,0 0-1,0 0 1,0 0-1,0 0 1,0 0-1,0 0 0,0 0 0,-18 0 0,18 0 0,0 0 0,0 0 0,0 0 0,0 0-1,0 0 1,0 0 0,0 0 0,0 0-1,0 0 0,0 0-1,0 0-4,0 0-8,0 0-17,-20 22-2,20-22 2,0 0-1</inkml:trace>
      </inkml:traceGroup>
      <inkml:traceGroup>
        <inkml:annotationXML>
          <emma:emma xmlns:emma="http://www.w3.org/2003/04/emma" version="1.0">
            <emma:interpretation id="{25D85171-FA20-4C66-9096-64AB95DF352E}" emma:medium="tactile" emma:mode="ink">
              <msink:context xmlns:msink="http://schemas.microsoft.com/ink/2010/main" type="line" rotatedBoundingBox="7810,16083 16009,16022 16018,17248 7819,17309"/>
            </emma:interpretation>
          </emma:emma>
        </inkml:annotationXML>
        <inkml:traceGroup>
          <inkml:annotationXML>
            <emma:emma xmlns:emma="http://www.w3.org/2003/04/emma" version="1.0">
              <emma:interpretation id="{A262E53D-4C8E-4755-898A-B671AA27004F}" emma:medium="tactile" emma:mode="ink">
                <msink:context xmlns:msink="http://schemas.microsoft.com/ink/2010/main" type="inkWord" rotatedBoundingBox="10797,16064 16009,16025 16018,17248 10806,17287"/>
              </emma:interpretation>
              <emma:one-of disjunction-type="recognition" id="oneOf7">
                <emma:interpretation id="interp31" emma:lang="en-US" emma:confidence="0">
                  <emma:literal>weakacid/base</emma:literal>
                </emma:interpretation>
                <emma:interpretation id="interp32" emma:lang="en-US" emma:confidence="1">
                  <emma:literal>weak acid/ base</emma:literal>
                </emma:interpretation>
                <emma:interpretation id="interp33" emma:lang="en-US" emma:confidence="0">
                  <emma:literal>weak acid/base</emma:literal>
                </emma:interpretation>
                <emma:interpretation id="interp34" emma:lang="en-US" emma:confidence="0">
                  <emma:literal>weak acid\base</emma:literal>
                </emma:interpretation>
                <emma:interpretation id="interp35" emma:lang="en-US" emma:confidence="0">
                  <emma:literal>Weakacid/base</emma:literal>
                </emma:interpretation>
              </emma:one-of>
            </emma:emma>
          </inkml:annotationXML>
          <inkml:trace contextRef="#ctx0" brushRef="#br2" timeOffset="30632.2977">-2775 1981 25,'0'0'29,"4"-23"2,-4 23-9,0-32-10,0 32-2,-6-35-2,-4 19-3,6-14 0,-6 12-1,2-11-1,-6 7-1,2 2 0,-8 8 0,-3 3-1,-1 9 0,-2 9 0,-2 7 0,1 8-1,-1 13 1,2 1-1,10 3 1,6 1-1,6 5 0,4-9 0,4-1 0,10-9 0,2-4 0,4-8 0,4-7 0,-1-9 0,-3-9 0,4 1 1,2-10-1,-6-6 1,-1 0-1,1-1 0,-6-1 2,0-5-2,-2 5 0,-4 2 0,-4 2 0,0 3 0,-4 19 0,4-18 1,-4 18-1,0 0 1,8 33 0,0-15 0,2 8-1,2 2 1,5-1 0,-1-1-1,2-4-1,0-1-1,2-7-4,-20-14-3,34 14-18,-34-14-7,23 2-2,-23-2 2</inkml:trace>
          <inkml:trace contextRef="#ctx0" brushRef="#br2" timeOffset="31135.3265">-2192 1723 36,'-20'-6'31,"20"6"2,-26-16-8,-5 16-16,7-8-1,-14 14-4,4-4 0,-11 12 0,11-6-1,-6 13 0,9 3 0,1 8 0,10-5-1,2 11 2,14-1-3,4-3 1,10 4-1,8-3-1,6-3 1,6-7-1,9-1 0,1-6 0,6-4-1,1-12 0,-3 0-2,7-12-2,-21 8-4,20-22-9,-22 16-14,5-16-3,-9 5 1,-2-3 1</inkml:trace>
          <inkml:trace contextRef="#ctx0" brushRef="#br2" timeOffset="31495.3471">-1936 1472 48,'-30'-36'32,"8"11"1,3 17-3,19 8-33,-14 18-15,18-1-12,8 7-3,7-6 1</inkml:trace>
          <inkml:trace contextRef="#ctx0" brushRef="#br2" timeOffset="31330.3376">-1954 1758 20,'4'-31'33,"-6"9"0,2 22 2,0 0-14,-4-18-7,-2 44-5,8 3-2,-10 13-3,10 1-2,-2 13 0,4-1-1,0 0-2,-2-5-2,12-15-8,-8 5-25,2-17 2,-8-23-3,0 0 2</inkml:trace>
          <inkml:trace contextRef="#ctx0" brushRef="#br2" timeOffset="32194.3871">-1383 1936 10,'0'0'28,"4"-18"0,-4 18 1,-11-23-14,13-5-5,-2 28-3,-22-40-2,4 15 0,2-1-2,-10 10 0,6 0-1,-7 7 0,-1 3 0,-2 10 0,0 7-1,-3 13 2,7 0-2,0 13 1,8 1-1,0 11 1,16-5-2,2 5 1,10-5 0,6-7-1,8-3 0,2-7 0,5-13 1,3-6-1,0-12 1,-2-8-1,5-11 1,-7-5-1,0-4 0,-2-17 0,-1-2 0,-11-9-1,0-3 1,-2-4 0,-6-4-1,-2 2 1,-6 2 0,-4 9 0,-6 9-1,4 13 1,0 7 1,6 29 0,0 0 1,-20 25 1,24 9-1,0 17 1,8-1 0,-4 19-1,10-6 0,-4 10 0,6-8-1,-3-7-1,-3-5 1,-4-6-2,4-5 0,2-11-3,-24-5-5,8-26-27,0 0 1,-10 18-1,10-18 0</inkml:trace>
          <inkml:trace contextRef="#ctx0" brushRef="#br2" timeOffset="32854.4248">-557 1367 21,'0'0'33,"-4"-23"1,4 23 0,0 0-19,0 0-3,-32 29-2,18 3-3,-10 25-1,-1 12-1,-3 22-2,-4 6 1,-2 2-3,3 9 2,-1-5-2,4-8 0,-2-3 0,1-18-1,-1-7 0,10-10 0,-2-10 1,2-7-3,4-12 0,-3-1-2,19-27-2,-22 14-12,22-14-18,-2-26 0,8-3-1,2-3 1</inkml:trace>
          <inkml:trace contextRef="#ctx0" brushRef="#br2" timeOffset="33932.4335">-414 1456 25,'-6'-20'29,"6"20"-4,0 0-5,0-31-5,0 31-4,0 0-1,-12 27-3,16-5 0,-10 18-1,10 3-1,-6 18-1,10 1-1,2 9 1,-2 0-1,1-2-1,1-6 0,-2-6-1,0-9-1,-2-9 0,-4-7 0,-6-8 0,4-24 0,-4 27 0,4-27 0,0 0 0,0 0 0,0 0 0,-16-24 1,16 5-1,-4-7 0,4-6 0,4-3 0,4-3 0,4-5-1,6 1 1,6-1 0,8 5-1,5 3 1,7 9 0,-8 10 0,5 7 0,-5 9 1,2 9-2,-5 7 2,1 10-1,-10 6 0,-6 3 1,-2-1-1,-12 9 0,-8-3 0,-14-1 0,-10-5 0,-12-1 0,-7-5-1,-1-4 1,-3-1-1,7-9 0,2-4-2,11-10-1,1 6-10,30-6-20,-20-24 0,20 24-2,14-33 1</inkml:trace>
          <inkml:trace contextRef="#ctx0" brushRef="#br2" timeOffset="34628.4716">486 1841 21,'0'-18'28,"0"18"0,20-27-7,-20 27-9,6-36-1,-6 36-3,2-41-2,-8 25-1,0-12 0,-10 9-2,16 19 0,-45-24-1,17 16 0,-8 14 0,2 8-1,-9 11 1,5 5-1,2 15 1,7 5-1,9 7 0,6-2 0,8-1 0,8-5 0,12-5 1,8-11-1,5-11 0,-1-10 0,4-6 0,2-14 0,-1-2-1,-3-12 1,-2-4-1,0-5 0,-4-3 0,-1-7 1,-3 1-2,2 3 1,-2 3 0,-4 5 0,-4 11 0,-10 18 1,0 0 0,0 0-1,8 47 1,-8-17 1,-2 11-1,8-1 0,-2 3 0,15-5 0,-5-7-1,6-3 1,0-8-2,-2-2-2,10-16-3,-28-2-17,33 7-12,-33-7-3,22-19 3,-22 19-1</inkml:trace>
          <inkml:trace contextRef="#ctx0" brushRef="#br2" timeOffset="35326.4903">1101 1656 23,'8'-24'32,"-8"24"2,-4-32-1,4 32-16,-16-39-8,-2 31-2,18 8-3,-43-16-1,15 10-1,-8 12 0,-1 2-1,-1 4 0,8 10 1,4 3-2,9 1 1,9 2 0,12-1-1,7-3 0,7 0 0,8 3 0,4-7 0,-2 0-1,11 3 1,-1-1 0,2 0 0,-1 2 0,-3 3 1,-6 1-1,-6-2 0,-6 1 1,-11-5-1,-14 0 0,-7 1 1,-10-3-1,-6-6 1,-6-2-1,-5 0-1,3-4 1,2-3 0,5-5-1,1-3-1,12-7-3,-2 4-2,20-14-8,0 20-18,-12-30-3,12 30 3,4-41 0</inkml:trace>
          <inkml:trace contextRef="#ctx0" brushRef="#br2" timeOffset="36002.5208">1389 1798 14,'0'0'28,"0"0"2,0 0 0,26 4-16,-26-4-4,35-4-3,-15 4-2,12-12 0,-2 8-1,3-6-1,-1 4-1,0-6 1,0 4-1,-3-3-1,-7 5 0,-2-2-1,-20 8 1,34-14 0,-34 14-1,10-20 1,-10 20-1,4-27 1,-4 27 0,-10-34 0,10 34-1,-26-32 1,4 17 1,-2 5 0,-11 8 0,-1 2 0,-8 17 0,3 7 0,-3 10 0,8 7 0,5 9 0,13 5-1,12 2 0,10-2 1,12-1-1,13-7 0,13-11 0,4-3 0,1-11-1,5-8 1,1-8 0,3-6 0,1-4-1,-3-4 0,-4-6-1,-3 2-1,5-7-1,-22 5-3,15-10-9,-23 24-21,0-18 0,-22 18-2,14-16 2</inkml:trace>
          <inkml:trace contextRef="#ctx0" brushRef="#br2" timeOffset="24780.0823">-6056 1711 15,'0'0'20,"0"0"0,0 0-3,19-20 1,-19 20-4,0 0-3,0 0-2,0 0-1,0 0-2,0 0 0,0 0-2,0 0 0,0 0-1,0 0 1,0 0-1,0 0-1,8 20 0,-8-20 2,6 26-2,0-3 0,-4 1 0,4 6 0,-2 9-1,6-3 1,-8 5-1,8 1 0,-4 5 0,6-6 0,-2 1-1,-2-5 1,0-3-1,0-10 1,3 1 0,-7-7 0,-4-18-1,8 20 0,-8-20 1,0 0 0,0 0-1,0 0 0,0 0 0,0 0 0,0 0 0,0 0 0,0 0 0,0 0 0,0 0 0,0 0 0,0 0 0,0 0 0,14-20 0,-14 20 0,14-37 0,-10 15 0,4-4 0,10-9-1,-4 1 2,4-1-2,1-3 2,1 1-2,-2 1 1,4 2 0,0 1 1,-10 5-2,4 6 2,-7-1 0,-9 23-1,14-22 0,-14 22 0,0 0 0,0 0 0,0 0 0,0 0 0,0 0 0,20 24 0,-20-24 0,14 37 0,-8-13 0,4 2 0,2 1 1,0 3-1,2 5 0,-2 1 1,5 0-1,3 1 0,-6-1 1,0 3-1,0-7 0,2-5 1,-8-5-1,-8-22 0,18 26 0,-18-26 0,0 0 1,0 0-1,19 0 0,-19 0 0,8-26 1,0 4-1,-2-9 0,2-7 0,6-11 0,-2-6 0,4-7 0,-4-1-1,8-2 0,-3 2 2,1 4-2,-2 7 1,-4 11-1,2 7 1,-2 12 0,-12 22-1,16-27 1,-16 27-3,0 0-1,20-10-3,-30 30-22,10-20-7,0 0-1,2 23 0</inkml:trace>
          <inkml:trace contextRef="#ctx0" brushRef="#br2" timeOffset="27880.1922">-4997 1934 11,'0'0'16,"0"0"1,0 0 0,0 0-2,0 0 0,0 0-3,0 0-1,0 0-2,0 0-2,0 0-1,2-18-1,-2 18-1,24-4 0,-24 4-1,35-8-1,-17 4 0,10-7-1,-6 5 0,0-4 0,-4 0 0,5-6 0,-23 16 0,26-33 0,-26 33 0,20-34 0,-14 16 0,-4 0 0,-2 18 0,-8-33-1,8 33 2,-20-28-2,20 28 1,-36-16-1,11 14 0,1 4 1,-2 2-1,4 8 0,-4 6 0,1 8 1,7 9-1,0 1 1,6 7 0,8 3 0,4 3-1,10-2 1,0-5 0,8-1-1,-2-7 0,7-6 0,-1-3 0,-2-9 0,0-8 0,2-4-1,-2-8-1,1 0 0,1-12-1,-22 16-3,44-29-2,-44 29-7,38-30-10,-38 30-9,25-24 1,-25 24 0</inkml:trace>
          <inkml:trace contextRef="#ctx0" brushRef="#br2" timeOffset="28610.1932">-4287 1916 17,'-6'-23'27,"6"23"1,-16-20-2,18-2-16,-2 22 0,-8-28-2,8 28-2,-6-39-1,6 39 0,-13-34-1,13 34-1,-16-29-1,16 29 1,-40-12-1,16 16-1,-2 6 0,-7 9 0,5 5 0,-4 10 0,6 7 0,-1-1 0,13 9 0,4-5-1,2-1 1,8-7-1,2-1 0,6-7 1,2-3-1,2-7 0,-12-18 0,35 14 0,-13-20 0,4-2 0,0-10 0,1-7 1,-1-1-1,-2-6 0,4-5 0,-10-1 0,-6-3 0,-2 7 1,-1 1-1,-5 7 0,0 4 0,-4 22 0,2-23 0,-2 23 2,0 0-1,-6 39-1,8-15 1,2 11 0,0-5 0,4 2-1,2 1 0,0-5 0,2-4 0,6-3-1,-8-1-2,8-14-3,-16 12-7,-2-18-17,19-2-4,-19 2-1,0 0 2</inkml:trace>
          <inkml:trace contextRef="#ctx0" brushRef="#br2" timeOffset="28971.2055">-4035 1395 13,'0'0'31,"0"0"1,0 0 1,-20 4-16,20-4-4,-4 51-2,8-17-4,-10 19-2,8 2-1,-6 9 1,8-1-3,-2 2 0,0 0-1,0-6 0,4-9-1,-2-7 0,-2-5 0,4-11-3,-6-3-1,0-24-8,10 26-19,-10-26-4,0 0 0,0 0 0</inkml:trace>
          <inkml:trace contextRef="#ctx0" brushRef="#br2" timeOffset="29542.2382">-3612 1395 25,'0'0'29,"31"-20"0,-11 8-13,-20 12-2,0 0-3,0 0-3,-14 18-2,-17 4 0,-7 1-3,-10 11 1,-5 2-3,-5 5 0,1-9 0,3 7 0,1-9-1,13-1 1,12-11-1,10-4 1,18-14 0,-16 24 0,16-24 0,22 23 1,0-7 0,4 6-1,11 6 1,-3 7 1,10-7-1,3 7-1,1-3 0,-2 0-1,-5-1 1,-3-5-1,-4-8-1,-6 3-2,-9-3-5,7-16-13,-26-2-13,26 12-1,-26-12 0,22-6 1</inkml:trace>
        </inkml:traceGroup>
      </inkml:traceGroup>
    </inkml:traceGroup>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4C95AED4-3C59-4E9B-8C25-14C8B55742AC}" type="slidenum">
              <a:rPr lang="en-US"/>
              <a:pPr/>
              <a:t>‹#›</a:t>
            </a:fld>
            <a:endParaRPr lang="en-US"/>
          </a:p>
        </p:txBody>
      </p:sp>
    </p:spTree>
    <p:extLst>
      <p:ext uri="{BB962C8B-B14F-4D97-AF65-F5344CB8AC3E}">
        <p14:creationId xmlns:p14="http://schemas.microsoft.com/office/powerpoint/2010/main" val="36999585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B18F24-30FF-4A2D-9126-4FCFBC3AC670}"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9523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626" name="Group 2"/>
          <p:cNvGrpSpPr>
            <a:grpSpLocks/>
          </p:cNvGrpSpPr>
          <p:nvPr/>
        </p:nvGrpSpPr>
        <p:grpSpPr bwMode="auto">
          <a:xfrm>
            <a:off x="-3222625" y="304800"/>
            <a:ext cx="11909425" cy="4724400"/>
            <a:chOff x="-2030" y="192"/>
            <a:chExt cx="7502" cy="2976"/>
          </a:xfrm>
        </p:grpSpPr>
        <p:sp>
          <p:nvSpPr>
            <p:cNvPr id="26627"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2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2083 -32000"/>
                <a:gd name="T13" fmla="*/ T12 w 64000"/>
                <a:gd name="T14" fmla="+- 0 -29632 -32000"/>
                <a:gd name="T15" fmla="*/ -29632 h 64000"/>
                <a:gd name="T16" fmla="+- 0 32000 -32000"/>
                <a:gd name="T17" fmla="*/ T16 w 64000"/>
                <a:gd name="T18" fmla="+- 0 0 -32000"/>
                <a:gd name="T19" fmla="*/ 0 h 64000"/>
                <a:gd name="T20" fmla="+- 0 12083 -32000"/>
                <a:gd name="T21" fmla="*/ T20 w 64000"/>
                <a:gd name="T22" fmla="+- 0 29631 -32000"/>
                <a:gd name="T23" fmla="*/ 29631 h 64000"/>
                <a:gd name="T24" fmla="+- 0 12083 -32000"/>
                <a:gd name="T25" fmla="*/ T24 w 64000"/>
                <a:gd name="T26" fmla="+- 0 29631 -32000"/>
                <a:gd name="T27" fmla="*/ 29631 h 64000"/>
                <a:gd name="T28" fmla="+- 0 12082 -32000"/>
                <a:gd name="T29" fmla="*/ T28 w 64000"/>
                <a:gd name="T30" fmla="+- 0 29631 -32000"/>
                <a:gd name="T31" fmla="*/ 29631 h 64000"/>
                <a:gd name="T32" fmla="+- 0 12083 -32000"/>
                <a:gd name="T33" fmla="*/ T32 w 64000"/>
                <a:gd name="T34" fmla="+- 0 29632 -32000"/>
                <a:gd name="T35" fmla="*/ 29632 h 64000"/>
                <a:gd name="T36" fmla="+- 0 12083 -32000"/>
                <a:gd name="T37" fmla="*/ T36 w 64000"/>
                <a:gd name="T38" fmla="+- 0 -29632 -32000"/>
                <a:gd name="T39" fmla="*/ -29632 h 64000"/>
                <a:gd name="T40" fmla="+- 0 12082 -32000"/>
                <a:gd name="T41" fmla="*/ T40 w 64000"/>
                <a:gd name="T42" fmla="+- 0 -29632 -32000"/>
                <a:gd name="T43" fmla="*/ -29632 h 64000"/>
                <a:gd name="T44" fmla="+- 0 12083 -32000"/>
                <a:gd name="T45" fmla="*/ T44 w 64000"/>
                <a:gd name="T46" fmla="+- 0 -29632 -32000"/>
                <a:gd name="T47" fmla="*/ -29632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2400">
                <a:latin typeface="Times New Roman" pitchFamily="18" charset="0"/>
              </a:endParaRPr>
            </a:p>
          </p:txBody>
        </p:sp>
        <p:sp>
          <p:nvSpPr>
            <p:cNvPr id="2662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994 -32000"/>
                <a:gd name="T13" fmla="*/ T12 w 64000"/>
                <a:gd name="T14" fmla="+- 0 -25754 -32000"/>
                <a:gd name="T15" fmla="*/ -25754 h 64000"/>
                <a:gd name="T16" fmla="+- 0 32000 -32000"/>
                <a:gd name="T17" fmla="*/ T16 w 64000"/>
                <a:gd name="T18" fmla="+- 0 0 -32000"/>
                <a:gd name="T19" fmla="*/ 0 h 64000"/>
                <a:gd name="T20" fmla="+- 0 18994 -32000"/>
                <a:gd name="T21" fmla="*/ T20 w 64000"/>
                <a:gd name="T22" fmla="+- 0 25753 -32000"/>
                <a:gd name="T23" fmla="*/ 25753 h 64000"/>
                <a:gd name="T24" fmla="+- 0 18994 -32000"/>
                <a:gd name="T25" fmla="*/ T24 w 64000"/>
                <a:gd name="T26" fmla="+- 0 25753 -32000"/>
                <a:gd name="T27" fmla="*/ 25753 h 64000"/>
                <a:gd name="T28" fmla="+- 0 18993 -32000"/>
                <a:gd name="T29" fmla="*/ T28 w 64000"/>
                <a:gd name="T30" fmla="+- 0 25753 -32000"/>
                <a:gd name="T31" fmla="*/ 25753 h 64000"/>
                <a:gd name="T32" fmla="+- 0 18994 -32000"/>
                <a:gd name="T33" fmla="*/ T32 w 64000"/>
                <a:gd name="T34" fmla="+- 0 25754 -32000"/>
                <a:gd name="T35" fmla="*/ 25754 h 64000"/>
                <a:gd name="T36" fmla="+- 0 18994 -32000"/>
                <a:gd name="T37" fmla="*/ T36 w 64000"/>
                <a:gd name="T38" fmla="+- 0 -25754 -32000"/>
                <a:gd name="T39" fmla="*/ -25754 h 64000"/>
                <a:gd name="T40" fmla="+- 0 18993 -32000"/>
                <a:gd name="T41" fmla="*/ T40 w 64000"/>
                <a:gd name="T42" fmla="+- 0 -25754 -32000"/>
                <a:gd name="T43" fmla="*/ -25754 h 64000"/>
                <a:gd name="T44" fmla="+- 0 18994 -32000"/>
                <a:gd name="T45" fmla="*/ T44 w 64000"/>
                <a:gd name="T46" fmla="+- 0 -25754 -32000"/>
                <a:gd name="T47" fmla="*/ -257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Arial" charset="0"/>
              </a:endParaRPr>
            </a:p>
          </p:txBody>
        </p:sp>
      </p:grpSp>
      <p:sp>
        <p:nvSpPr>
          <p:cNvPr id="26630"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smtClean="0"/>
              <a:t>Click to edit Master title style</a:t>
            </a:r>
          </a:p>
        </p:txBody>
      </p:sp>
      <p:sp>
        <p:nvSpPr>
          <p:cNvPr id="2663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26632" name="Rectangle 8"/>
          <p:cNvSpPr>
            <a:spLocks noGrp="1" noChangeArrowheads="1"/>
          </p:cNvSpPr>
          <p:nvPr>
            <p:ph type="dt" sz="half" idx="2"/>
          </p:nvPr>
        </p:nvSpPr>
        <p:spPr/>
        <p:txBody>
          <a:bodyPr/>
          <a:lstStyle>
            <a:lvl1pPr>
              <a:defRPr/>
            </a:lvl1pPr>
          </a:lstStyle>
          <a:p>
            <a:endParaRPr lang="en-US"/>
          </a:p>
        </p:txBody>
      </p:sp>
      <p:sp>
        <p:nvSpPr>
          <p:cNvPr id="26633" name="Rectangle 9"/>
          <p:cNvSpPr>
            <a:spLocks noGrp="1" noChangeArrowheads="1"/>
          </p:cNvSpPr>
          <p:nvPr>
            <p:ph type="ftr" sz="quarter" idx="3"/>
          </p:nvPr>
        </p:nvSpPr>
        <p:spPr/>
        <p:txBody>
          <a:bodyPr/>
          <a:lstStyle>
            <a:lvl1pPr>
              <a:defRPr/>
            </a:lvl1pPr>
          </a:lstStyle>
          <a:p>
            <a:endParaRPr lang="en-US"/>
          </a:p>
        </p:txBody>
      </p:sp>
      <p:sp>
        <p:nvSpPr>
          <p:cNvPr id="26634" name="Rectangle 10"/>
          <p:cNvSpPr>
            <a:spLocks noGrp="1" noChangeArrowheads="1"/>
          </p:cNvSpPr>
          <p:nvPr>
            <p:ph type="sldNum" sz="quarter" idx="4"/>
          </p:nvPr>
        </p:nvSpPr>
        <p:spPr/>
        <p:txBody>
          <a:bodyPr/>
          <a:lstStyle>
            <a:lvl1pPr>
              <a:defRPr/>
            </a:lvl1pPr>
          </a:lstStyle>
          <a:p>
            <a:fld id="{1541E229-5133-4D7B-902A-D1E498B25B6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EEDCBA-1610-451C-89C6-F6C06EC096B6}" type="slidenum">
              <a:rPr lang="en-US"/>
              <a:pPr/>
              <a:t>‹#›</a:t>
            </a:fld>
            <a:endParaRPr lang="en-US"/>
          </a:p>
        </p:txBody>
      </p:sp>
    </p:spTree>
    <p:extLst>
      <p:ext uri="{BB962C8B-B14F-4D97-AF65-F5344CB8AC3E}">
        <p14:creationId xmlns:p14="http://schemas.microsoft.com/office/powerpoint/2010/main" val="187795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10E749-CEAC-47A9-9AF6-22E7100585AE}" type="slidenum">
              <a:rPr lang="en-US"/>
              <a:pPr/>
              <a:t>‹#›</a:t>
            </a:fld>
            <a:endParaRPr lang="en-US"/>
          </a:p>
        </p:txBody>
      </p:sp>
    </p:spTree>
    <p:extLst>
      <p:ext uri="{BB962C8B-B14F-4D97-AF65-F5344CB8AC3E}">
        <p14:creationId xmlns:p14="http://schemas.microsoft.com/office/powerpoint/2010/main" val="3720758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429FB2-A7CF-4F22-989F-6770BBDE80FB}" type="slidenum">
              <a:rPr lang="en-US"/>
              <a:pPr/>
              <a:t>‹#›</a:t>
            </a:fld>
            <a:endParaRPr lang="en-US"/>
          </a:p>
        </p:txBody>
      </p:sp>
    </p:spTree>
    <p:extLst>
      <p:ext uri="{BB962C8B-B14F-4D97-AF65-F5344CB8AC3E}">
        <p14:creationId xmlns:p14="http://schemas.microsoft.com/office/powerpoint/2010/main" val="2953372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3B9C18E-A622-4BE3-9DE7-F1CE5452C392}" type="slidenum">
              <a:rPr lang="en-US"/>
              <a:pPr/>
              <a:t>‹#›</a:t>
            </a:fld>
            <a:endParaRPr lang="en-US"/>
          </a:p>
        </p:txBody>
      </p:sp>
    </p:spTree>
    <p:extLst>
      <p:ext uri="{BB962C8B-B14F-4D97-AF65-F5344CB8AC3E}">
        <p14:creationId xmlns:p14="http://schemas.microsoft.com/office/powerpoint/2010/main" val="386587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9354DF4-FA68-4AB1-8FEB-57A412346B86}" type="slidenum">
              <a:rPr lang="en-US"/>
              <a:pPr/>
              <a:t>‹#›</a:t>
            </a:fld>
            <a:endParaRPr lang="en-US"/>
          </a:p>
        </p:txBody>
      </p:sp>
    </p:spTree>
    <p:extLst>
      <p:ext uri="{BB962C8B-B14F-4D97-AF65-F5344CB8AC3E}">
        <p14:creationId xmlns:p14="http://schemas.microsoft.com/office/powerpoint/2010/main" val="2972373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F554932-9410-458A-8BD8-956355F19C1B}" type="slidenum">
              <a:rPr lang="en-US"/>
              <a:pPr/>
              <a:t>‹#›</a:t>
            </a:fld>
            <a:endParaRPr lang="en-US"/>
          </a:p>
        </p:txBody>
      </p:sp>
    </p:spTree>
    <p:extLst>
      <p:ext uri="{BB962C8B-B14F-4D97-AF65-F5344CB8AC3E}">
        <p14:creationId xmlns:p14="http://schemas.microsoft.com/office/powerpoint/2010/main" val="87323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F3F4B4D-62C9-4565-9FA2-777A242E31C8}" type="slidenum">
              <a:rPr lang="en-US"/>
              <a:pPr/>
              <a:t>‹#›</a:t>
            </a:fld>
            <a:endParaRPr lang="en-US"/>
          </a:p>
        </p:txBody>
      </p:sp>
    </p:spTree>
    <p:extLst>
      <p:ext uri="{BB962C8B-B14F-4D97-AF65-F5344CB8AC3E}">
        <p14:creationId xmlns:p14="http://schemas.microsoft.com/office/powerpoint/2010/main" val="2356675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6A6DD9-F48D-4A19-9D50-B8D9CD4C5372}" type="slidenum">
              <a:rPr lang="en-US"/>
              <a:pPr/>
              <a:t>‹#›</a:t>
            </a:fld>
            <a:endParaRPr lang="en-US"/>
          </a:p>
        </p:txBody>
      </p:sp>
    </p:spTree>
    <p:extLst>
      <p:ext uri="{BB962C8B-B14F-4D97-AF65-F5344CB8AC3E}">
        <p14:creationId xmlns:p14="http://schemas.microsoft.com/office/powerpoint/2010/main" val="1758653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04580C-5522-4291-9F92-AE84A137317A}" type="slidenum">
              <a:rPr lang="en-US"/>
              <a:pPr/>
              <a:t>‹#›</a:t>
            </a:fld>
            <a:endParaRPr lang="en-US"/>
          </a:p>
        </p:txBody>
      </p:sp>
    </p:spTree>
    <p:extLst>
      <p:ext uri="{BB962C8B-B14F-4D97-AF65-F5344CB8AC3E}">
        <p14:creationId xmlns:p14="http://schemas.microsoft.com/office/powerpoint/2010/main" val="172775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47F4274-3871-4346-8056-3D5CFC9501C9}" type="slidenum">
              <a:rPr lang="en-US"/>
              <a:pPr/>
              <a:t>‹#›</a:t>
            </a:fld>
            <a:endParaRPr lang="en-US"/>
          </a:p>
        </p:txBody>
      </p:sp>
    </p:spTree>
    <p:extLst>
      <p:ext uri="{BB962C8B-B14F-4D97-AF65-F5344CB8AC3E}">
        <p14:creationId xmlns:p14="http://schemas.microsoft.com/office/powerpoint/2010/main" val="259912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5602" name="Group 2"/>
          <p:cNvGrpSpPr>
            <a:grpSpLocks/>
          </p:cNvGrpSpPr>
          <p:nvPr/>
        </p:nvGrpSpPr>
        <p:grpSpPr bwMode="auto">
          <a:xfrm>
            <a:off x="-3238500" y="0"/>
            <a:ext cx="11925300" cy="3810000"/>
            <a:chOff x="-2040" y="0"/>
            <a:chExt cx="7512" cy="2400"/>
          </a:xfrm>
        </p:grpSpPr>
        <p:sp>
          <p:nvSpPr>
            <p:cNvPr id="2560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296 -32000"/>
                <a:gd name="T13" fmla="*/ T12 w 64000"/>
                <a:gd name="T14" fmla="+- 0 -26254 -32000"/>
                <a:gd name="T15" fmla="*/ -26254 h 64000"/>
                <a:gd name="T16" fmla="+- 0 32000 -32000"/>
                <a:gd name="T17" fmla="*/ T16 w 64000"/>
                <a:gd name="T18" fmla="+- 0 0 -32000"/>
                <a:gd name="T19" fmla="*/ 0 h 64000"/>
                <a:gd name="T20" fmla="+- 0 18296 -32000"/>
                <a:gd name="T21" fmla="*/ T20 w 64000"/>
                <a:gd name="T22" fmla="+- 0 26253 -32000"/>
                <a:gd name="T23" fmla="*/ 26253 h 64000"/>
                <a:gd name="T24" fmla="+- 0 18296 -32000"/>
                <a:gd name="T25" fmla="*/ T24 w 64000"/>
                <a:gd name="T26" fmla="+- 0 26253 -32000"/>
                <a:gd name="T27" fmla="*/ 26253 h 64000"/>
                <a:gd name="T28" fmla="+- 0 18295 -32000"/>
                <a:gd name="T29" fmla="*/ T28 w 64000"/>
                <a:gd name="T30" fmla="+- 0 26253 -32000"/>
                <a:gd name="T31" fmla="*/ 26253 h 64000"/>
                <a:gd name="T32" fmla="+- 0 18296 -32000"/>
                <a:gd name="T33" fmla="*/ T32 w 64000"/>
                <a:gd name="T34" fmla="+- 0 26254 -32000"/>
                <a:gd name="T35" fmla="*/ 26254 h 64000"/>
                <a:gd name="T36" fmla="+- 0 18296 -32000"/>
                <a:gd name="T37" fmla="*/ T36 w 64000"/>
                <a:gd name="T38" fmla="+- 0 -26254 -32000"/>
                <a:gd name="T39" fmla="*/ -26254 h 64000"/>
                <a:gd name="T40" fmla="+- 0 18295 -32000"/>
                <a:gd name="T41" fmla="*/ T40 w 64000"/>
                <a:gd name="T42" fmla="+- 0 -26254 -32000"/>
                <a:gd name="T43" fmla="*/ -26254 h 64000"/>
                <a:gd name="T44" fmla="+- 0 18296 -32000"/>
                <a:gd name="T45" fmla="*/ T44 w 64000"/>
                <a:gd name="T46" fmla="+- 0 -26254 -32000"/>
                <a:gd name="T47" fmla="*/ -262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2400">
                <a:latin typeface="Times New Roman" pitchFamily="18" charset="0"/>
              </a:endParaRPr>
            </a:p>
          </p:txBody>
        </p:sp>
        <p:sp>
          <p:nvSpPr>
            <p:cNvPr id="2560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077 -32000"/>
                <a:gd name="T13" fmla="*/ T12 w 64000"/>
                <a:gd name="T14" fmla="+- 0 -26405 -32000"/>
                <a:gd name="T15" fmla="*/ -26405 h 64000"/>
                <a:gd name="T16" fmla="+- 0 32000 -32000"/>
                <a:gd name="T17" fmla="*/ T16 w 64000"/>
                <a:gd name="T18" fmla="+- 0 0 -32000"/>
                <a:gd name="T19" fmla="*/ 0 h 64000"/>
                <a:gd name="T20" fmla="+- 0 18077 -32000"/>
                <a:gd name="T21" fmla="*/ T20 w 64000"/>
                <a:gd name="T22" fmla="+- 0 26404 -32000"/>
                <a:gd name="T23" fmla="*/ 26404 h 64000"/>
                <a:gd name="T24" fmla="+- 0 18077 -32000"/>
                <a:gd name="T25" fmla="*/ T24 w 64000"/>
                <a:gd name="T26" fmla="+- 0 26404 -32000"/>
                <a:gd name="T27" fmla="*/ 26404 h 64000"/>
                <a:gd name="T28" fmla="+- 0 18076 -32000"/>
                <a:gd name="T29" fmla="*/ T28 w 64000"/>
                <a:gd name="T30" fmla="+- 0 26404 -32000"/>
                <a:gd name="T31" fmla="*/ 26404 h 64000"/>
                <a:gd name="T32" fmla="+- 0 18077 -32000"/>
                <a:gd name="T33" fmla="*/ T32 w 64000"/>
                <a:gd name="T34" fmla="+- 0 26405 -32000"/>
                <a:gd name="T35" fmla="*/ 26405 h 64000"/>
                <a:gd name="T36" fmla="+- 0 18077 -32000"/>
                <a:gd name="T37" fmla="*/ T36 w 64000"/>
                <a:gd name="T38" fmla="+- 0 -26405 -32000"/>
                <a:gd name="T39" fmla="*/ -26405 h 64000"/>
                <a:gd name="T40" fmla="+- 0 18076 -32000"/>
                <a:gd name="T41" fmla="*/ T40 w 64000"/>
                <a:gd name="T42" fmla="+- 0 -26405 -32000"/>
                <a:gd name="T43" fmla="*/ -26405 h 64000"/>
                <a:gd name="T44" fmla="+- 0 18077 -32000"/>
                <a:gd name="T45" fmla="*/ T44 w 64000"/>
                <a:gd name="T46" fmla="+- 0 -26405 -32000"/>
                <a:gd name="T47" fmla="*/ -26405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Arial" charset="0"/>
              </a:endParaRPr>
            </a:p>
          </p:txBody>
        </p:sp>
        <p:sp>
          <p:nvSpPr>
            <p:cNvPr id="25605"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5606"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5607"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8"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5609"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25610"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0BDE7A55-434A-49EB-A3AD-93892AD933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audio" Target="../media/media1.mid"/><Relationship Id="rId7" Type="http://schemas.openxmlformats.org/officeDocument/2006/relationships/oleObject" Target="../embeddings/oleObject6.bin"/><Relationship Id="rId2" Type="http://schemas.microsoft.com/office/2007/relationships/media" Target="../media/media1.mid"/><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image" Target="../media/image8.png"/><Relationship Id="rId5" Type="http://schemas.openxmlformats.org/officeDocument/2006/relationships/oleObject" Target="../embeddings/oleObject5.bin"/><Relationship Id="rId10" Type="http://schemas.openxmlformats.org/officeDocument/2006/relationships/image" Target="../media/image7.wmf"/><Relationship Id="rId4" Type="http://schemas.openxmlformats.org/officeDocument/2006/relationships/slideLayout" Target="../slideLayouts/slideLayout2.xml"/><Relationship Id="rId9"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18.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4.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9.bin"/><Relationship Id="rId4" Type="http://schemas.openxmlformats.org/officeDocument/2006/relationships/image" Target="../media/image1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3.bin"/><Relationship Id="rId14" Type="http://schemas.openxmlformats.org/officeDocument/2006/relationships/image" Target="../media/image24.wmf"/></Relationships>
</file>

<file path=ppt/slides/_rels/slide21.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5" Type="http://schemas.openxmlformats.org/officeDocument/2006/relationships/oleObject" Target="../embeddings/oleObject27.bin"/><Relationship Id="rId4" Type="http://schemas.openxmlformats.org/officeDocument/2006/relationships/image" Target="../media/image25.wmf"/></Relationships>
</file>

<file path=ppt/slides/_rels/slide22.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11" Type="http://schemas.openxmlformats.org/officeDocument/2006/relationships/image" Target="../media/image34.png"/><Relationship Id="rId5" Type="http://schemas.openxmlformats.org/officeDocument/2006/relationships/oleObject" Target="../embeddings/oleObject30.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6.bin"/><Relationship Id="rId13" Type="http://schemas.openxmlformats.org/officeDocument/2006/relationships/image" Target="../media/image39.wmf"/><Relationship Id="rId3" Type="http://schemas.openxmlformats.org/officeDocument/2006/relationships/image" Target="../media/image42.png"/><Relationship Id="rId7" Type="http://schemas.openxmlformats.org/officeDocument/2006/relationships/image" Target="../media/image36.wmf"/><Relationship Id="rId12" Type="http://schemas.openxmlformats.org/officeDocument/2006/relationships/oleObject" Target="../embeddings/oleObject38.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40.bin"/><Relationship Id="rId1" Type="http://schemas.openxmlformats.org/officeDocument/2006/relationships/vmlDrawing" Target="../drawings/vmlDrawing12.vml"/><Relationship Id="rId6" Type="http://schemas.openxmlformats.org/officeDocument/2006/relationships/oleObject" Target="../embeddings/oleObject35.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7.bin"/><Relationship Id="rId4" Type="http://schemas.openxmlformats.org/officeDocument/2006/relationships/oleObject" Target="../embeddings/oleObject34.bin"/><Relationship Id="rId9" Type="http://schemas.openxmlformats.org/officeDocument/2006/relationships/image" Target="../media/image37.wmf"/><Relationship Id="rId14" Type="http://schemas.openxmlformats.org/officeDocument/2006/relationships/oleObject" Target="../embeddings/oleObject39.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4.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4.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b="1" dirty="0">
                <a:solidFill>
                  <a:schemeClr val="tx2"/>
                </a:solidFill>
                <a:latin typeface="+mj-lt"/>
                <a:ea typeface="+mj-ea"/>
                <a:cs typeface="+mj-cs"/>
              </a:rPr>
              <a:t>PART 3: </a:t>
            </a:r>
            <a:r>
              <a:rPr lang="en-US" b="1" dirty="0" smtClean="0">
                <a:solidFill>
                  <a:schemeClr val="tx2"/>
                </a:solidFill>
                <a:latin typeface="+mj-lt"/>
                <a:ea typeface="+mj-ea"/>
                <a:cs typeface="+mj-cs"/>
              </a:rPr>
              <a:t/>
            </a:r>
            <a:br>
              <a:rPr lang="en-US" b="1" dirty="0" smtClean="0">
                <a:solidFill>
                  <a:schemeClr val="tx2"/>
                </a:solidFill>
                <a:latin typeface="+mj-lt"/>
                <a:ea typeface="+mj-ea"/>
                <a:cs typeface="+mj-cs"/>
              </a:rPr>
            </a:br>
            <a:r>
              <a:rPr lang="en-US" b="1" dirty="0" smtClean="0">
                <a:solidFill>
                  <a:schemeClr val="tx2"/>
                </a:solidFill>
                <a:latin typeface="+mj-lt"/>
                <a:ea typeface="+mj-ea"/>
                <a:cs typeface="+mj-cs"/>
              </a:rPr>
              <a:t>Weak </a:t>
            </a:r>
            <a:r>
              <a:rPr lang="en-US" b="1" dirty="0">
                <a:solidFill>
                  <a:schemeClr val="tx2"/>
                </a:solidFill>
                <a:latin typeface="+mj-lt"/>
                <a:ea typeface="+mj-ea"/>
                <a:cs typeface="+mj-cs"/>
              </a:rPr>
              <a:t>Acids &amp; Bases</a:t>
            </a:r>
            <a:endParaRPr lang="en-US" dirty="0">
              <a:solidFill>
                <a:schemeClr val="tx2"/>
              </a:solidFill>
              <a:latin typeface="+mj-lt"/>
              <a:ea typeface="+mj-ea"/>
              <a:cs typeface="+mj-cs"/>
            </a:endParaRPr>
          </a:p>
        </p:txBody>
      </p:sp>
      <p:sp>
        <p:nvSpPr>
          <p:cNvPr id="2051" name="Rectangle 3"/>
          <p:cNvSpPr>
            <a:spLocks noGrp="1" noChangeArrowheads="1"/>
          </p:cNvSpPr>
          <p:nvPr>
            <p:ph type="subTitle" idx="1"/>
          </p:nvPr>
        </p:nvSpPr>
        <p:spPr/>
        <p:txBody>
          <a:bodyPr/>
          <a:lstStyle/>
          <a:p>
            <a:r>
              <a:rPr lang="en-US" dirty="0" smtClean="0"/>
              <a:t>Unit 08</a:t>
            </a:r>
            <a:br>
              <a:rPr lang="en-US" dirty="0" smtClean="0"/>
            </a:br>
            <a:r>
              <a:rPr lang="en-US" dirty="0" smtClean="0"/>
              <a:t>IB Topics 8 &amp; 18</a:t>
            </a:r>
          </a:p>
          <a:p>
            <a:r>
              <a:rPr lang="en-US" dirty="0" smtClean="0"/>
              <a:t>Chapters 14 &amp; 15</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dirty="0" smtClean="0"/>
              <a:t>The</a:t>
            </a:r>
            <a:r>
              <a:rPr lang="en-US" sz="3200" b="1" dirty="0" smtClean="0"/>
              <a:t> base </a:t>
            </a:r>
            <a:r>
              <a:rPr lang="en-US" sz="3200" b="1" dirty="0"/>
              <a:t>dissociation </a:t>
            </a:r>
            <a:r>
              <a:rPr lang="en-US" sz="3200" b="1" dirty="0" smtClean="0"/>
              <a:t>constant, K</a:t>
            </a:r>
            <a:r>
              <a:rPr lang="en-US" sz="3200" b="1" baseline="-25000" dirty="0" smtClean="0"/>
              <a:t>b</a:t>
            </a:r>
            <a:endParaRPr lang="en-US" sz="3200" dirty="0"/>
          </a:p>
        </p:txBody>
      </p:sp>
      <p:sp>
        <p:nvSpPr>
          <p:cNvPr id="3" name="Content Placeholder 2"/>
          <p:cNvSpPr>
            <a:spLocks noGrp="1"/>
          </p:cNvSpPr>
          <p:nvPr>
            <p:ph idx="1"/>
          </p:nvPr>
        </p:nvSpPr>
        <p:spPr/>
        <p:txBody>
          <a:bodyPr/>
          <a:lstStyle/>
          <a:p>
            <a:pPr lvl="0"/>
            <a:r>
              <a:rPr lang="en-US" dirty="0"/>
              <a:t>It has the same characteristics as those described </a:t>
            </a:r>
            <a:r>
              <a:rPr lang="en-US" dirty="0" smtClean="0"/>
              <a:t>for </a:t>
            </a:r>
            <a:r>
              <a:rPr lang="en-US" dirty="0" err="1"/>
              <a:t>K</a:t>
            </a:r>
            <a:r>
              <a:rPr lang="en-US" baseline="-25000" dirty="0" err="1"/>
              <a:t>a</a:t>
            </a:r>
            <a:r>
              <a:rPr lang="en-US" dirty="0"/>
              <a:t>.</a:t>
            </a:r>
            <a:r>
              <a:rPr lang="en-US" b="1" dirty="0"/>
              <a:t> </a:t>
            </a:r>
            <a:endParaRPr lang="en-US" dirty="0"/>
          </a:p>
        </p:txBody>
      </p:sp>
    </p:spTree>
    <p:extLst>
      <p:ext uri="{BB962C8B-B14F-4D97-AF65-F5344CB8AC3E}">
        <p14:creationId xmlns:p14="http://schemas.microsoft.com/office/powerpoint/2010/main" val="31556942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Calculations involving </a:t>
            </a:r>
            <a:r>
              <a:rPr lang="en-US" dirty="0" err="1"/>
              <a:t>K</a:t>
            </a:r>
            <a:r>
              <a:rPr lang="en-US" baseline="-25000" dirty="0" err="1"/>
              <a:t>a</a:t>
            </a:r>
            <a:r>
              <a:rPr lang="en-US" dirty="0"/>
              <a:t> and K</a:t>
            </a:r>
            <a:r>
              <a:rPr lang="en-US" baseline="-25000" dirty="0"/>
              <a:t>b</a:t>
            </a:r>
            <a:endParaRPr lang="en-US" dirty="0"/>
          </a:p>
        </p:txBody>
      </p:sp>
      <p:sp>
        <p:nvSpPr>
          <p:cNvPr id="3" name="Content Placeholder 2"/>
          <p:cNvSpPr>
            <a:spLocks noGrp="1"/>
          </p:cNvSpPr>
          <p:nvPr>
            <p:ph idx="1"/>
          </p:nvPr>
        </p:nvSpPr>
        <p:spPr/>
        <p:txBody>
          <a:bodyPr/>
          <a:lstStyle/>
          <a:p>
            <a:r>
              <a:rPr lang="en-US" sz="2400" dirty="0"/>
              <a:t>The values of </a:t>
            </a:r>
            <a:r>
              <a:rPr lang="en-US" sz="2400" dirty="0" err="1"/>
              <a:t>K</a:t>
            </a:r>
            <a:r>
              <a:rPr lang="en-US" sz="2400" baseline="-25000" dirty="0" err="1"/>
              <a:t>a</a:t>
            </a:r>
            <a:r>
              <a:rPr lang="en-US" sz="2400" dirty="0"/>
              <a:t> and K</a:t>
            </a:r>
            <a:r>
              <a:rPr lang="en-US" sz="2400" baseline="-25000" dirty="0"/>
              <a:t>b</a:t>
            </a:r>
            <a:r>
              <a:rPr lang="en-US" sz="2400" dirty="0"/>
              <a:t> enable us to compare the strengths of weak acids and bases and to calculate ion concentrations present at equilibrium </a:t>
            </a:r>
            <a:endParaRPr lang="en-US" sz="2400" dirty="0" smtClean="0"/>
          </a:p>
          <a:p>
            <a:pPr lvl="1"/>
            <a:r>
              <a:rPr lang="en-US" sz="2000" dirty="0" smtClean="0"/>
              <a:t>(</a:t>
            </a:r>
            <a:r>
              <a:rPr lang="en-US" sz="2000" dirty="0"/>
              <a:t>and therefore the pH and </a:t>
            </a:r>
            <a:r>
              <a:rPr lang="en-US" sz="2000" dirty="0" err="1"/>
              <a:t>pOH</a:t>
            </a:r>
            <a:r>
              <a:rPr lang="en-US" sz="2000" dirty="0"/>
              <a:t> values). </a:t>
            </a:r>
          </a:p>
        </p:txBody>
      </p:sp>
    </p:spTree>
    <p:extLst>
      <p:ext uri="{BB962C8B-B14F-4D97-AF65-F5344CB8AC3E}">
        <p14:creationId xmlns:p14="http://schemas.microsoft.com/office/powerpoint/2010/main" val="2422289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Calculations involving </a:t>
            </a:r>
            <a:r>
              <a:rPr lang="en-US" dirty="0" err="1"/>
              <a:t>K</a:t>
            </a:r>
            <a:r>
              <a:rPr lang="en-US" baseline="-25000" dirty="0" err="1"/>
              <a:t>a</a:t>
            </a:r>
            <a:r>
              <a:rPr lang="en-US" dirty="0"/>
              <a:t> and K</a:t>
            </a:r>
            <a:r>
              <a:rPr lang="en-US" baseline="-25000" dirty="0"/>
              <a:t>b</a:t>
            </a:r>
            <a:endParaRPr lang="en-US" dirty="0"/>
          </a:p>
        </p:txBody>
      </p:sp>
      <p:sp>
        <p:nvSpPr>
          <p:cNvPr id="3" name="Content Placeholder 2"/>
          <p:cNvSpPr>
            <a:spLocks noGrp="1"/>
          </p:cNvSpPr>
          <p:nvPr>
            <p:ph idx="1"/>
          </p:nvPr>
        </p:nvSpPr>
        <p:spPr>
          <a:xfrm>
            <a:off x="1143000" y="1524000"/>
            <a:ext cx="7696200" cy="5105400"/>
          </a:xfrm>
        </p:spPr>
        <p:txBody>
          <a:bodyPr/>
          <a:lstStyle/>
          <a:p>
            <a:r>
              <a:rPr lang="en-US" sz="2400" dirty="0"/>
              <a:t>Keep the following in mind:</a:t>
            </a:r>
          </a:p>
          <a:p>
            <a:pPr lvl="1"/>
            <a:r>
              <a:rPr lang="en-US" sz="2000" dirty="0"/>
              <a:t>The given concentration of an acid or base is its </a:t>
            </a:r>
            <a:r>
              <a:rPr lang="en-US" sz="2000" i="1" dirty="0"/>
              <a:t>initial</a:t>
            </a:r>
            <a:r>
              <a:rPr lang="en-US" sz="2000" dirty="0"/>
              <a:t> concentration (before dissociation occurs).</a:t>
            </a:r>
          </a:p>
          <a:p>
            <a:pPr lvl="1"/>
            <a:r>
              <a:rPr lang="en-US" sz="2000" dirty="0"/>
              <a:t>The pH (or </a:t>
            </a:r>
            <a:r>
              <a:rPr lang="en-US" sz="2000" dirty="0" err="1"/>
              <a:t>pOH</a:t>
            </a:r>
            <a:r>
              <a:rPr lang="en-US" sz="2000" dirty="0"/>
              <a:t>) of a solution refers to the concentration of H</a:t>
            </a:r>
            <a:r>
              <a:rPr lang="en-US" sz="2000" baseline="30000" dirty="0"/>
              <a:t>+</a:t>
            </a:r>
            <a:r>
              <a:rPr lang="en-US" sz="2000" dirty="0"/>
              <a:t> ions (or OH</a:t>
            </a:r>
            <a:r>
              <a:rPr lang="en-US" sz="2000" baseline="30000" dirty="0"/>
              <a:t>-</a:t>
            </a:r>
            <a:r>
              <a:rPr lang="en-US" sz="2000" dirty="0"/>
              <a:t>ions) at </a:t>
            </a:r>
            <a:r>
              <a:rPr lang="en-US" sz="2000" i="1" dirty="0"/>
              <a:t>equilibrium</a:t>
            </a:r>
            <a:r>
              <a:rPr lang="en-US" sz="2000" dirty="0"/>
              <a:t>.</a:t>
            </a:r>
          </a:p>
          <a:p>
            <a:pPr lvl="1"/>
            <a:r>
              <a:rPr lang="en-US" sz="2000" dirty="0"/>
              <a:t>The concentration values substituted into the expressions for </a:t>
            </a:r>
            <a:r>
              <a:rPr lang="en-US" sz="2000" dirty="0" err="1"/>
              <a:t>K</a:t>
            </a:r>
            <a:r>
              <a:rPr lang="en-US" sz="2000" baseline="-25000" dirty="0" err="1"/>
              <a:t>a</a:t>
            </a:r>
            <a:r>
              <a:rPr lang="en-US" sz="2000" dirty="0"/>
              <a:t> and K</a:t>
            </a:r>
            <a:r>
              <a:rPr lang="en-US" sz="2000" baseline="-25000" dirty="0"/>
              <a:t>b</a:t>
            </a:r>
            <a:r>
              <a:rPr lang="en-US" sz="2000" dirty="0"/>
              <a:t> must be the </a:t>
            </a:r>
            <a:r>
              <a:rPr lang="en-US" sz="2000" i="1" dirty="0"/>
              <a:t>equilibrium</a:t>
            </a:r>
            <a:r>
              <a:rPr lang="en-US" sz="2000" dirty="0"/>
              <a:t> values for all reactants and products.</a:t>
            </a:r>
          </a:p>
          <a:p>
            <a:pPr lvl="1"/>
            <a:r>
              <a:rPr lang="en-US" sz="2000" dirty="0"/>
              <a:t>When the extent of dissociation is very small (very low value for </a:t>
            </a:r>
            <a:r>
              <a:rPr lang="en-US" sz="2000" dirty="0" err="1"/>
              <a:t>K</a:t>
            </a:r>
            <a:r>
              <a:rPr lang="en-US" sz="2000" baseline="-25000" dirty="0" err="1"/>
              <a:t>a</a:t>
            </a:r>
            <a:r>
              <a:rPr lang="en-US" sz="2000" dirty="0"/>
              <a:t> or K</a:t>
            </a:r>
            <a:r>
              <a:rPr lang="en-US" sz="2000" baseline="-25000" dirty="0"/>
              <a:t>b</a:t>
            </a:r>
            <a:r>
              <a:rPr lang="en-US" sz="2000" dirty="0"/>
              <a:t>) it is appropriate you use </a:t>
            </a:r>
            <a:r>
              <a:rPr lang="en-US" sz="2000" dirty="0" smtClean="0"/>
              <a:t>these approximations: </a:t>
            </a:r>
          </a:p>
          <a:p>
            <a:pPr lvl="2"/>
            <a:r>
              <a:rPr lang="en-US" sz="1700" dirty="0" smtClean="0"/>
              <a:t>[</a:t>
            </a:r>
            <a:r>
              <a:rPr lang="en-US" sz="1700" dirty="0"/>
              <a:t>acid]</a:t>
            </a:r>
            <a:r>
              <a:rPr lang="en-US" sz="1700" baseline="-25000" dirty="0"/>
              <a:t>initial </a:t>
            </a:r>
            <a:r>
              <a:rPr lang="en-US" sz="1700" dirty="0">
                <a:sym typeface="Symbol"/>
              </a:rPr>
              <a:t></a:t>
            </a:r>
            <a:r>
              <a:rPr lang="en-US" sz="1700" dirty="0"/>
              <a:t> [acid]</a:t>
            </a:r>
            <a:r>
              <a:rPr lang="en-US" sz="1700" baseline="-25000" dirty="0"/>
              <a:t>equilibrium</a:t>
            </a:r>
            <a:r>
              <a:rPr lang="en-US" sz="1700" dirty="0"/>
              <a:t> </a:t>
            </a:r>
          </a:p>
          <a:p>
            <a:pPr lvl="2"/>
            <a:r>
              <a:rPr lang="en-US" sz="1700" dirty="0" smtClean="0"/>
              <a:t>[base]</a:t>
            </a:r>
            <a:r>
              <a:rPr lang="en-US" sz="1700" baseline="-25000" dirty="0" smtClean="0"/>
              <a:t>initial </a:t>
            </a:r>
            <a:r>
              <a:rPr lang="en-US" sz="1700" dirty="0">
                <a:sym typeface="Symbol"/>
              </a:rPr>
              <a:t></a:t>
            </a:r>
            <a:r>
              <a:rPr lang="en-US" sz="1700" dirty="0"/>
              <a:t> [base]</a:t>
            </a:r>
            <a:r>
              <a:rPr lang="en-US" sz="1700" baseline="-25000" dirty="0"/>
              <a:t>equilibrium</a:t>
            </a:r>
            <a:r>
              <a:rPr lang="en-US" sz="1700" dirty="0"/>
              <a:t>.</a:t>
            </a:r>
            <a:br>
              <a:rPr lang="en-US" sz="1700" dirty="0"/>
            </a:br>
            <a:endParaRPr lang="en-US" sz="1700" dirty="0"/>
          </a:p>
        </p:txBody>
      </p:sp>
    </p:spTree>
    <p:extLst>
      <p:ext uri="{BB962C8B-B14F-4D97-AF65-F5344CB8AC3E}">
        <p14:creationId xmlns:p14="http://schemas.microsoft.com/office/powerpoint/2010/main" val="3379155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a:t>
            </a:r>
            <a:r>
              <a:rPr lang="en-US" sz="2400" dirty="0" err="1"/>
              <a:t>K</a:t>
            </a:r>
            <a:r>
              <a:rPr lang="en-US" sz="2400" baseline="-25000" dirty="0" err="1"/>
              <a:t>a</a:t>
            </a:r>
            <a:r>
              <a:rPr lang="en-US" sz="2400" dirty="0"/>
              <a:t> and K</a:t>
            </a:r>
            <a:r>
              <a:rPr lang="en-US" sz="2400" baseline="-25000" dirty="0"/>
              <a:t>b</a:t>
            </a:r>
            <a:r>
              <a:rPr lang="en-US" sz="2400" dirty="0"/>
              <a:t> from pH and initial </a:t>
            </a:r>
            <a:r>
              <a:rPr lang="en-US" sz="2400" dirty="0" smtClean="0"/>
              <a:t>concentration</a:t>
            </a:r>
            <a:br>
              <a:rPr lang="en-US" sz="2400" dirty="0" smtClean="0"/>
            </a:br>
            <a:r>
              <a:rPr lang="en-US" sz="2400" dirty="0" smtClean="0"/>
              <a:t>	</a:t>
            </a:r>
            <a:r>
              <a:rPr lang="en-US" sz="2000" b="1" dirty="0" smtClean="0">
                <a:solidFill>
                  <a:schemeClr val="accent4"/>
                </a:solidFill>
              </a:rPr>
              <a:t>Example</a:t>
            </a:r>
            <a:r>
              <a:rPr lang="en-US" sz="2000" b="1" dirty="0">
                <a:solidFill>
                  <a:schemeClr val="accent4"/>
                </a:solidFill>
              </a:rPr>
              <a:t>: </a:t>
            </a:r>
            <a:r>
              <a:rPr lang="en-US" sz="2000" dirty="0">
                <a:solidFill>
                  <a:schemeClr val="accent4"/>
                </a:solidFill>
              </a:rPr>
              <a:t>Calculate </a:t>
            </a:r>
            <a:r>
              <a:rPr lang="en-US" sz="2000" dirty="0" err="1">
                <a:solidFill>
                  <a:schemeClr val="accent4"/>
                </a:solidFill>
              </a:rPr>
              <a:t>K</a:t>
            </a:r>
            <a:r>
              <a:rPr lang="en-US" sz="2000" baseline="-25000" dirty="0" err="1">
                <a:solidFill>
                  <a:schemeClr val="accent4"/>
                </a:solidFill>
              </a:rPr>
              <a:t>a</a:t>
            </a:r>
            <a:r>
              <a:rPr lang="en-US" sz="2000" dirty="0">
                <a:solidFill>
                  <a:schemeClr val="accent4"/>
                </a:solidFill>
              </a:rPr>
              <a:t> at 25</a:t>
            </a:r>
            <a:r>
              <a:rPr lang="en-US" sz="2000" dirty="0">
                <a:solidFill>
                  <a:schemeClr val="accent4"/>
                </a:solidFill>
                <a:sym typeface="Symbol"/>
              </a:rPr>
              <a:t></a:t>
            </a:r>
            <a:r>
              <a:rPr lang="en-US" sz="2000" dirty="0">
                <a:solidFill>
                  <a:schemeClr val="accent4"/>
                </a:solidFill>
              </a:rPr>
              <a:t>C for a 0.0100 </a:t>
            </a:r>
            <a:r>
              <a:rPr lang="en-US" sz="2000" dirty="0" err="1">
                <a:solidFill>
                  <a:schemeClr val="accent4"/>
                </a:solidFill>
              </a:rPr>
              <a:t>mol</a:t>
            </a:r>
            <a:r>
              <a:rPr lang="en-US" sz="2000" dirty="0">
                <a:solidFill>
                  <a:schemeClr val="accent4"/>
                </a:solidFill>
              </a:rPr>
              <a:t> dm</a:t>
            </a:r>
            <a:r>
              <a:rPr lang="en-US" sz="2000" baseline="30000" dirty="0">
                <a:solidFill>
                  <a:schemeClr val="accent4"/>
                </a:solidFill>
              </a:rPr>
              <a:t>-3</a:t>
            </a:r>
            <a:r>
              <a:rPr lang="en-US" sz="2000" dirty="0">
                <a:solidFill>
                  <a:schemeClr val="accent4"/>
                </a:solidFill>
              </a:rPr>
              <a:t> solution of </a:t>
            </a:r>
            <a:r>
              <a:rPr lang="en-US" sz="2000" dirty="0" smtClean="0">
                <a:solidFill>
                  <a:schemeClr val="accent4"/>
                </a:solidFill>
              </a:rPr>
              <a:t>	</a:t>
            </a:r>
            <a:r>
              <a:rPr lang="en-US" sz="2000" dirty="0" err="1" smtClean="0">
                <a:solidFill>
                  <a:schemeClr val="accent4"/>
                </a:solidFill>
              </a:rPr>
              <a:t>ethanoic</a:t>
            </a:r>
            <a:r>
              <a:rPr lang="en-US" sz="2000" dirty="0" smtClean="0">
                <a:solidFill>
                  <a:schemeClr val="accent4"/>
                </a:solidFill>
              </a:rPr>
              <a:t> </a:t>
            </a:r>
            <a:r>
              <a:rPr lang="en-US" sz="2000" dirty="0">
                <a:solidFill>
                  <a:schemeClr val="accent4"/>
                </a:solidFill>
              </a:rPr>
              <a:t>acid, CH</a:t>
            </a:r>
            <a:r>
              <a:rPr lang="en-US" sz="2000" baseline="-25000" dirty="0">
                <a:solidFill>
                  <a:schemeClr val="accent4"/>
                </a:solidFill>
              </a:rPr>
              <a:t>3</a:t>
            </a:r>
            <a:r>
              <a:rPr lang="en-US" sz="2000" dirty="0">
                <a:solidFill>
                  <a:schemeClr val="accent4"/>
                </a:solidFill>
              </a:rPr>
              <a:t>COOH.  It has a pH value of 3.40 at this </a:t>
            </a:r>
            <a:r>
              <a:rPr lang="en-US" sz="2000" dirty="0" smtClean="0">
                <a:solidFill>
                  <a:schemeClr val="accent4"/>
                </a:solidFill>
              </a:rPr>
              <a:t>temp.</a:t>
            </a:r>
            <a:endParaRPr lang="en-US" sz="2000" dirty="0">
              <a:solidFill>
                <a:schemeClr val="accent4"/>
              </a:solidFill>
            </a:endParaRPr>
          </a:p>
        </p:txBody>
      </p:sp>
      <p:sp>
        <p:nvSpPr>
          <p:cNvPr id="4" name="TextBox 3"/>
          <p:cNvSpPr txBox="1"/>
          <p:nvPr/>
        </p:nvSpPr>
        <p:spPr>
          <a:xfrm>
            <a:off x="838200" y="1748135"/>
            <a:ext cx="1905000" cy="461665"/>
          </a:xfrm>
          <a:prstGeom prst="rect">
            <a:avLst/>
          </a:prstGeom>
          <a:noFill/>
        </p:spPr>
        <p:txBody>
          <a:bodyPr wrap="square" rtlCol="0">
            <a:spAutoFit/>
          </a:bodyPr>
          <a:lstStyle/>
          <a:p>
            <a:r>
              <a:rPr lang="en-US" sz="2400" dirty="0" smtClean="0"/>
              <a:t>pH = 3.40</a:t>
            </a:r>
            <a:endParaRPr lang="en-US" sz="2400" dirty="0"/>
          </a:p>
        </p:txBody>
      </p:sp>
      <p:sp>
        <p:nvSpPr>
          <p:cNvPr id="5" name="TextBox 4"/>
          <p:cNvSpPr txBox="1"/>
          <p:nvPr/>
        </p:nvSpPr>
        <p:spPr>
          <a:xfrm>
            <a:off x="2590800" y="1748135"/>
            <a:ext cx="6172200" cy="461665"/>
          </a:xfrm>
          <a:prstGeom prst="rect">
            <a:avLst/>
          </a:prstGeom>
          <a:noFill/>
        </p:spPr>
        <p:txBody>
          <a:bodyPr wrap="square" rtlCol="0">
            <a:spAutoFit/>
          </a:bodyPr>
          <a:lstStyle/>
          <a:p>
            <a:r>
              <a:rPr lang="en-US" sz="2400" dirty="0" smtClean="0">
                <a:solidFill>
                  <a:srgbClr val="0070C0"/>
                </a:solidFill>
                <a:latin typeface="Times New Roman"/>
                <a:cs typeface="Times New Roman"/>
              </a:rPr>
              <a:t>→</a:t>
            </a:r>
            <a:r>
              <a:rPr lang="en-US" sz="2400" dirty="0" smtClean="0">
                <a:latin typeface="Times New Roman"/>
                <a:cs typeface="Times New Roman"/>
              </a:rPr>
              <a:t>  </a:t>
            </a:r>
            <a:r>
              <a:rPr lang="en-US" sz="2400" dirty="0" smtClean="0"/>
              <a:t>[H</a:t>
            </a:r>
            <a:r>
              <a:rPr lang="en-US" sz="2400" baseline="30000" dirty="0" smtClean="0"/>
              <a:t>+</a:t>
            </a:r>
            <a:r>
              <a:rPr lang="en-US" sz="2400" dirty="0" smtClean="0"/>
              <a:t>] = 10</a:t>
            </a:r>
            <a:r>
              <a:rPr lang="en-US" sz="2400" baseline="30000" dirty="0" smtClean="0"/>
              <a:t>-3.4</a:t>
            </a:r>
            <a:r>
              <a:rPr lang="en-US" sz="2400" dirty="0" smtClean="0"/>
              <a:t> = 4.0 x 10</a:t>
            </a:r>
            <a:r>
              <a:rPr lang="en-US" sz="2400" baseline="30000" dirty="0" smtClean="0"/>
              <a:t>-4</a:t>
            </a:r>
            <a:r>
              <a:rPr lang="en-US" sz="2400" dirty="0" smtClean="0"/>
              <a:t> </a:t>
            </a:r>
            <a:r>
              <a:rPr lang="en-US" sz="2400" dirty="0" err="1" smtClean="0"/>
              <a:t>mol</a:t>
            </a:r>
            <a:r>
              <a:rPr lang="en-US" sz="2400" dirty="0" smtClean="0"/>
              <a:t> dm</a:t>
            </a:r>
            <a:r>
              <a:rPr lang="en-US" sz="2400" baseline="30000" dirty="0" smtClean="0"/>
              <a:t>-3</a:t>
            </a:r>
            <a:endParaRPr lang="en-US" sz="2400" baseline="30000" dirty="0"/>
          </a:p>
        </p:txBody>
      </p:sp>
      <p:sp>
        <p:nvSpPr>
          <p:cNvPr id="6" name="TextBox 5"/>
          <p:cNvSpPr txBox="1"/>
          <p:nvPr/>
        </p:nvSpPr>
        <p:spPr>
          <a:xfrm>
            <a:off x="1828800" y="2438400"/>
            <a:ext cx="64770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CH</a:t>
            </a:r>
            <a:r>
              <a:rPr lang="en-US" sz="2400" baseline="-25000" dirty="0" smtClean="0">
                <a:solidFill>
                  <a:schemeClr val="accent1">
                    <a:lumMod val="50000"/>
                  </a:schemeClr>
                </a:solidFill>
                <a:latin typeface="+mn-lt"/>
                <a:cs typeface="Times New Roman"/>
              </a:rPr>
              <a:t>3</a:t>
            </a:r>
            <a:r>
              <a:rPr lang="en-US" sz="2400" dirty="0" smtClean="0">
                <a:solidFill>
                  <a:schemeClr val="accent1">
                    <a:lumMod val="50000"/>
                  </a:schemeClr>
                </a:solidFill>
                <a:latin typeface="+mn-lt"/>
                <a:cs typeface="Times New Roman"/>
              </a:rPr>
              <a:t>COOH(</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a:t>
            </a:r>
            <a:r>
              <a:rPr lang="en-US" sz="2400" dirty="0" smtClean="0">
                <a:solidFill>
                  <a:schemeClr val="accent1">
                    <a:lumMod val="50000"/>
                  </a:schemeClr>
                </a:solidFill>
                <a:latin typeface="+mn-lt"/>
                <a:cs typeface="Times New Roman"/>
                <a:sym typeface="Symbol"/>
              </a:rPr>
              <a:t> CH</a:t>
            </a:r>
            <a:r>
              <a:rPr lang="en-US" sz="2400" baseline="-25000" dirty="0" smtClean="0">
                <a:solidFill>
                  <a:schemeClr val="accent1">
                    <a:lumMod val="50000"/>
                  </a:schemeClr>
                </a:solidFill>
                <a:latin typeface="+mn-lt"/>
                <a:cs typeface="Times New Roman"/>
                <a:sym typeface="Symbol"/>
              </a:rPr>
              <a:t>3</a:t>
            </a:r>
            <a:r>
              <a:rPr lang="en-US" sz="2400" dirty="0" smtClean="0">
                <a:solidFill>
                  <a:schemeClr val="accent1">
                    <a:lumMod val="50000"/>
                  </a:schemeClr>
                </a:solidFill>
                <a:latin typeface="+mn-lt"/>
                <a:cs typeface="Times New Roman"/>
                <a:sym typeface="Symbol"/>
              </a:rPr>
              <a:t>COO</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sp>
        <p:nvSpPr>
          <p:cNvPr id="7" name="TextBox 6"/>
          <p:cNvSpPr txBox="1"/>
          <p:nvPr/>
        </p:nvSpPr>
        <p:spPr>
          <a:xfrm>
            <a:off x="1295400" y="2819400"/>
            <a:ext cx="381000" cy="707886"/>
          </a:xfrm>
          <a:prstGeom prst="rect">
            <a:avLst/>
          </a:prstGeom>
          <a:noFill/>
        </p:spPr>
        <p:txBody>
          <a:bodyPr wrap="square" rtlCol="0">
            <a:spAutoFit/>
          </a:bodyPr>
          <a:lstStyle/>
          <a:p>
            <a:r>
              <a:rPr lang="en-US" sz="4000" dirty="0" smtClean="0">
                <a:solidFill>
                  <a:srgbClr val="FF0000"/>
                </a:solidFill>
              </a:rPr>
              <a:t>I</a:t>
            </a:r>
            <a:endParaRPr lang="en-US" sz="4000" baseline="30000" dirty="0">
              <a:solidFill>
                <a:srgbClr val="FF0000"/>
              </a:solidFill>
            </a:endParaRPr>
          </a:p>
        </p:txBody>
      </p:sp>
      <p:sp>
        <p:nvSpPr>
          <p:cNvPr id="8" name="TextBox 7"/>
          <p:cNvSpPr txBox="1"/>
          <p:nvPr/>
        </p:nvSpPr>
        <p:spPr>
          <a:xfrm>
            <a:off x="1219200" y="3483114"/>
            <a:ext cx="381000" cy="707886"/>
          </a:xfrm>
          <a:prstGeom prst="rect">
            <a:avLst/>
          </a:prstGeom>
          <a:noFill/>
        </p:spPr>
        <p:txBody>
          <a:bodyPr wrap="square" rtlCol="0">
            <a:spAutoFit/>
          </a:bodyPr>
          <a:lstStyle/>
          <a:p>
            <a:r>
              <a:rPr lang="en-US" sz="4000" dirty="0" smtClean="0">
                <a:solidFill>
                  <a:srgbClr val="FF0000"/>
                </a:solidFill>
              </a:rPr>
              <a:t>C</a:t>
            </a:r>
            <a:endParaRPr lang="en-US" sz="4000" baseline="30000" dirty="0">
              <a:solidFill>
                <a:srgbClr val="FF0000"/>
              </a:solidFill>
            </a:endParaRPr>
          </a:p>
        </p:txBody>
      </p:sp>
      <p:sp>
        <p:nvSpPr>
          <p:cNvPr id="9" name="TextBox 8"/>
          <p:cNvSpPr txBox="1"/>
          <p:nvPr/>
        </p:nvSpPr>
        <p:spPr>
          <a:xfrm>
            <a:off x="1219200" y="4092714"/>
            <a:ext cx="381000" cy="707886"/>
          </a:xfrm>
          <a:prstGeom prst="rect">
            <a:avLst/>
          </a:prstGeom>
          <a:noFill/>
        </p:spPr>
        <p:txBody>
          <a:bodyPr wrap="square" rtlCol="0">
            <a:spAutoFit/>
          </a:bodyPr>
          <a:lstStyle/>
          <a:p>
            <a:r>
              <a:rPr lang="en-US" sz="4000" dirty="0" smtClean="0">
                <a:solidFill>
                  <a:srgbClr val="FF0000"/>
                </a:solidFill>
              </a:rPr>
              <a:t>E</a:t>
            </a:r>
            <a:endParaRPr lang="en-US" sz="4000" baseline="30000" dirty="0">
              <a:solidFill>
                <a:srgbClr val="FF0000"/>
              </a:solidFill>
            </a:endParaRPr>
          </a:p>
        </p:txBody>
      </p:sp>
      <p:cxnSp>
        <p:nvCxnSpPr>
          <p:cNvPr id="11" name="Straight Connector 10"/>
          <p:cNvCxnSpPr/>
          <p:nvPr/>
        </p:nvCxnSpPr>
        <p:spPr bwMode="auto">
          <a:xfrm>
            <a:off x="1219200" y="4114800"/>
            <a:ext cx="7467600" cy="0"/>
          </a:xfrm>
          <a:prstGeom prst="line">
            <a:avLst/>
          </a:prstGeom>
          <a:solidFill>
            <a:schemeClr val="accent1"/>
          </a:solidFill>
          <a:ln w="317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6705600" y="3581400"/>
            <a:ext cx="2057400" cy="461665"/>
          </a:xfrm>
          <a:prstGeom prst="rect">
            <a:avLst/>
          </a:prstGeom>
          <a:noFill/>
        </p:spPr>
        <p:txBody>
          <a:bodyPr wrap="square" rtlCol="0">
            <a:spAutoFit/>
          </a:bodyPr>
          <a:lstStyle/>
          <a:p>
            <a:r>
              <a:rPr lang="en-US" sz="2400" dirty="0" smtClean="0"/>
              <a:t>+4.0 x 10</a:t>
            </a:r>
            <a:r>
              <a:rPr lang="en-US" sz="2400" baseline="30000" dirty="0" smtClean="0"/>
              <a:t>-4 </a:t>
            </a:r>
            <a:endParaRPr lang="en-US" sz="2400" baseline="30000" dirty="0"/>
          </a:p>
        </p:txBody>
      </p:sp>
      <p:sp>
        <p:nvSpPr>
          <p:cNvPr id="13" name="TextBox 12"/>
          <p:cNvSpPr txBox="1"/>
          <p:nvPr/>
        </p:nvSpPr>
        <p:spPr>
          <a:xfrm>
            <a:off x="4267200" y="3581400"/>
            <a:ext cx="2057400" cy="461665"/>
          </a:xfrm>
          <a:prstGeom prst="rect">
            <a:avLst/>
          </a:prstGeom>
          <a:noFill/>
        </p:spPr>
        <p:txBody>
          <a:bodyPr wrap="square" rtlCol="0">
            <a:spAutoFit/>
          </a:bodyPr>
          <a:lstStyle/>
          <a:p>
            <a:r>
              <a:rPr lang="en-US" sz="2400" dirty="0" smtClean="0"/>
              <a:t>+4.0 x 10</a:t>
            </a:r>
            <a:r>
              <a:rPr lang="en-US" sz="2400" baseline="30000" dirty="0" smtClean="0"/>
              <a:t>-4 </a:t>
            </a:r>
            <a:endParaRPr lang="en-US" sz="2400" baseline="30000" dirty="0"/>
          </a:p>
        </p:txBody>
      </p:sp>
      <p:sp>
        <p:nvSpPr>
          <p:cNvPr id="14" name="TextBox 13"/>
          <p:cNvSpPr txBox="1"/>
          <p:nvPr/>
        </p:nvSpPr>
        <p:spPr>
          <a:xfrm>
            <a:off x="1828800" y="3581400"/>
            <a:ext cx="2057400" cy="461665"/>
          </a:xfrm>
          <a:prstGeom prst="rect">
            <a:avLst/>
          </a:prstGeom>
          <a:noFill/>
        </p:spPr>
        <p:txBody>
          <a:bodyPr wrap="square" rtlCol="0">
            <a:spAutoFit/>
          </a:bodyPr>
          <a:lstStyle/>
          <a:p>
            <a:r>
              <a:rPr lang="en-US" sz="2400" dirty="0" smtClean="0"/>
              <a:t>-4.0 x 10</a:t>
            </a:r>
            <a:r>
              <a:rPr lang="en-US" sz="2400" baseline="30000" dirty="0" smtClean="0"/>
              <a:t>-4 </a:t>
            </a:r>
            <a:endParaRPr lang="en-US" sz="2400" baseline="30000" dirty="0"/>
          </a:p>
        </p:txBody>
      </p:sp>
      <p:sp>
        <p:nvSpPr>
          <p:cNvPr id="15" name="TextBox 14"/>
          <p:cNvSpPr txBox="1"/>
          <p:nvPr/>
        </p:nvSpPr>
        <p:spPr>
          <a:xfrm>
            <a:off x="1981200" y="2971800"/>
            <a:ext cx="2057400" cy="461665"/>
          </a:xfrm>
          <a:prstGeom prst="rect">
            <a:avLst/>
          </a:prstGeom>
          <a:noFill/>
        </p:spPr>
        <p:txBody>
          <a:bodyPr wrap="square" rtlCol="0">
            <a:spAutoFit/>
          </a:bodyPr>
          <a:lstStyle/>
          <a:p>
            <a:r>
              <a:rPr lang="en-US" sz="2400" dirty="0" smtClean="0"/>
              <a:t>0.0100</a:t>
            </a:r>
            <a:endParaRPr lang="en-US" sz="2400" baseline="30000" dirty="0"/>
          </a:p>
        </p:txBody>
      </p:sp>
      <p:sp>
        <p:nvSpPr>
          <p:cNvPr id="16" name="TextBox 15"/>
          <p:cNvSpPr txBox="1"/>
          <p:nvPr/>
        </p:nvSpPr>
        <p:spPr>
          <a:xfrm>
            <a:off x="4495800" y="2971800"/>
            <a:ext cx="2057400" cy="461665"/>
          </a:xfrm>
          <a:prstGeom prst="rect">
            <a:avLst/>
          </a:prstGeom>
          <a:noFill/>
        </p:spPr>
        <p:txBody>
          <a:bodyPr wrap="square" rtlCol="0">
            <a:spAutoFit/>
          </a:bodyPr>
          <a:lstStyle/>
          <a:p>
            <a:r>
              <a:rPr lang="en-US" sz="2400" dirty="0" smtClean="0"/>
              <a:t>0.0000</a:t>
            </a:r>
            <a:endParaRPr lang="en-US" sz="2400" baseline="30000" dirty="0"/>
          </a:p>
        </p:txBody>
      </p:sp>
      <p:sp>
        <p:nvSpPr>
          <p:cNvPr id="17" name="TextBox 16"/>
          <p:cNvSpPr txBox="1"/>
          <p:nvPr/>
        </p:nvSpPr>
        <p:spPr>
          <a:xfrm>
            <a:off x="6934200" y="2971800"/>
            <a:ext cx="2057400" cy="461665"/>
          </a:xfrm>
          <a:prstGeom prst="rect">
            <a:avLst/>
          </a:prstGeom>
          <a:noFill/>
        </p:spPr>
        <p:txBody>
          <a:bodyPr wrap="square" rtlCol="0">
            <a:spAutoFit/>
          </a:bodyPr>
          <a:lstStyle/>
          <a:p>
            <a:r>
              <a:rPr lang="en-US" sz="2400" dirty="0" smtClean="0"/>
              <a:t>0.0000</a:t>
            </a:r>
            <a:endParaRPr lang="en-US" sz="2400" baseline="30000" dirty="0"/>
          </a:p>
        </p:txBody>
      </p:sp>
      <p:sp>
        <p:nvSpPr>
          <p:cNvPr id="18" name="TextBox 17"/>
          <p:cNvSpPr txBox="1"/>
          <p:nvPr/>
        </p:nvSpPr>
        <p:spPr>
          <a:xfrm>
            <a:off x="1981200" y="4215824"/>
            <a:ext cx="4191000" cy="461665"/>
          </a:xfrm>
          <a:prstGeom prst="rect">
            <a:avLst/>
          </a:prstGeom>
          <a:noFill/>
        </p:spPr>
        <p:txBody>
          <a:bodyPr wrap="square" rtlCol="0">
            <a:spAutoFit/>
          </a:bodyPr>
          <a:lstStyle/>
          <a:p>
            <a:r>
              <a:rPr lang="en-US" sz="2400" dirty="0" smtClean="0"/>
              <a:t>0.0096	      4.0 </a:t>
            </a:r>
            <a:r>
              <a:rPr lang="en-US" sz="2400" dirty="0"/>
              <a:t>x </a:t>
            </a:r>
            <a:r>
              <a:rPr lang="en-US" sz="2400" dirty="0" smtClean="0"/>
              <a:t>10</a:t>
            </a:r>
            <a:r>
              <a:rPr lang="en-US" sz="2400" baseline="30000" dirty="0" smtClean="0"/>
              <a:t>-4</a:t>
            </a:r>
            <a:endParaRPr lang="en-US" sz="2400" baseline="30000" dirty="0"/>
          </a:p>
        </p:txBody>
      </p:sp>
      <p:sp>
        <p:nvSpPr>
          <p:cNvPr id="19" name="Rectangle 18"/>
          <p:cNvSpPr/>
          <p:nvPr/>
        </p:nvSpPr>
        <p:spPr>
          <a:xfrm>
            <a:off x="2286000" y="4659868"/>
            <a:ext cx="4134465" cy="369332"/>
          </a:xfrm>
          <a:prstGeom prst="rect">
            <a:avLst/>
          </a:prstGeom>
        </p:spPr>
        <p:txBody>
          <a:bodyPr wrap="none">
            <a:spAutoFit/>
          </a:bodyPr>
          <a:lstStyle/>
          <a:p>
            <a:r>
              <a:rPr lang="en-US" dirty="0" smtClean="0">
                <a:solidFill>
                  <a:schemeClr val="accent2"/>
                </a:solidFill>
                <a:sym typeface="Symbol"/>
              </a:rPr>
              <a:t>0.0100 (within precision of data)</a:t>
            </a:r>
            <a:endParaRPr lang="en-US" dirty="0">
              <a:solidFill>
                <a:schemeClr val="accent2"/>
              </a:solidFill>
            </a:endParaRPr>
          </a:p>
        </p:txBody>
      </p:sp>
      <p:graphicFrame>
        <p:nvGraphicFramePr>
          <p:cNvPr id="20" name="Object 19"/>
          <p:cNvGraphicFramePr>
            <a:graphicFrameLocks noChangeAspect="1"/>
          </p:cNvGraphicFramePr>
          <p:nvPr>
            <p:extLst>
              <p:ext uri="{D42A27DB-BD31-4B8C-83A1-F6EECF244321}">
                <p14:modId xmlns:p14="http://schemas.microsoft.com/office/powerpoint/2010/main" val="3906057724"/>
              </p:ext>
            </p:extLst>
          </p:nvPr>
        </p:nvGraphicFramePr>
        <p:xfrm>
          <a:off x="228600" y="5237163"/>
          <a:ext cx="3459163" cy="1276350"/>
        </p:xfrm>
        <a:graphic>
          <a:graphicData uri="http://schemas.openxmlformats.org/presentationml/2006/ole">
            <mc:AlternateContent xmlns:mc="http://schemas.openxmlformats.org/markup-compatibility/2006">
              <mc:Choice xmlns:v="urn:schemas-microsoft-com:vml" Requires="v">
                <p:oleObj spid="_x0000_s207975" name="Equation" r:id="rId5" imgW="1066680" imgH="393480" progId="Equation.3">
                  <p:embed/>
                </p:oleObj>
              </mc:Choice>
              <mc:Fallback>
                <p:oleObj name="Equation" r:id="rId5" imgW="1066680" imgH="393480" progId="Equation.3">
                  <p:embed/>
                  <p:pic>
                    <p:nvPicPr>
                      <p:cNvPr id="0" name="Object 8"/>
                      <p:cNvPicPr>
                        <a:picLocks noChangeAspect="1" noChangeArrowheads="1"/>
                      </p:cNvPicPr>
                      <p:nvPr/>
                    </p:nvPicPr>
                    <p:blipFill>
                      <a:blip r:embed="rId6"/>
                      <a:srcRect/>
                      <a:stretch>
                        <a:fillRect/>
                      </a:stretch>
                    </p:blipFill>
                    <p:spPr bwMode="auto">
                      <a:xfrm>
                        <a:off x="228600" y="5237163"/>
                        <a:ext cx="3459163"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p:cNvGraphicFramePr>
            <a:graphicFrameLocks noChangeAspect="1"/>
          </p:cNvGraphicFramePr>
          <p:nvPr>
            <p:extLst>
              <p:ext uri="{D42A27DB-BD31-4B8C-83A1-F6EECF244321}">
                <p14:modId xmlns:p14="http://schemas.microsoft.com/office/powerpoint/2010/main" val="1305677101"/>
              </p:ext>
            </p:extLst>
          </p:nvPr>
        </p:nvGraphicFramePr>
        <p:xfrm>
          <a:off x="5961063" y="5524500"/>
          <a:ext cx="2136775" cy="623888"/>
        </p:xfrm>
        <a:graphic>
          <a:graphicData uri="http://schemas.openxmlformats.org/presentationml/2006/ole">
            <mc:AlternateContent xmlns:mc="http://schemas.openxmlformats.org/markup-compatibility/2006">
              <mc:Choice xmlns:v="urn:schemas-microsoft-com:vml" Requires="v">
                <p:oleObj spid="_x0000_s207976" name="Equation" r:id="rId7" imgW="698400" imgH="203040" progId="Equation.3">
                  <p:embed/>
                </p:oleObj>
              </mc:Choice>
              <mc:Fallback>
                <p:oleObj name="Equation" r:id="rId7" imgW="698400" imgH="203040" progId="Equation.3">
                  <p:embed/>
                  <p:pic>
                    <p:nvPicPr>
                      <p:cNvPr id="0" name=""/>
                      <p:cNvPicPr/>
                      <p:nvPr/>
                    </p:nvPicPr>
                    <p:blipFill>
                      <a:blip r:embed="rId8"/>
                      <a:stretch>
                        <a:fillRect/>
                      </a:stretch>
                    </p:blipFill>
                    <p:spPr>
                      <a:xfrm>
                        <a:off x="5961063" y="5524500"/>
                        <a:ext cx="2136775" cy="623888"/>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3007055086"/>
              </p:ext>
            </p:extLst>
          </p:nvPr>
        </p:nvGraphicFramePr>
        <p:xfrm>
          <a:off x="3632215" y="5257800"/>
          <a:ext cx="2539985" cy="1181100"/>
        </p:xfrm>
        <a:graphic>
          <a:graphicData uri="http://schemas.openxmlformats.org/presentationml/2006/ole">
            <mc:AlternateContent xmlns:mc="http://schemas.openxmlformats.org/markup-compatibility/2006">
              <mc:Choice xmlns:v="urn:schemas-microsoft-com:vml" Requires="v">
                <p:oleObj spid="_x0000_s207977" name="Equation" r:id="rId9" imgW="901440" imgH="419040" progId="Equation.3">
                  <p:embed/>
                </p:oleObj>
              </mc:Choice>
              <mc:Fallback>
                <p:oleObj name="Equation" r:id="rId9" imgW="901440" imgH="419040" progId="Equation.3">
                  <p:embed/>
                  <p:pic>
                    <p:nvPicPr>
                      <p:cNvPr id="0" name="Object 19"/>
                      <p:cNvPicPr>
                        <a:picLocks noChangeAspect="1" noChangeArrowheads="1"/>
                      </p:cNvPicPr>
                      <p:nvPr/>
                    </p:nvPicPr>
                    <p:blipFill>
                      <a:blip r:embed="rId10"/>
                      <a:srcRect/>
                      <a:stretch>
                        <a:fillRect/>
                      </a:stretch>
                    </p:blipFill>
                    <p:spPr bwMode="auto">
                      <a:xfrm>
                        <a:off x="3632215" y="5257800"/>
                        <a:ext cx="2539985" cy="1181100"/>
                      </a:xfrm>
                      <a:prstGeom prst="rect">
                        <a:avLst/>
                      </a:prstGeom>
                      <a:noFill/>
                      <a:ln>
                        <a:noFill/>
                      </a:ln>
                      <a:extLst/>
                    </p:spPr>
                  </p:pic>
                </p:oleObj>
              </mc:Fallback>
            </mc:AlternateContent>
          </a:graphicData>
        </a:graphic>
      </p:graphicFrame>
      <p:sp>
        <p:nvSpPr>
          <p:cNvPr id="26" name="Rectangle 25"/>
          <p:cNvSpPr/>
          <p:nvPr/>
        </p:nvSpPr>
        <p:spPr bwMode="auto">
          <a:xfrm>
            <a:off x="6362700" y="5562600"/>
            <a:ext cx="163830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27" name="TextBox 26"/>
          <p:cNvSpPr txBox="1"/>
          <p:nvPr/>
        </p:nvSpPr>
        <p:spPr>
          <a:xfrm>
            <a:off x="6934200" y="4191000"/>
            <a:ext cx="1752600" cy="461665"/>
          </a:xfrm>
          <a:prstGeom prst="rect">
            <a:avLst/>
          </a:prstGeom>
          <a:noFill/>
        </p:spPr>
        <p:txBody>
          <a:bodyPr wrap="square" rtlCol="0">
            <a:spAutoFit/>
          </a:bodyPr>
          <a:lstStyle/>
          <a:p>
            <a:r>
              <a:rPr lang="en-US" sz="2400" dirty="0" smtClean="0"/>
              <a:t>4.0 </a:t>
            </a:r>
            <a:r>
              <a:rPr lang="en-US" sz="2400" dirty="0"/>
              <a:t>x </a:t>
            </a:r>
            <a:r>
              <a:rPr lang="en-US" sz="2400" dirty="0" smtClean="0"/>
              <a:t>10</a:t>
            </a:r>
            <a:r>
              <a:rPr lang="en-US" sz="2400" baseline="30000" dirty="0" smtClean="0"/>
              <a:t>-4 </a:t>
            </a:r>
            <a:r>
              <a:rPr lang="en-US" sz="2400" dirty="0" smtClean="0"/>
              <a:t>             </a:t>
            </a:r>
            <a:endParaRPr lang="en-US" sz="2400" baseline="30000" dirty="0"/>
          </a:p>
        </p:txBody>
      </p:sp>
      <p:pic>
        <p:nvPicPr>
          <p:cNvPr id="3" name="iceicebabymidi.mid">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11"/>
          <a:stretch>
            <a:fillRect/>
          </a:stretch>
        </p:blipFill>
        <p:spPr>
          <a:xfrm>
            <a:off x="8443118" y="6309564"/>
            <a:ext cx="487363" cy="487363"/>
          </a:xfrm>
          <a:prstGeom prst="rect">
            <a:avLst/>
          </a:prstGeom>
        </p:spPr>
      </p:pic>
    </p:spTree>
    <p:extLst>
      <p:ext uri="{BB962C8B-B14F-4D97-AF65-F5344CB8AC3E}">
        <p14:creationId xmlns:p14="http://schemas.microsoft.com/office/powerpoint/2010/main" val="182289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p:stCondLst>
                        <p:cond delay="0"/>
                      </p:stCondLst>
                      <p:childTnLst>
                        <p:par>
                          <p:cTn id="73" fill="hold">
                            <p:stCondLst>
                              <p:cond delay="0"/>
                            </p:stCondLst>
                            <p:childTnLst>
                              <p:par>
                                <p:cTn id="74" presetID="1" presetClass="mediacall" presetSubtype="0" fill="hold" nodeType="clickEffect">
                                  <p:stCondLst>
                                    <p:cond delay="0"/>
                                  </p:stCondLst>
                                  <p:childTnLst>
                                    <p:cmd type="call" cmd="playFrom(0.0)">
                                      <p:cBhvr>
                                        <p:cTn id="75" dur="51000" fill="hold"/>
                                        <p:tgtEl>
                                          <p:spTgt spid="3"/>
                                        </p:tgtEl>
                                      </p:cBhvr>
                                    </p:cmd>
                                  </p:childTnLst>
                                </p:cTn>
                              </p:par>
                            </p:childTnLst>
                          </p:cTn>
                        </p:par>
                      </p:childTnLst>
                    </p:cTn>
                  </p:par>
                </p:childTnLst>
              </p:cTn>
              <p:nextCondLst>
                <p:cond evt="onClick" delay="0">
                  <p:tgtEl>
                    <p:spTgt spid="3"/>
                  </p:tgtEl>
                </p:cond>
              </p:nextCondLst>
            </p:seq>
            <p:audio>
              <p:cMediaNode vol="80000">
                <p:cTn id="76" fill="hold" display="0">
                  <p:stCondLst>
                    <p:cond delay="indefinite"/>
                  </p:stCondLst>
                  <p:endCondLst>
                    <p:cond evt="onStopAudio" delay="0">
                      <p:tgtEl>
                        <p:sldTgt/>
                      </p:tgtEl>
                    </p:cond>
                  </p:endCondLst>
                </p:cTn>
                <p:tgtEl>
                  <p:spTgt spid="3"/>
                </p:tgtEl>
              </p:cMediaNode>
            </p:audio>
          </p:childTnLst>
        </p:cTn>
      </p:par>
    </p:tnLst>
    <p:bldLst>
      <p:bldP spid="4" grpId="0"/>
      <p:bldP spid="5" grpId="0"/>
      <p:bldP spid="6" grpId="0"/>
      <p:bldP spid="7" grpId="0"/>
      <p:bldP spid="8" grpId="0"/>
      <p:bldP spid="9" grpId="0"/>
      <p:bldP spid="12" grpId="0"/>
      <p:bldP spid="13" grpId="0"/>
      <p:bldP spid="14" grpId="0"/>
      <p:bldP spid="15" grpId="0"/>
      <p:bldP spid="16" grpId="0"/>
      <p:bldP spid="17" grpId="0"/>
      <p:bldP spid="18" grpId="0"/>
      <p:bldP spid="19" grpId="0"/>
      <p:bldP spid="26" grpId="0" animBg="1"/>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smtClean="0"/>
              <a:t>Calculation of </a:t>
            </a:r>
            <a:r>
              <a:rPr lang="en-US" sz="2400" dirty="0" err="1" smtClean="0"/>
              <a:t>K</a:t>
            </a:r>
            <a:r>
              <a:rPr lang="en-US" sz="2400" baseline="-25000" dirty="0" err="1" smtClean="0"/>
              <a:t>a</a:t>
            </a:r>
            <a:r>
              <a:rPr lang="en-US" sz="2400" dirty="0" smtClean="0"/>
              <a:t> and K</a:t>
            </a:r>
            <a:r>
              <a:rPr lang="en-US" sz="2400" baseline="-25000" dirty="0" smtClean="0"/>
              <a:t>b</a:t>
            </a:r>
            <a:r>
              <a:rPr lang="en-US" sz="2400" dirty="0" smtClean="0"/>
              <a:t> from pH and initial concentration</a:t>
            </a:r>
            <a:br>
              <a:rPr lang="en-US" sz="2400" dirty="0" smtClean="0"/>
            </a:br>
            <a:r>
              <a:rPr lang="en-US" sz="2400" dirty="0" smtClean="0"/>
              <a:t>	</a:t>
            </a:r>
            <a:r>
              <a:rPr lang="en-US" sz="2000" b="1" dirty="0" smtClean="0">
                <a:solidFill>
                  <a:schemeClr val="accent4"/>
                </a:solidFill>
              </a:rPr>
              <a:t>Example: </a:t>
            </a:r>
            <a:r>
              <a:rPr lang="en-US" sz="2000" dirty="0" smtClean="0">
                <a:solidFill>
                  <a:schemeClr val="accent4"/>
                </a:solidFill>
              </a:rPr>
              <a:t>Calculate K</a:t>
            </a:r>
            <a:r>
              <a:rPr lang="en-US" sz="2000" baseline="-25000" dirty="0" smtClean="0">
                <a:solidFill>
                  <a:schemeClr val="accent4"/>
                </a:solidFill>
              </a:rPr>
              <a:t>b</a:t>
            </a:r>
            <a:r>
              <a:rPr lang="en-US" sz="2000" dirty="0" smtClean="0">
                <a:solidFill>
                  <a:schemeClr val="accent4"/>
                </a:solidFill>
              </a:rPr>
              <a:t> at 25</a:t>
            </a:r>
            <a:r>
              <a:rPr lang="en-US" sz="2000" dirty="0" smtClean="0">
                <a:solidFill>
                  <a:schemeClr val="accent4"/>
                </a:solidFill>
                <a:sym typeface="Symbol"/>
              </a:rPr>
              <a:t></a:t>
            </a:r>
            <a:r>
              <a:rPr lang="en-US" sz="2000" dirty="0" smtClean="0">
                <a:solidFill>
                  <a:schemeClr val="accent4"/>
                </a:solidFill>
              </a:rPr>
              <a:t>C for a 0.100 </a:t>
            </a:r>
            <a:r>
              <a:rPr lang="en-US" sz="2000" dirty="0" err="1" smtClean="0">
                <a:solidFill>
                  <a:schemeClr val="accent4"/>
                </a:solidFill>
              </a:rPr>
              <a:t>mol</a:t>
            </a:r>
            <a:r>
              <a:rPr lang="en-US" sz="2000" dirty="0" smtClean="0">
                <a:solidFill>
                  <a:schemeClr val="accent4"/>
                </a:solidFill>
              </a:rPr>
              <a:t> dm</a:t>
            </a:r>
            <a:r>
              <a:rPr lang="en-US" sz="2000" baseline="30000" dirty="0" smtClean="0">
                <a:solidFill>
                  <a:schemeClr val="accent4"/>
                </a:solidFill>
              </a:rPr>
              <a:t>-3</a:t>
            </a:r>
            <a:r>
              <a:rPr lang="en-US" sz="2000" dirty="0" smtClean="0">
                <a:solidFill>
                  <a:schemeClr val="accent4"/>
                </a:solidFill>
              </a:rPr>
              <a:t> </a:t>
            </a:r>
            <a:r>
              <a:rPr lang="en-US" sz="2000" dirty="0" smtClean="0">
                <a:solidFill>
                  <a:schemeClr val="tx1"/>
                </a:solidFill>
              </a:rPr>
              <a:t>solution of 	</a:t>
            </a:r>
            <a:r>
              <a:rPr lang="en-US" sz="2000" dirty="0">
                <a:solidFill>
                  <a:schemeClr val="tx1"/>
                </a:solidFill>
              </a:rPr>
              <a:t>methylamine, </a:t>
            </a:r>
            <a:r>
              <a:rPr lang="en-US" sz="2000" dirty="0" smtClean="0">
                <a:solidFill>
                  <a:schemeClr val="tx1"/>
                </a:solidFill>
              </a:rPr>
              <a:t>CH</a:t>
            </a:r>
            <a:r>
              <a:rPr lang="en-US" sz="2000" baseline="-25000" dirty="0" smtClean="0">
                <a:solidFill>
                  <a:schemeClr val="tx1"/>
                </a:solidFill>
              </a:rPr>
              <a:t>3</a:t>
            </a:r>
            <a:r>
              <a:rPr lang="en-US" sz="2000" dirty="0" smtClean="0">
                <a:solidFill>
                  <a:schemeClr val="tx1"/>
                </a:solidFill>
              </a:rPr>
              <a:t>NH</a:t>
            </a:r>
            <a:r>
              <a:rPr lang="en-US" sz="2000" baseline="-25000" dirty="0" smtClean="0">
                <a:solidFill>
                  <a:schemeClr val="tx1"/>
                </a:solidFill>
              </a:rPr>
              <a:t>2</a:t>
            </a:r>
            <a:r>
              <a:rPr lang="en-US" sz="2000" dirty="0" smtClean="0">
                <a:solidFill>
                  <a:schemeClr val="tx1"/>
                </a:solidFill>
              </a:rPr>
              <a:t>.  Its pH value is 11.80 at this te</a:t>
            </a:r>
            <a:r>
              <a:rPr lang="en-US" sz="2000" dirty="0" smtClean="0">
                <a:solidFill>
                  <a:schemeClr val="accent4"/>
                </a:solidFill>
              </a:rPr>
              <a:t>mp.</a:t>
            </a:r>
            <a:endParaRPr lang="en-US" sz="2000" dirty="0">
              <a:solidFill>
                <a:schemeClr val="accent4"/>
              </a:solidFill>
            </a:endParaRPr>
          </a:p>
        </p:txBody>
      </p:sp>
      <p:sp>
        <p:nvSpPr>
          <p:cNvPr id="4" name="TextBox 3"/>
          <p:cNvSpPr txBox="1"/>
          <p:nvPr/>
        </p:nvSpPr>
        <p:spPr>
          <a:xfrm>
            <a:off x="685800" y="1524000"/>
            <a:ext cx="2171700" cy="461665"/>
          </a:xfrm>
          <a:prstGeom prst="rect">
            <a:avLst/>
          </a:prstGeom>
          <a:noFill/>
        </p:spPr>
        <p:txBody>
          <a:bodyPr wrap="square" rtlCol="0">
            <a:spAutoFit/>
          </a:bodyPr>
          <a:lstStyle/>
          <a:p>
            <a:r>
              <a:rPr lang="en-US" sz="2400" dirty="0" smtClean="0"/>
              <a:t>pH = 11.80</a:t>
            </a:r>
            <a:endParaRPr lang="en-US" sz="2400" dirty="0"/>
          </a:p>
        </p:txBody>
      </p:sp>
      <p:sp>
        <p:nvSpPr>
          <p:cNvPr id="5" name="TextBox 4"/>
          <p:cNvSpPr txBox="1"/>
          <p:nvPr/>
        </p:nvSpPr>
        <p:spPr>
          <a:xfrm>
            <a:off x="2590800" y="2052935"/>
            <a:ext cx="6553200" cy="461665"/>
          </a:xfrm>
          <a:prstGeom prst="rect">
            <a:avLst/>
          </a:prstGeom>
          <a:noFill/>
        </p:spPr>
        <p:txBody>
          <a:bodyPr wrap="square" rtlCol="0">
            <a:spAutoFit/>
          </a:bodyPr>
          <a:lstStyle/>
          <a:p>
            <a:r>
              <a:rPr lang="en-US" sz="2400" dirty="0" smtClean="0">
                <a:solidFill>
                  <a:srgbClr val="0070C0"/>
                </a:solidFill>
                <a:latin typeface="Times New Roman"/>
                <a:cs typeface="Times New Roman"/>
              </a:rPr>
              <a:t>→</a:t>
            </a:r>
            <a:r>
              <a:rPr lang="en-US" sz="2400" dirty="0" smtClean="0">
                <a:latin typeface="Times New Roman"/>
                <a:cs typeface="Times New Roman"/>
              </a:rPr>
              <a:t> </a:t>
            </a:r>
            <a:r>
              <a:rPr lang="en-US" sz="2400" dirty="0" smtClean="0"/>
              <a:t>[OH</a:t>
            </a:r>
            <a:r>
              <a:rPr lang="en-US" sz="2400" baseline="30000" dirty="0" smtClean="0"/>
              <a:t>-</a:t>
            </a:r>
            <a:r>
              <a:rPr lang="en-US" sz="2400" dirty="0" smtClean="0"/>
              <a:t>] = 10</a:t>
            </a:r>
            <a:r>
              <a:rPr lang="en-US" sz="2400" baseline="30000" dirty="0" smtClean="0"/>
              <a:t>-2.20</a:t>
            </a:r>
            <a:r>
              <a:rPr lang="en-US" sz="2400" dirty="0" smtClean="0"/>
              <a:t> = 6.3 x 10</a:t>
            </a:r>
            <a:r>
              <a:rPr lang="en-US" sz="2400" baseline="30000" dirty="0" smtClean="0"/>
              <a:t>-3</a:t>
            </a:r>
            <a:r>
              <a:rPr lang="en-US" sz="2400" dirty="0" smtClean="0"/>
              <a:t> </a:t>
            </a:r>
            <a:r>
              <a:rPr lang="en-US" sz="2400" dirty="0" err="1" smtClean="0"/>
              <a:t>mol</a:t>
            </a:r>
            <a:r>
              <a:rPr lang="en-US" sz="2400" dirty="0" smtClean="0"/>
              <a:t> dm</a:t>
            </a:r>
            <a:r>
              <a:rPr lang="en-US" sz="2400" baseline="30000" dirty="0" smtClean="0"/>
              <a:t>-3</a:t>
            </a:r>
            <a:endParaRPr lang="en-US" sz="2400" baseline="30000" dirty="0"/>
          </a:p>
        </p:txBody>
      </p:sp>
      <p:sp>
        <p:nvSpPr>
          <p:cNvPr id="6" name="TextBox 5"/>
          <p:cNvSpPr txBox="1"/>
          <p:nvPr/>
        </p:nvSpPr>
        <p:spPr>
          <a:xfrm>
            <a:off x="1371600" y="2667000"/>
            <a:ext cx="76581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CH</a:t>
            </a:r>
            <a:r>
              <a:rPr lang="en-US" sz="2400" baseline="-25000" dirty="0" smtClean="0">
                <a:solidFill>
                  <a:schemeClr val="accent1">
                    <a:lumMod val="50000"/>
                  </a:schemeClr>
                </a:solidFill>
                <a:latin typeface="+mn-lt"/>
                <a:cs typeface="Times New Roman"/>
              </a:rPr>
              <a:t>3</a:t>
            </a:r>
            <a:r>
              <a:rPr lang="en-US" sz="2400" dirty="0" smtClean="0">
                <a:solidFill>
                  <a:schemeClr val="accent1">
                    <a:lumMod val="50000"/>
                  </a:schemeClr>
                </a:solidFill>
                <a:latin typeface="+mn-lt"/>
                <a:cs typeface="Times New Roman"/>
              </a:rPr>
              <a:t>NH</a:t>
            </a:r>
            <a:r>
              <a:rPr lang="en-US" sz="2400" baseline="-25000" dirty="0" smtClean="0">
                <a:solidFill>
                  <a:schemeClr val="accent1">
                    <a:lumMod val="50000"/>
                  </a:schemeClr>
                </a:solidFill>
                <a:latin typeface="+mn-lt"/>
                <a:cs typeface="Times New Roman"/>
              </a:rPr>
              <a:t>2</a:t>
            </a:r>
            <a:r>
              <a:rPr lang="en-US" sz="2400" dirty="0" smtClean="0">
                <a:solidFill>
                  <a:schemeClr val="accent1">
                    <a:lumMod val="50000"/>
                  </a:schemeClr>
                </a:solidFill>
                <a:latin typeface="+mn-lt"/>
                <a:cs typeface="Times New Roman"/>
              </a:rPr>
              <a:t>(</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 H</a:t>
            </a:r>
            <a:r>
              <a:rPr lang="en-US" sz="2400" baseline="-25000" dirty="0" smtClean="0">
                <a:solidFill>
                  <a:schemeClr val="accent1">
                    <a:lumMod val="50000"/>
                  </a:schemeClr>
                </a:solidFill>
                <a:latin typeface="+mn-lt"/>
                <a:cs typeface="Times New Roman"/>
              </a:rPr>
              <a:t>2</a:t>
            </a:r>
            <a:r>
              <a:rPr lang="en-US" sz="2400" dirty="0" smtClean="0">
                <a:solidFill>
                  <a:schemeClr val="accent1">
                    <a:lumMod val="50000"/>
                  </a:schemeClr>
                </a:solidFill>
                <a:latin typeface="+mn-lt"/>
                <a:cs typeface="Times New Roman"/>
              </a:rPr>
              <a:t>O(l) </a:t>
            </a:r>
            <a:r>
              <a:rPr lang="en-US" sz="2400" dirty="0" smtClean="0">
                <a:solidFill>
                  <a:schemeClr val="accent1">
                    <a:lumMod val="50000"/>
                  </a:schemeClr>
                </a:solidFill>
                <a:latin typeface="+mn-lt"/>
                <a:cs typeface="Times New Roman"/>
                <a:sym typeface="Symbol"/>
              </a:rPr>
              <a:t> CH</a:t>
            </a:r>
            <a:r>
              <a:rPr lang="en-US" sz="2400" baseline="-25000" dirty="0" smtClean="0">
                <a:solidFill>
                  <a:schemeClr val="accent1">
                    <a:lumMod val="50000"/>
                  </a:schemeClr>
                </a:solidFill>
                <a:latin typeface="+mn-lt"/>
                <a:cs typeface="Times New Roman"/>
                <a:sym typeface="Symbol"/>
              </a:rPr>
              <a:t>3</a:t>
            </a:r>
            <a:r>
              <a:rPr lang="en-US" sz="2400" dirty="0" smtClean="0">
                <a:solidFill>
                  <a:schemeClr val="accent1">
                    <a:lumMod val="50000"/>
                  </a:schemeClr>
                </a:solidFill>
                <a:latin typeface="+mn-lt"/>
                <a:cs typeface="Times New Roman"/>
                <a:sym typeface="Symbol"/>
              </a:rPr>
              <a:t>NH</a:t>
            </a:r>
            <a:r>
              <a:rPr lang="en-US" sz="2400" baseline="-25000" dirty="0" smtClean="0">
                <a:solidFill>
                  <a:schemeClr val="accent1">
                    <a:lumMod val="50000"/>
                  </a:schemeClr>
                </a:solidFill>
                <a:latin typeface="+mn-lt"/>
                <a:cs typeface="Times New Roman"/>
                <a:sym typeface="Symbol"/>
              </a:rPr>
              <a:t>3</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OH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sp>
        <p:nvSpPr>
          <p:cNvPr id="7" name="TextBox 6"/>
          <p:cNvSpPr txBox="1"/>
          <p:nvPr/>
        </p:nvSpPr>
        <p:spPr>
          <a:xfrm>
            <a:off x="914400" y="3048000"/>
            <a:ext cx="381000" cy="707886"/>
          </a:xfrm>
          <a:prstGeom prst="rect">
            <a:avLst/>
          </a:prstGeom>
          <a:noFill/>
        </p:spPr>
        <p:txBody>
          <a:bodyPr wrap="square" rtlCol="0">
            <a:spAutoFit/>
          </a:bodyPr>
          <a:lstStyle/>
          <a:p>
            <a:r>
              <a:rPr lang="en-US" sz="4000" dirty="0" smtClean="0">
                <a:solidFill>
                  <a:srgbClr val="FF0000"/>
                </a:solidFill>
              </a:rPr>
              <a:t>I</a:t>
            </a:r>
            <a:endParaRPr lang="en-US" sz="4000" baseline="30000" dirty="0">
              <a:solidFill>
                <a:srgbClr val="FF0000"/>
              </a:solidFill>
            </a:endParaRPr>
          </a:p>
        </p:txBody>
      </p:sp>
      <p:sp>
        <p:nvSpPr>
          <p:cNvPr id="8" name="TextBox 7"/>
          <p:cNvSpPr txBox="1"/>
          <p:nvPr/>
        </p:nvSpPr>
        <p:spPr>
          <a:xfrm>
            <a:off x="838200" y="3711714"/>
            <a:ext cx="381000" cy="707886"/>
          </a:xfrm>
          <a:prstGeom prst="rect">
            <a:avLst/>
          </a:prstGeom>
          <a:noFill/>
        </p:spPr>
        <p:txBody>
          <a:bodyPr wrap="square" rtlCol="0">
            <a:spAutoFit/>
          </a:bodyPr>
          <a:lstStyle/>
          <a:p>
            <a:r>
              <a:rPr lang="en-US" sz="4000" dirty="0" smtClean="0">
                <a:solidFill>
                  <a:srgbClr val="FF0000"/>
                </a:solidFill>
              </a:rPr>
              <a:t>C</a:t>
            </a:r>
            <a:endParaRPr lang="en-US" sz="4000" baseline="30000" dirty="0">
              <a:solidFill>
                <a:srgbClr val="FF0000"/>
              </a:solidFill>
            </a:endParaRPr>
          </a:p>
        </p:txBody>
      </p:sp>
      <p:sp>
        <p:nvSpPr>
          <p:cNvPr id="9" name="TextBox 8"/>
          <p:cNvSpPr txBox="1"/>
          <p:nvPr/>
        </p:nvSpPr>
        <p:spPr>
          <a:xfrm>
            <a:off x="838200" y="4321314"/>
            <a:ext cx="381000" cy="707886"/>
          </a:xfrm>
          <a:prstGeom prst="rect">
            <a:avLst/>
          </a:prstGeom>
          <a:noFill/>
        </p:spPr>
        <p:txBody>
          <a:bodyPr wrap="square" rtlCol="0">
            <a:spAutoFit/>
          </a:bodyPr>
          <a:lstStyle/>
          <a:p>
            <a:r>
              <a:rPr lang="en-US" sz="4000" dirty="0" smtClean="0">
                <a:solidFill>
                  <a:srgbClr val="FF0000"/>
                </a:solidFill>
              </a:rPr>
              <a:t>E</a:t>
            </a:r>
            <a:endParaRPr lang="en-US" sz="4000" baseline="30000" dirty="0">
              <a:solidFill>
                <a:srgbClr val="FF0000"/>
              </a:solidFill>
            </a:endParaRPr>
          </a:p>
        </p:txBody>
      </p:sp>
      <p:cxnSp>
        <p:nvCxnSpPr>
          <p:cNvPr id="11" name="Straight Connector 10"/>
          <p:cNvCxnSpPr/>
          <p:nvPr/>
        </p:nvCxnSpPr>
        <p:spPr bwMode="auto">
          <a:xfrm>
            <a:off x="838200" y="4343400"/>
            <a:ext cx="8191500" cy="0"/>
          </a:xfrm>
          <a:prstGeom prst="line">
            <a:avLst/>
          </a:prstGeom>
          <a:solidFill>
            <a:schemeClr val="accent1"/>
          </a:solidFill>
          <a:ln w="317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7162800" y="3810000"/>
            <a:ext cx="2057400" cy="461665"/>
          </a:xfrm>
          <a:prstGeom prst="rect">
            <a:avLst/>
          </a:prstGeom>
          <a:noFill/>
        </p:spPr>
        <p:txBody>
          <a:bodyPr wrap="square" rtlCol="0">
            <a:spAutoFit/>
          </a:bodyPr>
          <a:lstStyle/>
          <a:p>
            <a:r>
              <a:rPr lang="en-US" sz="2400" dirty="0" smtClean="0"/>
              <a:t>+0.00630</a:t>
            </a:r>
            <a:endParaRPr lang="en-US" sz="2400" baseline="30000" dirty="0"/>
          </a:p>
        </p:txBody>
      </p:sp>
      <p:sp>
        <p:nvSpPr>
          <p:cNvPr id="13" name="TextBox 12"/>
          <p:cNvSpPr txBox="1"/>
          <p:nvPr/>
        </p:nvSpPr>
        <p:spPr>
          <a:xfrm>
            <a:off x="4876800" y="3810000"/>
            <a:ext cx="2057400" cy="461665"/>
          </a:xfrm>
          <a:prstGeom prst="rect">
            <a:avLst/>
          </a:prstGeom>
          <a:noFill/>
        </p:spPr>
        <p:txBody>
          <a:bodyPr wrap="square" rtlCol="0">
            <a:spAutoFit/>
          </a:bodyPr>
          <a:lstStyle/>
          <a:p>
            <a:r>
              <a:rPr lang="en-US" sz="2400" dirty="0" smtClean="0"/>
              <a:t>+0.00630</a:t>
            </a:r>
            <a:endParaRPr lang="en-US" sz="2400" baseline="30000" dirty="0"/>
          </a:p>
        </p:txBody>
      </p:sp>
      <p:sp>
        <p:nvSpPr>
          <p:cNvPr id="14" name="TextBox 13"/>
          <p:cNvSpPr txBox="1"/>
          <p:nvPr/>
        </p:nvSpPr>
        <p:spPr>
          <a:xfrm>
            <a:off x="1447800" y="3810000"/>
            <a:ext cx="2057400" cy="461665"/>
          </a:xfrm>
          <a:prstGeom prst="rect">
            <a:avLst/>
          </a:prstGeom>
          <a:noFill/>
        </p:spPr>
        <p:txBody>
          <a:bodyPr wrap="square" rtlCol="0">
            <a:spAutoFit/>
          </a:bodyPr>
          <a:lstStyle/>
          <a:p>
            <a:r>
              <a:rPr lang="en-US" sz="2400" dirty="0" smtClean="0"/>
              <a:t>-0.00630</a:t>
            </a:r>
            <a:endParaRPr lang="en-US" sz="2400" baseline="30000" dirty="0"/>
          </a:p>
        </p:txBody>
      </p:sp>
      <p:sp>
        <p:nvSpPr>
          <p:cNvPr id="15" name="TextBox 14"/>
          <p:cNvSpPr txBox="1"/>
          <p:nvPr/>
        </p:nvSpPr>
        <p:spPr>
          <a:xfrm>
            <a:off x="1600200" y="3200400"/>
            <a:ext cx="2057400" cy="461665"/>
          </a:xfrm>
          <a:prstGeom prst="rect">
            <a:avLst/>
          </a:prstGeom>
          <a:noFill/>
        </p:spPr>
        <p:txBody>
          <a:bodyPr wrap="square" rtlCol="0">
            <a:spAutoFit/>
          </a:bodyPr>
          <a:lstStyle/>
          <a:p>
            <a:r>
              <a:rPr lang="en-US" sz="2400" dirty="0" smtClean="0"/>
              <a:t>0.100</a:t>
            </a:r>
            <a:endParaRPr lang="en-US" sz="2400" baseline="30000" dirty="0"/>
          </a:p>
        </p:txBody>
      </p:sp>
      <p:sp>
        <p:nvSpPr>
          <p:cNvPr id="16" name="TextBox 15"/>
          <p:cNvSpPr txBox="1"/>
          <p:nvPr/>
        </p:nvSpPr>
        <p:spPr>
          <a:xfrm>
            <a:off x="5181600" y="3200400"/>
            <a:ext cx="1447800" cy="461665"/>
          </a:xfrm>
          <a:prstGeom prst="rect">
            <a:avLst/>
          </a:prstGeom>
          <a:noFill/>
        </p:spPr>
        <p:txBody>
          <a:bodyPr wrap="square" rtlCol="0">
            <a:spAutoFit/>
          </a:bodyPr>
          <a:lstStyle/>
          <a:p>
            <a:r>
              <a:rPr lang="en-US" sz="2400" dirty="0" smtClean="0"/>
              <a:t>0.000</a:t>
            </a:r>
            <a:endParaRPr lang="en-US" sz="2400" baseline="30000" dirty="0"/>
          </a:p>
        </p:txBody>
      </p:sp>
      <p:sp>
        <p:nvSpPr>
          <p:cNvPr id="17" name="TextBox 16"/>
          <p:cNvSpPr txBox="1"/>
          <p:nvPr/>
        </p:nvSpPr>
        <p:spPr>
          <a:xfrm>
            <a:off x="7467600" y="3200400"/>
            <a:ext cx="1447800" cy="461665"/>
          </a:xfrm>
          <a:prstGeom prst="rect">
            <a:avLst/>
          </a:prstGeom>
          <a:noFill/>
        </p:spPr>
        <p:txBody>
          <a:bodyPr wrap="square" rtlCol="0">
            <a:spAutoFit/>
          </a:bodyPr>
          <a:lstStyle/>
          <a:p>
            <a:r>
              <a:rPr lang="en-US" sz="2400" dirty="0" smtClean="0"/>
              <a:t>0.000</a:t>
            </a:r>
            <a:endParaRPr lang="en-US" sz="2400" baseline="30000" dirty="0"/>
          </a:p>
        </p:txBody>
      </p:sp>
      <p:sp>
        <p:nvSpPr>
          <p:cNvPr id="18" name="TextBox 17"/>
          <p:cNvSpPr txBox="1"/>
          <p:nvPr/>
        </p:nvSpPr>
        <p:spPr>
          <a:xfrm>
            <a:off x="1600200" y="4444424"/>
            <a:ext cx="5334000" cy="461665"/>
          </a:xfrm>
          <a:prstGeom prst="rect">
            <a:avLst/>
          </a:prstGeom>
          <a:noFill/>
        </p:spPr>
        <p:txBody>
          <a:bodyPr wrap="square" rtlCol="0">
            <a:spAutoFit/>
          </a:bodyPr>
          <a:lstStyle/>
          <a:p>
            <a:r>
              <a:rPr lang="en-US" sz="2400" dirty="0" smtClean="0"/>
              <a:t>0.0937	                0.00630</a:t>
            </a:r>
            <a:endParaRPr lang="en-US" sz="2400" baseline="30000" dirty="0"/>
          </a:p>
        </p:txBody>
      </p:sp>
      <p:graphicFrame>
        <p:nvGraphicFramePr>
          <p:cNvPr id="20" name="Object 19"/>
          <p:cNvGraphicFramePr>
            <a:graphicFrameLocks noChangeAspect="1"/>
          </p:cNvGraphicFramePr>
          <p:nvPr>
            <p:extLst>
              <p:ext uri="{D42A27DB-BD31-4B8C-83A1-F6EECF244321}">
                <p14:modId xmlns:p14="http://schemas.microsoft.com/office/powerpoint/2010/main" val="708228688"/>
              </p:ext>
            </p:extLst>
          </p:nvPr>
        </p:nvGraphicFramePr>
        <p:xfrm>
          <a:off x="146050" y="5237163"/>
          <a:ext cx="3624263" cy="1276350"/>
        </p:xfrm>
        <a:graphic>
          <a:graphicData uri="http://schemas.openxmlformats.org/presentationml/2006/ole">
            <mc:AlternateContent xmlns:mc="http://schemas.openxmlformats.org/markup-compatibility/2006">
              <mc:Choice xmlns:v="urn:schemas-microsoft-com:vml" Requires="v">
                <p:oleObj spid="_x0000_s208988" name="Equation" r:id="rId3" imgW="1117440" imgH="393480" progId="Equation.3">
                  <p:embed/>
                </p:oleObj>
              </mc:Choice>
              <mc:Fallback>
                <p:oleObj name="Equation" r:id="rId3" imgW="1117440" imgH="393480" progId="Equation.3">
                  <p:embed/>
                  <p:pic>
                    <p:nvPicPr>
                      <p:cNvPr id="0" name=""/>
                      <p:cNvPicPr>
                        <a:picLocks noChangeAspect="1" noChangeArrowheads="1"/>
                      </p:cNvPicPr>
                      <p:nvPr/>
                    </p:nvPicPr>
                    <p:blipFill>
                      <a:blip r:embed="rId4"/>
                      <a:srcRect/>
                      <a:stretch>
                        <a:fillRect/>
                      </a:stretch>
                    </p:blipFill>
                    <p:spPr bwMode="auto">
                      <a:xfrm>
                        <a:off x="146050" y="5237163"/>
                        <a:ext cx="3624263"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p:cNvGraphicFramePr>
            <a:graphicFrameLocks noChangeAspect="1"/>
          </p:cNvGraphicFramePr>
          <p:nvPr>
            <p:extLst>
              <p:ext uri="{D42A27DB-BD31-4B8C-83A1-F6EECF244321}">
                <p14:modId xmlns:p14="http://schemas.microsoft.com/office/powerpoint/2010/main" val="1449202072"/>
              </p:ext>
            </p:extLst>
          </p:nvPr>
        </p:nvGraphicFramePr>
        <p:xfrm>
          <a:off x="5942013" y="5524500"/>
          <a:ext cx="2174875" cy="623888"/>
        </p:xfrm>
        <a:graphic>
          <a:graphicData uri="http://schemas.openxmlformats.org/presentationml/2006/ole">
            <mc:AlternateContent xmlns:mc="http://schemas.openxmlformats.org/markup-compatibility/2006">
              <mc:Choice xmlns:v="urn:schemas-microsoft-com:vml" Requires="v">
                <p:oleObj spid="_x0000_s208989" name="Equation" r:id="rId5" imgW="711000" imgH="203040" progId="Equation.3">
                  <p:embed/>
                </p:oleObj>
              </mc:Choice>
              <mc:Fallback>
                <p:oleObj name="Equation" r:id="rId5" imgW="711000" imgH="203040" progId="Equation.3">
                  <p:embed/>
                  <p:pic>
                    <p:nvPicPr>
                      <p:cNvPr id="0" name=""/>
                      <p:cNvPicPr/>
                      <p:nvPr/>
                    </p:nvPicPr>
                    <p:blipFill>
                      <a:blip r:embed="rId6"/>
                      <a:stretch>
                        <a:fillRect/>
                      </a:stretch>
                    </p:blipFill>
                    <p:spPr>
                      <a:xfrm>
                        <a:off x="5942013" y="5524500"/>
                        <a:ext cx="2174875" cy="623888"/>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1510447788"/>
              </p:ext>
            </p:extLst>
          </p:nvPr>
        </p:nvGraphicFramePr>
        <p:xfrm>
          <a:off x="3738563" y="5257800"/>
          <a:ext cx="2308225" cy="1154113"/>
        </p:xfrm>
        <a:graphic>
          <a:graphicData uri="http://schemas.openxmlformats.org/presentationml/2006/ole">
            <mc:AlternateContent xmlns:mc="http://schemas.openxmlformats.org/markup-compatibility/2006">
              <mc:Choice xmlns:v="urn:schemas-microsoft-com:vml" Requires="v">
                <p:oleObj spid="_x0000_s208990" name="Equation" r:id="rId7" imgW="711000" imgH="355320" progId="Equation.3">
                  <p:embed/>
                </p:oleObj>
              </mc:Choice>
              <mc:Fallback>
                <p:oleObj name="Equation" r:id="rId7" imgW="711000" imgH="355320" progId="Equation.3">
                  <p:embed/>
                  <p:pic>
                    <p:nvPicPr>
                      <p:cNvPr id="0" name=""/>
                      <p:cNvPicPr>
                        <a:picLocks noChangeAspect="1" noChangeArrowheads="1"/>
                      </p:cNvPicPr>
                      <p:nvPr/>
                    </p:nvPicPr>
                    <p:blipFill>
                      <a:blip r:embed="rId8"/>
                      <a:srcRect/>
                      <a:stretch>
                        <a:fillRect/>
                      </a:stretch>
                    </p:blipFill>
                    <p:spPr bwMode="auto">
                      <a:xfrm>
                        <a:off x="3738563" y="5257800"/>
                        <a:ext cx="2308225"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 name="Rectangle 25"/>
          <p:cNvSpPr/>
          <p:nvPr/>
        </p:nvSpPr>
        <p:spPr bwMode="auto">
          <a:xfrm>
            <a:off x="6248400" y="5562600"/>
            <a:ext cx="194310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27" name="TextBox 26"/>
          <p:cNvSpPr txBox="1"/>
          <p:nvPr/>
        </p:nvSpPr>
        <p:spPr>
          <a:xfrm>
            <a:off x="7467600" y="4419600"/>
            <a:ext cx="1752600" cy="461665"/>
          </a:xfrm>
          <a:prstGeom prst="rect">
            <a:avLst/>
          </a:prstGeom>
          <a:noFill/>
        </p:spPr>
        <p:txBody>
          <a:bodyPr wrap="square" rtlCol="0">
            <a:spAutoFit/>
          </a:bodyPr>
          <a:lstStyle/>
          <a:p>
            <a:r>
              <a:rPr lang="en-US" sz="2400" dirty="0" smtClean="0"/>
              <a:t>0.00630</a:t>
            </a:r>
            <a:endParaRPr lang="en-US" sz="2400" baseline="30000" dirty="0"/>
          </a:p>
        </p:txBody>
      </p:sp>
      <p:sp>
        <p:nvSpPr>
          <p:cNvPr id="23" name="TextBox 22"/>
          <p:cNvSpPr txBox="1"/>
          <p:nvPr/>
        </p:nvSpPr>
        <p:spPr>
          <a:xfrm>
            <a:off x="2590800" y="1524000"/>
            <a:ext cx="6553200" cy="461665"/>
          </a:xfrm>
          <a:prstGeom prst="rect">
            <a:avLst/>
          </a:prstGeom>
          <a:noFill/>
        </p:spPr>
        <p:txBody>
          <a:bodyPr wrap="square" rtlCol="0">
            <a:spAutoFit/>
          </a:bodyPr>
          <a:lstStyle/>
          <a:p>
            <a:r>
              <a:rPr lang="en-US" sz="2400" dirty="0" smtClean="0">
                <a:solidFill>
                  <a:srgbClr val="0070C0"/>
                </a:solidFill>
                <a:latin typeface="Times New Roman"/>
                <a:cs typeface="Times New Roman"/>
              </a:rPr>
              <a:t>→ </a:t>
            </a:r>
            <a:r>
              <a:rPr lang="en-US" sz="2400" dirty="0" err="1" smtClean="0">
                <a:latin typeface="+mn-lt"/>
                <a:cs typeface="Times New Roman"/>
              </a:rPr>
              <a:t>pOH</a:t>
            </a:r>
            <a:r>
              <a:rPr lang="en-US" sz="2400" dirty="0" smtClean="0">
                <a:latin typeface="+mn-lt"/>
                <a:cs typeface="Times New Roman"/>
              </a:rPr>
              <a:t> = 14.00 – 11.80 = 2.2</a:t>
            </a:r>
            <a:r>
              <a:rPr lang="en-US" sz="2000" dirty="0" smtClean="0">
                <a:latin typeface="+mn-lt"/>
                <a:cs typeface="Times New Roman"/>
              </a:rPr>
              <a:t> (at 25</a:t>
            </a:r>
            <a:r>
              <a:rPr lang="en-US" sz="2000" dirty="0">
                <a:solidFill>
                  <a:schemeClr val="accent4"/>
                </a:solidFill>
                <a:sym typeface="Symbol"/>
              </a:rPr>
              <a:t> </a:t>
            </a:r>
            <a:r>
              <a:rPr lang="en-US" sz="2000" dirty="0" smtClean="0">
                <a:solidFill>
                  <a:schemeClr val="accent4"/>
                </a:solidFill>
              </a:rPr>
              <a:t>C)</a:t>
            </a:r>
            <a:endParaRPr lang="en-US" sz="2000" baseline="30000" dirty="0">
              <a:latin typeface="+mn-lt"/>
            </a:endParaRPr>
          </a:p>
        </p:txBody>
      </p:sp>
    </p:spTree>
    <p:extLst>
      <p:ext uri="{BB962C8B-B14F-4D97-AF65-F5344CB8AC3E}">
        <p14:creationId xmlns:p14="http://schemas.microsoft.com/office/powerpoint/2010/main" val="83416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2" grpId="0"/>
      <p:bldP spid="13" grpId="0"/>
      <p:bldP spid="14" grpId="0"/>
      <p:bldP spid="15" grpId="0"/>
      <p:bldP spid="16" grpId="0"/>
      <p:bldP spid="17" grpId="0"/>
      <p:bldP spid="18" grpId="0"/>
      <p:bldP spid="26" grpId="0" animBg="1"/>
      <p:bldP spid="27"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707886"/>
          </a:xfrm>
          <a:prstGeom prst="rect">
            <a:avLst/>
          </a:prstGeom>
          <a:noFill/>
        </p:spPr>
        <p:txBody>
          <a:bodyPr wrap="square" rtlCol="0">
            <a:spAutoFit/>
          </a:bodyPr>
          <a:lstStyle/>
          <a:p>
            <a:r>
              <a:rPr lang="en-US" sz="2000" b="1" dirty="0" smtClean="0">
                <a:solidFill>
                  <a:srgbClr val="FF0000"/>
                </a:solidFill>
              </a:rPr>
              <a:t>Step 1: </a:t>
            </a:r>
            <a:r>
              <a:rPr lang="en-US" sz="2000" dirty="0">
                <a:solidFill>
                  <a:srgbClr val="FF0000"/>
                </a:solidFill>
              </a:rPr>
              <a:t>Write out the dissolving equation &amp; the equilibrium law expression</a:t>
            </a:r>
          </a:p>
        </p:txBody>
      </p:sp>
      <p:sp>
        <p:nvSpPr>
          <p:cNvPr id="6" name="TextBox 5"/>
          <p:cNvSpPr txBox="1"/>
          <p:nvPr/>
        </p:nvSpPr>
        <p:spPr>
          <a:xfrm>
            <a:off x="1676400" y="2590800"/>
            <a:ext cx="5638800" cy="461665"/>
          </a:xfrm>
          <a:prstGeom prst="rect">
            <a:avLst/>
          </a:prstGeom>
          <a:noFill/>
        </p:spPr>
        <p:txBody>
          <a:bodyPr wrap="square" rtlCol="0">
            <a:spAutoFit/>
          </a:bodyPr>
          <a:lstStyle/>
          <a:p>
            <a:r>
              <a:rPr lang="en-US" sz="2400" dirty="0" smtClean="0">
                <a:solidFill>
                  <a:srgbClr val="99CC00">
                    <a:lumMod val="50000"/>
                  </a:srgbClr>
                </a:solidFill>
                <a:latin typeface="Verdana"/>
                <a:cs typeface="Times New Roman"/>
              </a:rPr>
              <a:t>HNO</a:t>
            </a:r>
            <a:r>
              <a:rPr lang="en-US" sz="2400" baseline="-25000" dirty="0" smtClean="0">
                <a:solidFill>
                  <a:srgbClr val="99CC00">
                    <a:lumMod val="50000"/>
                  </a:srgbClr>
                </a:solidFill>
                <a:latin typeface="Verdana"/>
                <a:cs typeface="Times New Roman"/>
              </a:rPr>
              <a:t>2</a:t>
            </a:r>
            <a:r>
              <a:rPr lang="en-US" sz="2400" dirty="0" smtClean="0">
                <a:solidFill>
                  <a:srgbClr val="99CC00">
                    <a:lumMod val="50000"/>
                  </a:srgbClr>
                </a:solidFill>
                <a:latin typeface="Verdana"/>
                <a:cs typeface="Times New Roman"/>
              </a:rPr>
              <a:t>(</a:t>
            </a:r>
            <a:r>
              <a:rPr lang="en-US" sz="2400" dirty="0" err="1" smtClean="0">
                <a:solidFill>
                  <a:srgbClr val="99CC00">
                    <a:lumMod val="50000"/>
                  </a:srgbClr>
                </a:solidFill>
                <a:latin typeface="Verdana"/>
                <a:cs typeface="Times New Roman"/>
              </a:rPr>
              <a:t>aq</a:t>
            </a:r>
            <a:r>
              <a:rPr lang="en-US" sz="2400" dirty="0" smtClean="0">
                <a:solidFill>
                  <a:srgbClr val="99CC00">
                    <a:lumMod val="50000"/>
                  </a:srgbClr>
                </a:solidFill>
                <a:latin typeface="Verdana"/>
                <a:cs typeface="Times New Roman"/>
              </a:rPr>
              <a:t>) </a:t>
            </a:r>
            <a:r>
              <a:rPr lang="en-US" sz="2400" dirty="0" smtClean="0">
                <a:solidFill>
                  <a:srgbClr val="99CC00">
                    <a:lumMod val="50000"/>
                  </a:srgbClr>
                </a:solidFill>
                <a:latin typeface="Verdana"/>
                <a:cs typeface="Times New Roman"/>
                <a:sym typeface="Symbol"/>
              </a:rPr>
              <a:t> NO</a:t>
            </a:r>
            <a:r>
              <a:rPr lang="en-US" sz="2400" baseline="-25000" dirty="0" smtClean="0">
                <a:solidFill>
                  <a:srgbClr val="99CC00">
                    <a:lumMod val="50000"/>
                  </a:srgbClr>
                </a:solidFill>
                <a:latin typeface="Verdana"/>
                <a:cs typeface="Times New Roman"/>
                <a:sym typeface="Symbol"/>
              </a:rPr>
              <a:t>2</a:t>
            </a:r>
            <a:r>
              <a:rPr lang="en-US" sz="2400" baseline="30000" dirty="0" smtClean="0">
                <a:solidFill>
                  <a:srgbClr val="99CC00">
                    <a:lumMod val="50000"/>
                  </a:srgbClr>
                </a:solidFill>
                <a:latin typeface="Verdana"/>
                <a:cs typeface="Times New Roman"/>
                <a:sym typeface="Symbol"/>
              </a:rPr>
              <a:t>-</a:t>
            </a:r>
            <a:r>
              <a:rPr lang="en-US" sz="2400" dirty="0" smtClean="0">
                <a:solidFill>
                  <a:srgbClr val="99CC00">
                    <a:lumMod val="50000"/>
                  </a:srgbClr>
                </a:solidFill>
                <a:latin typeface="Verdana"/>
                <a:cs typeface="Times New Roman"/>
                <a:sym typeface="Symbol"/>
              </a:rPr>
              <a:t>(</a:t>
            </a:r>
            <a:r>
              <a:rPr lang="en-US" sz="2400" dirty="0" err="1" smtClean="0">
                <a:solidFill>
                  <a:srgbClr val="99CC00">
                    <a:lumMod val="50000"/>
                  </a:srgbClr>
                </a:solidFill>
                <a:latin typeface="Verdana"/>
                <a:cs typeface="Times New Roman"/>
                <a:sym typeface="Symbol"/>
              </a:rPr>
              <a:t>aq</a:t>
            </a:r>
            <a:r>
              <a:rPr lang="en-US" sz="2400" dirty="0" smtClean="0">
                <a:solidFill>
                  <a:srgbClr val="99CC00">
                    <a:lumMod val="50000"/>
                  </a:srgbClr>
                </a:solidFill>
                <a:latin typeface="Verdana"/>
                <a:cs typeface="Times New Roman"/>
                <a:sym typeface="Symbol"/>
              </a:rPr>
              <a:t>) + H</a:t>
            </a:r>
            <a:r>
              <a:rPr lang="en-US" sz="2400" baseline="30000" dirty="0" smtClean="0">
                <a:solidFill>
                  <a:srgbClr val="99CC00">
                    <a:lumMod val="50000"/>
                  </a:srgbClr>
                </a:solidFill>
                <a:latin typeface="Verdana"/>
                <a:cs typeface="Times New Roman"/>
                <a:sym typeface="Symbol"/>
              </a:rPr>
              <a:t>+</a:t>
            </a:r>
            <a:r>
              <a:rPr lang="en-US" sz="2400" dirty="0" smtClean="0">
                <a:solidFill>
                  <a:srgbClr val="99CC00">
                    <a:lumMod val="50000"/>
                  </a:srgbClr>
                </a:solidFill>
                <a:latin typeface="Verdana"/>
                <a:cs typeface="Times New Roman"/>
                <a:sym typeface="Symbol"/>
              </a:rPr>
              <a:t>(</a:t>
            </a:r>
            <a:r>
              <a:rPr lang="en-US" sz="2400" dirty="0" err="1" smtClean="0">
                <a:solidFill>
                  <a:srgbClr val="99CC00">
                    <a:lumMod val="50000"/>
                  </a:srgbClr>
                </a:solidFill>
                <a:latin typeface="Verdana"/>
                <a:cs typeface="Times New Roman"/>
                <a:sym typeface="Symbol"/>
              </a:rPr>
              <a:t>aq</a:t>
            </a:r>
            <a:r>
              <a:rPr lang="en-US" sz="2400" dirty="0" smtClean="0">
                <a:solidFill>
                  <a:srgbClr val="99CC00">
                    <a:lumMod val="50000"/>
                  </a:srgbClr>
                </a:solidFill>
                <a:latin typeface="Verdana"/>
                <a:cs typeface="Times New Roman"/>
                <a:sym typeface="Symbol"/>
              </a:rPr>
              <a:t>)</a:t>
            </a:r>
            <a:endParaRPr lang="en-US" sz="2400" dirty="0">
              <a:solidFill>
                <a:srgbClr val="99CC00">
                  <a:lumMod val="50000"/>
                </a:srgbClr>
              </a:solidFill>
              <a:latin typeface="Verdana"/>
            </a:endParaRPr>
          </a:p>
        </p:txBody>
      </p:sp>
      <p:graphicFrame>
        <p:nvGraphicFramePr>
          <p:cNvPr id="20" name="Object 19"/>
          <p:cNvGraphicFramePr>
            <a:graphicFrameLocks noChangeAspect="1"/>
          </p:cNvGraphicFramePr>
          <p:nvPr>
            <p:extLst>
              <p:ext uri="{D42A27DB-BD31-4B8C-83A1-F6EECF244321}">
                <p14:modId xmlns:p14="http://schemas.microsoft.com/office/powerpoint/2010/main" val="2698958798"/>
              </p:ext>
            </p:extLst>
          </p:nvPr>
        </p:nvGraphicFramePr>
        <p:xfrm>
          <a:off x="2743200" y="3600450"/>
          <a:ext cx="2759075" cy="1276350"/>
        </p:xfrm>
        <a:graphic>
          <a:graphicData uri="http://schemas.openxmlformats.org/presentationml/2006/ole">
            <mc:AlternateContent xmlns:mc="http://schemas.openxmlformats.org/markup-compatibility/2006">
              <mc:Choice xmlns:v="urn:schemas-microsoft-com:vml" Requires="v">
                <p:oleObj spid="_x0000_s209953" name="Equation" r:id="rId3" imgW="850680" imgH="393480" progId="Equation.3">
                  <p:embed/>
                </p:oleObj>
              </mc:Choice>
              <mc:Fallback>
                <p:oleObj name="Equation" r:id="rId3" imgW="850680" imgH="393480" progId="Equation.3">
                  <p:embed/>
                  <p:pic>
                    <p:nvPicPr>
                      <p:cNvPr id="0" name=""/>
                      <p:cNvPicPr>
                        <a:picLocks noChangeAspect="1" noChangeArrowheads="1"/>
                      </p:cNvPicPr>
                      <p:nvPr/>
                    </p:nvPicPr>
                    <p:blipFill>
                      <a:blip r:embed="rId4"/>
                      <a:srcRect/>
                      <a:stretch>
                        <a:fillRect/>
                      </a:stretch>
                    </p:blipFill>
                    <p:spPr bwMode="auto">
                      <a:xfrm>
                        <a:off x="2743200" y="3600450"/>
                        <a:ext cx="2759075"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6615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400110"/>
          </a:xfrm>
          <a:prstGeom prst="rect">
            <a:avLst/>
          </a:prstGeom>
          <a:noFill/>
        </p:spPr>
        <p:txBody>
          <a:bodyPr wrap="square" rtlCol="0">
            <a:spAutoFit/>
          </a:bodyPr>
          <a:lstStyle/>
          <a:p>
            <a:r>
              <a:rPr lang="en-US" sz="2000" b="1" dirty="0" smtClean="0">
                <a:solidFill>
                  <a:srgbClr val="FF0000"/>
                </a:solidFill>
              </a:rPr>
              <a:t>Step 2: </a:t>
            </a:r>
            <a:r>
              <a:rPr lang="en-US" sz="2000" dirty="0" smtClean="0">
                <a:solidFill>
                  <a:srgbClr val="FF0000"/>
                </a:solidFill>
              </a:rPr>
              <a:t>set up ICE and let x = [H</a:t>
            </a:r>
            <a:r>
              <a:rPr lang="en-US" sz="2000" baseline="30000" dirty="0" smtClean="0">
                <a:solidFill>
                  <a:srgbClr val="FF0000"/>
                </a:solidFill>
              </a:rPr>
              <a:t>+</a:t>
            </a:r>
            <a:r>
              <a:rPr lang="en-US" sz="2000" dirty="0" smtClean="0">
                <a:solidFill>
                  <a:srgbClr val="FF0000"/>
                </a:solidFill>
              </a:rPr>
              <a:t>]</a:t>
            </a:r>
            <a:endParaRPr lang="en-US" sz="2000" dirty="0">
              <a:solidFill>
                <a:srgbClr val="FF0000"/>
              </a:solidFill>
            </a:endParaRPr>
          </a:p>
        </p:txBody>
      </p:sp>
      <p:sp>
        <p:nvSpPr>
          <p:cNvPr id="6" name="TextBox 5"/>
          <p:cNvSpPr txBox="1"/>
          <p:nvPr/>
        </p:nvSpPr>
        <p:spPr>
          <a:xfrm>
            <a:off x="1676400" y="2590800"/>
            <a:ext cx="5638800" cy="461665"/>
          </a:xfrm>
          <a:prstGeom prst="rect">
            <a:avLst/>
          </a:prstGeom>
          <a:noFill/>
        </p:spPr>
        <p:txBody>
          <a:bodyPr wrap="square" rtlCol="0">
            <a:spAutoFit/>
          </a:bodyPr>
          <a:lstStyle/>
          <a:p>
            <a:r>
              <a:rPr lang="en-US" sz="2400" dirty="0" smtClean="0">
                <a:solidFill>
                  <a:srgbClr val="99CC00">
                    <a:lumMod val="50000"/>
                  </a:srgbClr>
                </a:solidFill>
                <a:latin typeface="Verdana"/>
                <a:cs typeface="Times New Roman"/>
              </a:rPr>
              <a:t>HNO</a:t>
            </a:r>
            <a:r>
              <a:rPr lang="en-US" sz="2400" baseline="-25000" dirty="0" smtClean="0">
                <a:solidFill>
                  <a:srgbClr val="99CC00">
                    <a:lumMod val="50000"/>
                  </a:srgbClr>
                </a:solidFill>
                <a:latin typeface="Verdana"/>
                <a:cs typeface="Times New Roman"/>
              </a:rPr>
              <a:t>2</a:t>
            </a:r>
            <a:r>
              <a:rPr lang="en-US" sz="2400" dirty="0" smtClean="0">
                <a:solidFill>
                  <a:srgbClr val="99CC00">
                    <a:lumMod val="50000"/>
                  </a:srgbClr>
                </a:solidFill>
                <a:latin typeface="Verdana"/>
                <a:cs typeface="Times New Roman"/>
              </a:rPr>
              <a:t>(</a:t>
            </a:r>
            <a:r>
              <a:rPr lang="en-US" sz="2400" dirty="0" err="1" smtClean="0">
                <a:solidFill>
                  <a:srgbClr val="99CC00">
                    <a:lumMod val="50000"/>
                  </a:srgbClr>
                </a:solidFill>
                <a:latin typeface="Verdana"/>
                <a:cs typeface="Times New Roman"/>
              </a:rPr>
              <a:t>aq</a:t>
            </a:r>
            <a:r>
              <a:rPr lang="en-US" sz="2400" dirty="0" smtClean="0">
                <a:solidFill>
                  <a:srgbClr val="99CC00">
                    <a:lumMod val="50000"/>
                  </a:srgbClr>
                </a:solidFill>
                <a:latin typeface="Verdana"/>
                <a:cs typeface="Times New Roman"/>
              </a:rPr>
              <a:t>) </a:t>
            </a:r>
            <a:r>
              <a:rPr lang="en-US" sz="2400" dirty="0" smtClean="0">
                <a:solidFill>
                  <a:srgbClr val="99CC00">
                    <a:lumMod val="50000"/>
                  </a:srgbClr>
                </a:solidFill>
                <a:latin typeface="Verdana"/>
                <a:cs typeface="Times New Roman"/>
                <a:sym typeface="Symbol"/>
              </a:rPr>
              <a:t> NO</a:t>
            </a:r>
            <a:r>
              <a:rPr lang="en-US" sz="2400" baseline="-25000" dirty="0" smtClean="0">
                <a:solidFill>
                  <a:srgbClr val="99CC00">
                    <a:lumMod val="50000"/>
                  </a:srgbClr>
                </a:solidFill>
                <a:latin typeface="Verdana"/>
                <a:cs typeface="Times New Roman"/>
                <a:sym typeface="Symbol"/>
              </a:rPr>
              <a:t>2</a:t>
            </a:r>
            <a:r>
              <a:rPr lang="en-US" sz="2400" baseline="30000" dirty="0" smtClean="0">
                <a:solidFill>
                  <a:srgbClr val="99CC00">
                    <a:lumMod val="50000"/>
                  </a:srgbClr>
                </a:solidFill>
                <a:latin typeface="Verdana"/>
                <a:cs typeface="Times New Roman"/>
                <a:sym typeface="Symbol"/>
              </a:rPr>
              <a:t>-</a:t>
            </a:r>
            <a:r>
              <a:rPr lang="en-US" sz="2400" dirty="0" smtClean="0">
                <a:solidFill>
                  <a:srgbClr val="99CC00">
                    <a:lumMod val="50000"/>
                  </a:srgbClr>
                </a:solidFill>
                <a:latin typeface="Verdana"/>
                <a:cs typeface="Times New Roman"/>
                <a:sym typeface="Symbol"/>
              </a:rPr>
              <a:t>(</a:t>
            </a:r>
            <a:r>
              <a:rPr lang="en-US" sz="2400" dirty="0" err="1" smtClean="0">
                <a:solidFill>
                  <a:srgbClr val="99CC00">
                    <a:lumMod val="50000"/>
                  </a:srgbClr>
                </a:solidFill>
                <a:latin typeface="Verdana"/>
                <a:cs typeface="Times New Roman"/>
                <a:sym typeface="Symbol"/>
              </a:rPr>
              <a:t>aq</a:t>
            </a:r>
            <a:r>
              <a:rPr lang="en-US" sz="2400" dirty="0" smtClean="0">
                <a:solidFill>
                  <a:srgbClr val="99CC00">
                    <a:lumMod val="50000"/>
                  </a:srgbClr>
                </a:solidFill>
                <a:latin typeface="Verdana"/>
                <a:cs typeface="Times New Roman"/>
                <a:sym typeface="Symbol"/>
              </a:rPr>
              <a:t>) + H</a:t>
            </a:r>
            <a:r>
              <a:rPr lang="en-US" sz="2400" baseline="30000" dirty="0" smtClean="0">
                <a:solidFill>
                  <a:srgbClr val="99CC00">
                    <a:lumMod val="50000"/>
                  </a:srgbClr>
                </a:solidFill>
                <a:latin typeface="Verdana"/>
                <a:cs typeface="Times New Roman"/>
                <a:sym typeface="Symbol"/>
              </a:rPr>
              <a:t>+</a:t>
            </a:r>
            <a:r>
              <a:rPr lang="en-US" sz="2400" dirty="0" smtClean="0">
                <a:solidFill>
                  <a:srgbClr val="99CC00">
                    <a:lumMod val="50000"/>
                  </a:srgbClr>
                </a:solidFill>
                <a:latin typeface="Verdana"/>
                <a:cs typeface="Times New Roman"/>
                <a:sym typeface="Symbol"/>
              </a:rPr>
              <a:t>(</a:t>
            </a:r>
            <a:r>
              <a:rPr lang="en-US" sz="2400" dirty="0" err="1" smtClean="0">
                <a:solidFill>
                  <a:srgbClr val="99CC00">
                    <a:lumMod val="50000"/>
                  </a:srgbClr>
                </a:solidFill>
                <a:latin typeface="Verdana"/>
                <a:cs typeface="Times New Roman"/>
                <a:sym typeface="Symbol"/>
              </a:rPr>
              <a:t>aq</a:t>
            </a:r>
            <a:r>
              <a:rPr lang="en-US" sz="2400" dirty="0" smtClean="0">
                <a:solidFill>
                  <a:srgbClr val="99CC00">
                    <a:lumMod val="50000"/>
                  </a:srgbClr>
                </a:solidFill>
                <a:latin typeface="Verdana"/>
                <a:cs typeface="Times New Roman"/>
                <a:sym typeface="Symbol"/>
              </a:rPr>
              <a:t>)</a:t>
            </a:r>
            <a:endParaRPr lang="en-US" sz="2400" dirty="0">
              <a:solidFill>
                <a:srgbClr val="99CC00">
                  <a:lumMod val="50000"/>
                </a:srgbClr>
              </a:solidFill>
              <a:latin typeface="Verdana"/>
            </a:endParaRPr>
          </a:p>
        </p:txBody>
      </p:sp>
      <p:sp>
        <p:nvSpPr>
          <p:cNvPr id="7" name="TextBox 6"/>
          <p:cNvSpPr txBox="1"/>
          <p:nvPr/>
        </p:nvSpPr>
        <p:spPr>
          <a:xfrm>
            <a:off x="914400" y="3048000"/>
            <a:ext cx="381000" cy="707886"/>
          </a:xfrm>
          <a:prstGeom prst="rect">
            <a:avLst/>
          </a:prstGeom>
          <a:noFill/>
        </p:spPr>
        <p:txBody>
          <a:bodyPr wrap="square" rtlCol="0">
            <a:spAutoFit/>
          </a:bodyPr>
          <a:lstStyle/>
          <a:p>
            <a:r>
              <a:rPr lang="en-US" sz="4000" dirty="0" smtClean="0">
                <a:solidFill>
                  <a:srgbClr val="FF0000"/>
                </a:solidFill>
              </a:rPr>
              <a:t>I</a:t>
            </a:r>
            <a:endParaRPr lang="en-US" sz="4000" baseline="30000" dirty="0">
              <a:solidFill>
                <a:srgbClr val="FF0000"/>
              </a:solidFill>
            </a:endParaRPr>
          </a:p>
        </p:txBody>
      </p:sp>
      <p:sp>
        <p:nvSpPr>
          <p:cNvPr id="8" name="TextBox 7"/>
          <p:cNvSpPr txBox="1"/>
          <p:nvPr/>
        </p:nvSpPr>
        <p:spPr>
          <a:xfrm>
            <a:off x="838200" y="3711714"/>
            <a:ext cx="381000" cy="707886"/>
          </a:xfrm>
          <a:prstGeom prst="rect">
            <a:avLst/>
          </a:prstGeom>
          <a:noFill/>
        </p:spPr>
        <p:txBody>
          <a:bodyPr wrap="square" rtlCol="0">
            <a:spAutoFit/>
          </a:bodyPr>
          <a:lstStyle/>
          <a:p>
            <a:r>
              <a:rPr lang="en-US" sz="4000" dirty="0" smtClean="0">
                <a:solidFill>
                  <a:srgbClr val="FF0000"/>
                </a:solidFill>
              </a:rPr>
              <a:t>C</a:t>
            </a:r>
            <a:endParaRPr lang="en-US" sz="4000" baseline="30000" dirty="0">
              <a:solidFill>
                <a:srgbClr val="FF0000"/>
              </a:solidFill>
            </a:endParaRPr>
          </a:p>
        </p:txBody>
      </p:sp>
      <p:sp>
        <p:nvSpPr>
          <p:cNvPr id="9" name="TextBox 8"/>
          <p:cNvSpPr txBox="1"/>
          <p:nvPr/>
        </p:nvSpPr>
        <p:spPr>
          <a:xfrm>
            <a:off x="838200" y="4321314"/>
            <a:ext cx="381000" cy="707886"/>
          </a:xfrm>
          <a:prstGeom prst="rect">
            <a:avLst/>
          </a:prstGeom>
          <a:noFill/>
        </p:spPr>
        <p:txBody>
          <a:bodyPr wrap="square" rtlCol="0">
            <a:spAutoFit/>
          </a:bodyPr>
          <a:lstStyle/>
          <a:p>
            <a:r>
              <a:rPr lang="en-US" sz="4000" dirty="0" smtClean="0">
                <a:solidFill>
                  <a:srgbClr val="FF0000"/>
                </a:solidFill>
              </a:rPr>
              <a:t>E</a:t>
            </a:r>
            <a:endParaRPr lang="en-US" sz="4000" baseline="30000" dirty="0">
              <a:solidFill>
                <a:srgbClr val="FF0000"/>
              </a:solidFill>
            </a:endParaRPr>
          </a:p>
        </p:txBody>
      </p:sp>
      <p:cxnSp>
        <p:nvCxnSpPr>
          <p:cNvPr id="11" name="Straight Connector 10"/>
          <p:cNvCxnSpPr/>
          <p:nvPr/>
        </p:nvCxnSpPr>
        <p:spPr bwMode="auto">
          <a:xfrm>
            <a:off x="838200" y="4343400"/>
            <a:ext cx="6096000" cy="0"/>
          </a:xfrm>
          <a:prstGeom prst="line">
            <a:avLst/>
          </a:prstGeom>
          <a:solidFill>
            <a:schemeClr val="accent1"/>
          </a:solidFill>
          <a:ln w="317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5562600" y="3827472"/>
            <a:ext cx="685800" cy="461665"/>
          </a:xfrm>
          <a:prstGeom prst="rect">
            <a:avLst/>
          </a:prstGeom>
          <a:noFill/>
        </p:spPr>
        <p:txBody>
          <a:bodyPr wrap="square" rtlCol="0">
            <a:spAutoFit/>
          </a:bodyPr>
          <a:lstStyle/>
          <a:p>
            <a:r>
              <a:rPr lang="en-US" sz="2400" dirty="0" smtClean="0">
                <a:solidFill>
                  <a:srgbClr val="000000"/>
                </a:solidFill>
              </a:rPr>
              <a:t>+x</a:t>
            </a:r>
            <a:endParaRPr lang="en-US" sz="2400" baseline="30000" dirty="0">
              <a:solidFill>
                <a:srgbClr val="000000"/>
              </a:solidFill>
            </a:endParaRPr>
          </a:p>
        </p:txBody>
      </p:sp>
      <p:sp>
        <p:nvSpPr>
          <p:cNvPr id="13" name="TextBox 12"/>
          <p:cNvSpPr txBox="1"/>
          <p:nvPr/>
        </p:nvSpPr>
        <p:spPr>
          <a:xfrm>
            <a:off x="3810000" y="3810000"/>
            <a:ext cx="685800" cy="461665"/>
          </a:xfrm>
          <a:prstGeom prst="rect">
            <a:avLst/>
          </a:prstGeom>
          <a:noFill/>
        </p:spPr>
        <p:txBody>
          <a:bodyPr wrap="square" rtlCol="0">
            <a:spAutoFit/>
          </a:bodyPr>
          <a:lstStyle/>
          <a:p>
            <a:r>
              <a:rPr lang="en-US" sz="2400" dirty="0" smtClean="0">
                <a:solidFill>
                  <a:srgbClr val="000000"/>
                </a:solidFill>
              </a:rPr>
              <a:t>+x</a:t>
            </a:r>
            <a:endParaRPr lang="en-US" sz="2400" baseline="30000" dirty="0">
              <a:solidFill>
                <a:srgbClr val="000000"/>
              </a:solidFill>
            </a:endParaRPr>
          </a:p>
        </p:txBody>
      </p:sp>
      <p:sp>
        <p:nvSpPr>
          <p:cNvPr id="14" name="TextBox 13"/>
          <p:cNvSpPr txBox="1"/>
          <p:nvPr/>
        </p:nvSpPr>
        <p:spPr>
          <a:xfrm>
            <a:off x="1981200" y="3810000"/>
            <a:ext cx="990600" cy="461665"/>
          </a:xfrm>
          <a:prstGeom prst="rect">
            <a:avLst/>
          </a:prstGeom>
          <a:noFill/>
        </p:spPr>
        <p:txBody>
          <a:bodyPr wrap="square" rtlCol="0">
            <a:spAutoFit/>
          </a:bodyPr>
          <a:lstStyle/>
          <a:p>
            <a:r>
              <a:rPr lang="en-US" sz="2400" dirty="0" smtClean="0">
                <a:solidFill>
                  <a:srgbClr val="000000"/>
                </a:solidFill>
              </a:rPr>
              <a:t>-x</a:t>
            </a:r>
            <a:endParaRPr lang="en-US" sz="2400" baseline="30000" dirty="0">
              <a:solidFill>
                <a:srgbClr val="000000"/>
              </a:solidFill>
            </a:endParaRPr>
          </a:p>
        </p:txBody>
      </p:sp>
      <p:sp>
        <p:nvSpPr>
          <p:cNvPr id="15" name="TextBox 14"/>
          <p:cNvSpPr txBox="1"/>
          <p:nvPr/>
        </p:nvSpPr>
        <p:spPr>
          <a:xfrm>
            <a:off x="1752600" y="3200400"/>
            <a:ext cx="2057400" cy="461665"/>
          </a:xfrm>
          <a:prstGeom prst="rect">
            <a:avLst/>
          </a:prstGeom>
          <a:noFill/>
        </p:spPr>
        <p:txBody>
          <a:bodyPr wrap="square" rtlCol="0">
            <a:spAutoFit/>
          </a:bodyPr>
          <a:lstStyle/>
          <a:p>
            <a:r>
              <a:rPr lang="en-US" sz="2400" dirty="0" smtClean="0">
                <a:solidFill>
                  <a:srgbClr val="000000"/>
                </a:solidFill>
              </a:rPr>
              <a:t>0.10</a:t>
            </a:r>
            <a:endParaRPr lang="en-US" sz="2400" baseline="30000" dirty="0">
              <a:solidFill>
                <a:srgbClr val="000000"/>
              </a:solidFill>
            </a:endParaRPr>
          </a:p>
        </p:txBody>
      </p:sp>
      <p:sp>
        <p:nvSpPr>
          <p:cNvPr id="16" name="TextBox 15"/>
          <p:cNvSpPr txBox="1"/>
          <p:nvPr/>
        </p:nvSpPr>
        <p:spPr>
          <a:xfrm>
            <a:off x="3657600" y="3200400"/>
            <a:ext cx="1447800" cy="461665"/>
          </a:xfrm>
          <a:prstGeom prst="rect">
            <a:avLst/>
          </a:prstGeom>
          <a:noFill/>
        </p:spPr>
        <p:txBody>
          <a:bodyPr wrap="square" rtlCol="0">
            <a:spAutoFit/>
          </a:bodyPr>
          <a:lstStyle/>
          <a:p>
            <a:r>
              <a:rPr lang="en-US" sz="2400" dirty="0" smtClean="0">
                <a:solidFill>
                  <a:srgbClr val="000000"/>
                </a:solidFill>
              </a:rPr>
              <a:t>0.00</a:t>
            </a:r>
            <a:endParaRPr lang="en-US" sz="2400" baseline="30000" dirty="0">
              <a:solidFill>
                <a:srgbClr val="000000"/>
              </a:solidFill>
            </a:endParaRPr>
          </a:p>
        </p:txBody>
      </p:sp>
      <p:sp>
        <p:nvSpPr>
          <p:cNvPr id="17" name="TextBox 16"/>
          <p:cNvSpPr txBox="1"/>
          <p:nvPr/>
        </p:nvSpPr>
        <p:spPr>
          <a:xfrm>
            <a:off x="5410200" y="3200400"/>
            <a:ext cx="1447800" cy="461665"/>
          </a:xfrm>
          <a:prstGeom prst="rect">
            <a:avLst/>
          </a:prstGeom>
          <a:noFill/>
        </p:spPr>
        <p:txBody>
          <a:bodyPr wrap="square" rtlCol="0">
            <a:spAutoFit/>
          </a:bodyPr>
          <a:lstStyle/>
          <a:p>
            <a:r>
              <a:rPr lang="en-US" sz="2400" dirty="0" smtClean="0">
                <a:solidFill>
                  <a:srgbClr val="000000"/>
                </a:solidFill>
              </a:rPr>
              <a:t>0.00</a:t>
            </a:r>
            <a:endParaRPr lang="en-US" sz="2400" baseline="30000" dirty="0">
              <a:solidFill>
                <a:srgbClr val="000000"/>
              </a:solidFill>
            </a:endParaRPr>
          </a:p>
        </p:txBody>
      </p:sp>
      <p:sp>
        <p:nvSpPr>
          <p:cNvPr id="18" name="TextBox 17"/>
          <p:cNvSpPr txBox="1"/>
          <p:nvPr/>
        </p:nvSpPr>
        <p:spPr>
          <a:xfrm>
            <a:off x="1600200" y="4444424"/>
            <a:ext cx="5334000" cy="461665"/>
          </a:xfrm>
          <a:prstGeom prst="rect">
            <a:avLst/>
          </a:prstGeom>
          <a:noFill/>
        </p:spPr>
        <p:txBody>
          <a:bodyPr wrap="square" rtlCol="0">
            <a:spAutoFit/>
          </a:bodyPr>
          <a:lstStyle/>
          <a:p>
            <a:r>
              <a:rPr lang="en-US" sz="2400" dirty="0" smtClean="0">
                <a:solidFill>
                  <a:srgbClr val="000000"/>
                </a:solidFill>
              </a:rPr>
              <a:t>0.10-x	      x</a:t>
            </a:r>
            <a:endParaRPr lang="en-US" sz="2400" baseline="30000" dirty="0">
              <a:solidFill>
                <a:srgbClr val="000000"/>
              </a:solidFill>
            </a:endParaRPr>
          </a:p>
        </p:txBody>
      </p:sp>
      <p:sp>
        <p:nvSpPr>
          <p:cNvPr id="27" name="TextBox 26"/>
          <p:cNvSpPr txBox="1"/>
          <p:nvPr/>
        </p:nvSpPr>
        <p:spPr>
          <a:xfrm>
            <a:off x="5867400" y="4419600"/>
            <a:ext cx="381000" cy="461665"/>
          </a:xfrm>
          <a:prstGeom prst="rect">
            <a:avLst/>
          </a:prstGeom>
          <a:noFill/>
        </p:spPr>
        <p:txBody>
          <a:bodyPr wrap="square" rtlCol="0">
            <a:spAutoFit/>
          </a:bodyPr>
          <a:lstStyle/>
          <a:p>
            <a:r>
              <a:rPr lang="en-US" sz="2400" dirty="0" smtClean="0">
                <a:solidFill>
                  <a:srgbClr val="000000"/>
                </a:solidFill>
              </a:rPr>
              <a:t>x</a:t>
            </a:r>
            <a:endParaRPr lang="en-US" sz="2400" baseline="30000" dirty="0">
              <a:solidFill>
                <a:srgbClr val="000000"/>
              </a:solidFill>
            </a:endParaRPr>
          </a:p>
        </p:txBody>
      </p:sp>
    </p:spTree>
    <p:extLst>
      <p:ext uri="{BB962C8B-B14F-4D97-AF65-F5344CB8AC3E}">
        <p14:creationId xmlns:p14="http://schemas.microsoft.com/office/powerpoint/2010/main" val="188028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2" grpId="0"/>
      <p:bldP spid="13" grpId="0"/>
      <p:bldP spid="14" grpId="0"/>
      <p:bldP spid="15" grpId="0"/>
      <p:bldP spid="16" grpId="0"/>
      <p:bldP spid="17" grpId="0"/>
      <p:bldP spid="18" grpId="0"/>
      <p:bldP spid="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707886"/>
          </a:xfrm>
          <a:prstGeom prst="rect">
            <a:avLst/>
          </a:prstGeom>
          <a:noFill/>
        </p:spPr>
        <p:txBody>
          <a:bodyPr wrap="square" rtlCol="0">
            <a:spAutoFit/>
          </a:bodyPr>
          <a:lstStyle/>
          <a:p>
            <a:r>
              <a:rPr lang="en-US" sz="2000" b="1" dirty="0" smtClean="0">
                <a:solidFill>
                  <a:srgbClr val="FF0000"/>
                </a:solidFill>
              </a:rPr>
              <a:t>Step 3: </a:t>
            </a:r>
            <a:r>
              <a:rPr lang="en-US" sz="2000" dirty="0">
                <a:solidFill>
                  <a:srgbClr val="FF0000"/>
                </a:solidFill>
              </a:rPr>
              <a:t>Substitute equilibrium values into the </a:t>
            </a:r>
            <a:r>
              <a:rPr lang="en-US" sz="2000" dirty="0" smtClean="0">
                <a:solidFill>
                  <a:srgbClr val="FF0000"/>
                </a:solidFill>
              </a:rPr>
              <a:t>equilibrium </a:t>
            </a:r>
            <a:r>
              <a:rPr lang="en-US" sz="2000" dirty="0">
                <a:solidFill>
                  <a:srgbClr val="FF0000"/>
                </a:solidFill>
              </a:rPr>
              <a:t>law expression.</a:t>
            </a:r>
          </a:p>
        </p:txBody>
      </p:sp>
      <p:graphicFrame>
        <p:nvGraphicFramePr>
          <p:cNvPr id="25" name="Object 24"/>
          <p:cNvGraphicFramePr>
            <a:graphicFrameLocks noChangeAspect="1"/>
          </p:cNvGraphicFramePr>
          <p:nvPr>
            <p:extLst>
              <p:ext uri="{D42A27DB-BD31-4B8C-83A1-F6EECF244321}">
                <p14:modId xmlns:p14="http://schemas.microsoft.com/office/powerpoint/2010/main" val="164508790"/>
              </p:ext>
            </p:extLst>
          </p:nvPr>
        </p:nvGraphicFramePr>
        <p:xfrm>
          <a:off x="4586580" y="2895877"/>
          <a:ext cx="1566863" cy="1154113"/>
        </p:xfrm>
        <a:graphic>
          <a:graphicData uri="http://schemas.openxmlformats.org/presentationml/2006/ole">
            <mc:AlternateContent xmlns:mc="http://schemas.openxmlformats.org/markup-compatibility/2006">
              <mc:Choice xmlns:v="urn:schemas-microsoft-com:vml" Requires="v">
                <p:oleObj spid="_x0000_s212034" name="Equation" r:id="rId3" imgW="482400" imgH="355320" progId="Equation.3">
                  <p:embed/>
                </p:oleObj>
              </mc:Choice>
              <mc:Fallback>
                <p:oleObj name="Equation" r:id="rId3" imgW="482400" imgH="355320" progId="Equation.3">
                  <p:embed/>
                  <p:pic>
                    <p:nvPicPr>
                      <p:cNvPr id="0" name=""/>
                      <p:cNvPicPr>
                        <a:picLocks noChangeAspect="1" noChangeArrowheads="1"/>
                      </p:cNvPicPr>
                      <p:nvPr/>
                    </p:nvPicPr>
                    <p:blipFill>
                      <a:blip r:embed="rId4"/>
                      <a:srcRect/>
                      <a:stretch>
                        <a:fillRect/>
                      </a:stretch>
                    </p:blipFill>
                    <p:spPr bwMode="auto">
                      <a:xfrm>
                        <a:off x="4586580" y="2895877"/>
                        <a:ext cx="1566863"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073350179"/>
              </p:ext>
            </p:extLst>
          </p:nvPr>
        </p:nvGraphicFramePr>
        <p:xfrm>
          <a:off x="838200" y="2895600"/>
          <a:ext cx="3829050" cy="1235075"/>
        </p:xfrm>
        <a:graphic>
          <a:graphicData uri="http://schemas.openxmlformats.org/presentationml/2006/ole">
            <mc:AlternateContent xmlns:mc="http://schemas.openxmlformats.org/markup-compatibility/2006">
              <mc:Choice xmlns:v="urn:schemas-microsoft-com:vml" Requires="v">
                <p:oleObj spid="_x0000_s212035" name="Equation" r:id="rId5" imgW="1180800" imgH="380880" progId="Equation.3">
                  <p:embed/>
                </p:oleObj>
              </mc:Choice>
              <mc:Fallback>
                <p:oleObj name="Equation" r:id="rId5" imgW="1180800" imgH="380880" progId="Equation.3">
                  <p:embed/>
                  <p:pic>
                    <p:nvPicPr>
                      <p:cNvPr id="0" name="Object 19"/>
                      <p:cNvPicPr>
                        <a:picLocks noChangeAspect="1" noChangeArrowheads="1"/>
                      </p:cNvPicPr>
                      <p:nvPr/>
                    </p:nvPicPr>
                    <p:blipFill>
                      <a:blip r:embed="rId6"/>
                      <a:srcRect/>
                      <a:stretch>
                        <a:fillRect/>
                      </a:stretch>
                    </p:blipFill>
                    <p:spPr bwMode="auto">
                      <a:xfrm>
                        <a:off x="838200" y="2895600"/>
                        <a:ext cx="38290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6172200" y="3288268"/>
            <a:ext cx="2800350" cy="369332"/>
          </a:xfrm>
          <a:prstGeom prst="rect">
            <a:avLst/>
          </a:prstGeom>
          <a:noFill/>
        </p:spPr>
        <p:txBody>
          <a:bodyPr wrap="square" rtlCol="0">
            <a:spAutoFit/>
          </a:bodyPr>
          <a:lstStyle/>
          <a:p>
            <a:r>
              <a:rPr lang="en-US" dirty="0" smtClean="0"/>
              <a:t>(assume x&lt;&lt;0.100)</a:t>
            </a:r>
            <a:endParaRPr lang="en-US" dirty="0"/>
          </a:p>
        </p:txBody>
      </p:sp>
    </p:spTree>
    <p:extLst>
      <p:ext uri="{BB962C8B-B14F-4D97-AF65-F5344CB8AC3E}">
        <p14:creationId xmlns:p14="http://schemas.microsoft.com/office/powerpoint/2010/main" val="188028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705600" cy="707886"/>
          </a:xfrm>
          <a:prstGeom prst="rect">
            <a:avLst/>
          </a:prstGeom>
          <a:noFill/>
        </p:spPr>
        <p:txBody>
          <a:bodyPr wrap="square" rtlCol="0">
            <a:spAutoFit/>
          </a:bodyPr>
          <a:lstStyle/>
          <a:p>
            <a:r>
              <a:rPr lang="en-US" sz="2000" b="1" dirty="0" smtClean="0">
                <a:solidFill>
                  <a:srgbClr val="FF0000"/>
                </a:solidFill>
              </a:rPr>
              <a:t>Step 4: </a:t>
            </a:r>
            <a:r>
              <a:rPr lang="en-US" sz="2000" dirty="0" smtClean="0">
                <a:solidFill>
                  <a:srgbClr val="FF0000"/>
                </a:solidFill>
              </a:rPr>
              <a:t>Solve problem using the </a:t>
            </a:r>
          </a:p>
          <a:p>
            <a:r>
              <a:rPr lang="en-US" sz="2000" dirty="0" smtClean="0">
                <a:solidFill>
                  <a:srgbClr val="FF0000"/>
                </a:solidFill>
              </a:rPr>
              <a:t>assumed values</a:t>
            </a:r>
            <a:endParaRPr lang="en-US" sz="2000" dirty="0">
              <a:solidFill>
                <a:srgbClr val="FF0000"/>
              </a:solidFill>
            </a:endParaRPr>
          </a:p>
        </p:txBody>
      </p:sp>
      <p:graphicFrame>
        <p:nvGraphicFramePr>
          <p:cNvPr id="20" name="Object 19"/>
          <p:cNvGraphicFramePr>
            <a:graphicFrameLocks noChangeAspect="1"/>
          </p:cNvGraphicFramePr>
          <p:nvPr>
            <p:extLst>
              <p:ext uri="{D42A27DB-BD31-4B8C-83A1-F6EECF244321}">
                <p14:modId xmlns:p14="http://schemas.microsoft.com/office/powerpoint/2010/main" val="1783202556"/>
              </p:ext>
            </p:extLst>
          </p:nvPr>
        </p:nvGraphicFramePr>
        <p:xfrm>
          <a:off x="2287587" y="4191000"/>
          <a:ext cx="4037013" cy="782637"/>
        </p:xfrm>
        <a:graphic>
          <a:graphicData uri="http://schemas.openxmlformats.org/presentationml/2006/ole">
            <mc:AlternateContent xmlns:mc="http://schemas.openxmlformats.org/markup-compatibility/2006">
              <mc:Choice xmlns:v="urn:schemas-microsoft-com:vml" Requires="v">
                <p:oleObj spid="_x0000_s215155" name="Equation" r:id="rId3" imgW="1244520" imgH="241200" progId="Equation.3">
                  <p:embed/>
                </p:oleObj>
              </mc:Choice>
              <mc:Fallback>
                <p:oleObj name="Equation" r:id="rId3" imgW="1244520" imgH="241200" progId="Equation.3">
                  <p:embed/>
                  <p:pic>
                    <p:nvPicPr>
                      <p:cNvPr id="0" name=""/>
                      <p:cNvPicPr>
                        <a:picLocks noChangeAspect="1" noChangeArrowheads="1"/>
                      </p:cNvPicPr>
                      <p:nvPr/>
                    </p:nvPicPr>
                    <p:blipFill>
                      <a:blip r:embed="rId4"/>
                      <a:srcRect/>
                      <a:stretch>
                        <a:fillRect/>
                      </a:stretch>
                    </p:blipFill>
                    <p:spPr bwMode="auto">
                      <a:xfrm>
                        <a:off x="2287587" y="4191000"/>
                        <a:ext cx="4037013"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p:cNvGraphicFramePr>
            <a:graphicFrameLocks noChangeAspect="1"/>
          </p:cNvGraphicFramePr>
          <p:nvPr>
            <p:extLst>
              <p:ext uri="{D42A27DB-BD31-4B8C-83A1-F6EECF244321}">
                <p14:modId xmlns:p14="http://schemas.microsoft.com/office/powerpoint/2010/main" val="848611179"/>
              </p:ext>
            </p:extLst>
          </p:nvPr>
        </p:nvGraphicFramePr>
        <p:xfrm>
          <a:off x="2346325" y="5162550"/>
          <a:ext cx="4664075" cy="585788"/>
        </p:xfrm>
        <a:graphic>
          <a:graphicData uri="http://schemas.openxmlformats.org/presentationml/2006/ole">
            <mc:AlternateContent xmlns:mc="http://schemas.openxmlformats.org/markup-compatibility/2006">
              <mc:Choice xmlns:v="urn:schemas-microsoft-com:vml" Requires="v">
                <p:oleObj spid="_x0000_s215156" name="Equation" r:id="rId5" imgW="1523880" imgH="190440" progId="Equation.3">
                  <p:embed/>
                </p:oleObj>
              </mc:Choice>
              <mc:Fallback>
                <p:oleObj name="Equation" r:id="rId5" imgW="1523880" imgH="190440" progId="Equation.3">
                  <p:embed/>
                  <p:pic>
                    <p:nvPicPr>
                      <p:cNvPr id="0" name=""/>
                      <p:cNvPicPr/>
                      <p:nvPr/>
                    </p:nvPicPr>
                    <p:blipFill>
                      <a:blip r:embed="rId6"/>
                      <a:stretch>
                        <a:fillRect/>
                      </a:stretch>
                    </p:blipFill>
                    <p:spPr>
                      <a:xfrm>
                        <a:off x="2346325" y="5162550"/>
                        <a:ext cx="4664075" cy="585788"/>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1371224640"/>
              </p:ext>
            </p:extLst>
          </p:nvPr>
        </p:nvGraphicFramePr>
        <p:xfrm>
          <a:off x="4651057" y="2895600"/>
          <a:ext cx="1566863" cy="1154113"/>
        </p:xfrm>
        <a:graphic>
          <a:graphicData uri="http://schemas.openxmlformats.org/presentationml/2006/ole">
            <mc:AlternateContent xmlns:mc="http://schemas.openxmlformats.org/markup-compatibility/2006">
              <mc:Choice xmlns:v="urn:schemas-microsoft-com:vml" Requires="v">
                <p:oleObj spid="_x0000_s215157" name="Equation" r:id="rId7" imgW="482400" imgH="355320" progId="Equation.3">
                  <p:embed/>
                </p:oleObj>
              </mc:Choice>
              <mc:Fallback>
                <p:oleObj name="Equation" r:id="rId7" imgW="482400" imgH="355320" progId="Equation.3">
                  <p:embed/>
                  <p:pic>
                    <p:nvPicPr>
                      <p:cNvPr id="0" name=""/>
                      <p:cNvPicPr>
                        <a:picLocks noChangeAspect="1" noChangeArrowheads="1"/>
                      </p:cNvPicPr>
                      <p:nvPr/>
                    </p:nvPicPr>
                    <p:blipFill>
                      <a:blip r:embed="rId8"/>
                      <a:srcRect/>
                      <a:stretch>
                        <a:fillRect/>
                      </a:stretch>
                    </p:blipFill>
                    <p:spPr bwMode="auto">
                      <a:xfrm>
                        <a:off x="4651057" y="2895600"/>
                        <a:ext cx="1566863"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327449357"/>
              </p:ext>
            </p:extLst>
          </p:nvPr>
        </p:nvGraphicFramePr>
        <p:xfrm>
          <a:off x="838200" y="2895600"/>
          <a:ext cx="3829050" cy="1235075"/>
        </p:xfrm>
        <a:graphic>
          <a:graphicData uri="http://schemas.openxmlformats.org/presentationml/2006/ole">
            <mc:AlternateContent xmlns:mc="http://schemas.openxmlformats.org/markup-compatibility/2006">
              <mc:Choice xmlns:v="urn:schemas-microsoft-com:vml" Requires="v">
                <p:oleObj spid="_x0000_s215158" name="Equation" r:id="rId9" imgW="1180800" imgH="380880" progId="Equation.3">
                  <p:embed/>
                </p:oleObj>
              </mc:Choice>
              <mc:Fallback>
                <p:oleObj name="Equation" r:id="rId9" imgW="1180800" imgH="380880" progId="Equation.3">
                  <p:embed/>
                  <p:pic>
                    <p:nvPicPr>
                      <p:cNvPr id="0" name=""/>
                      <p:cNvPicPr>
                        <a:picLocks noChangeAspect="1" noChangeArrowheads="1"/>
                      </p:cNvPicPr>
                      <p:nvPr/>
                    </p:nvPicPr>
                    <p:blipFill>
                      <a:blip r:embed="rId10"/>
                      <a:srcRect/>
                      <a:stretch>
                        <a:fillRect/>
                      </a:stretch>
                    </p:blipFill>
                    <p:spPr bwMode="auto">
                      <a:xfrm>
                        <a:off x="838200" y="2895600"/>
                        <a:ext cx="38290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6172200" y="3288268"/>
            <a:ext cx="2800350" cy="369332"/>
          </a:xfrm>
          <a:prstGeom prst="rect">
            <a:avLst/>
          </a:prstGeom>
          <a:noFill/>
        </p:spPr>
        <p:txBody>
          <a:bodyPr wrap="square" rtlCol="0">
            <a:spAutoFit/>
          </a:bodyPr>
          <a:lstStyle/>
          <a:p>
            <a:r>
              <a:rPr lang="en-US" dirty="0" smtClean="0">
                <a:solidFill>
                  <a:srgbClr val="000000"/>
                </a:solidFill>
              </a:rPr>
              <a:t>(assume x&lt;&lt;0.100)</a:t>
            </a:r>
            <a:endParaRPr lang="en-US" dirty="0">
              <a:solidFill>
                <a:srgbClr val="000000"/>
              </a:solidFill>
            </a:endParaRPr>
          </a:p>
        </p:txBody>
      </p:sp>
    </p:spTree>
    <p:extLst>
      <p:ext uri="{BB962C8B-B14F-4D97-AF65-F5344CB8AC3E}">
        <p14:creationId xmlns:p14="http://schemas.microsoft.com/office/powerpoint/2010/main" val="255730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707886"/>
          </a:xfrm>
          <a:prstGeom prst="rect">
            <a:avLst/>
          </a:prstGeom>
          <a:noFill/>
        </p:spPr>
        <p:txBody>
          <a:bodyPr wrap="square" rtlCol="0">
            <a:spAutoFit/>
          </a:bodyPr>
          <a:lstStyle/>
          <a:p>
            <a:r>
              <a:rPr lang="en-US" sz="2000" b="1" dirty="0" smtClean="0">
                <a:solidFill>
                  <a:srgbClr val="FF0000"/>
                </a:solidFill>
              </a:rPr>
              <a:t>Step 4¼ : </a:t>
            </a:r>
            <a:r>
              <a:rPr lang="en-US" sz="2000" dirty="0" smtClean="0">
                <a:solidFill>
                  <a:srgbClr val="FF0000"/>
                </a:solidFill>
              </a:rPr>
              <a:t>Check assumption for validity (5% rule)</a:t>
            </a:r>
            <a:endParaRPr lang="en-US" sz="2000" dirty="0">
              <a:solidFill>
                <a:srgbClr val="FF0000"/>
              </a:solidFill>
            </a:endParaRPr>
          </a:p>
        </p:txBody>
      </p:sp>
      <p:graphicFrame>
        <p:nvGraphicFramePr>
          <p:cNvPr id="20" name="Object 19"/>
          <p:cNvGraphicFramePr>
            <a:graphicFrameLocks noChangeAspect="1"/>
          </p:cNvGraphicFramePr>
          <p:nvPr>
            <p:extLst>
              <p:ext uri="{D42A27DB-BD31-4B8C-83A1-F6EECF244321}">
                <p14:modId xmlns:p14="http://schemas.microsoft.com/office/powerpoint/2010/main" val="2134369964"/>
              </p:ext>
            </p:extLst>
          </p:nvPr>
        </p:nvGraphicFramePr>
        <p:xfrm>
          <a:off x="1822450" y="2708275"/>
          <a:ext cx="2759075" cy="1152525"/>
        </p:xfrm>
        <a:graphic>
          <a:graphicData uri="http://schemas.openxmlformats.org/presentationml/2006/ole">
            <mc:AlternateContent xmlns:mc="http://schemas.openxmlformats.org/markup-compatibility/2006">
              <mc:Choice xmlns:v="urn:schemas-microsoft-com:vml" Requires="v">
                <p:oleObj spid="_x0000_s213058" name="Equation" r:id="rId3" imgW="850680" imgH="355320" progId="Equation.3">
                  <p:embed/>
                </p:oleObj>
              </mc:Choice>
              <mc:Fallback>
                <p:oleObj name="Equation" r:id="rId3" imgW="850680" imgH="355320" progId="Equation.3">
                  <p:embed/>
                  <p:pic>
                    <p:nvPicPr>
                      <p:cNvPr id="0" name=""/>
                      <p:cNvPicPr>
                        <a:picLocks noChangeAspect="1" noChangeArrowheads="1"/>
                      </p:cNvPicPr>
                      <p:nvPr/>
                    </p:nvPicPr>
                    <p:blipFill>
                      <a:blip r:embed="rId4"/>
                      <a:srcRect/>
                      <a:stretch>
                        <a:fillRect/>
                      </a:stretch>
                    </p:blipFill>
                    <p:spPr bwMode="auto">
                      <a:xfrm>
                        <a:off x="1822450" y="2708275"/>
                        <a:ext cx="275907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1489457377"/>
              </p:ext>
            </p:extLst>
          </p:nvPr>
        </p:nvGraphicFramePr>
        <p:xfrm>
          <a:off x="4513262" y="3087687"/>
          <a:ext cx="1277938" cy="493713"/>
        </p:xfrm>
        <a:graphic>
          <a:graphicData uri="http://schemas.openxmlformats.org/presentationml/2006/ole">
            <mc:AlternateContent xmlns:mc="http://schemas.openxmlformats.org/markup-compatibility/2006">
              <mc:Choice xmlns:v="urn:schemas-microsoft-com:vml" Requires="v">
                <p:oleObj spid="_x0000_s213059" name="Equation" r:id="rId5" imgW="393480" imgH="152280" progId="Equation.3">
                  <p:embed/>
                </p:oleObj>
              </mc:Choice>
              <mc:Fallback>
                <p:oleObj name="Equation" r:id="rId5" imgW="393480" imgH="152280" progId="Equation.3">
                  <p:embed/>
                  <p:pic>
                    <p:nvPicPr>
                      <p:cNvPr id="0" name=""/>
                      <p:cNvPicPr>
                        <a:picLocks noChangeAspect="1" noChangeArrowheads="1"/>
                      </p:cNvPicPr>
                      <p:nvPr/>
                    </p:nvPicPr>
                    <p:blipFill>
                      <a:blip r:embed="rId6"/>
                      <a:srcRect/>
                      <a:stretch>
                        <a:fillRect/>
                      </a:stretch>
                    </p:blipFill>
                    <p:spPr bwMode="auto">
                      <a:xfrm>
                        <a:off x="4513262" y="3087687"/>
                        <a:ext cx="1277938"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p:nvPr/>
        </p:nvSpPr>
        <p:spPr>
          <a:xfrm>
            <a:off x="1905000" y="4426803"/>
            <a:ext cx="5638800" cy="830997"/>
          </a:xfrm>
          <a:prstGeom prst="rect">
            <a:avLst/>
          </a:prstGeom>
          <a:noFill/>
        </p:spPr>
        <p:txBody>
          <a:bodyPr wrap="square" rtlCol="0">
            <a:spAutoFit/>
          </a:bodyPr>
          <a:lstStyle/>
          <a:p>
            <a:r>
              <a:rPr lang="en-US" sz="2400" dirty="0" smtClean="0"/>
              <a:t>x &gt; 5% of 0.100; </a:t>
            </a:r>
          </a:p>
          <a:p>
            <a:r>
              <a:rPr lang="en-US" sz="2400" dirty="0" smtClean="0"/>
              <a:t>thus the assumption was not valid</a:t>
            </a:r>
            <a:endParaRPr lang="en-US" sz="2400" dirty="0"/>
          </a:p>
        </p:txBody>
      </p:sp>
    </p:spTree>
    <p:extLst>
      <p:ext uri="{BB962C8B-B14F-4D97-AF65-F5344CB8AC3E}">
        <p14:creationId xmlns:p14="http://schemas.microsoft.com/office/powerpoint/2010/main" val="188028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solidFill>
                  <a:schemeClr val="tx2"/>
                </a:solidFill>
              </a:rPr>
              <a:t>Strong acids and bases: pH and </a:t>
            </a:r>
            <a:r>
              <a:rPr lang="en-US" sz="3000" dirty="0" err="1">
                <a:solidFill>
                  <a:schemeClr val="tx2"/>
                </a:solidFill>
              </a:rPr>
              <a:t>pOH</a:t>
            </a:r>
            <a:r>
              <a:rPr lang="en-US" sz="3000" dirty="0">
                <a:solidFill>
                  <a:schemeClr val="tx2"/>
                </a:solidFill>
              </a:rPr>
              <a:t> can be deduced from their concentrations</a:t>
            </a:r>
            <a:endParaRPr lang="en-US" sz="3000" dirty="0"/>
          </a:p>
        </p:txBody>
      </p:sp>
      <p:sp>
        <p:nvSpPr>
          <p:cNvPr id="3" name="Content Placeholder 2"/>
          <p:cNvSpPr>
            <a:spLocks noGrp="1"/>
          </p:cNvSpPr>
          <p:nvPr>
            <p:ph idx="1"/>
          </p:nvPr>
        </p:nvSpPr>
        <p:spPr>
          <a:xfrm>
            <a:off x="1371600" y="1600200"/>
            <a:ext cx="7312025" cy="4341813"/>
          </a:xfrm>
        </p:spPr>
        <p:txBody>
          <a:bodyPr/>
          <a:lstStyle/>
          <a:p>
            <a:r>
              <a:rPr lang="en-US" dirty="0" smtClean="0">
                <a:solidFill>
                  <a:schemeClr val="tx1"/>
                </a:solidFill>
                <a:latin typeface="+mn-lt"/>
                <a:ea typeface="+mn-ea"/>
                <a:cs typeface="+mn-cs"/>
              </a:rPr>
              <a:t>since </a:t>
            </a:r>
            <a:r>
              <a:rPr lang="en-US" dirty="0">
                <a:solidFill>
                  <a:schemeClr val="tx1"/>
                </a:solidFill>
                <a:latin typeface="+mn-lt"/>
                <a:ea typeface="+mn-ea"/>
                <a:cs typeface="+mn-cs"/>
              </a:rPr>
              <a:t>we assume strong acids and bases dissociate completely, pH and </a:t>
            </a:r>
            <a:r>
              <a:rPr lang="en-US" dirty="0" err="1">
                <a:solidFill>
                  <a:schemeClr val="tx1"/>
                </a:solidFill>
                <a:latin typeface="+mn-lt"/>
                <a:ea typeface="+mn-ea"/>
                <a:cs typeface="+mn-cs"/>
              </a:rPr>
              <a:t>pOH</a:t>
            </a:r>
            <a:r>
              <a:rPr lang="en-US" dirty="0">
                <a:solidFill>
                  <a:schemeClr val="tx1"/>
                </a:solidFill>
                <a:latin typeface="+mn-lt"/>
                <a:ea typeface="+mn-ea"/>
                <a:cs typeface="+mn-cs"/>
              </a:rPr>
              <a:t> can be calculated directly from the initial concentration of solution</a:t>
            </a:r>
            <a:r>
              <a:rPr lang="en-US" dirty="0" smtClean="0">
                <a:solidFill>
                  <a:schemeClr val="tx1"/>
                </a:solidFill>
                <a:latin typeface="+mn-lt"/>
                <a:ea typeface="+mn-ea"/>
                <a:cs typeface="+mn-cs"/>
              </a:rPr>
              <a:t>.</a:t>
            </a:r>
            <a:endParaRPr lang="en-US" dirty="0">
              <a:solidFill>
                <a:schemeClr val="tx1"/>
              </a:solidFill>
              <a:latin typeface="+mn-lt"/>
              <a:ea typeface="+mn-ea"/>
              <a:cs typeface="+mn-cs"/>
            </a:endParaRPr>
          </a:p>
        </p:txBody>
      </p:sp>
    </p:spTree>
    <p:extLst>
      <p:ext uri="{BB962C8B-B14F-4D97-AF65-F5344CB8AC3E}">
        <p14:creationId xmlns:p14="http://schemas.microsoft.com/office/powerpoint/2010/main" val="10331759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400110"/>
          </a:xfrm>
          <a:prstGeom prst="rect">
            <a:avLst/>
          </a:prstGeom>
          <a:noFill/>
        </p:spPr>
        <p:txBody>
          <a:bodyPr wrap="square" rtlCol="0">
            <a:spAutoFit/>
          </a:bodyPr>
          <a:lstStyle/>
          <a:p>
            <a:r>
              <a:rPr lang="en-US" sz="2000" b="1" dirty="0" smtClean="0">
                <a:solidFill>
                  <a:srgbClr val="FF0000"/>
                </a:solidFill>
              </a:rPr>
              <a:t>Step 4½: </a:t>
            </a:r>
            <a:r>
              <a:rPr lang="en-US" sz="2000" dirty="0" smtClean="0">
                <a:solidFill>
                  <a:srgbClr val="FF0000"/>
                </a:solidFill>
              </a:rPr>
              <a:t>must use quadratic formula…</a:t>
            </a:r>
            <a:endParaRPr lang="en-US" sz="2000" dirty="0">
              <a:solidFill>
                <a:srgbClr val="FF0000"/>
              </a:solidFill>
            </a:endParaRPr>
          </a:p>
        </p:txBody>
      </p:sp>
      <p:graphicFrame>
        <p:nvGraphicFramePr>
          <p:cNvPr id="20" name="Object 19"/>
          <p:cNvGraphicFramePr>
            <a:graphicFrameLocks noChangeAspect="1"/>
          </p:cNvGraphicFramePr>
          <p:nvPr>
            <p:extLst>
              <p:ext uri="{D42A27DB-BD31-4B8C-83A1-F6EECF244321}">
                <p14:modId xmlns:p14="http://schemas.microsoft.com/office/powerpoint/2010/main" val="1808648137"/>
              </p:ext>
            </p:extLst>
          </p:nvPr>
        </p:nvGraphicFramePr>
        <p:xfrm>
          <a:off x="6781800" y="1924110"/>
          <a:ext cx="1970578" cy="720785"/>
        </p:xfrm>
        <a:graphic>
          <a:graphicData uri="http://schemas.openxmlformats.org/presentationml/2006/ole">
            <mc:AlternateContent xmlns:mc="http://schemas.openxmlformats.org/markup-compatibility/2006">
              <mc:Choice xmlns:v="urn:schemas-microsoft-com:vml" Requires="v">
                <p:oleObj spid="_x0000_s214198" name="Equation" r:id="rId3" imgW="1041120" imgH="380880" progId="Equation.3">
                  <p:embed/>
                </p:oleObj>
              </mc:Choice>
              <mc:Fallback>
                <p:oleObj name="Equation" r:id="rId3" imgW="1041120" imgH="380880" progId="Equation.3">
                  <p:embed/>
                  <p:pic>
                    <p:nvPicPr>
                      <p:cNvPr id="0" name=""/>
                      <p:cNvPicPr>
                        <a:picLocks noChangeAspect="1" noChangeArrowheads="1"/>
                      </p:cNvPicPr>
                      <p:nvPr/>
                    </p:nvPicPr>
                    <p:blipFill>
                      <a:blip r:embed="rId4"/>
                      <a:srcRect/>
                      <a:stretch>
                        <a:fillRect/>
                      </a:stretch>
                    </p:blipFill>
                    <p:spPr bwMode="auto">
                      <a:xfrm>
                        <a:off x="6781800" y="1924110"/>
                        <a:ext cx="1970578" cy="720785"/>
                      </a:xfrm>
                      <a:prstGeom prst="rect">
                        <a:avLst/>
                      </a:prstGeom>
                      <a:noFill/>
                      <a:ln>
                        <a:noFill/>
                      </a:ln>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1107117226"/>
              </p:ext>
            </p:extLst>
          </p:nvPr>
        </p:nvGraphicFramePr>
        <p:xfrm>
          <a:off x="73025" y="3657600"/>
          <a:ext cx="4575175" cy="577850"/>
        </p:xfrm>
        <a:graphic>
          <a:graphicData uri="http://schemas.openxmlformats.org/presentationml/2006/ole">
            <mc:AlternateContent xmlns:mc="http://schemas.openxmlformats.org/markup-compatibility/2006">
              <mc:Choice xmlns:v="urn:schemas-microsoft-com:vml" Requires="v">
                <p:oleObj spid="_x0000_s214199" name="Equation" r:id="rId5" imgW="1409400" imgH="177480" progId="Equation.3">
                  <p:embed/>
                </p:oleObj>
              </mc:Choice>
              <mc:Fallback>
                <p:oleObj name="Equation" r:id="rId5" imgW="1409400" imgH="177480" progId="Equation.3">
                  <p:embed/>
                  <p:pic>
                    <p:nvPicPr>
                      <p:cNvPr id="0" name=""/>
                      <p:cNvPicPr>
                        <a:picLocks noChangeAspect="1" noChangeArrowheads="1"/>
                      </p:cNvPicPr>
                      <p:nvPr/>
                    </p:nvPicPr>
                    <p:blipFill>
                      <a:blip r:embed="rId6"/>
                      <a:srcRect/>
                      <a:stretch>
                        <a:fillRect/>
                      </a:stretch>
                    </p:blipFill>
                    <p:spPr bwMode="auto">
                      <a:xfrm>
                        <a:off x="73025" y="3657600"/>
                        <a:ext cx="457517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121162835"/>
              </p:ext>
            </p:extLst>
          </p:nvPr>
        </p:nvGraphicFramePr>
        <p:xfrm>
          <a:off x="2190750" y="2362200"/>
          <a:ext cx="3829050" cy="1235075"/>
        </p:xfrm>
        <a:graphic>
          <a:graphicData uri="http://schemas.openxmlformats.org/presentationml/2006/ole">
            <mc:AlternateContent xmlns:mc="http://schemas.openxmlformats.org/markup-compatibility/2006">
              <mc:Choice xmlns:v="urn:schemas-microsoft-com:vml" Requires="v">
                <p:oleObj spid="_x0000_s214200" name="Equation" r:id="rId7" imgW="1180800" imgH="380880" progId="Equation.3">
                  <p:embed/>
                </p:oleObj>
              </mc:Choice>
              <mc:Fallback>
                <p:oleObj name="Equation" r:id="rId7" imgW="1180800" imgH="380880" progId="Equation.3">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0750" y="2362200"/>
                        <a:ext cx="38290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384201425"/>
              </p:ext>
            </p:extLst>
          </p:nvPr>
        </p:nvGraphicFramePr>
        <p:xfrm>
          <a:off x="3535363" y="4267200"/>
          <a:ext cx="5608637" cy="603048"/>
        </p:xfrm>
        <a:graphic>
          <a:graphicData uri="http://schemas.openxmlformats.org/presentationml/2006/ole">
            <mc:AlternateContent xmlns:mc="http://schemas.openxmlformats.org/markup-compatibility/2006">
              <mc:Choice xmlns:v="urn:schemas-microsoft-com:vml" Requires="v">
                <p:oleObj spid="_x0000_s214201" name="Equation" r:id="rId9" imgW="1892160" imgH="203040" progId="Equation.3">
                  <p:embed/>
                </p:oleObj>
              </mc:Choice>
              <mc:Fallback>
                <p:oleObj name="Equation" r:id="rId9" imgW="1892160" imgH="203040" progId="Equation.3">
                  <p:embed/>
                  <p:pic>
                    <p:nvPicPr>
                      <p:cNvPr id="0" name="Object 24"/>
                      <p:cNvPicPr>
                        <a:picLocks noChangeAspect="1" noChangeArrowheads="1"/>
                      </p:cNvPicPr>
                      <p:nvPr/>
                    </p:nvPicPr>
                    <p:blipFill>
                      <a:blip r:embed="rId10"/>
                      <a:srcRect/>
                      <a:stretch>
                        <a:fillRect/>
                      </a:stretch>
                    </p:blipFill>
                    <p:spPr bwMode="auto">
                      <a:xfrm>
                        <a:off x="3535363" y="4267200"/>
                        <a:ext cx="5608637" cy="603048"/>
                      </a:xfrm>
                      <a:prstGeom prst="rect">
                        <a:avLst/>
                      </a:prstGeom>
                      <a:noFill/>
                      <a:ln>
                        <a:noFill/>
                      </a:ln>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072808740"/>
              </p:ext>
            </p:extLst>
          </p:nvPr>
        </p:nvGraphicFramePr>
        <p:xfrm>
          <a:off x="2500313" y="5018088"/>
          <a:ext cx="6440487" cy="1154112"/>
        </p:xfrm>
        <a:graphic>
          <a:graphicData uri="http://schemas.openxmlformats.org/presentationml/2006/ole">
            <mc:AlternateContent xmlns:mc="http://schemas.openxmlformats.org/markup-compatibility/2006">
              <mc:Choice xmlns:v="urn:schemas-microsoft-com:vml" Requires="v">
                <p:oleObj spid="_x0000_s214202" name="Equation" r:id="rId11" imgW="2692080" imgH="482400" progId="Equation.3">
                  <p:embed/>
                </p:oleObj>
              </mc:Choice>
              <mc:Fallback>
                <p:oleObj name="Equation" r:id="rId11" imgW="2692080" imgH="482400" progId="Equation.3">
                  <p:embed/>
                  <p:pic>
                    <p:nvPicPr>
                      <p:cNvPr id="0" name="Object 19"/>
                      <p:cNvPicPr>
                        <a:picLocks noChangeAspect="1" noChangeArrowheads="1"/>
                      </p:cNvPicPr>
                      <p:nvPr/>
                    </p:nvPicPr>
                    <p:blipFill>
                      <a:blip r:embed="rId12"/>
                      <a:srcRect/>
                      <a:stretch>
                        <a:fillRect/>
                      </a:stretch>
                    </p:blipFill>
                    <p:spPr bwMode="auto">
                      <a:xfrm>
                        <a:off x="2500313" y="5018088"/>
                        <a:ext cx="6440487" cy="1154112"/>
                      </a:xfrm>
                      <a:prstGeom prst="rect">
                        <a:avLst/>
                      </a:prstGeom>
                      <a:noFill/>
                      <a:ln>
                        <a:noFill/>
                      </a:ln>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665951156"/>
              </p:ext>
            </p:extLst>
          </p:nvPr>
        </p:nvGraphicFramePr>
        <p:xfrm>
          <a:off x="2601913" y="6172200"/>
          <a:ext cx="4408487" cy="550863"/>
        </p:xfrm>
        <a:graphic>
          <a:graphicData uri="http://schemas.openxmlformats.org/presentationml/2006/ole">
            <mc:AlternateContent xmlns:mc="http://schemas.openxmlformats.org/markup-compatibility/2006">
              <mc:Choice xmlns:v="urn:schemas-microsoft-com:vml" Requires="v">
                <p:oleObj spid="_x0000_s214203" name="Equation" r:id="rId13" imgW="1523880" imgH="190440" progId="Equation.3">
                  <p:embed/>
                </p:oleObj>
              </mc:Choice>
              <mc:Fallback>
                <p:oleObj name="Equation" r:id="rId13" imgW="1523880" imgH="190440" progId="Equation.3">
                  <p:embed/>
                  <p:pic>
                    <p:nvPicPr>
                      <p:cNvPr id="0" name="Object 9"/>
                      <p:cNvPicPr>
                        <a:picLocks noChangeAspect="1" noChangeArrowheads="1"/>
                      </p:cNvPicPr>
                      <p:nvPr/>
                    </p:nvPicPr>
                    <p:blipFill>
                      <a:blip r:embed="rId14"/>
                      <a:srcRect/>
                      <a:stretch>
                        <a:fillRect/>
                      </a:stretch>
                    </p:blipFill>
                    <p:spPr bwMode="auto">
                      <a:xfrm>
                        <a:off x="2601913" y="6172200"/>
                        <a:ext cx="4408487"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8028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K</a:t>
            </a:r>
            <a:r>
              <a:rPr lang="en-US" sz="2400" baseline="-25000" dirty="0"/>
              <a:t>b</a:t>
            </a:r>
            <a:r>
              <a:rPr lang="en-US" sz="2400" dirty="0"/>
              <a:t/>
            </a:r>
            <a:br>
              <a:rPr lang="en-US" sz="2400" dirty="0"/>
            </a:br>
            <a:r>
              <a:rPr lang="en-US" sz="2400" dirty="0" smtClean="0"/>
              <a:t>	</a:t>
            </a:r>
            <a:r>
              <a:rPr lang="en-US" sz="2000" b="1" dirty="0" smtClean="0">
                <a:solidFill>
                  <a:schemeClr val="tx1"/>
                </a:solidFill>
              </a:rPr>
              <a:t>A </a:t>
            </a:r>
            <a:r>
              <a:rPr lang="en-US" sz="2000" b="1" dirty="0">
                <a:solidFill>
                  <a:schemeClr val="tx1"/>
                </a:solidFill>
              </a:rPr>
              <a:t>real, but ugly example: </a:t>
            </a:r>
            <a:r>
              <a:rPr lang="en-US" sz="2000" dirty="0">
                <a:solidFill>
                  <a:schemeClr val="tx1"/>
                </a:solidFill>
              </a:rPr>
              <a:t>Calculate the pH of a 0.10M solution </a:t>
            </a:r>
            <a:r>
              <a:rPr lang="en-US" sz="2000" dirty="0" smtClean="0">
                <a:solidFill>
                  <a:schemeClr val="tx1"/>
                </a:solidFill>
              </a:rPr>
              <a:t>	of </a:t>
            </a:r>
            <a:r>
              <a:rPr lang="en-US" sz="2000" dirty="0">
                <a:solidFill>
                  <a:schemeClr val="tx1"/>
                </a:solidFill>
              </a:rPr>
              <a:t>HNO</a:t>
            </a:r>
            <a:r>
              <a:rPr lang="en-US" sz="2000" baseline="-25000" dirty="0">
                <a:solidFill>
                  <a:schemeClr val="tx1"/>
                </a:solidFill>
              </a:rPr>
              <a:t>2</a:t>
            </a:r>
            <a:r>
              <a:rPr lang="en-US" sz="2000" dirty="0">
                <a:solidFill>
                  <a:schemeClr val="tx1"/>
                </a:solidFill>
              </a:rPr>
              <a:t> (</a:t>
            </a:r>
            <a:r>
              <a:rPr lang="en-US" sz="2000" dirty="0" err="1">
                <a:solidFill>
                  <a:schemeClr val="tx1"/>
                </a:solidFill>
              </a:rPr>
              <a:t>Ka</a:t>
            </a:r>
            <a:r>
              <a:rPr lang="en-US" sz="2000" dirty="0">
                <a:solidFill>
                  <a:schemeClr val="tx1"/>
                </a:solidFill>
              </a:rPr>
              <a:t> = 4.0 x 10</a:t>
            </a:r>
            <a:r>
              <a:rPr lang="en-US" sz="2000" baseline="30000" dirty="0">
                <a:solidFill>
                  <a:schemeClr val="tx1"/>
                </a:solidFill>
              </a:rPr>
              <a:t>-4</a:t>
            </a:r>
            <a:r>
              <a:rPr lang="en-US" sz="2000" dirty="0">
                <a:solidFill>
                  <a:schemeClr val="tx1"/>
                </a:solidFill>
              </a:rPr>
              <a:t>)</a:t>
            </a:r>
          </a:p>
        </p:txBody>
      </p:sp>
      <p:sp>
        <p:nvSpPr>
          <p:cNvPr id="4" name="TextBox 3"/>
          <p:cNvSpPr txBox="1"/>
          <p:nvPr/>
        </p:nvSpPr>
        <p:spPr>
          <a:xfrm>
            <a:off x="2438400" y="1524000"/>
            <a:ext cx="6057900" cy="400110"/>
          </a:xfrm>
          <a:prstGeom prst="rect">
            <a:avLst/>
          </a:prstGeom>
          <a:noFill/>
        </p:spPr>
        <p:txBody>
          <a:bodyPr wrap="square" rtlCol="0">
            <a:spAutoFit/>
          </a:bodyPr>
          <a:lstStyle/>
          <a:p>
            <a:r>
              <a:rPr lang="en-US" sz="2000" b="1" dirty="0" smtClean="0">
                <a:solidFill>
                  <a:srgbClr val="FF0000"/>
                </a:solidFill>
              </a:rPr>
              <a:t>Step 5: </a:t>
            </a:r>
            <a:r>
              <a:rPr lang="en-US" sz="2000" dirty="0" smtClean="0">
                <a:solidFill>
                  <a:srgbClr val="FF0000"/>
                </a:solidFill>
              </a:rPr>
              <a:t>Solve for pH</a:t>
            </a:r>
            <a:endParaRPr lang="en-US" sz="2000" dirty="0">
              <a:solidFill>
                <a:srgbClr val="FF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8650657"/>
              </p:ext>
            </p:extLst>
          </p:nvPr>
        </p:nvGraphicFramePr>
        <p:xfrm>
          <a:off x="2895600" y="2362200"/>
          <a:ext cx="2387600" cy="617538"/>
        </p:xfrm>
        <a:graphic>
          <a:graphicData uri="http://schemas.openxmlformats.org/presentationml/2006/ole">
            <mc:AlternateContent xmlns:mc="http://schemas.openxmlformats.org/markup-compatibility/2006">
              <mc:Choice xmlns:v="urn:schemas-microsoft-com:vml" Requires="v">
                <p:oleObj spid="_x0000_s216146" name="Equation" r:id="rId3" imgW="736560" imgH="190440" progId="Equation.3">
                  <p:embed/>
                </p:oleObj>
              </mc:Choice>
              <mc:Fallback>
                <p:oleObj name="Equation" r:id="rId3" imgW="736560" imgH="190440" progId="Equation.3">
                  <p:embed/>
                  <p:pic>
                    <p:nvPicPr>
                      <p:cNvPr id="0" name=""/>
                      <p:cNvPicPr>
                        <a:picLocks noChangeAspect="1" noChangeArrowheads="1"/>
                      </p:cNvPicPr>
                      <p:nvPr/>
                    </p:nvPicPr>
                    <p:blipFill>
                      <a:blip r:embed="rId4"/>
                      <a:srcRect/>
                      <a:stretch>
                        <a:fillRect/>
                      </a:stretch>
                    </p:blipFill>
                    <p:spPr bwMode="auto">
                      <a:xfrm>
                        <a:off x="2895600" y="2362200"/>
                        <a:ext cx="238760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2043589889"/>
              </p:ext>
            </p:extLst>
          </p:nvPr>
        </p:nvGraphicFramePr>
        <p:xfrm>
          <a:off x="3013075" y="3259137"/>
          <a:ext cx="3159125" cy="550863"/>
        </p:xfrm>
        <a:graphic>
          <a:graphicData uri="http://schemas.openxmlformats.org/presentationml/2006/ole">
            <mc:AlternateContent xmlns:mc="http://schemas.openxmlformats.org/markup-compatibility/2006">
              <mc:Choice xmlns:v="urn:schemas-microsoft-com:vml" Requires="v">
                <p:oleObj spid="_x0000_s216147" name="Equation" r:id="rId5" imgW="1091880" imgH="190440" progId="Equation.3">
                  <p:embed/>
                </p:oleObj>
              </mc:Choice>
              <mc:Fallback>
                <p:oleObj name="Equation" r:id="rId5" imgW="1091880" imgH="190440" progId="Equation.3">
                  <p:embed/>
                  <p:pic>
                    <p:nvPicPr>
                      <p:cNvPr id="0" name=""/>
                      <p:cNvPicPr>
                        <a:picLocks noChangeAspect="1" noChangeArrowheads="1"/>
                      </p:cNvPicPr>
                      <p:nvPr/>
                    </p:nvPicPr>
                    <p:blipFill>
                      <a:blip r:embed="rId6"/>
                      <a:srcRect/>
                      <a:stretch>
                        <a:fillRect/>
                      </a:stretch>
                    </p:blipFill>
                    <p:spPr bwMode="auto">
                      <a:xfrm>
                        <a:off x="3013075" y="3259137"/>
                        <a:ext cx="3159125" cy="550863"/>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209413978"/>
              </p:ext>
            </p:extLst>
          </p:nvPr>
        </p:nvGraphicFramePr>
        <p:xfrm>
          <a:off x="3838575" y="4133850"/>
          <a:ext cx="1506538" cy="477838"/>
        </p:xfrm>
        <a:graphic>
          <a:graphicData uri="http://schemas.openxmlformats.org/presentationml/2006/ole">
            <mc:AlternateContent xmlns:mc="http://schemas.openxmlformats.org/markup-compatibility/2006">
              <mc:Choice xmlns:v="urn:schemas-microsoft-com:vml" Requires="v">
                <p:oleObj spid="_x0000_s216148" name="Equation" r:id="rId7" imgW="520560" imgH="164880" progId="Equation.3">
                  <p:embed/>
                </p:oleObj>
              </mc:Choice>
              <mc:Fallback>
                <p:oleObj name="Equation" r:id="rId7" imgW="520560" imgH="164880" progId="Equation.3">
                  <p:embed/>
                  <p:pic>
                    <p:nvPicPr>
                      <p:cNvPr id="0" name="Object 18"/>
                      <p:cNvPicPr>
                        <a:picLocks noChangeAspect="1" noChangeArrowheads="1"/>
                      </p:cNvPicPr>
                      <p:nvPr/>
                    </p:nvPicPr>
                    <p:blipFill>
                      <a:blip r:embed="rId8"/>
                      <a:srcRect/>
                      <a:stretch>
                        <a:fillRect/>
                      </a:stretch>
                    </p:blipFill>
                    <p:spPr bwMode="auto">
                      <a:xfrm>
                        <a:off x="3838575" y="4133850"/>
                        <a:ext cx="1506538"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0"/>
          <p:cNvSpPr/>
          <p:nvPr/>
        </p:nvSpPr>
        <p:spPr bwMode="auto">
          <a:xfrm>
            <a:off x="4572000" y="4038600"/>
            <a:ext cx="89535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2023564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092" name="Picture 4" descr="http://1.bp.blogspot.com/_81bsldBAJZs/Sk6-i81ZSRI/AAAAAAAAAKI/ylyZF8oHhGs/s320/1223569931donke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000500"/>
            <a:ext cx="2381250" cy="28575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ular Callout 3"/>
          <p:cNvSpPr/>
          <p:nvPr/>
        </p:nvSpPr>
        <p:spPr bwMode="auto">
          <a:xfrm>
            <a:off x="2895600" y="228600"/>
            <a:ext cx="6096000" cy="4343400"/>
          </a:xfrm>
          <a:prstGeom prst="wedgeRoundRectCallout">
            <a:avLst>
              <a:gd name="adj1" fmla="val -70038"/>
              <a:gd name="adj2" fmla="val 59423"/>
              <a:gd name="adj3" fmla="val 16667"/>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2400" b="1" i="1" dirty="0"/>
              <a:t>NOTE:</a:t>
            </a:r>
            <a:r>
              <a:rPr lang="en-US" sz="2400" i="1" dirty="0"/>
              <a:t> Due to the nature of the timed exams you will be taking (IB and/or AP), assumptions of weak acids and bases dissociating less than 5% will always be considered valid.  ASSUME away and do not use the quadratic formula.  You must state your assumption, but you need not check on the validity of said assumption.</a:t>
            </a:r>
            <a:endParaRPr lang="en-US" sz="2400" dirty="0"/>
          </a:p>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24518322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a:t>
            </a:r>
            <a:r>
              <a:rPr lang="en-US" sz="2400" dirty="0" smtClean="0"/>
              <a:t>K</a:t>
            </a:r>
            <a:r>
              <a:rPr lang="en-US" sz="2400" baseline="-25000" dirty="0" smtClean="0"/>
              <a:t>b</a:t>
            </a:r>
            <a:r>
              <a:rPr lang="en-US" sz="2400" dirty="0"/>
              <a:t>	</a:t>
            </a:r>
            <a:r>
              <a:rPr lang="en-US" sz="2000" b="1" dirty="0" smtClean="0">
                <a:solidFill>
                  <a:schemeClr val="tx1"/>
                </a:solidFill>
              </a:rPr>
              <a:t>Pretty </a:t>
            </a:r>
            <a:r>
              <a:rPr lang="en-US" sz="2000" b="1" dirty="0">
                <a:solidFill>
                  <a:schemeClr val="tx1"/>
                </a:solidFill>
              </a:rPr>
              <a:t>little AP/IB </a:t>
            </a:r>
            <a:r>
              <a:rPr lang="en-US" sz="2000" b="1" dirty="0" smtClean="0">
                <a:solidFill>
                  <a:schemeClr val="tx1"/>
                </a:solidFill>
              </a:rPr>
              <a:t>example: </a:t>
            </a:r>
            <a:r>
              <a:rPr lang="en-US" sz="2000" dirty="0">
                <a:solidFill>
                  <a:schemeClr val="tx1"/>
                </a:solidFill>
              </a:rPr>
              <a:t>Determine the pH of a </a:t>
            </a:r>
            <a:r>
              <a:rPr lang="en-US" sz="2000" dirty="0" smtClean="0">
                <a:solidFill>
                  <a:schemeClr val="tx1"/>
                </a:solidFill>
              </a:rPr>
              <a:t/>
            </a:r>
            <a:br>
              <a:rPr lang="en-US" sz="2000" dirty="0" smtClean="0">
                <a:solidFill>
                  <a:schemeClr val="tx1"/>
                </a:solidFill>
              </a:rPr>
            </a:br>
            <a:r>
              <a:rPr lang="en-US" sz="2000" dirty="0">
                <a:solidFill>
                  <a:schemeClr val="tx1"/>
                </a:solidFill>
              </a:rPr>
              <a:t>	</a:t>
            </a:r>
            <a:r>
              <a:rPr lang="en-US" sz="2000" dirty="0" smtClean="0">
                <a:solidFill>
                  <a:schemeClr val="tx1"/>
                </a:solidFill>
              </a:rPr>
              <a:t>0.75 </a:t>
            </a:r>
            <a:r>
              <a:rPr lang="en-US" sz="2000" dirty="0" err="1">
                <a:solidFill>
                  <a:schemeClr val="tx1"/>
                </a:solidFill>
              </a:rPr>
              <a:t>mol</a:t>
            </a:r>
            <a:r>
              <a:rPr lang="en-US" sz="2000" dirty="0">
                <a:solidFill>
                  <a:schemeClr val="tx1"/>
                </a:solidFill>
              </a:rPr>
              <a:t> dm</a:t>
            </a:r>
            <a:r>
              <a:rPr lang="en-US" sz="2000" baseline="30000" dirty="0">
                <a:solidFill>
                  <a:schemeClr val="tx1"/>
                </a:solidFill>
              </a:rPr>
              <a:t>-3</a:t>
            </a:r>
            <a:r>
              <a:rPr lang="en-US" sz="2000" dirty="0">
                <a:solidFill>
                  <a:schemeClr val="tx1"/>
                </a:solidFill>
              </a:rPr>
              <a:t> solution of </a:t>
            </a:r>
            <a:r>
              <a:rPr lang="en-US" sz="2000" dirty="0" err="1">
                <a:solidFill>
                  <a:schemeClr val="tx1"/>
                </a:solidFill>
              </a:rPr>
              <a:t>ethanoic</a:t>
            </a:r>
            <a:r>
              <a:rPr lang="en-US" sz="2000" dirty="0">
                <a:solidFill>
                  <a:schemeClr val="tx1"/>
                </a:solidFill>
              </a:rPr>
              <a:t> acid (</a:t>
            </a:r>
            <a:r>
              <a:rPr lang="en-US" sz="2000" dirty="0" err="1">
                <a:solidFill>
                  <a:schemeClr val="tx1"/>
                </a:solidFill>
              </a:rPr>
              <a:t>K</a:t>
            </a:r>
            <a:r>
              <a:rPr lang="en-US" sz="2000" baseline="-25000" dirty="0" err="1">
                <a:solidFill>
                  <a:schemeClr val="tx1"/>
                </a:solidFill>
              </a:rPr>
              <a:t>a</a:t>
            </a:r>
            <a:r>
              <a:rPr lang="en-US" sz="2000" dirty="0">
                <a:solidFill>
                  <a:schemeClr val="tx1"/>
                </a:solidFill>
              </a:rPr>
              <a:t> = 1.8 x 10</a:t>
            </a:r>
            <a:r>
              <a:rPr lang="en-US" sz="2000" baseline="30000" dirty="0">
                <a:solidFill>
                  <a:schemeClr val="tx1"/>
                </a:solidFill>
              </a:rPr>
              <a:t>-5</a:t>
            </a:r>
            <a:r>
              <a:rPr lang="en-US" sz="2000" dirty="0">
                <a:solidFill>
                  <a:schemeClr val="tx1"/>
                </a:solidFill>
              </a:rPr>
              <a:t>).</a:t>
            </a:r>
          </a:p>
        </p:txBody>
      </p:sp>
      <p:sp>
        <p:nvSpPr>
          <p:cNvPr id="6" name="TextBox 5"/>
          <p:cNvSpPr txBox="1"/>
          <p:nvPr/>
        </p:nvSpPr>
        <p:spPr>
          <a:xfrm>
            <a:off x="1371600" y="2435424"/>
            <a:ext cx="76581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CH</a:t>
            </a:r>
            <a:r>
              <a:rPr lang="en-US" sz="2400" baseline="-25000" dirty="0" smtClean="0">
                <a:solidFill>
                  <a:schemeClr val="accent1">
                    <a:lumMod val="50000"/>
                  </a:schemeClr>
                </a:solidFill>
                <a:latin typeface="+mn-lt"/>
                <a:cs typeface="Times New Roman"/>
              </a:rPr>
              <a:t>3</a:t>
            </a:r>
            <a:r>
              <a:rPr lang="en-US" sz="2400" dirty="0" smtClean="0">
                <a:solidFill>
                  <a:schemeClr val="accent1">
                    <a:lumMod val="50000"/>
                  </a:schemeClr>
                </a:solidFill>
                <a:latin typeface="+mn-lt"/>
                <a:cs typeface="Times New Roman"/>
              </a:rPr>
              <a:t>COOH(</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a:t>
            </a:r>
            <a:r>
              <a:rPr lang="en-US" sz="2400" dirty="0" smtClean="0">
                <a:solidFill>
                  <a:schemeClr val="accent1">
                    <a:lumMod val="50000"/>
                  </a:schemeClr>
                </a:solidFill>
                <a:latin typeface="+mn-lt"/>
                <a:cs typeface="Times New Roman"/>
                <a:sym typeface="Symbol"/>
              </a:rPr>
              <a:t> CH</a:t>
            </a:r>
            <a:r>
              <a:rPr lang="en-US" sz="2400" baseline="-25000" dirty="0" smtClean="0">
                <a:solidFill>
                  <a:schemeClr val="accent1">
                    <a:lumMod val="50000"/>
                  </a:schemeClr>
                </a:solidFill>
                <a:latin typeface="+mn-lt"/>
                <a:cs typeface="Times New Roman"/>
                <a:sym typeface="Symbol"/>
              </a:rPr>
              <a:t>3</a:t>
            </a:r>
            <a:r>
              <a:rPr lang="en-US" sz="2400" dirty="0" smtClean="0">
                <a:solidFill>
                  <a:schemeClr val="accent1">
                    <a:lumMod val="50000"/>
                  </a:schemeClr>
                </a:solidFill>
                <a:latin typeface="+mn-lt"/>
                <a:cs typeface="Times New Roman"/>
                <a:sym typeface="Symbol"/>
              </a:rPr>
              <a:t>COO</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sp>
        <p:nvSpPr>
          <p:cNvPr id="7" name="TextBox 6"/>
          <p:cNvSpPr txBox="1"/>
          <p:nvPr/>
        </p:nvSpPr>
        <p:spPr>
          <a:xfrm>
            <a:off x="914400" y="2816424"/>
            <a:ext cx="381000" cy="707886"/>
          </a:xfrm>
          <a:prstGeom prst="rect">
            <a:avLst/>
          </a:prstGeom>
          <a:noFill/>
        </p:spPr>
        <p:txBody>
          <a:bodyPr wrap="square" rtlCol="0">
            <a:spAutoFit/>
          </a:bodyPr>
          <a:lstStyle/>
          <a:p>
            <a:r>
              <a:rPr lang="en-US" sz="4000" dirty="0" smtClean="0">
                <a:solidFill>
                  <a:srgbClr val="FF0000"/>
                </a:solidFill>
              </a:rPr>
              <a:t>I</a:t>
            </a:r>
            <a:endParaRPr lang="en-US" sz="4000" baseline="30000" dirty="0">
              <a:solidFill>
                <a:srgbClr val="FF0000"/>
              </a:solidFill>
            </a:endParaRPr>
          </a:p>
        </p:txBody>
      </p:sp>
      <p:sp>
        <p:nvSpPr>
          <p:cNvPr id="8" name="TextBox 7"/>
          <p:cNvSpPr txBox="1"/>
          <p:nvPr/>
        </p:nvSpPr>
        <p:spPr>
          <a:xfrm>
            <a:off x="838200" y="3480138"/>
            <a:ext cx="381000" cy="707886"/>
          </a:xfrm>
          <a:prstGeom prst="rect">
            <a:avLst/>
          </a:prstGeom>
          <a:noFill/>
        </p:spPr>
        <p:txBody>
          <a:bodyPr wrap="square" rtlCol="0">
            <a:spAutoFit/>
          </a:bodyPr>
          <a:lstStyle/>
          <a:p>
            <a:r>
              <a:rPr lang="en-US" sz="4000" dirty="0" smtClean="0">
                <a:solidFill>
                  <a:srgbClr val="FF0000"/>
                </a:solidFill>
              </a:rPr>
              <a:t>C</a:t>
            </a:r>
            <a:endParaRPr lang="en-US" sz="4000" baseline="30000" dirty="0">
              <a:solidFill>
                <a:srgbClr val="FF0000"/>
              </a:solidFill>
            </a:endParaRPr>
          </a:p>
        </p:txBody>
      </p:sp>
      <p:sp>
        <p:nvSpPr>
          <p:cNvPr id="9" name="TextBox 8"/>
          <p:cNvSpPr txBox="1"/>
          <p:nvPr/>
        </p:nvSpPr>
        <p:spPr>
          <a:xfrm>
            <a:off x="838200" y="4089738"/>
            <a:ext cx="381000" cy="707886"/>
          </a:xfrm>
          <a:prstGeom prst="rect">
            <a:avLst/>
          </a:prstGeom>
          <a:noFill/>
        </p:spPr>
        <p:txBody>
          <a:bodyPr wrap="square" rtlCol="0">
            <a:spAutoFit/>
          </a:bodyPr>
          <a:lstStyle/>
          <a:p>
            <a:r>
              <a:rPr lang="en-US" sz="4000" dirty="0" smtClean="0">
                <a:solidFill>
                  <a:srgbClr val="FF0000"/>
                </a:solidFill>
              </a:rPr>
              <a:t>E</a:t>
            </a:r>
            <a:endParaRPr lang="en-US" sz="4000" baseline="30000" dirty="0">
              <a:solidFill>
                <a:srgbClr val="FF0000"/>
              </a:solidFill>
            </a:endParaRPr>
          </a:p>
        </p:txBody>
      </p:sp>
      <p:cxnSp>
        <p:nvCxnSpPr>
          <p:cNvPr id="11" name="Straight Connector 10"/>
          <p:cNvCxnSpPr/>
          <p:nvPr/>
        </p:nvCxnSpPr>
        <p:spPr bwMode="auto">
          <a:xfrm>
            <a:off x="838200" y="4111824"/>
            <a:ext cx="8191500" cy="0"/>
          </a:xfrm>
          <a:prstGeom prst="line">
            <a:avLst/>
          </a:prstGeom>
          <a:solidFill>
            <a:schemeClr val="accent1"/>
          </a:solidFill>
          <a:ln w="317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6515100" y="3578424"/>
            <a:ext cx="1028700" cy="461665"/>
          </a:xfrm>
          <a:prstGeom prst="rect">
            <a:avLst/>
          </a:prstGeom>
          <a:noFill/>
        </p:spPr>
        <p:txBody>
          <a:bodyPr wrap="square" rtlCol="0">
            <a:spAutoFit/>
          </a:bodyPr>
          <a:lstStyle/>
          <a:p>
            <a:r>
              <a:rPr lang="en-US" sz="2400" dirty="0" smtClean="0"/>
              <a:t>+x</a:t>
            </a:r>
            <a:endParaRPr lang="en-US" sz="2400" baseline="30000" dirty="0"/>
          </a:p>
        </p:txBody>
      </p:sp>
      <p:sp>
        <p:nvSpPr>
          <p:cNvPr id="13" name="TextBox 12"/>
          <p:cNvSpPr txBox="1"/>
          <p:nvPr/>
        </p:nvSpPr>
        <p:spPr>
          <a:xfrm>
            <a:off x="4248150" y="3578424"/>
            <a:ext cx="685800" cy="461665"/>
          </a:xfrm>
          <a:prstGeom prst="rect">
            <a:avLst/>
          </a:prstGeom>
          <a:noFill/>
        </p:spPr>
        <p:txBody>
          <a:bodyPr wrap="square" rtlCol="0">
            <a:spAutoFit/>
          </a:bodyPr>
          <a:lstStyle/>
          <a:p>
            <a:r>
              <a:rPr lang="en-US" sz="2400" dirty="0" smtClean="0"/>
              <a:t>+x</a:t>
            </a:r>
            <a:endParaRPr lang="en-US" sz="2400" baseline="30000" dirty="0"/>
          </a:p>
        </p:txBody>
      </p:sp>
      <p:sp>
        <p:nvSpPr>
          <p:cNvPr id="14" name="TextBox 13"/>
          <p:cNvSpPr txBox="1"/>
          <p:nvPr/>
        </p:nvSpPr>
        <p:spPr>
          <a:xfrm>
            <a:off x="1676400" y="3578424"/>
            <a:ext cx="609600" cy="461665"/>
          </a:xfrm>
          <a:prstGeom prst="rect">
            <a:avLst/>
          </a:prstGeom>
          <a:noFill/>
        </p:spPr>
        <p:txBody>
          <a:bodyPr wrap="square" rtlCol="0">
            <a:spAutoFit/>
          </a:bodyPr>
          <a:lstStyle/>
          <a:p>
            <a:r>
              <a:rPr lang="en-US" sz="2400" dirty="0" smtClean="0"/>
              <a:t>-x</a:t>
            </a:r>
            <a:endParaRPr lang="en-US" sz="2400" baseline="30000" dirty="0"/>
          </a:p>
        </p:txBody>
      </p:sp>
      <p:sp>
        <p:nvSpPr>
          <p:cNvPr id="15" name="TextBox 14"/>
          <p:cNvSpPr txBox="1"/>
          <p:nvPr/>
        </p:nvSpPr>
        <p:spPr>
          <a:xfrm>
            <a:off x="1600200" y="2968824"/>
            <a:ext cx="1447800" cy="461665"/>
          </a:xfrm>
          <a:prstGeom prst="rect">
            <a:avLst/>
          </a:prstGeom>
          <a:noFill/>
        </p:spPr>
        <p:txBody>
          <a:bodyPr wrap="square" rtlCol="0">
            <a:spAutoFit/>
          </a:bodyPr>
          <a:lstStyle/>
          <a:p>
            <a:r>
              <a:rPr lang="en-US" sz="2400" dirty="0" smtClean="0"/>
              <a:t>0.75</a:t>
            </a:r>
            <a:endParaRPr lang="en-US" sz="2400" baseline="30000" dirty="0"/>
          </a:p>
        </p:txBody>
      </p:sp>
      <p:sp>
        <p:nvSpPr>
          <p:cNvPr id="16" name="TextBox 15"/>
          <p:cNvSpPr txBox="1"/>
          <p:nvPr/>
        </p:nvSpPr>
        <p:spPr>
          <a:xfrm>
            <a:off x="4191000" y="2968824"/>
            <a:ext cx="1447800" cy="461665"/>
          </a:xfrm>
          <a:prstGeom prst="rect">
            <a:avLst/>
          </a:prstGeom>
          <a:noFill/>
        </p:spPr>
        <p:txBody>
          <a:bodyPr wrap="square" rtlCol="0">
            <a:spAutoFit/>
          </a:bodyPr>
          <a:lstStyle/>
          <a:p>
            <a:r>
              <a:rPr lang="en-US" sz="2400" dirty="0" smtClean="0"/>
              <a:t>0.00</a:t>
            </a:r>
            <a:endParaRPr lang="en-US" sz="2400" baseline="30000" dirty="0"/>
          </a:p>
        </p:txBody>
      </p:sp>
      <p:sp>
        <p:nvSpPr>
          <p:cNvPr id="17" name="TextBox 16"/>
          <p:cNvSpPr txBox="1"/>
          <p:nvPr/>
        </p:nvSpPr>
        <p:spPr>
          <a:xfrm>
            <a:off x="6477000" y="2968824"/>
            <a:ext cx="1447800" cy="461665"/>
          </a:xfrm>
          <a:prstGeom prst="rect">
            <a:avLst/>
          </a:prstGeom>
          <a:noFill/>
        </p:spPr>
        <p:txBody>
          <a:bodyPr wrap="square" rtlCol="0">
            <a:spAutoFit/>
          </a:bodyPr>
          <a:lstStyle/>
          <a:p>
            <a:r>
              <a:rPr lang="en-US" sz="2400" dirty="0" smtClean="0"/>
              <a:t>0.00</a:t>
            </a:r>
            <a:endParaRPr lang="en-US" sz="2400" baseline="30000" dirty="0"/>
          </a:p>
        </p:txBody>
      </p:sp>
      <p:sp>
        <p:nvSpPr>
          <p:cNvPr id="18" name="TextBox 17"/>
          <p:cNvSpPr txBox="1"/>
          <p:nvPr/>
        </p:nvSpPr>
        <p:spPr>
          <a:xfrm>
            <a:off x="1600200" y="4212848"/>
            <a:ext cx="5791200" cy="461665"/>
          </a:xfrm>
          <a:prstGeom prst="rect">
            <a:avLst/>
          </a:prstGeom>
          <a:noFill/>
        </p:spPr>
        <p:txBody>
          <a:bodyPr wrap="square" rtlCol="0">
            <a:spAutoFit/>
          </a:bodyPr>
          <a:lstStyle/>
          <a:p>
            <a:r>
              <a:rPr lang="en-US" sz="2400" dirty="0" smtClean="0"/>
              <a:t>0.75-x	         x	              x</a:t>
            </a:r>
            <a:endParaRPr lang="en-US" sz="2400" baseline="30000" dirty="0"/>
          </a:p>
        </p:txBody>
      </p:sp>
      <p:sp>
        <p:nvSpPr>
          <p:cNvPr id="28" name="TextBox 27"/>
          <p:cNvSpPr txBox="1"/>
          <p:nvPr/>
        </p:nvSpPr>
        <p:spPr>
          <a:xfrm>
            <a:off x="1600200" y="4640759"/>
            <a:ext cx="3810000" cy="769441"/>
          </a:xfrm>
          <a:prstGeom prst="rect">
            <a:avLst/>
          </a:prstGeom>
          <a:noFill/>
        </p:spPr>
        <p:txBody>
          <a:bodyPr wrap="square" rtlCol="0">
            <a:spAutoFit/>
          </a:bodyPr>
          <a:lstStyle/>
          <a:p>
            <a:r>
              <a:rPr lang="en-US" sz="2400" b="1" dirty="0" smtClean="0">
                <a:sym typeface="Symbol"/>
              </a:rPr>
              <a:t></a:t>
            </a:r>
            <a:r>
              <a:rPr lang="en-US" sz="2400" b="1" dirty="0" smtClean="0"/>
              <a:t>0.75 </a:t>
            </a:r>
            <a:r>
              <a:rPr lang="en-US" sz="2400" dirty="0" smtClean="0"/>
              <a:t/>
            </a:r>
            <a:br>
              <a:rPr lang="en-US" sz="2400" dirty="0" smtClean="0"/>
            </a:br>
            <a:r>
              <a:rPr lang="en-US" sz="2000" dirty="0" smtClean="0"/>
              <a:t>(assume x &lt;&lt; 0.75)	</a:t>
            </a:r>
            <a:endParaRPr lang="en-US" sz="2400" baseline="30000" dirty="0"/>
          </a:p>
        </p:txBody>
      </p:sp>
    </p:spTree>
    <p:extLst>
      <p:ext uri="{BB962C8B-B14F-4D97-AF65-F5344CB8AC3E}">
        <p14:creationId xmlns:p14="http://schemas.microsoft.com/office/powerpoint/2010/main" val="258255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2" grpId="0"/>
      <p:bldP spid="13" grpId="0"/>
      <p:bldP spid="14" grpId="0"/>
      <p:bldP spid="15" grpId="0"/>
      <p:bldP spid="16" grpId="0"/>
      <p:bldP spid="17" grpId="0"/>
      <p:bldP spid="18" grpId="0"/>
      <p:bldP spid="2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a:t>
            </a:r>
            <a:r>
              <a:rPr lang="en-US" sz="2400" dirty="0" smtClean="0"/>
              <a:t>K</a:t>
            </a:r>
            <a:r>
              <a:rPr lang="en-US" sz="2400" baseline="-25000" dirty="0" smtClean="0"/>
              <a:t>b</a:t>
            </a:r>
            <a:r>
              <a:rPr lang="en-US" sz="2400" dirty="0"/>
              <a:t>	</a:t>
            </a:r>
            <a:r>
              <a:rPr lang="en-US" sz="2000" b="1" dirty="0" smtClean="0">
                <a:solidFill>
                  <a:schemeClr val="tx1"/>
                </a:solidFill>
              </a:rPr>
              <a:t>Pretty </a:t>
            </a:r>
            <a:r>
              <a:rPr lang="en-US" sz="2000" b="1" dirty="0">
                <a:solidFill>
                  <a:schemeClr val="tx1"/>
                </a:solidFill>
              </a:rPr>
              <a:t>little AP/IB </a:t>
            </a:r>
            <a:r>
              <a:rPr lang="en-US" sz="2000" b="1" dirty="0" smtClean="0">
                <a:solidFill>
                  <a:schemeClr val="tx1"/>
                </a:solidFill>
              </a:rPr>
              <a:t>example: </a:t>
            </a:r>
            <a:r>
              <a:rPr lang="en-US" sz="2000" dirty="0">
                <a:solidFill>
                  <a:schemeClr val="tx1"/>
                </a:solidFill>
              </a:rPr>
              <a:t>Determine the pH of a </a:t>
            </a:r>
            <a:r>
              <a:rPr lang="en-US" sz="2000" dirty="0" smtClean="0">
                <a:solidFill>
                  <a:schemeClr val="tx1"/>
                </a:solidFill>
              </a:rPr>
              <a:t/>
            </a:r>
            <a:br>
              <a:rPr lang="en-US" sz="2000" dirty="0" smtClean="0">
                <a:solidFill>
                  <a:schemeClr val="tx1"/>
                </a:solidFill>
              </a:rPr>
            </a:br>
            <a:r>
              <a:rPr lang="en-US" sz="2000" dirty="0">
                <a:solidFill>
                  <a:schemeClr val="tx1"/>
                </a:solidFill>
              </a:rPr>
              <a:t>	</a:t>
            </a:r>
            <a:r>
              <a:rPr lang="en-US" sz="2000" dirty="0" smtClean="0">
                <a:solidFill>
                  <a:schemeClr val="tx1"/>
                </a:solidFill>
              </a:rPr>
              <a:t>0.75 </a:t>
            </a:r>
            <a:r>
              <a:rPr lang="en-US" sz="2000" dirty="0" err="1">
                <a:solidFill>
                  <a:schemeClr val="tx1"/>
                </a:solidFill>
              </a:rPr>
              <a:t>mol</a:t>
            </a:r>
            <a:r>
              <a:rPr lang="en-US" sz="2000" dirty="0">
                <a:solidFill>
                  <a:schemeClr val="tx1"/>
                </a:solidFill>
              </a:rPr>
              <a:t> dm</a:t>
            </a:r>
            <a:r>
              <a:rPr lang="en-US" sz="2000" baseline="30000" dirty="0">
                <a:solidFill>
                  <a:schemeClr val="tx1"/>
                </a:solidFill>
              </a:rPr>
              <a:t>-3</a:t>
            </a:r>
            <a:r>
              <a:rPr lang="en-US" sz="2000" dirty="0">
                <a:solidFill>
                  <a:schemeClr val="tx1"/>
                </a:solidFill>
              </a:rPr>
              <a:t> solution of </a:t>
            </a:r>
            <a:r>
              <a:rPr lang="en-US" sz="2000" dirty="0" err="1">
                <a:solidFill>
                  <a:schemeClr val="tx1"/>
                </a:solidFill>
              </a:rPr>
              <a:t>ethanoic</a:t>
            </a:r>
            <a:r>
              <a:rPr lang="en-US" sz="2000" dirty="0">
                <a:solidFill>
                  <a:schemeClr val="tx1"/>
                </a:solidFill>
              </a:rPr>
              <a:t> acid (</a:t>
            </a:r>
            <a:r>
              <a:rPr lang="en-US" sz="2000" dirty="0" err="1">
                <a:solidFill>
                  <a:schemeClr val="tx1"/>
                </a:solidFill>
              </a:rPr>
              <a:t>K</a:t>
            </a:r>
            <a:r>
              <a:rPr lang="en-US" sz="2000" baseline="-25000" dirty="0" err="1">
                <a:solidFill>
                  <a:schemeClr val="tx1"/>
                </a:solidFill>
              </a:rPr>
              <a:t>a</a:t>
            </a:r>
            <a:r>
              <a:rPr lang="en-US" sz="2000" dirty="0">
                <a:solidFill>
                  <a:schemeClr val="tx1"/>
                </a:solidFill>
              </a:rPr>
              <a:t> = 1.8 x 10</a:t>
            </a:r>
            <a:r>
              <a:rPr lang="en-US" sz="2000" baseline="30000" dirty="0">
                <a:solidFill>
                  <a:schemeClr val="tx1"/>
                </a:solidFill>
              </a:rPr>
              <a:t>-5</a:t>
            </a:r>
            <a:r>
              <a:rPr lang="en-US" sz="2000" dirty="0">
                <a:solidFill>
                  <a:schemeClr val="tx1"/>
                </a:solidFill>
              </a:rPr>
              <a:t>).</a:t>
            </a:r>
          </a:p>
        </p:txBody>
      </p:sp>
      <p:graphicFrame>
        <p:nvGraphicFramePr>
          <p:cNvPr id="20" name="Object 19"/>
          <p:cNvGraphicFramePr>
            <a:graphicFrameLocks noChangeAspect="1"/>
          </p:cNvGraphicFramePr>
          <p:nvPr>
            <p:extLst>
              <p:ext uri="{D42A27DB-BD31-4B8C-83A1-F6EECF244321}">
                <p14:modId xmlns:p14="http://schemas.microsoft.com/office/powerpoint/2010/main" val="1060667173"/>
              </p:ext>
            </p:extLst>
          </p:nvPr>
        </p:nvGraphicFramePr>
        <p:xfrm>
          <a:off x="1676400" y="5620043"/>
          <a:ext cx="3295650" cy="617537"/>
        </p:xfrm>
        <a:graphic>
          <a:graphicData uri="http://schemas.openxmlformats.org/presentationml/2006/ole">
            <mc:AlternateContent xmlns:mc="http://schemas.openxmlformats.org/markup-compatibility/2006">
              <mc:Choice xmlns:v="urn:schemas-microsoft-com:vml" Requires="v">
                <p:oleObj spid="_x0000_s220280" name="Equation" r:id="rId3" imgW="1015920" imgH="190440" progId="Equation.3">
                  <p:embed/>
                </p:oleObj>
              </mc:Choice>
              <mc:Fallback>
                <p:oleObj name="Equation" r:id="rId3" imgW="1015920" imgH="190440" progId="Equation.3">
                  <p:embed/>
                  <p:pic>
                    <p:nvPicPr>
                      <p:cNvPr id="0" name=""/>
                      <p:cNvPicPr>
                        <a:picLocks noChangeAspect="1" noChangeArrowheads="1"/>
                      </p:cNvPicPr>
                      <p:nvPr/>
                    </p:nvPicPr>
                    <p:blipFill>
                      <a:blip r:embed="rId4"/>
                      <a:srcRect/>
                      <a:stretch>
                        <a:fillRect/>
                      </a:stretch>
                    </p:blipFill>
                    <p:spPr bwMode="auto">
                      <a:xfrm>
                        <a:off x="1676400" y="5620043"/>
                        <a:ext cx="3295650" cy="617537"/>
                      </a:xfrm>
                      <a:prstGeom prst="rect">
                        <a:avLst/>
                      </a:prstGeom>
                      <a:noFill/>
                      <a:ln>
                        <a:noFill/>
                      </a:ln>
                    </p:spPr>
                  </p:pic>
                </p:oleObj>
              </mc:Fallback>
            </mc:AlternateContent>
          </a:graphicData>
        </a:graphic>
      </p:graphicFrame>
      <p:graphicFrame>
        <p:nvGraphicFramePr>
          <p:cNvPr id="24" name="Object 23"/>
          <p:cNvGraphicFramePr>
            <a:graphicFrameLocks noChangeAspect="1"/>
          </p:cNvGraphicFramePr>
          <p:nvPr>
            <p:extLst>
              <p:ext uri="{D42A27DB-BD31-4B8C-83A1-F6EECF244321}">
                <p14:modId xmlns:p14="http://schemas.microsoft.com/office/powerpoint/2010/main" val="4209418990"/>
              </p:ext>
            </p:extLst>
          </p:nvPr>
        </p:nvGraphicFramePr>
        <p:xfrm>
          <a:off x="5499779" y="5105400"/>
          <a:ext cx="1739221" cy="547687"/>
        </p:xfrm>
        <a:graphic>
          <a:graphicData uri="http://schemas.openxmlformats.org/presentationml/2006/ole">
            <mc:AlternateContent xmlns:mc="http://schemas.openxmlformats.org/markup-compatibility/2006">
              <mc:Choice xmlns:v="urn:schemas-microsoft-com:vml" Requires="v">
                <p:oleObj spid="_x0000_s220281" name="Equation" r:id="rId5" imgW="647640" imgH="203040" progId="Equation.3">
                  <p:embed/>
                </p:oleObj>
              </mc:Choice>
              <mc:Fallback>
                <p:oleObj name="Equation" r:id="rId5" imgW="647640" imgH="203040" progId="Equation.3">
                  <p:embed/>
                  <p:pic>
                    <p:nvPicPr>
                      <p:cNvPr id="0" name=""/>
                      <p:cNvPicPr/>
                      <p:nvPr/>
                    </p:nvPicPr>
                    <p:blipFill>
                      <a:blip r:embed="rId6"/>
                      <a:stretch>
                        <a:fillRect/>
                      </a:stretch>
                    </p:blipFill>
                    <p:spPr>
                      <a:xfrm>
                        <a:off x="5499779" y="5105400"/>
                        <a:ext cx="1739221" cy="547687"/>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338366950"/>
              </p:ext>
            </p:extLst>
          </p:nvPr>
        </p:nvGraphicFramePr>
        <p:xfrm>
          <a:off x="304800" y="4419600"/>
          <a:ext cx="2927350" cy="1154112"/>
        </p:xfrm>
        <a:graphic>
          <a:graphicData uri="http://schemas.openxmlformats.org/presentationml/2006/ole">
            <mc:AlternateContent xmlns:mc="http://schemas.openxmlformats.org/markup-compatibility/2006">
              <mc:Choice xmlns:v="urn:schemas-microsoft-com:vml" Requires="v">
                <p:oleObj spid="_x0000_s220282" name="Equation" r:id="rId7" imgW="901440" imgH="355320" progId="Equation.3">
                  <p:embed/>
                </p:oleObj>
              </mc:Choice>
              <mc:Fallback>
                <p:oleObj name="Equation" r:id="rId7" imgW="901440" imgH="355320" progId="Equation.3">
                  <p:embed/>
                  <p:pic>
                    <p:nvPicPr>
                      <p:cNvPr id="0" name=""/>
                      <p:cNvPicPr>
                        <a:picLocks noChangeAspect="1" noChangeArrowheads="1"/>
                      </p:cNvPicPr>
                      <p:nvPr/>
                    </p:nvPicPr>
                    <p:blipFill>
                      <a:blip r:embed="rId8"/>
                      <a:srcRect/>
                      <a:stretch>
                        <a:fillRect/>
                      </a:stretch>
                    </p:blipFill>
                    <p:spPr bwMode="auto">
                      <a:xfrm>
                        <a:off x="304800" y="4419600"/>
                        <a:ext cx="2927350" cy="1154112"/>
                      </a:xfrm>
                      <a:prstGeom prst="rect">
                        <a:avLst/>
                      </a:prstGeom>
                      <a:noFill/>
                      <a:ln>
                        <a:noFill/>
                      </a:ln>
                    </p:spPr>
                  </p:pic>
                </p:oleObj>
              </mc:Fallback>
            </mc:AlternateContent>
          </a:graphicData>
        </a:graphic>
      </p:graphicFrame>
      <p:sp>
        <p:nvSpPr>
          <p:cNvPr id="26" name="Rectangle 25"/>
          <p:cNvSpPr/>
          <p:nvPr/>
        </p:nvSpPr>
        <p:spPr bwMode="auto">
          <a:xfrm>
            <a:off x="6400800" y="5029200"/>
            <a:ext cx="97155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860593488"/>
              </p:ext>
            </p:extLst>
          </p:nvPr>
        </p:nvGraphicFramePr>
        <p:xfrm>
          <a:off x="1493837" y="3295650"/>
          <a:ext cx="3459163" cy="1276350"/>
        </p:xfrm>
        <a:graphic>
          <a:graphicData uri="http://schemas.openxmlformats.org/presentationml/2006/ole">
            <mc:AlternateContent xmlns:mc="http://schemas.openxmlformats.org/markup-compatibility/2006">
              <mc:Choice xmlns:v="urn:schemas-microsoft-com:vml" Requires="v">
                <p:oleObj spid="_x0000_s220283" name="Equation" r:id="rId9" imgW="1066680" imgH="393480" progId="Equation.3">
                  <p:embed/>
                </p:oleObj>
              </mc:Choice>
              <mc:Fallback>
                <p:oleObj name="Equation" r:id="rId9" imgW="106668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93837" y="3295650"/>
                        <a:ext cx="3459163"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20162"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1676400"/>
            <a:ext cx="3681413" cy="149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Object 4"/>
          <p:cNvGraphicFramePr>
            <a:graphicFrameLocks noChangeAspect="1"/>
          </p:cNvGraphicFramePr>
          <p:nvPr>
            <p:extLst>
              <p:ext uri="{D42A27DB-BD31-4B8C-83A1-F6EECF244321}">
                <p14:modId xmlns:p14="http://schemas.microsoft.com/office/powerpoint/2010/main" val="1982255080"/>
              </p:ext>
            </p:extLst>
          </p:nvPr>
        </p:nvGraphicFramePr>
        <p:xfrm>
          <a:off x="5497513" y="4259262"/>
          <a:ext cx="3541712" cy="617538"/>
        </p:xfrm>
        <a:graphic>
          <a:graphicData uri="http://schemas.openxmlformats.org/presentationml/2006/ole">
            <mc:AlternateContent xmlns:mc="http://schemas.openxmlformats.org/markup-compatibility/2006">
              <mc:Choice xmlns:v="urn:schemas-microsoft-com:vml" Requires="v">
                <p:oleObj spid="_x0000_s220284" name="Equation" r:id="rId12" imgW="1091880" imgH="190440" progId="Equation.3">
                  <p:embed/>
                </p:oleObj>
              </mc:Choice>
              <mc:Fallback>
                <p:oleObj name="Equation" r:id="rId12" imgW="1091880" imgH="190440" progId="Equation.3">
                  <p:embed/>
                  <p:pic>
                    <p:nvPicPr>
                      <p:cNvPr id="0" name="Object 19"/>
                      <p:cNvPicPr>
                        <a:picLocks noChangeAspect="1" noChangeArrowheads="1"/>
                      </p:cNvPicPr>
                      <p:nvPr/>
                    </p:nvPicPr>
                    <p:blipFill>
                      <a:blip r:embed="rId13"/>
                      <a:srcRect/>
                      <a:stretch>
                        <a:fillRect/>
                      </a:stretch>
                    </p:blipFill>
                    <p:spPr bwMode="auto">
                      <a:xfrm>
                        <a:off x="5497513" y="4259262"/>
                        <a:ext cx="3541712"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4293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a:t>
            </a:r>
            <a:r>
              <a:rPr lang="en-US" sz="2400" dirty="0" smtClean="0"/>
              <a:t>K</a:t>
            </a:r>
            <a:r>
              <a:rPr lang="en-US" sz="2400" baseline="-25000" dirty="0" smtClean="0"/>
              <a:t>b</a:t>
            </a:r>
            <a:r>
              <a:rPr lang="en-US" sz="2400" dirty="0"/>
              <a:t>	</a:t>
            </a:r>
            <a:r>
              <a:rPr lang="en-US" sz="2000" b="1" dirty="0" smtClean="0">
                <a:solidFill>
                  <a:schemeClr val="tx1"/>
                </a:solidFill>
              </a:rPr>
              <a:t>Pretty </a:t>
            </a:r>
            <a:r>
              <a:rPr lang="en-US" sz="2000" b="1" dirty="0">
                <a:solidFill>
                  <a:schemeClr val="tx1"/>
                </a:solidFill>
              </a:rPr>
              <a:t>little AP/IB </a:t>
            </a:r>
            <a:r>
              <a:rPr lang="en-US" sz="2000" b="1" dirty="0" smtClean="0">
                <a:solidFill>
                  <a:schemeClr val="tx1"/>
                </a:solidFill>
              </a:rPr>
              <a:t>example #2: </a:t>
            </a:r>
            <a:r>
              <a:rPr lang="en-US" sz="2000" dirty="0">
                <a:solidFill>
                  <a:schemeClr val="tx1"/>
                </a:solidFill>
              </a:rPr>
              <a:t>Determine the pH of a </a:t>
            </a:r>
            <a:r>
              <a:rPr lang="en-US" sz="2000" dirty="0" smtClean="0">
                <a:solidFill>
                  <a:schemeClr val="tx1"/>
                </a:solidFill>
              </a:rPr>
              <a:t/>
            </a:r>
            <a:br>
              <a:rPr lang="en-US" sz="2000" dirty="0" smtClean="0">
                <a:solidFill>
                  <a:schemeClr val="tx1"/>
                </a:solidFill>
              </a:rPr>
            </a:br>
            <a:r>
              <a:rPr lang="en-US" sz="2000" dirty="0">
                <a:solidFill>
                  <a:schemeClr val="tx1"/>
                </a:solidFill>
              </a:rPr>
              <a:t>	</a:t>
            </a:r>
            <a:r>
              <a:rPr lang="en-US" sz="2000" dirty="0" smtClean="0">
                <a:solidFill>
                  <a:schemeClr val="tx1"/>
                </a:solidFill>
              </a:rPr>
              <a:t>0.20 </a:t>
            </a:r>
            <a:r>
              <a:rPr lang="en-US" sz="2000" dirty="0" err="1">
                <a:solidFill>
                  <a:schemeClr val="tx1"/>
                </a:solidFill>
              </a:rPr>
              <a:t>mol</a:t>
            </a:r>
            <a:r>
              <a:rPr lang="en-US" sz="2000" dirty="0">
                <a:solidFill>
                  <a:schemeClr val="tx1"/>
                </a:solidFill>
              </a:rPr>
              <a:t> dm</a:t>
            </a:r>
            <a:r>
              <a:rPr lang="en-US" sz="2000" baseline="30000" dirty="0">
                <a:solidFill>
                  <a:schemeClr val="tx1"/>
                </a:solidFill>
              </a:rPr>
              <a:t>-3</a:t>
            </a:r>
            <a:r>
              <a:rPr lang="en-US" sz="2000" dirty="0">
                <a:solidFill>
                  <a:schemeClr val="tx1"/>
                </a:solidFill>
              </a:rPr>
              <a:t> solution of ammonia (K</a:t>
            </a:r>
            <a:r>
              <a:rPr lang="en-US" sz="2000" baseline="-25000" dirty="0">
                <a:solidFill>
                  <a:schemeClr val="tx1"/>
                </a:solidFill>
              </a:rPr>
              <a:t>b</a:t>
            </a:r>
            <a:r>
              <a:rPr lang="en-US" sz="2000" dirty="0">
                <a:solidFill>
                  <a:schemeClr val="tx1"/>
                </a:solidFill>
              </a:rPr>
              <a:t> = 1.8 x 10</a:t>
            </a:r>
            <a:r>
              <a:rPr lang="en-US" sz="2000" baseline="30000" dirty="0">
                <a:solidFill>
                  <a:schemeClr val="tx1"/>
                </a:solidFill>
              </a:rPr>
              <a:t>-5</a:t>
            </a:r>
            <a:r>
              <a:rPr lang="en-US" sz="2000" dirty="0">
                <a:solidFill>
                  <a:schemeClr val="tx1"/>
                </a:solidFill>
              </a:rPr>
              <a:t>).</a:t>
            </a:r>
          </a:p>
        </p:txBody>
      </p:sp>
      <p:sp>
        <p:nvSpPr>
          <p:cNvPr id="6" name="TextBox 5"/>
          <p:cNvSpPr txBox="1"/>
          <p:nvPr/>
        </p:nvSpPr>
        <p:spPr>
          <a:xfrm>
            <a:off x="1600200" y="2667000"/>
            <a:ext cx="76581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NH</a:t>
            </a:r>
            <a:r>
              <a:rPr lang="en-US" sz="2400" baseline="-25000" dirty="0" smtClean="0">
                <a:solidFill>
                  <a:schemeClr val="accent1">
                    <a:lumMod val="50000"/>
                  </a:schemeClr>
                </a:solidFill>
                <a:latin typeface="+mn-lt"/>
                <a:cs typeface="Times New Roman"/>
              </a:rPr>
              <a:t>3</a:t>
            </a:r>
            <a:r>
              <a:rPr lang="en-US" sz="2400" dirty="0" smtClean="0">
                <a:solidFill>
                  <a:schemeClr val="accent1">
                    <a:lumMod val="50000"/>
                  </a:schemeClr>
                </a:solidFill>
                <a:latin typeface="+mn-lt"/>
                <a:cs typeface="Times New Roman"/>
              </a:rPr>
              <a:t>(</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 H</a:t>
            </a:r>
            <a:r>
              <a:rPr lang="en-US" sz="2400" baseline="-25000" dirty="0" smtClean="0">
                <a:solidFill>
                  <a:schemeClr val="accent1">
                    <a:lumMod val="50000"/>
                  </a:schemeClr>
                </a:solidFill>
                <a:latin typeface="+mn-lt"/>
                <a:cs typeface="Times New Roman"/>
              </a:rPr>
              <a:t>2</a:t>
            </a:r>
            <a:r>
              <a:rPr lang="en-US" sz="2400" dirty="0" smtClean="0">
                <a:solidFill>
                  <a:schemeClr val="accent1">
                    <a:lumMod val="50000"/>
                  </a:schemeClr>
                </a:solidFill>
                <a:latin typeface="+mn-lt"/>
                <a:cs typeface="Times New Roman"/>
              </a:rPr>
              <a:t>O(l) </a:t>
            </a:r>
            <a:r>
              <a:rPr lang="en-US" sz="2400" dirty="0" smtClean="0">
                <a:solidFill>
                  <a:schemeClr val="accent1">
                    <a:lumMod val="50000"/>
                  </a:schemeClr>
                </a:solidFill>
                <a:latin typeface="+mn-lt"/>
                <a:cs typeface="Times New Roman"/>
                <a:sym typeface="Symbol"/>
              </a:rPr>
              <a:t> NH</a:t>
            </a:r>
            <a:r>
              <a:rPr lang="en-US" sz="2400" baseline="-25000" dirty="0" smtClean="0">
                <a:solidFill>
                  <a:schemeClr val="accent1">
                    <a:lumMod val="50000"/>
                  </a:schemeClr>
                </a:solidFill>
                <a:latin typeface="+mn-lt"/>
                <a:cs typeface="Times New Roman"/>
                <a:sym typeface="Symbol"/>
              </a:rPr>
              <a:t>4</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OH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sp>
        <p:nvSpPr>
          <p:cNvPr id="7" name="TextBox 6"/>
          <p:cNvSpPr txBox="1"/>
          <p:nvPr/>
        </p:nvSpPr>
        <p:spPr>
          <a:xfrm>
            <a:off x="914400" y="3048000"/>
            <a:ext cx="381000" cy="707886"/>
          </a:xfrm>
          <a:prstGeom prst="rect">
            <a:avLst/>
          </a:prstGeom>
          <a:noFill/>
        </p:spPr>
        <p:txBody>
          <a:bodyPr wrap="square" rtlCol="0">
            <a:spAutoFit/>
          </a:bodyPr>
          <a:lstStyle/>
          <a:p>
            <a:r>
              <a:rPr lang="en-US" sz="4000" dirty="0" smtClean="0">
                <a:solidFill>
                  <a:srgbClr val="FF0000"/>
                </a:solidFill>
              </a:rPr>
              <a:t>I</a:t>
            </a:r>
            <a:endParaRPr lang="en-US" sz="4000" baseline="30000" dirty="0">
              <a:solidFill>
                <a:srgbClr val="FF0000"/>
              </a:solidFill>
            </a:endParaRPr>
          </a:p>
        </p:txBody>
      </p:sp>
      <p:sp>
        <p:nvSpPr>
          <p:cNvPr id="8" name="TextBox 7"/>
          <p:cNvSpPr txBox="1"/>
          <p:nvPr/>
        </p:nvSpPr>
        <p:spPr>
          <a:xfrm>
            <a:off x="838200" y="3711714"/>
            <a:ext cx="381000" cy="707886"/>
          </a:xfrm>
          <a:prstGeom prst="rect">
            <a:avLst/>
          </a:prstGeom>
          <a:noFill/>
        </p:spPr>
        <p:txBody>
          <a:bodyPr wrap="square" rtlCol="0">
            <a:spAutoFit/>
          </a:bodyPr>
          <a:lstStyle/>
          <a:p>
            <a:r>
              <a:rPr lang="en-US" sz="4000" dirty="0" smtClean="0">
                <a:solidFill>
                  <a:srgbClr val="FF0000"/>
                </a:solidFill>
              </a:rPr>
              <a:t>C</a:t>
            </a:r>
            <a:endParaRPr lang="en-US" sz="4000" baseline="30000" dirty="0">
              <a:solidFill>
                <a:srgbClr val="FF0000"/>
              </a:solidFill>
            </a:endParaRPr>
          </a:p>
        </p:txBody>
      </p:sp>
      <p:sp>
        <p:nvSpPr>
          <p:cNvPr id="9" name="TextBox 8"/>
          <p:cNvSpPr txBox="1"/>
          <p:nvPr/>
        </p:nvSpPr>
        <p:spPr>
          <a:xfrm>
            <a:off x="838200" y="4321314"/>
            <a:ext cx="381000" cy="707886"/>
          </a:xfrm>
          <a:prstGeom prst="rect">
            <a:avLst/>
          </a:prstGeom>
          <a:noFill/>
        </p:spPr>
        <p:txBody>
          <a:bodyPr wrap="square" rtlCol="0">
            <a:spAutoFit/>
          </a:bodyPr>
          <a:lstStyle/>
          <a:p>
            <a:r>
              <a:rPr lang="en-US" sz="4000" dirty="0" smtClean="0">
                <a:solidFill>
                  <a:srgbClr val="FF0000"/>
                </a:solidFill>
              </a:rPr>
              <a:t>E</a:t>
            </a:r>
            <a:endParaRPr lang="en-US" sz="4000" baseline="30000" dirty="0">
              <a:solidFill>
                <a:srgbClr val="FF0000"/>
              </a:solidFill>
            </a:endParaRPr>
          </a:p>
        </p:txBody>
      </p:sp>
      <p:cxnSp>
        <p:nvCxnSpPr>
          <p:cNvPr id="11" name="Straight Connector 10"/>
          <p:cNvCxnSpPr/>
          <p:nvPr/>
        </p:nvCxnSpPr>
        <p:spPr bwMode="auto">
          <a:xfrm>
            <a:off x="838200" y="4343400"/>
            <a:ext cx="7315200" cy="0"/>
          </a:xfrm>
          <a:prstGeom prst="line">
            <a:avLst/>
          </a:prstGeom>
          <a:solidFill>
            <a:schemeClr val="accent1"/>
          </a:solidFill>
          <a:ln w="317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6781800" y="3810000"/>
            <a:ext cx="762000" cy="461665"/>
          </a:xfrm>
          <a:prstGeom prst="rect">
            <a:avLst/>
          </a:prstGeom>
          <a:noFill/>
        </p:spPr>
        <p:txBody>
          <a:bodyPr wrap="square" rtlCol="0">
            <a:spAutoFit/>
          </a:bodyPr>
          <a:lstStyle/>
          <a:p>
            <a:r>
              <a:rPr lang="en-US" sz="2400" dirty="0" smtClean="0"/>
              <a:t>+x</a:t>
            </a:r>
            <a:endParaRPr lang="en-US" sz="2400" baseline="30000" dirty="0"/>
          </a:p>
        </p:txBody>
      </p:sp>
      <p:sp>
        <p:nvSpPr>
          <p:cNvPr id="13" name="TextBox 12"/>
          <p:cNvSpPr txBox="1"/>
          <p:nvPr/>
        </p:nvSpPr>
        <p:spPr>
          <a:xfrm>
            <a:off x="4876800" y="3810000"/>
            <a:ext cx="647700" cy="461665"/>
          </a:xfrm>
          <a:prstGeom prst="rect">
            <a:avLst/>
          </a:prstGeom>
          <a:noFill/>
        </p:spPr>
        <p:txBody>
          <a:bodyPr wrap="square" rtlCol="0">
            <a:spAutoFit/>
          </a:bodyPr>
          <a:lstStyle/>
          <a:p>
            <a:r>
              <a:rPr lang="en-US" sz="2400" dirty="0" smtClean="0"/>
              <a:t>+x</a:t>
            </a:r>
            <a:endParaRPr lang="en-US" sz="2400" baseline="30000" dirty="0"/>
          </a:p>
        </p:txBody>
      </p:sp>
      <p:sp>
        <p:nvSpPr>
          <p:cNvPr id="14" name="TextBox 13"/>
          <p:cNvSpPr txBox="1"/>
          <p:nvPr/>
        </p:nvSpPr>
        <p:spPr>
          <a:xfrm>
            <a:off x="1752600" y="3810000"/>
            <a:ext cx="838200" cy="461665"/>
          </a:xfrm>
          <a:prstGeom prst="rect">
            <a:avLst/>
          </a:prstGeom>
          <a:noFill/>
        </p:spPr>
        <p:txBody>
          <a:bodyPr wrap="square" rtlCol="0">
            <a:spAutoFit/>
          </a:bodyPr>
          <a:lstStyle/>
          <a:p>
            <a:r>
              <a:rPr lang="en-US" sz="2400" dirty="0" smtClean="0"/>
              <a:t>-x</a:t>
            </a:r>
            <a:endParaRPr lang="en-US" sz="2400" baseline="30000" dirty="0"/>
          </a:p>
        </p:txBody>
      </p:sp>
      <p:sp>
        <p:nvSpPr>
          <p:cNvPr id="15" name="TextBox 14"/>
          <p:cNvSpPr txBox="1"/>
          <p:nvPr/>
        </p:nvSpPr>
        <p:spPr>
          <a:xfrm>
            <a:off x="1600200" y="3200400"/>
            <a:ext cx="2057400" cy="461665"/>
          </a:xfrm>
          <a:prstGeom prst="rect">
            <a:avLst/>
          </a:prstGeom>
          <a:noFill/>
        </p:spPr>
        <p:txBody>
          <a:bodyPr wrap="square" rtlCol="0">
            <a:spAutoFit/>
          </a:bodyPr>
          <a:lstStyle/>
          <a:p>
            <a:r>
              <a:rPr lang="en-US" sz="2400" dirty="0" smtClean="0"/>
              <a:t>0.20</a:t>
            </a:r>
            <a:endParaRPr lang="en-US" sz="2400" baseline="30000" dirty="0"/>
          </a:p>
        </p:txBody>
      </p:sp>
      <p:sp>
        <p:nvSpPr>
          <p:cNvPr id="16" name="TextBox 15"/>
          <p:cNvSpPr txBox="1"/>
          <p:nvPr/>
        </p:nvSpPr>
        <p:spPr>
          <a:xfrm>
            <a:off x="4800600" y="3200400"/>
            <a:ext cx="1447800" cy="461665"/>
          </a:xfrm>
          <a:prstGeom prst="rect">
            <a:avLst/>
          </a:prstGeom>
          <a:noFill/>
        </p:spPr>
        <p:txBody>
          <a:bodyPr wrap="square" rtlCol="0">
            <a:spAutoFit/>
          </a:bodyPr>
          <a:lstStyle/>
          <a:p>
            <a:r>
              <a:rPr lang="en-US" sz="2400" dirty="0" smtClean="0"/>
              <a:t>0.00</a:t>
            </a:r>
            <a:endParaRPr lang="en-US" sz="2400" baseline="30000" dirty="0"/>
          </a:p>
        </p:txBody>
      </p:sp>
      <p:sp>
        <p:nvSpPr>
          <p:cNvPr id="17" name="TextBox 16"/>
          <p:cNvSpPr txBox="1"/>
          <p:nvPr/>
        </p:nvSpPr>
        <p:spPr>
          <a:xfrm>
            <a:off x="6705600" y="3200400"/>
            <a:ext cx="1447800" cy="461665"/>
          </a:xfrm>
          <a:prstGeom prst="rect">
            <a:avLst/>
          </a:prstGeom>
          <a:noFill/>
        </p:spPr>
        <p:txBody>
          <a:bodyPr wrap="square" rtlCol="0">
            <a:spAutoFit/>
          </a:bodyPr>
          <a:lstStyle/>
          <a:p>
            <a:r>
              <a:rPr lang="en-US" sz="2400" dirty="0" smtClean="0"/>
              <a:t>0.00</a:t>
            </a:r>
            <a:endParaRPr lang="en-US" sz="2400" baseline="30000" dirty="0"/>
          </a:p>
        </p:txBody>
      </p:sp>
      <p:sp>
        <p:nvSpPr>
          <p:cNvPr id="28" name="TextBox 27"/>
          <p:cNvSpPr txBox="1"/>
          <p:nvPr/>
        </p:nvSpPr>
        <p:spPr>
          <a:xfrm>
            <a:off x="1600200" y="4441448"/>
            <a:ext cx="6172200" cy="461665"/>
          </a:xfrm>
          <a:prstGeom prst="rect">
            <a:avLst/>
          </a:prstGeom>
          <a:noFill/>
        </p:spPr>
        <p:txBody>
          <a:bodyPr wrap="square" rtlCol="0">
            <a:spAutoFit/>
          </a:bodyPr>
          <a:lstStyle/>
          <a:p>
            <a:r>
              <a:rPr lang="en-US" sz="2400" dirty="0" smtClean="0"/>
              <a:t>0.20-x	   	      x	                 x</a:t>
            </a:r>
            <a:endParaRPr lang="en-US" sz="2400" baseline="30000" dirty="0"/>
          </a:p>
        </p:txBody>
      </p:sp>
      <p:sp>
        <p:nvSpPr>
          <p:cNvPr id="29" name="TextBox 28"/>
          <p:cNvSpPr txBox="1"/>
          <p:nvPr/>
        </p:nvSpPr>
        <p:spPr>
          <a:xfrm>
            <a:off x="1600200" y="4945559"/>
            <a:ext cx="3810000" cy="769441"/>
          </a:xfrm>
          <a:prstGeom prst="rect">
            <a:avLst/>
          </a:prstGeom>
          <a:noFill/>
        </p:spPr>
        <p:txBody>
          <a:bodyPr wrap="square" rtlCol="0">
            <a:spAutoFit/>
          </a:bodyPr>
          <a:lstStyle/>
          <a:p>
            <a:r>
              <a:rPr lang="en-US" sz="2400" b="1" dirty="0" smtClean="0">
                <a:sym typeface="Symbol"/>
              </a:rPr>
              <a:t></a:t>
            </a:r>
            <a:r>
              <a:rPr lang="en-US" sz="2400" b="1" dirty="0" smtClean="0"/>
              <a:t>0.20 </a:t>
            </a:r>
            <a:r>
              <a:rPr lang="en-US" sz="2400" dirty="0" smtClean="0"/>
              <a:t/>
            </a:r>
            <a:br>
              <a:rPr lang="en-US" sz="2400" dirty="0" smtClean="0"/>
            </a:br>
            <a:r>
              <a:rPr lang="en-US" sz="2000" dirty="0" smtClean="0"/>
              <a:t>(assume x &lt;&lt; 0.20)	</a:t>
            </a:r>
            <a:endParaRPr lang="en-US" sz="2400" baseline="30000" dirty="0"/>
          </a:p>
        </p:txBody>
      </p:sp>
    </p:spTree>
    <p:extLst>
      <p:ext uri="{BB962C8B-B14F-4D97-AF65-F5344CB8AC3E}">
        <p14:creationId xmlns:p14="http://schemas.microsoft.com/office/powerpoint/2010/main" val="280152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2" grpId="0"/>
      <p:bldP spid="13" grpId="0"/>
      <p:bldP spid="14" grpId="0"/>
      <p:bldP spid="15" grpId="0"/>
      <p:bldP spid="16" grpId="0"/>
      <p:bldP spid="17" grpId="0"/>
      <p:bldP spid="28" grpId="0"/>
      <p:bldP spid="2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1143000"/>
          </a:xfrm>
        </p:spPr>
        <p:txBody>
          <a:bodyPr/>
          <a:lstStyle/>
          <a:p>
            <a:r>
              <a:rPr lang="en-US" sz="2400" dirty="0"/>
              <a:t>Calculation of [H</a:t>
            </a:r>
            <a:r>
              <a:rPr lang="en-US" sz="2400" baseline="30000" dirty="0"/>
              <a:t>+</a:t>
            </a:r>
            <a:r>
              <a:rPr lang="en-US" sz="2400" dirty="0"/>
              <a:t>] and pH, [OH</a:t>
            </a:r>
            <a:r>
              <a:rPr lang="en-US" sz="2400" baseline="30000" dirty="0"/>
              <a:t>-</a:t>
            </a:r>
            <a:r>
              <a:rPr lang="en-US" sz="2400" dirty="0"/>
              <a:t>] and </a:t>
            </a:r>
            <a:r>
              <a:rPr lang="en-US" sz="2400" dirty="0" err="1"/>
              <a:t>pOH</a:t>
            </a:r>
            <a:r>
              <a:rPr lang="en-US" sz="2400" dirty="0"/>
              <a:t> from </a:t>
            </a:r>
            <a:r>
              <a:rPr lang="en-US" sz="2400" dirty="0" err="1"/>
              <a:t>K</a:t>
            </a:r>
            <a:r>
              <a:rPr lang="en-US" sz="2400" baseline="-25000" dirty="0" err="1"/>
              <a:t>a</a:t>
            </a:r>
            <a:r>
              <a:rPr lang="en-US" sz="2400" dirty="0"/>
              <a:t> and </a:t>
            </a:r>
            <a:r>
              <a:rPr lang="en-US" sz="2400" dirty="0" smtClean="0"/>
              <a:t>K</a:t>
            </a:r>
            <a:r>
              <a:rPr lang="en-US" sz="2400" baseline="-25000" dirty="0" smtClean="0"/>
              <a:t>b</a:t>
            </a:r>
            <a:r>
              <a:rPr lang="en-US" sz="2400" dirty="0"/>
              <a:t>	</a:t>
            </a:r>
            <a:r>
              <a:rPr lang="en-US" sz="2000" b="1" dirty="0" smtClean="0">
                <a:solidFill>
                  <a:schemeClr val="tx1"/>
                </a:solidFill>
              </a:rPr>
              <a:t>Pretty </a:t>
            </a:r>
            <a:r>
              <a:rPr lang="en-US" sz="2000" b="1" dirty="0">
                <a:solidFill>
                  <a:schemeClr val="tx1"/>
                </a:solidFill>
              </a:rPr>
              <a:t>little AP/IB </a:t>
            </a:r>
            <a:r>
              <a:rPr lang="en-US" sz="2000" b="1" dirty="0" smtClean="0">
                <a:solidFill>
                  <a:schemeClr val="tx1"/>
                </a:solidFill>
              </a:rPr>
              <a:t>example #2: </a:t>
            </a:r>
            <a:r>
              <a:rPr lang="en-US" sz="2000" dirty="0">
                <a:solidFill>
                  <a:schemeClr val="tx1"/>
                </a:solidFill>
              </a:rPr>
              <a:t>Determine the pH of a </a:t>
            </a:r>
            <a:r>
              <a:rPr lang="en-US" sz="2000" dirty="0" smtClean="0">
                <a:solidFill>
                  <a:schemeClr val="tx1"/>
                </a:solidFill>
              </a:rPr>
              <a:t/>
            </a:r>
            <a:br>
              <a:rPr lang="en-US" sz="2000" dirty="0" smtClean="0">
                <a:solidFill>
                  <a:schemeClr val="tx1"/>
                </a:solidFill>
              </a:rPr>
            </a:br>
            <a:r>
              <a:rPr lang="en-US" sz="2000" dirty="0">
                <a:solidFill>
                  <a:schemeClr val="tx1"/>
                </a:solidFill>
              </a:rPr>
              <a:t>	</a:t>
            </a:r>
            <a:r>
              <a:rPr lang="en-US" sz="2000" dirty="0" smtClean="0">
                <a:solidFill>
                  <a:schemeClr val="tx1"/>
                </a:solidFill>
              </a:rPr>
              <a:t>0.20 </a:t>
            </a:r>
            <a:r>
              <a:rPr lang="en-US" sz="2000" dirty="0" err="1">
                <a:solidFill>
                  <a:schemeClr val="tx1"/>
                </a:solidFill>
              </a:rPr>
              <a:t>mol</a:t>
            </a:r>
            <a:r>
              <a:rPr lang="en-US" sz="2000" dirty="0">
                <a:solidFill>
                  <a:schemeClr val="tx1"/>
                </a:solidFill>
              </a:rPr>
              <a:t> dm</a:t>
            </a:r>
            <a:r>
              <a:rPr lang="en-US" sz="2000" baseline="30000" dirty="0">
                <a:solidFill>
                  <a:schemeClr val="tx1"/>
                </a:solidFill>
              </a:rPr>
              <a:t>-3</a:t>
            </a:r>
            <a:r>
              <a:rPr lang="en-US" sz="2000" dirty="0">
                <a:solidFill>
                  <a:schemeClr val="tx1"/>
                </a:solidFill>
              </a:rPr>
              <a:t> solution of ammonia (K</a:t>
            </a:r>
            <a:r>
              <a:rPr lang="en-US" sz="2000" baseline="-25000" dirty="0">
                <a:solidFill>
                  <a:schemeClr val="tx1"/>
                </a:solidFill>
              </a:rPr>
              <a:t>b</a:t>
            </a:r>
            <a:r>
              <a:rPr lang="en-US" sz="2000" dirty="0">
                <a:solidFill>
                  <a:schemeClr val="tx1"/>
                </a:solidFill>
              </a:rPr>
              <a:t> = 1.8 x 10</a:t>
            </a:r>
            <a:r>
              <a:rPr lang="en-US" sz="2000" baseline="30000" dirty="0">
                <a:solidFill>
                  <a:schemeClr val="tx1"/>
                </a:solidFill>
              </a:rPr>
              <a:t>-5</a:t>
            </a:r>
            <a:r>
              <a:rPr lang="en-US" sz="2000" dirty="0">
                <a:solidFill>
                  <a:schemeClr val="tx1"/>
                </a:solidFill>
              </a:rPr>
              <a:t>).</a:t>
            </a:r>
          </a:p>
        </p:txBody>
      </p:sp>
      <p:pic>
        <p:nvPicPr>
          <p:cNvPr id="2211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676400"/>
            <a:ext cx="3962400" cy="169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8" name="Object 17"/>
          <p:cNvGraphicFramePr>
            <a:graphicFrameLocks noChangeAspect="1"/>
          </p:cNvGraphicFramePr>
          <p:nvPr>
            <p:extLst>
              <p:ext uri="{D42A27DB-BD31-4B8C-83A1-F6EECF244321}">
                <p14:modId xmlns:p14="http://schemas.microsoft.com/office/powerpoint/2010/main" val="3827452703"/>
              </p:ext>
            </p:extLst>
          </p:nvPr>
        </p:nvGraphicFramePr>
        <p:xfrm>
          <a:off x="1355725" y="5783262"/>
          <a:ext cx="3543300" cy="617538"/>
        </p:xfrm>
        <a:graphic>
          <a:graphicData uri="http://schemas.openxmlformats.org/presentationml/2006/ole">
            <mc:AlternateContent xmlns:mc="http://schemas.openxmlformats.org/markup-compatibility/2006">
              <mc:Choice xmlns:v="urn:schemas-microsoft-com:vml" Requires="v">
                <p:oleObj spid="_x0000_s221351" name="Equation" r:id="rId4" imgW="1091880" imgH="190440" progId="Equation.3">
                  <p:embed/>
                </p:oleObj>
              </mc:Choice>
              <mc:Fallback>
                <p:oleObj name="Equation" r:id="rId4" imgW="1091880" imgH="190440" progId="Equation.3">
                  <p:embed/>
                  <p:pic>
                    <p:nvPicPr>
                      <p:cNvPr id="0" name=""/>
                      <p:cNvPicPr>
                        <a:picLocks noChangeAspect="1" noChangeArrowheads="1"/>
                      </p:cNvPicPr>
                      <p:nvPr/>
                    </p:nvPicPr>
                    <p:blipFill>
                      <a:blip r:embed="rId5"/>
                      <a:srcRect/>
                      <a:stretch>
                        <a:fillRect/>
                      </a:stretch>
                    </p:blipFill>
                    <p:spPr bwMode="auto">
                      <a:xfrm>
                        <a:off x="1355725" y="5783262"/>
                        <a:ext cx="3543300" cy="617538"/>
                      </a:xfrm>
                      <a:prstGeom prst="rect">
                        <a:avLst/>
                      </a:prstGeom>
                      <a:noFill/>
                      <a:ln>
                        <a:noFill/>
                      </a:ln>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2433718501"/>
              </p:ext>
            </p:extLst>
          </p:nvPr>
        </p:nvGraphicFramePr>
        <p:xfrm>
          <a:off x="5181600" y="5186785"/>
          <a:ext cx="2652712" cy="483765"/>
        </p:xfrm>
        <a:graphic>
          <a:graphicData uri="http://schemas.openxmlformats.org/presentationml/2006/ole">
            <mc:AlternateContent xmlns:mc="http://schemas.openxmlformats.org/markup-compatibility/2006">
              <mc:Choice xmlns:v="urn:schemas-microsoft-com:vml" Requires="v">
                <p:oleObj spid="_x0000_s221352" name="Equation" r:id="rId6" imgW="1117440" imgH="203040" progId="Equation.3">
                  <p:embed/>
                </p:oleObj>
              </mc:Choice>
              <mc:Fallback>
                <p:oleObj name="Equation" r:id="rId6" imgW="1117440" imgH="203040" progId="Equation.3">
                  <p:embed/>
                  <p:pic>
                    <p:nvPicPr>
                      <p:cNvPr id="0" name=""/>
                      <p:cNvPicPr/>
                      <p:nvPr/>
                    </p:nvPicPr>
                    <p:blipFill>
                      <a:blip r:embed="rId7"/>
                      <a:stretch>
                        <a:fillRect/>
                      </a:stretch>
                    </p:blipFill>
                    <p:spPr>
                      <a:xfrm>
                        <a:off x="5181600" y="5186785"/>
                        <a:ext cx="2652712" cy="483765"/>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931064853"/>
              </p:ext>
            </p:extLst>
          </p:nvPr>
        </p:nvGraphicFramePr>
        <p:xfrm>
          <a:off x="76200" y="4583112"/>
          <a:ext cx="2927350" cy="1154112"/>
        </p:xfrm>
        <a:graphic>
          <a:graphicData uri="http://schemas.openxmlformats.org/presentationml/2006/ole">
            <mc:AlternateContent xmlns:mc="http://schemas.openxmlformats.org/markup-compatibility/2006">
              <mc:Choice xmlns:v="urn:schemas-microsoft-com:vml" Requires="v">
                <p:oleObj spid="_x0000_s221353" name="Equation" r:id="rId8" imgW="901440" imgH="355320" progId="Equation.3">
                  <p:embed/>
                </p:oleObj>
              </mc:Choice>
              <mc:Fallback>
                <p:oleObj name="Equation" r:id="rId8" imgW="901440" imgH="355320" progId="Equation.3">
                  <p:embed/>
                  <p:pic>
                    <p:nvPicPr>
                      <p:cNvPr id="0" name=""/>
                      <p:cNvPicPr>
                        <a:picLocks noChangeAspect="1" noChangeArrowheads="1"/>
                      </p:cNvPicPr>
                      <p:nvPr/>
                    </p:nvPicPr>
                    <p:blipFill>
                      <a:blip r:embed="rId9"/>
                      <a:srcRect/>
                      <a:stretch>
                        <a:fillRect/>
                      </a:stretch>
                    </p:blipFill>
                    <p:spPr bwMode="auto">
                      <a:xfrm>
                        <a:off x="76200" y="4583112"/>
                        <a:ext cx="2927350" cy="1154112"/>
                      </a:xfrm>
                      <a:prstGeom prst="rect">
                        <a:avLst/>
                      </a:prstGeom>
                      <a:noFill/>
                      <a:ln>
                        <a:noFill/>
                      </a:ln>
                    </p:spPr>
                  </p:pic>
                </p:oleObj>
              </mc:Fallback>
            </mc:AlternateContent>
          </a:graphicData>
        </a:graphic>
      </p:graphicFrame>
      <p:sp>
        <p:nvSpPr>
          <p:cNvPr id="21" name="Rectangle 20"/>
          <p:cNvSpPr/>
          <p:nvPr/>
        </p:nvSpPr>
        <p:spPr bwMode="auto">
          <a:xfrm>
            <a:off x="6019800" y="5715000"/>
            <a:ext cx="106680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graphicFrame>
        <p:nvGraphicFramePr>
          <p:cNvPr id="22" name="Object 21"/>
          <p:cNvGraphicFramePr>
            <a:graphicFrameLocks noChangeAspect="1"/>
          </p:cNvGraphicFramePr>
          <p:nvPr>
            <p:extLst>
              <p:ext uri="{D42A27DB-BD31-4B8C-83A1-F6EECF244321}">
                <p14:modId xmlns:p14="http://schemas.microsoft.com/office/powerpoint/2010/main" val="3497303173"/>
              </p:ext>
            </p:extLst>
          </p:nvPr>
        </p:nvGraphicFramePr>
        <p:xfrm>
          <a:off x="1250950" y="3516312"/>
          <a:ext cx="3048000" cy="1276350"/>
        </p:xfrm>
        <a:graphic>
          <a:graphicData uri="http://schemas.openxmlformats.org/presentationml/2006/ole">
            <mc:AlternateContent xmlns:mc="http://schemas.openxmlformats.org/markup-compatibility/2006">
              <mc:Choice xmlns:v="urn:schemas-microsoft-com:vml" Requires="v">
                <p:oleObj spid="_x0000_s221354" name="Equation" r:id="rId10" imgW="939600" imgH="393480" progId="Equation.3">
                  <p:embed/>
                </p:oleObj>
              </mc:Choice>
              <mc:Fallback>
                <p:oleObj name="Equation" r:id="rId10" imgW="939600" imgH="393480" progId="Equation.3">
                  <p:embed/>
                  <p:pic>
                    <p:nvPicPr>
                      <p:cNvPr id="0" name=""/>
                      <p:cNvPicPr>
                        <a:picLocks noChangeAspect="1" noChangeArrowheads="1"/>
                      </p:cNvPicPr>
                      <p:nvPr/>
                    </p:nvPicPr>
                    <p:blipFill>
                      <a:blip r:embed="rId11"/>
                      <a:srcRect/>
                      <a:stretch>
                        <a:fillRect/>
                      </a:stretch>
                    </p:blipFill>
                    <p:spPr bwMode="auto">
                      <a:xfrm>
                        <a:off x="1250950" y="3516312"/>
                        <a:ext cx="3048000"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695316688"/>
              </p:ext>
            </p:extLst>
          </p:nvPr>
        </p:nvGraphicFramePr>
        <p:xfrm>
          <a:off x="4881562" y="4265613"/>
          <a:ext cx="1976438" cy="534987"/>
        </p:xfrm>
        <a:graphic>
          <a:graphicData uri="http://schemas.openxmlformats.org/presentationml/2006/ole">
            <mc:AlternateContent xmlns:mc="http://schemas.openxmlformats.org/markup-compatibility/2006">
              <mc:Choice xmlns:v="urn:schemas-microsoft-com:vml" Requires="v">
                <p:oleObj spid="_x0000_s221355" name="Equation" r:id="rId12" imgW="609480" imgH="164880" progId="Equation.3">
                  <p:embed/>
                </p:oleObj>
              </mc:Choice>
              <mc:Fallback>
                <p:oleObj name="Equation" r:id="rId12" imgW="609480" imgH="164880" progId="Equation.3">
                  <p:embed/>
                  <p:pic>
                    <p:nvPicPr>
                      <p:cNvPr id="0" name=""/>
                      <p:cNvPicPr>
                        <a:picLocks noChangeAspect="1" noChangeArrowheads="1"/>
                      </p:cNvPicPr>
                      <p:nvPr/>
                    </p:nvPicPr>
                    <p:blipFill>
                      <a:blip r:embed="rId13"/>
                      <a:srcRect/>
                      <a:stretch>
                        <a:fillRect/>
                      </a:stretch>
                    </p:blipFill>
                    <p:spPr bwMode="auto">
                      <a:xfrm>
                        <a:off x="4881562" y="4265613"/>
                        <a:ext cx="1976438"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530744654"/>
              </p:ext>
            </p:extLst>
          </p:nvPr>
        </p:nvGraphicFramePr>
        <p:xfrm>
          <a:off x="4876800" y="3505200"/>
          <a:ext cx="3789363" cy="617538"/>
        </p:xfrm>
        <a:graphic>
          <a:graphicData uri="http://schemas.openxmlformats.org/presentationml/2006/ole">
            <mc:AlternateContent xmlns:mc="http://schemas.openxmlformats.org/markup-compatibility/2006">
              <mc:Choice xmlns:v="urn:schemas-microsoft-com:vml" Requires="v">
                <p:oleObj spid="_x0000_s221356" name="Equation" r:id="rId14" imgW="1168200" imgH="190440" progId="Equation.3">
                  <p:embed/>
                </p:oleObj>
              </mc:Choice>
              <mc:Fallback>
                <p:oleObj name="Equation" r:id="rId14" imgW="1168200" imgH="190440" progId="Equation.3">
                  <p:embed/>
                  <p:pic>
                    <p:nvPicPr>
                      <p:cNvPr id="0" name="Object 22"/>
                      <p:cNvPicPr>
                        <a:picLocks noChangeAspect="1" noChangeArrowheads="1"/>
                      </p:cNvPicPr>
                      <p:nvPr/>
                    </p:nvPicPr>
                    <p:blipFill>
                      <a:blip r:embed="rId15"/>
                      <a:srcRect/>
                      <a:stretch>
                        <a:fillRect/>
                      </a:stretch>
                    </p:blipFill>
                    <p:spPr bwMode="auto">
                      <a:xfrm>
                        <a:off x="4876800" y="3505200"/>
                        <a:ext cx="3789363"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850444612"/>
              </p:ext>
            </p:extLst>
          </p:nvPr>
        </p:nvGraphicFramePr>
        <p:xfrm>
          <a:off x="5249863" y="5741988"/>
          <a:ext cx="1787525" cy="506412"/>
        </p:xfrm>
        <a:graphic>
          <a:graphicData uri="http://schemas.openxmlformats.org/presentationml/2006/ole">
            <mc:AlternateContent xmlns:mc="http://schemas.openxmlformats.org/markup-compatibility/2006">
              <mc:Choice xmlns:v="urn:schemas-microsoft-com:vml" Requires="v">
                <p:oleObj spid="_x0000_s221357" name="Equation" r:id="rId16" imgW="583920" imgH="164880" progId="Equation.3">
                  <p:embed/>
                </p:oleObj>
              </mc:Choice>
              <mc:Fallback>
                <p:oleObj name="Equation" r:id="rId16" imgW="583920" imgH="164880" progId="Equation.3">
                  <p:embed/>
                  <p:pic>
                    <p:nvPicPr>
                      <p:cNvPr id="0" name="Object 18"/>
                      <p:cNvPicPr>
                        <a:picLocks noChangeAspect="1" noChangeArrowheads="1"/>
                      </p:cNvPicPr>
                      <p:nvPr/>
                    </p:nvPicPr>
                    <p:blipFill>
                      <a:blip r:embed="rId17"/>
                      <a:srcRect/>
                      <a:stretch>
                        <a:fillRect/>
                      </a:stretch>
                    </p:blipFill>
                    <p:spPr bwMode="auto">
                      <a:xfrm>
                        <a:off x="5249863" y="5741988"/>
                        <a:ext cx="1787525"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7924800" y="5181600"/>
            <a:ext cx="1143000" cy="369332"/>
          </a:xfrm>
          <a:prstGeom prst="rect">
            <a:avLst/>
          </a:prstGeom>
          <a:noFill/>
        </p:spPr>
        <p:txBody>
          <a:bodyPr wrap="square" rtlCol="0">
            <a:spAutoFit/>
          </a:bodyPr>
          <a:lstStyle/>
          <a:p>
            <a:r>
              <a:rPr lang="en-US" dirty="0" smtClean="0"/>
              <a:t>@25</a:t>
            </a:r>
            <a:r>
              <a:rPr lang="en-US" dirty="0" smtClean="0">
                <a:sym typeface="Symbol"/>
              </a:rPr>
              <a:t>C</a:t>
            </a:r>
            <a:endParaRPr lang="en-US" dirty="0"/>
          </a:p>
        </p:txBody>
      </p:sp>
    </p:spTree>
    <p:extLst>
      <p:ext uri="{BB962C8B-B14F-4D97-AF65-F5344CB8AC3E}">
        <p14:creationId xmlns:p14="http://schemas.microsoft.com/office/powerpoint/2010/main" val="189580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pK</a:t>
            </a:r>
            <a:r>
              <a:rPr lang="en-US" b="1" baseline="-25000" dirty="0" err="1"/>
              <a:t>a</a:t>
            </a:r>
            <a:r>
              <a:rPr lang="en-US" b="1" dirty="0"/>
              <a:t> and </a:t>
            </a:r>
            <a:r>
              <a:rPr lang="en-US" b="1" dirty="0" err="1" smtClean="0"/>
              <a:t>pK</a:t>
            </a:r>
            <a:r>
              <a:rPr lang="en-US" b="1" baseline="-25000" dirty="0" err="1" smtClean="0"/>
              <a:t>b</a:t>
            </a:r>
            <a:endParaRPr lang="en-US" dirty="0"/>
          </a:p>
        </p:txBody>
      </p:sp>
      <p:sp>
        <p:nvSpPr>
          <p:cNvPr id="4" name="TextBox 3"/>
          <p:cNvSpPr txBox="1"/>
          <p:nvPr/>
        </p:nvSpPr>
        <p:spPr>
          <a:xfrm>
            <a:off x="1371600" y="2209800"/>
            <a:ext cx="3048000" cy="584775"/>
          </a:xfrm>
          <a:prstGeom prst="rect">
            <a:avLst/>
          </a:prstGeom>
          <a:noFill/>
        </p:spPr>
        <p:txBody>
          <a:bodyPr wrap="square" rtlCol="0">
            <a:spAutoFit/>
          </a:bodyPr>
          <a:lstStyle/>
          <a:p>
            <a:r>
              <a:rPr lang="en-US" sz="3200" dirty="0" err="1" smtClean="0"/>
              <a:t>pK</a:t>
            </a:r>
            <a:r>
              <a:rPr lang="en-US" sz="3200" baseline="-25000" dirty="0" err="1" smtClean="0"/>
              <a:t>a</a:t>
            </a:r>
            <a:r>
              <a:rPr lang="en-US" sz="3200" dirty="0"/>
              <a:t> </a:t>
            </a:r>
            <a:r>
              <a:rPr lang="en-US" sz="3200" dirty="0" smtClean="0"/>
              <a:t>= -log </a:t>
            </a:r>
            <a:r>
              <a:rPr lang="en-US" sz="3200" dirty="0" err="1" smtClean="0"/>
              <a:t>K</a:t>
            </a:r>
            <a:r>
              <a:rPr lang="en-US" sz="3200" baseline="-25000" dirty="0" err="1" smtClean="0"/>
              <a:t>a</a:t>
            </a:r>
            <a:endParaRPr lang="en-US" sz="3200" baseline="-25000" dirty="0"/>
          </a:p>
        </p:txBody>
      </p:sp>
      <p:sp>
        <p:nvSpPr>
          <p:cNvPr id="5" name="TextBox 4"/>
          <p:cNvSpPr txBox="1"/>
          <p:nvPr/>
        </p:nvSpPr>
        <p:spPr>
          <a:xfrm>
            <a:off x="5257800" y="2209800"/>
            <a:ext cx="3048000" cy="584775"/>
          </a:xfrm>
          <a:prstGeom prst="rect">
            <a:avLst/>
          </a:prstGeom>
          <a:noFill/>
        </p:spPr>
        <p:txBody>
          <a:bodyPr wrap="square" rtlCol="0">
            <a:spAutoFit/>
          </a:bodyPr>
          <a:lstStyle/>
          <a:p>
            <a:r>
              <a:rPr lang="en-US" sz="3200" dirty="0" err="1" smtClean="0"/>
              <a:t>pK</a:t>
            </a:r>
            <a:r>
              <a:rPr lang="en-US" sz="3200" baseline="-25000" dirty="0" err="1" smtClean="0"/>
              <a:t>b</a:t>
            </a:r>
            <a:r>
              <a:rPr lang="en-US" sz="3200" dirty="0" smtClean="0"/>
              <a:t> = -log K</a:t>
            </a:r>
            <a:r>
              <a:rPr lang="en-US" sz="3200" baseline="-25000" dirty="0" smtClean="0"/>
              <a:t>b</a:t>
            </a:r>
            <a:endParaRPr lang="en-US" sz="3200" baseline="-25000" dirty="0"/>
          </a:p>
        </p:txBody>
      </p:sp>
      <p:sp>
        <p:nvSpPr>
          <p:cNvPr id="6" name="TextBox 5"/>
          <p:cNvSpPr txBox="1"/>
          <p:nvPr/>
        </p:nvSpPr>
        <p:spPr>
          <a:xfrm>
            <a:off x="1371600" y="3377625"/>
            <a:ext cx="3048000" cy="584775"/>
          </a:xfrm>
          <a:prstGeom prst="rect">
            <a:avLst/>
          </a:prstGeom>
          <a:noFill/>
        </p:spPr>
        <p:txBody>
          <a:bodyPr wrap="square" rtlCol="0">
            <a:spAutoFit/>
          </a:bodyPr>
          <a:lstStyle/>
          <a:p>
            <a:r>
              <a:rPr lang="en-US" sz="3200" dirty="0" err="1" smtClean="0"/>
              <a:t>K</a:t>
            </a:r>
            <a:r>
              <a:rPr lang="en-US" sz="3200" baseline="-25000" dirty="0" err="1" smtClean="0"/>
              <a:t>a</a:t>
            </a:r>
            <a:r>
              <a:rPr lang="en-US" sz="3200" dirty="0" smtClean="0"/>
              <a:t> = 10</a:t>
            </a:r>
            <a:r>
              <a:rPr lang="en-US" sz="3200" baseline="30000" dirty="0" smtClean="0"/>
              <a:t>-pKa</a:t>
            </a:r>
            <a:endParaRPr lang="en-US" sz="3200" baseline="30000" dirty="0"/>
          </a:p>
        </p:txBody>
      </p:sp>
      <p:sp>
        <p:nvSpPr>
          <p:cNvPr id="7" name="TextBox 6"/>
          <p:cNvSpPr txBox="1"/>
          <p:nvPr/>
        </p:nvSpPr>
        <p:spPr>
          <a:xfrm>
            <a:off x="5486400" y="3377625"/>
            <a:ext cx="3048000" cy="584775"/>
          </a:xfrm>
          <a:prstGeom prst="rect">
            <a:avLst/>
          </a:prstGeom>
          <a:noFill/>
        </p:spPr>
        <p:txBody>
          <a:bodyPr wrap="square" rtlCol="0">
            <a:spAutoFit/>
          </a:bodyPr>
          <a:lstStyle/>
          <a:p>
            <a:r>
              <a:rPr lang="en-US" sz="3200" dirty="0" smtClean="0"/>
              <a:t>K</a:t>
            </a:r>
            <a:r>
              <a:rPr lang="en-US" sz="3200" baseline="-25000" dirty="0" smtClean="0"/>
              <a:t>b</a:t>
            </a:r>
            <a:r>
              <a:rPr lang="en-US" sz="3200" dirty="0" smtClean="0"/>
              <a:t> = 10</a:t>
            </a:r>
            <a:r>
              <a:rPr lang="en-US" sz="3200" baseline="30000" dirty="0" smtClean="0"/>
              <a:t>-pKb</a:t>
            </a:r>
            <a:endParaRPr lang="en-US" sz="3200" baseline="30000" dirty="0"/>
          </a:p>
        </p:txBody>
      </p:sp>
    </p:spTree>
    <p:extLst>
      <p:ext uri="{BB962C8B-B14F-4D97-AF65-F5344CB8AC3E}">
        <p14:creationId xmlns:p14="http://schemas.microsoft.com/office/powerpoint/2010/main" val="1732411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pK</a:t>
            </a:r>
            <a:r>
              <a:rPr lang="en-US" b="1" baseline="-25000" dirty="0" err="1"/>
              <a:t>a</a:t>
            </a:r>
            <a:r>
              <a:rPr lang="en-US" b="1" dirty="0"/>
              <a:t> and </a:t>
            </a:r>
            <a:r>
              <a:rPr lang="en-US" b="1" dirty="0" err="1" smtClean="0"/>
              <a:t>pK</a:t>
            </a:r>
            <a:r>
              <a:rPr lang="en-US" b="1" baseline="-25000" dirty="0" err="1" smtClean="0"/>
              <a:t>b</a:t>
            </a:r>
            <a:endParaRPr lang="en-US" dirty="0"/>
          </a:p>
        </p:txBody>
      </p:sp>
      <p:sp>
        <p:nvSpPr>
          <p:cNvPr id="3" name="Content Placeholder 2"/>
          <p:cNvSpPr>
            <a:spLocks noGrp="1"/>
          </p:cNvSpPr>
          <p:nvPr>
            <p:ph idx="1"/>
          </p:nvPr>
        </p:nvSpPr>
        <p:spPr>
          <a:xfrm>
            <a:off x="990600" y="1827213"/>
            <a:ext cx="7693025" cy="2897187"/>
          </a:xfrm>
        </p:spPr>
        <p:txBody>
          <a:bodyPr/>
          <a:lstStyle/>
          <a:p>
            <a:pPr marL="514350" lvl="0" indent="-514350">
              <a:buFont typeface="+mj-lt"/>
              <a:buAutoNum type="arabicPeriod"/>
            </a:pPr>
            <a:r>
              <a:rPr lang="en-US" sz="2400" b="1" dirty="0" err="1"/>
              <a:t>pK</a:t>
            </a:r>
            <a:r>
              <a:rPr lang="en-US" sz="2400" b="1" baseline="-25000" dirty="0" err="1"/>
              <a:t>a</a:t>
            </a:r>
            <a:r>
              <a:rPr lang="en-US" sz="2400" dirty="0"/>
              <a:t> and </a:t>
            </a:r>
            <a:r>
              <a:rPr lang="en-US" sz="2400" b="1" dirty="0" err="1"/>
              <a:t>pK</a:t>
            </a:r>
            <a:r>
              <a:rPr lang="en-US" sz="2400" b="1" baseline="-25000" dirty="0" err="1"/>
              <a:t>b</a:t>
            </a:r>
            <a:r>
              <a:rPr lang="en-US" sz="2400" dirty="0"/>
              <a:t> numbers are usually </a:t>
            </a:r>
            <a:r>
              <a:rPr lang="en-US" sz="2400" b="1" dirty="0"/>
              <a:t>positive </a:t>
            </a:r>
            <a:r>
              <a:rPr lang="en-US" sz="2400" dirty="0"/>
              <a:t>and have </a:t>
            </a:r>
            <a:r>
              <a:rPr lang="en-US" sz="2400" b="1" dirty="0"/>
              <a:t>no </a:t>
            </a:r>
            <a:r>
              <a:rPr lang="en-US" sz="2400" b="1" dirty="0" smtClean="0"/>
              <a:t>units</a:t>
            </a:r>
            <a:r>
              <a:rPr lang="en-US" sz="2400" dirty="0" smtClean="0"/>
              <a:t/>
            </a:r>
            <a:br>
              <a:rPr lang="en-US" sz="2400" dirty="0" smtClean="0"/>
            </a:br>
            <a:endParaRPr lang="en-US" sz="2400" dirty="0"/>
          </a:p>
          <a:p>
            <a:pPr marL="514350" lvl="0" indent="-514350">
              <a:buFont typeface="+mj-lt"/>
              <a:buAutoNum type="arabicPeriod"/>
            </a:pPr>
            <a:r>
              <a:rPr lang="en-US" sz="2400" dirty="0"/>
              <a:t>The relationship between </a:t>
            </a:r>
            <a:r>
              <a:rPr lang="en-US" sz="2400" dirty="0" err="1"/>
              <a:t>K</a:t>
            </a:r>
            <a:r>
              <a:rPr lang="en-US" sz="2400" baseline="-25000" dirty="0" err="1"/>
              <a:t>a</a:t>
            </a:r>
            <a:r>
              <a:rPr lang="en-US" sz="2400" dirty="0"/>
              <a:t> and </a:t>
            </a:r>
            <a:r>
              <a:rPr lang="en-US" sz="2400" dirty="0" err="1"/>
              <a:t>pK</a:t>
            </a:r>
            <a:r>
              <a:rPr lang="en-US" sz="2400" baseline="-25000" dirty="0" err="1"/>
              <a:t>a</a:t>
            </a:r>
            <a:r>
              <a:rPr lang="en-US" sz="2400" dirty="0"/>
              <a:t> and between K</a:t>
            </a:r>
            <a:r>
              <a:rPr lang="en-US" sz="2400" baseline="-25000" dirty="0"/>
              <a:t>b</a:t>
            </a:r>
            <a:r>
              <a:rPr lang="en-US" sz="2400" dirty="0"/>
              <a:t> and </a:t>
            </a:r>
            <a:r>
              <a:rPr lang="en-US" sz="2400" dirty="0" err="1"/>
              <a:t>pK</a:t>
            </a:r>
            <a:r>
              <a:rPr lang="en-US" sz="2400" baseline="-25000" dirty="0" err="1"/>
              <a:t>b</a:t>
            </a:r>
            <a:r>
              <a:rPr lang="en-US" sz="2400" dirty="0"/>
              <a:t> is </a:t>
            </a:r>
            <a:r>
              <a:rPr lang="en-US" sz="2400" b="1" dirty="0"/>
              <a:t>inverse</a:t>
            </a:r>
            <a:r>
              <a:rPr lang="en-US" sz="2400" dirty="0"/>
              <a:t>.   Stronger acids or bases with higher </a:t>
            </a:r>
            <a:r>
              <a:rPr lang="en-US" sz="2400" dirty="0" smtClean="0"/>
              <a:t>values </a:t>
            </a:r>
            <a:r>
              <a:rPr lang="en-US" sz="2400" dirty="0"/>
              <a:t>for </a:t>
            </a:r>
            <a:r>
              <a:rPr lang="en-US" sz="2400" dirty="0" err="1"/>
              <a:t>K</a:t>
            </a:r>
            <a:r>
              <a:rPr lang="en-US" sz="2400" baseline="-25000" dirty="0" err="1"/>
              <a:t>a</a:t>
            </a:r>
            <a:r>
              <a:rPr lang="en-US" sz="2400" dirty="0"/>
              <a:t> or K</a:t>
            </a:r>
            <a:r>
              <a:rPr lang="en-US" sz="2400" baseline="-25000" dirty="0"/>
              <a:t>b</a:t>
            </a:r>
            <a:r>
              <a:rPr lang="en-US" sz="2400" dirty="0"/>
              <a:t> have lower values for </a:t>
            </a:r>
            <a:r>
              <a:rPr lang="en-US" sz="2400" dirty="0" err="1"/>
              <a:t>pK</a:t>
            </a:r>
            <a:r>
              <a:rPr lang="en-US" sz="2400" baseline="-25000" dirty="0" err="1"/>
              <a:t>a</a:t>
            </a:r>
            <a:r>
              <a:rPr lang="en-US" sz="2400" dirty="0"/>
              <a:t> or </a:t>
            </a:r>
            <a:r>
              <a:rPr lang="en-US" sz="2400" dirty="0" err="1"/>
              <a:t>pK</a:t>
            </a:r>
            <a:r>
              <a:rPr lang="en-US" sz="2400" baseline="-25000" dirty="0" err="1"/>
              <a:t>b</a:t>
            </a:r>
            <a:r>
              <a:rPr lang="en-US" sz="2400" dirty="0"/>
              <a:t>.</a:t>
            </a:r>
          </a:p>
          <a:p>
            <a:endParaRPr lang="en-US" dirty="0"/>
          </a:p>
        </p:txBody>
      </p:sp>
      <mc:AlternateContent xmlns:mc="http://schemas.openxmlformats.org/markup-compatibility/2006" xmlns:p14="http://schemas.microsoft.com/office/powerpoint/2010/main">
        <mc:Choice Requires="p14">
          <p:contentPart p14:bwMode="auto" r:id="rId2">
            <p14:nvContentPartPr>
              <p14:cNvPr id="49" name="Ink 48"/>
              <p14:cNvContentPartPr/>
              <p14:nvPr/>
            </p14:nvContentPartPr>
            <p14:xfrm>
              <a:off x="1466687" y="4803240"/>
              <a:ext cx="6925320" cy="1749960"/>
            </p14:xfrm>
          </p:contentPart>
        </mc:Choice>
        <mc:Fallback xmlns="">
          <p:pic>
            <p:nvPicPr>
              <p:cNvPr id="49" name="Ink 48"/>
              <p:cNvPicPr/>
              <p:nvPr/>
            </p:nvPicPr>
            <p:blipFill>
              <a:blip r:embed="rId3"/>
              <a:stretch>
                <a:fillRect/>
              </a:stretch>
            </p:blipFill>
            <p:spPr>
              <a:xfrm>
                <a:off x="1453007" y="4789920"/>
                <a:ext cx="6951600" cy="1775880"/>
              </a:xfrm>
              <a:prstGeom prst="rect">
                <a:avLst/>
              </a:prstGeom>
            </p:spPr>
          </p:pic>
        </mc:Fallback>
      </mc:AlternateContent>
    </p:spTree>
    <p:extLst>
      <p:ext uri="{BB962C8B-B14F-4D97-AF65-F5344CB8AC3E}">
        <p14:creationId xmlns:p14="http://schemas.microsoft.com/office/powerpoint/2010/main" val="325637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pK</a:t>
            </a:r>
            <a:r>
              <a:rPr lang="en-US" b="1" baseline="-25000" dirty="0" err="1"/>
              <a:t>a</a:t>
            </a:r>
            <a:r>
              <a:rPr lang="en-US" b="1" dirty="0"/>
              <a:t> and </a:t>
            </a:r>
            <a:r>
              <a:rPr lang="en-US" b="1" dirty="0" err="1" smtClean="0"/>
              <a:t>pK</a:t>
            </a:r>
            <a:r>
              <a:rPr lang="en-US" b="1" baseline="-25000" dirty="0" err="1" smtClean="0"/>
              <a:t>b</a:t>
            </a:r>
            <a:endParaRPr lang="en-US" dirty="0"/>
          </a:p>
        </p:txBody>
      </p:sp>
      <p:sp>
        <p:nvSpPr>
          <p:cNvPr id="3" name="Content Placeholder 2"/>
          <p:cNvSpPr>
            <a:spLocks noGrp="1"/>
          </p:cNvSpPr>
          <p:nvPr>
            <p:ph idx="1"/>
          </p:nvPr>
        </p:nvSpPr>
        <p:spPr>
          <a:xfrm>
            <a:off x="990600" y="1827213"/>
            <a:ext cx="7693025" cy="2897187"/>
          </a:xfrm>
        </p:spPr>
        <p:txBody>
          <a:bodyPr/>
          <a:lstStyle/>
          <a:p>
            <a:pPr marL="457200" lvl="0" indent="-457200">
              <a:buFont typeface="+mj-lt"/>
              <a:buAutoNum type="arabicPeriod" startAt="3"/>
            </a:pPr>
            <a:r>
              <a:rPr lang="en-US" sz="2400" dirty="0"/>
              <a:t>A change of one unit in </a:t>
            </a:r>
            <a:r>
              <a:rPr lang="en-US" sz="2400" dirty="0" err="1"/>
              <a:t>pK</a:t>
            </a:r>
            <a:r>
              <a:rPr lang="en-US" sz="2400" baseline="-25000" dirty="0" err="1"/>
              <a:t>a</a:t>
            </a:r>
            <a:r>
              <a:rPr lang="en-US" sz="2400" dirty="0"/>
              <a:t> or </a:t>
            </a:r>
            <a:r>
              <a:rPr lang="en-US" sz="2400" dirty="0" err="1"/>
              <a:t>pK</a:t>
            </a:r>
            <a:r>
              <a:rPr lang="en-US" sz="2400" baseline="-25000" dirty="0" err="1"/>
              <a:t>b</a:t>
            </a:r>
            <a:r>
              <a:rPr lang="en-US" sz="2400" dirty="0"/>
              <a:t> represents a 10-fold change in the value of </a:t>
            </a:r>
            <a:r>
              <a:rPr lang="en-US" sz="2400" dirty="0" err="1"/>
              <a:t>K</a:t>
            </a:r>
            <a:r>
              <a:rPr lang="en-US" sz="2400" baseline="-25000" dirty="0" err="1"/>
              <a:t>a</a:t>
            </a:r>
            <a:r>
              <a:rPr lang="en-US" sz="2400" dirty="0"/>
              <a:t> or K</a:t>
            </a:r>
            <a:r>
              <a:rPr lang="en-US" sz="2400" baseline="-25000" dirty="0"/>
              <a:t>b</a:t>
            </a:r>
            <a:r>
              <a:rPr lang="en-US" sz="2400" dirty="0" smtClean="0"/>
              <a:t>.</a:t>
            </a:r>
            <a:br>
              <a:rPr lang="en-US" sz="2400" dirty="0" smtClean="0"/>
            </a:br>
            <a:endParaRPr lang="en-US" sz="2400" dirty="0"/>
          </a:p>
          <a:p>
            <a:pPr marL="457200" lvl="0" indent="-457200">
              <a:buFont typeface="+mj-lt"/>
              <a:buAutoNum type="arabicPeriod" startAt="3"/>
            </a:pPr>
            <a:r>
              <a:rPr lang="en-US" sz="2400" dirty="0" err="1"/>
              <a:t>pK</a:t>
            </a:r>
            <a:r>
              <a:rPr lang="en-US" sz="2400" baseline="-25000" dirty="0" err="1"/>
              <a:t>a</a:t>
            </a:r>
            <a:r>
              <a:rPr lang="en-US" sz="2400" dirty="0"/>
              <a:t> and </a:t>
            </a:r>
            <a:r>
              <a:rPr lang="en-US" sz="2400" dirty="0" err="1"/>
              <a:t>pK</a:t>
            </a:r>
            <a:r>
              <a:rPr lang="en-US" sz="2400" baseline="-25000" dirty="0" err="1"/>
              <a:t>b</a:t>
            </a:r>
            <a:r>
              <a:rPr lang="en-US" sz="2400" dirty="0"/>
              <a:t> must be quoted at a specified temperature (they are derived from temp-dependent </a:t>
            </a:r>
            <a:r>
              <a:rPr lang="en-US" sz="2400" dirty="0" err="1"/>
              <a:t>K</a:t>
            </a:r>
            <a:r>
              <a:rPr lang="en-US" sz="2400" baseline="-25000" dirty="0" err="1"/>
              <a:t>a</a:t>
            </a:r>
            <a:r>
              <a:rPr lang="en-US" sz="2400" dirty="0"/>
              <a:t> and K</a:t>
            </a:r>
            <a:r>
              <a:rPr lang="en-US" sz="2400" baseline="-25000" dirty="0"/>
              <a:t>b</a:t>
            </a:r>
            <a:r>
              <a:rPr lang="en-US" sz="2400" dirty="0"/>
              <a:t>).</a:t>
            </a:r>
          </a:p>
          <a:p>
            <a:endParaRPr lang="en-US" dirty="0"/>
          </a:p>
        </p:txBody>
      </p:sp>
    </p:spTree>
    <p:extLst>
      <p:ext uri="{BB962C8B-B14F-4D97-AF65-F5344CB8AC3E}">
        <p14:creationId xmlns:p14="http://schemas.microsoft.com/office/powerpoint/2010/main" val="1184480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solidFill>
                  <a:schemeClr val="tx2"/>
                </a:solidFill>
              </a:rPr>
              <a:t>Strong acids and bases: pH and </a:t>
            </a:r>
            <a:r>
              <a:rPr lang="en-US" sz="3000" dirty="0" err="1">
                <a:solidFill>
                  <a:schemeClr val="tx2"/>
                </a:solidFill>
              </a:rPr>
              <a:t>pOH</a:t>
            </a:r>
            <a:r>
              <a:rPr lang="en-US" sz="3000" dirty="0">
                <a:solidFill>
                  <a:schemeClr val="tx2"/>
                </a:solidFill>
              </a:rPr>
              <a:t> can be deduced from their concentrations</a:t>
            </a:r>
            <a:endParaRPr lang="en-US" sz="3000" dirty="0"/>
          </a:p>
        </p:txBody>
      </p:sp>
      <p:sp>
        <p:nvSpPr>
          <p:cNvPr id="3" name="Content Placeholder 2"/>
          <p:cNvSpPr>
            <a:spLocks noGrp="1"/>
          </p:cNvSpPr>
          <p:nvPr>
            <p:ph idx="1"/>
          </p:nvPr>
        </p:nvSpPr>
        <p:spPr>
          <a:xfrm>
            <a:off x="990600" y="1600200"/>
            <a:ext cx="7693025" cy="4341813"/>
          </a:xfrm>
        </p:spPr>
        <p:txBody>
          <a:bodyPr/>
          <a:lstStyle/>
          <a:p>
            <a:r>
              <a:rPr lang="en-US" sz="2800" b="1" dirty="0" smtClean="0">
                <a:solidFill>
                  <a:schemeClr val="tx1"/>
                </a:solidFill>
                <a:latin typeface="+mn-lt"/>
                <a:ea typeface="+mn-ea"/>
                <a:cs typeface="+mn-cs"/>
              </a:rPr>
              <a:t>Example</a:t>
            </a:r>
            <a:r>
              <a:rPr lang="en-US" sz="2800" b="1" dirty="0">
                <a:solidFill>
                  <a:schemeClr val="tx1"/>
                </a:solidFill>
                <a:latin typeface="+mn-lt"/>
                <a:ea typeface="+mn-ea"/>
                <a:cs typeface="+mn-cs"/>
              </a:rPr>
              <a:t>: </a:t>
            </a:r>
            <a:r>
              <a:rPr lang="en-US" sz="2800" dirty="0">
                <a:solidFill>
                  <a:schemeClr val="tx1"/>
                </a:solidFill>
                <a:latin typeface="+mn-lt"/>
                <a:ea typeface="+mn-ea"/>
                <a:cs typeface="+mn-cs"/>
              </a:rPr>
              <a:t>Calculate the pH of a 0.10 M solution of </a:t>
            </a:r>
            <a:r>
              <a:rPr lang="en-US" sz="2800" dirty="0" err="1">
                <a:solidFill>
                  <a:schemeClr val="tx1"/>
                </a:solidFill>
                <a:latin typeface="+mn-lt"/>
                <a:ea typeface="+mn-ea"/>
                <a:cs typeface="+mn-cs"/>
              </a:rPr>
              <a:t>NaOH</a:t>
            </a:r>
            <a:r>
              <a:rPr lang="en-US" sz="2800" dirty="0">
                <a:solidFill>
                  <a:schemeClr val="tx1"/>
                </a:solidFill>
                <a:latin typeface="+mn-lt"/>
                <a:ea typeface="+mn-ea"/>
                <a:cs typeface="+mn-cs"/>
              </a:rPr>
              <a:t> at 298 K.</a:t>
            </a:r>
          </a:p>
          <a:p>
            <a:endParaRPr lang="en-US" sz="2800" dirty="0">
              <a:solidFill>
                <a:schemeClr val="tx1"/>
              </a:solidFill>
              <a:latin typeface="+mn-lt"/>
              <a:ea typeface="+mn-ea"/>
              <a:cs typeface="+mn-cs"/>
            </a:endParaRPr>
          </a:p>
          <a:p>
            <a:pPr marL="0" indent="0">
              <a:buNone/>
            </a:pPr>
            <a:r>
              <a:rPr lang="en-US" sz="2800" dirty="0" smtClean="0">
                <a:solidFill>
                  <a:schemeClr val="tx1"/>
                </a:solidFill>
                <a:latin typeface="+mn-lt"/>
                <a:ea typeface="+mn-ea"/>
                <a:cs typeface="+mn-cs"/>
              </a:rPr>
              <a:t/>
            </a:r>
            <a:br>
              <a:rPr lang="en-US" sz="2800" dirty="0" smtClean="0">
                <a:solidFill>
                  <a:schemeClr val="tx1"/>
                </a:solidFill>
                <a:latin typeface="+mn-lt"/>
                <a:ea typeface="+mn-ea"/>
                <a:cs typeface="+mn-cs"/>
              </a:rPr>
            </a:br>
            <a:endParaRPr lang="en-US" sz="2800" dirty="0">
              <a:solidFill>
                <a:schemeClr val="tx1"/>
              </a:solidFill>
              <a:latin typeface="+mn-lt"/>
              <a:ea typeface="+mn-ea"/>
              <a:cs typeface="+mn-cs"/>
            </a:endParaRPr>
          </a:p>
          <a:p>
            <a:endParaRPr lang="en-US" sz="2800" b="1" dirty="0" smtClean="0">
              <a:solidFill>
                <a:schemeClr val="tx1"/>
              </a:solidFill>
              <a:latin typeface="+mn-lt"/>
              <a:ea typeface="+mn-ea"/>
              <a:cs typeface="+mn-cs"/>
            </a:endParaRPr>
          </a:p>
          <a:p>
            <a:endParaRPr lang="en-US" sz="2800" b="1" dirty="0"/>
          </a:p>
          <a:p>
            <a:pPr marL="0" indent="0">
              <a:buNone/>
            </a:pPr>
            <a:endParaRPr lang="en-US" dirty="0"/>
          </a:p>
        </p:txBody>
      </p:sp>
      <p:sp>
        <p:nvSpPr>
          <p:cNvPr id="4" name="TextBox 3"/>
          <p:cNvSpPr txBox="1"/>
          <p:nvPr/>
        </p:nvSpPr>
        <p:spPr>
          <a:xfrm>
            <a:off x="1447800" y="2590800"/>
            <a:ext cx="6705600" cy="523220"/>
          </a:xfrm>
          <a:prstGeom prst="rect">
            <a:avLst/>
          </a:prstGeom>
          <a:noFill/>
        </p:spPr>
        <p:txBody>
          <a:bodyPr wrap="square" rtlCol="0">
            <a:spAutoFit/>
          </a:bodyPr>
          <a:lstStyle/>
          <a:p>
            <a:r>
              <a:rPr lang="en-US" sz="2800" dirty="0" err="1" smtClean="0">
                <a:latin typeface="+mj-lt"/>
              </a:rPr>
              <a:t>NaOH</a:t>
            </a:r>
            <a:r>
              <a:rPr lang="en-US" sz="2800" dirty="0" smtClean="0">
                <a:latin typeface="+mj-lt"/>
              </a:rPr>
              <a:t>(</a:t>
            </a:r>
            <a:r>
              <a:rPr lang="en-US" sz="2800" dirty="0" err="1" smtClean="0">
                <a:latin typeface="+mj-lt"/>
              </a:rPr>
              <a:t>aq</a:t>
            </a:r>
            <a:r>
              <a:rPr lang="en-US" sz="2800" dirty="0" smtClean="0">
                <a:latin typeface="+mj-lt"/>
              </a:rPr>
              <a:t>) </a:t>
            </a:r>
            <a:r>
              <a:rPr lang="en-US" sz="2800" dirty="0" smtClean="0">
                <a:latin typeface="+mj-lt"/>
                <a:cs typeface="Times New Roman"/>
              </a:rPr>
              <a:t>→ Na</a:t>
            </a:r>
            <a:r>
              <a:rPr lang="en-US" sz="2800" baseline="30000" dirty="0" smtClean="0">
                <a:latin typeface="+mj-lt"/>
                <a:cs typeface="Times New Roman"/>
              </a:rPr>
              <a:t>+</a:t>
            </a:r>
            <a:r>
              <a:rPr lang="en-US" sz="2800" dirty="0" smtClean="0">
                <a:latin typeface="+mj-lt"/>
                <a:cs typeface="Times New Roman"/>
              </a:rPr>
              <a:t>(</a:t>
            </a:r>
            <a:r>
              <a:rPr lang="en-US" sz="2800" dirty="0" err="1" smtClean="0">
                <a:latin typeface="+mj-lt"/>
                <a:cs typeface="Times New Roman"/>
              </a:rPr>
              <a:t>aq</a:t>
            </a:r>
            <a:r>
              <a:rPr lang="en-US" sz="2800" dirty="0" smtClean="0">
                <a:latin typeface="+mj-lt"/>
                <a:cs typeface="Times New Roman"/>
              </a:rPr>
              <a:t>) + OH</a:t>
            </a:r>
            <a:r>
              <a:rPr lang="en-US" sz="2800" baseline="30000" dirty="0" smtClean="0">
                <a:latin typeface="+mj-lt"/>
                <a:cs typeface="Times New Roman"/>
              </a:rPr>
              <a:t>-</a:t>
            </a:r>
            <a:r>
              <a:rPr lang="en-US" sz="2800" dirty="0" smtClean="0">
                <a:latin typeface="+mj-lt"/>
                <a:cs typeface="Times New Roman"/>
              </a:rPr>
              <a:t>(</a:t>
            </a:r>
            <a:r>
              <a:rPr lang="en-US" sz="2800" dirty="0" err="1" smtClean="0">
                <a:latin typeface="+mj-lt"/>
                <a:cs typeface="Times New Roman"/>
              </a:rPr>
              <a:t>aq</a:t>
            </a:r>
            <a:r>
              <a:rPr lang="en-US" sz="2800" dirty="0" smtClean="0">
                <a:latin typeface="+mj-lt"/>
                <a:cs typeface="Times New Roman"/>
              </a:rPr>
              <a:t>)</a:t>
            </a:r>
            <a:endParaRPr lang="en-US" sz="2800" dirty="0">
              <a:latin typeface="+mj-lt"/>
            </a:endParaRPr>
          </a:p>
        </p:txBody>
      </p:sp>
      <p:sp>
        <p:nvSpPr>
          <p:cNvPr id="5" name="TextBox 4"/>
          <p:cNvSpPr txBox="1"/>
          <p:nvPr/>
        </p:nvSpPr>
        <p:spPr>
          <a:xfrm>
            <a:off x="1447800" y="3043535"/>
            <a:ext cx="1524000" cy="461665"/>
          </a:xfrm>
          <a:prstGeom prst="rect">
            <a:avLst/>
          </a:prstGeom>
          <a:noFill/>
        </p:spPr>
        <p:txBody>
          <a:bodyPr wrap="square" rtlCol="0">
            <a:spAutoFit/>
          </a:bodyPr>
          <a:lstStyle/>
          <a:p>
            <a:r>
              <a:rPr lang="en-US" sz="2400" dirty="0" smtClean="0">
                <a:solidFill>
                  <a:srgbClr val="FF0000"/>
                </a:solidFill>
              </a:rPr>
              <a:t>0.10 M</a:t>
            </a:r>
            <a:endParaRPr lang="en-US" sz="2400" dirty="0">
              <a:solidFill>
                <a:srgbClr val="FF0000"/>
              </a:solidFill>
            </a:endParaRPr>
          </a:p>
        </p:txBody>
      </p:sp>
      <p:sp>
        <p:nvSpPr>
          <p:cNvPr id="6" name="TextBox 5"/>
          <p:cNvSpPr txBox="1"/>
          <p:nvPr/>
        </p:nvSpPr>
        <p:spPr>
          <a:xfrm>
            <a:off x="5181600" y="3043535"/>
            <a:ext cx="3352800" cy="707886"/>
          </a:xfrm>
          <a:prstGeom prst="rect">
            <a:avLst/>
          </a:prstGeom>
          <a:noFill/>
        </p:spPr>
        <p:txBody>
          <a:bodyPr wrap="square" rtlCol="0">
            <a:spAutoFit/>
          </a:bodyPr>
          <a:lstStyle/>
          <a:p>
            <a:r>
              <a:rPr lang="en-US" sz="2400" dirty="0" smtClean="0">
                <a:solidFill>
                  <a:srgbClr val="FF0000"/>
                </a:solidFill>
              </a:rPr>
              <a:t>0.10 M </a:t>
            </a:r>
            <a:br>
              <a:rPr lang="en-US" sz="2400" dirty="0" smtClean="0">
                <a:solidFill>
                  <a:srgbClr val="FF0000"/>
                </a:solidFill>
              </a:rPr>
            </a:br>
            <a:r>
              <a:rPr lang="en-US" sz="1600" dirty="0" smtClean="0">
                <a:solidFill>
                  <a:srgbClr val="FF0000"/>
                </a:solidFill>
              </a:rPr>
              <a:t>(100% dissociation)</a:t>
            </a:r>
            <a:endParaRPr lang="en-US" sz="1600" dirty="0">
              <a:solidFill>
                <a:srgbClr val="FF0000"/>
              </a:solidFill>
            </a:endParaRPr>
          </a:p>
        </p:txBody>
      </p:sp>
      <p:sp>
        <p:nvSpPr>
          <p:cNvPr id="7" name="TextBox 6"/>
          <p:cNvSpPr txBox="1"/>
          <p:nvPr/>
        </p:nvSpPr>
        <p:spPr>
          <a:xfrm>
            <a:off x="1447800" y="4038600"/>
            <a:ext cx="7086600" cy="523220"/>
          </a:xfrm>
          <a:prstGeom prst="rect">
            <a:avLst/>
          </a:prstGeom>
          <a:noFill/>
        </p:spPr>
        <p:txBody>
          <a:bodyPr wrap="square" rtlCol="0">
            <a:spAutoFit/>
          </a:bodyPr>
          <a:lstStyle/>
          <a:p>
            <a:r>
              <a:rPr lang="en-US" sz="2800" dirty="0" err="1" smtClean="0">
                <a:latin typeface="+mj-lt"/>
              </a:rPr>
              <a:t>pOH</a:t>
            </a:r>
            <a:r>
              <a:rPr lang="en-US" sz="2800" dirty="0" smtClean="0">
                <a:latin typeface="+mj-lt"/>
              </a:rPr>
              <a:t> = -log[</a:t>
            </a:r>
            <a:r>
              <a:rPr lang="en-US" sz="2800" dirty="0" smtClean="0">
                <a:latin typeface="+mj-lt"/>
                <a:cs typeface="Times New Roman"/>
              </a:rPr>
              <a:t>OH</a:t>
            </a:r>
            <a:r>
              <a:rPr lang="en-US" sz="2800" baseline="30000" dirty="0" smtClean="0">
                <a:latin typeface="+mj-lt"/>
                <a:cs typeface="Times New Roman"/>
              </a:rPr>
              <a:t>-</a:t>
            </a:r>
            <a:r>
              <a:rPr lang="en-US" sz="2800" dirty="0" smtClean="0">
                <a:latin typeface="+mj-lt"/>
                <a:cs typeface="Times New Roman"/>
              </a:rPr>
              <a:t>] = -log (1.0 x 10</a:t>
            </a:r>
            <a:r>
              <a:rPr lang="en-US" sz="2800" baseline="30000" dirty="0" smtClean="0">
                <a:latin typeface="+mj-lt"/>
                <a:cs typeface="Times New Roman"/>
              </a:rPr>
              <a:t>-1</a:t>
            </a:r>
            <a:r>
              <a:rPr lang="en-US" sz="2800" dirty="0" smtClean="0">
                <a:latin typeface="+mj-lt"/>
                <a:cs typeface="Times New Roman"/>
              </a:rPr>
              <a:t>) = 1.00 </a:t>
            </a:r>
            <a:endParaRPr lang="en-US" sz="2800" dirty="0">
              <a:latin typeface="+mj-lt"/>
            </a:endParaRPr>
          </a:p>
        </p:txBody>
      </p:sp>
      <p:sp>
        <p:nvSpPr>
          <p:cNvPr id="8" name="TextBox 7"/>
          <p:cNvSpPr txBox="1"/>
          <p:nvPr/>
        </p:nvSpPr>
        <p:spPr>
          <a:xfrm>
            <a:off x="1447800" y="4886980"/>
            <a:ext cx="6477000" cy="523220"/>
          </a:xfrm>
          <a:prstGeom prst="rect">
            <a:avLst/>
          </a:prstGeom>
          <a:noFill/>
        </p:spPr>
        <p:txBody>
          <a:bodyPr wrap="square" rtlCol="0">
            <a:spAutoFit/>
          </a:bodyPr>
          <a:lstStyle/>
          <a:p>
            <a:r>
              <a:rPr lang="en-US" sz="2800" dirty="0" smtClean="0">
                <a:latin typeface="+mj-lt"/>
              </a:rPr>
              <a:t>pH @ 298K = 14.00 – 1.00 = </a:t>
            </a:r>
            <a:r>
              <a:rPr lang="en-US" sz="2800" b="1" dirty="0" smtClean="0">
                <a:solidFill>
                  <a:srgbClr val="002060"/>
                </a:solidFill>
                <a:latin typeface="+mj-lt"/>
              </a:rPr>
              <a:t>13.00</a:t>
            </a:r>
            <a:endParaRPr lang="en-US" sz="2800" b="1" dirty="0">
              <a:solidFill>
                <a:srgbClr val="002060"/>
              </a:solidFill>
              <a:latin typeface="+mj-lt"/>
            </a:endParaRPr>
          </a:p>
        </p:txBody>
      </p:sp>
    </p:spTree>
    <p:extLst>
      <p:ext uri="{BB962C8B-B14F-4D97-AF65-F5344CB8AC3E}">
        <p14:creationId xmlns:p14="http://schemas.microsoft.com/office/powerpoint/2010/main" val="90622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Relationship between </a:t>
            </a:r>
            <a:r>
              <a:rPr lang="en-US" sz="2800" dirty="0" err="1"/>
              <a:t>K</a:t>
            </a:r>
            <a:r>
              <a:rPr lang="en-US" sz="2800" baseline="-25000" dirty="0" err="1"/>
              <a:t>a</a:t>
            </a:r>
            <a:r>
              <a:rPr lang="en-US" sz="2800" dirty="0"/>
              <a:t> and K</a:t>
            </a:r>
            <a:r>
              <a:rPr lang="en-US" sz="2800" baseline="-25000" dirty="0"/>
              <a:t>b</a:t>
            </a:r>
            <a:r>
              <a:rPr lang="en-US" sz="2800" dirty="0"/>
              <a:t>, </a:t>
            </a:r>
            <a:r>
              <a:rPr lang="en-US" sz="2800" dirty="0" smtClean="0"/>
              <a:t/>
            </a:r>
            <a:br>
              <a:rPr lang="en-US" sz="2800" dirty="0" smtClean="0"/>
            </a:br>
            <a:r>
              <a:rPr lang="en-US" sz="2800" dirty="0" err="1" smtClean="0"/>
              <a:t>pK</a:t>
            </a:r>
            <a:r>
              <a:rPr lang="en-US" sz="2800" baseline="-25000" dirty="0" err="1" smtClean="0"/>
              <a:t>a</a:t>
            </a:r>
            <a:r>
              <a:rPr lang="en-US" sz="2800" dirty="0" smtClean="0"/>
              <a:t> </a:t>
            </a:r>
            <a:r>
              <a:rPr lang="en-US" sz="2800" dirty="0"/>
              <a:t>and </a:t>
            </a:r>
            <a:r>
              <a:rPr lang="en-US" sz="2800" dirty="0" err="1"/>
              <a:t>pK</a:t>
            </a:r>
            <a:r>
              <a:rPr lang="en-US" sz="2800" baseline="-25000" dirty="0" err="1"/>
              <a:t>b</a:t>
            </a:r>
            <a:r>
              <a:rPr lang="en-US" sz="2800" dirty="0"/>
              <a:t> for a conjugate pair: </a:t>
            </a:r>
          </a:p>
        </p:txBody>
      </p:sp>
      <p:sp>
        <p:nvSpPr>
          <p:cNvPr id="3" name="Content Placeholder 2"/>
          <p:cNvSpPr>
            <a:spLocks noGrp="1"/>
          </p:cNvSpPr>
          <p:nvPr>
            <p:ph idx="1"/>
          </p:nvPr>
        </p:nvSpPr>
        <p:spPr/>
        <p:txBody>
          <a:bodyPr/>
          <a:lstStyle/>
          <a:p>
            <a:pPr marL="0" indent="0">
              <a:buNone/>
            </a:pPr>
            <a:r>
              <a:rPr lang="en-US" sz="2600" dirty="0"/>
              <a:t>Consider the </a:t>
            </a:r>
            <a:r>
              <a:rPr lang="en-US" sz="2600" dirty="0" err="1"/>
              <a:t>K</a:t>
            </a:r>
            <a:r>
              <a:rPr lang="en-US" sz="2600" baseline="-25000" dirty="0" err="1"/>
              <a:t>a</a:t>
            </a:r>
            <a:r>
              <a:rPr lang="en-US" sz="2600" dirty="0"/>
              <a:t> and K</a:t>
            </a:r>
            <a:r>
              <a:rPr lang="en-US" sz="2600" baseline="-25000" dirty="0"/>
              <a:t>b </a:t>
            </a:r>
            <a:r>
              <a:rPr lang="en-US" sz="2600" dirty="0"/>
              <a:t>expressions for a conjugate acid-base pair HA and A</a:t>
            </a:r>
            <a:r>
              <a:rPr lang="en-US" sz="2600" baseline="30000" dirty="0"/>
              <a:t>-</a:t>
            </a:r>
            <a:r>
              <a:rPr lang="en-US" sz="2600" dirty="0"/>
              <a:t>.</a:t>
            </a:r>
          </a:p>
          <a:p>
            <a:endParaRPr lang="en-US" dirty="0"/>
          </a:p>
        </p:txBody>
      </p:sp>
      <p:sp>
        <p:nvSpPr>
          <p:cNvPr id="5" name="TextBox 4"/>
          <p:cNvSpPr txBox="1"/>
          <p:nvPr/>
        </p:nvSpPr>
        <p:spPr>
          <a:xfrm>
            <a:off x="609600" y="3124200"/>
            <a:ext cx="42672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HA(</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a:t>
            </a:r>
            <a:r>
              <a:rPr lang="en-US" sz="2400" dirty="0" smtClean="0">
                <a:solidFill>
                  <a:schemeClr val="accent1">
                    <a:lumMod val="50000"/>
                  </a:schemeClr>
                </a:solidFill>
                <a:latin typeface="+mn-lt"/>
                <a:cs typeface="Times New Roman"/>
                <a:sym typeface="Symbol"/>
              </a:rPr>
              <a:t> 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A</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sp>
        <p:nvSpPr>
          <p:cNvPr id="6" name="TextBox 5"/>
          <p:cNvSpPr txBox="1"/>
          <p:nvPr/>
        </p:nvSpPr>
        <p:spPr>
          <a:xfrm>
            <a:off x="0" y="4262735"/>
            <a:ext cx="7658100" cy="461665"/>
          </a:xfrm>
          <a:prstGeom prst="rect">
            <a:avLst/>
          </a:prstGeom>
          <a:noFill/>
        </p:spPr>
        <p:txBody>
          <a:bodyPr wrap="square" rtlCol="0">
            <a:spAutoFit/>
          </a:bodyPr>
          <a:lstStyle/>
          <a:p>
            <a:r>
              <a:rPr lang="en-US" sz="2400" dirty="0" smtClean="0">
                <a:solidFill>
                  <a:schemeClr val="accent1">
                    <a:lumMod val="50000"/>
                  </a:schemeClr>
                </a:solidFill>
                <a:latin typeface="+mn-lt"/>
                <a:cs typeface="Times New Roman"/>
              </a:rPr>
              <a:t>A</a:t>
            </a:r>
            <a:r>
              <a:rPr lang="en-US" sz="2400" baseline="30000" dirty="0" smtClean="0">
                <a:solidFill>
                  <a:schemeClr val="accent1">
                    <a:lumMod val="50000"/>
                  </a:schemeClr>
                </a:solidFill>
                <a:latin typeface="+mn-lt"/>
                <a:cs typeface="Times New Roman"/>
              </a:rPr>
              <a:t>-</a:t>
            </a:r>
            <a:r>
              <a:rPr lang="en-US" sz="2400" dirty="0" smtClean="0">
                <a:solidFill>
                  <a:schemeClr val="accent1">
                    <a:lumMod val="50000"/>
                  </a:schemeClr>
                </a:solidFill>
                <a:latin typeface="+mn-lt"/>
                <a:cs typeface="Times New Roman"/>
              </a:rPr>
              <a:t>(</a:t>
            </a:r>
            <a:r>
              <a:rPr lang="en-US" sz="2400" dirty="0" err="1" smtClean="0">
                <a:solidFill>
                  <a:schemeClr val="accent1">
                    <a:lumMod val="50000"/>
                  </a:schemeClr>
                </a:solidFill>
                <a:latin typeface="+mn-lt"/>
                <a:cs typeface="Times New Roman"/>
              </a:rPr>
              <a:t>aq</a:t>
            </a:r>
            <a:r>
              <a:rPr lang="en-US" sz="2400" dirty="0" smtClean="0">
                <a:solidFill>
                  <a:schemeClr val="accent1">
                    <a:lumMod val="50000"/>
                  </a:schemeClr>
                </a:solidFill>
                <a:latin typeface="+mn-lt"/>
                <a:cs typeface="Times New Roman"/>
              </a:rPr>
              <a:t>) + H</a:t>
            </a:r>
            <a:r>
              <a:rPr lang="en-US" sz="2400" baseline="-25000" dirty="0" smtClean="0">
                <a:solidFill>
                  <a:schemeClr val="accent1">
                    <a:lumMod val="50000"/>
                  </a:schemeClr>
                </a:solidFill>
                <a:latin typeface="+mn-lt"/>
                <a:cs typeface="Times New Roman"/>
              </a:rPr>
              <a:t>2</a:t>
            </a:r>
            <a:r>
              <a:rPr lang="en-US" sz="2400" dirty="0" smtClean="0">
                <a:solidFill>
                  <a:schemeClr val="accent1">
                    <a:lumMod val="50000"/>
                  </a:schemeClr>
                </a:solidFill>
                <a:latin typeface="+mn-lt"/>
                <a:cs typeface="Times New Roman"/>
              </a:rPr>
              <a:t>O(l) </a:t>
            </a:r>
            <a:r>
              <a:rPr lang="en-US" sz="2400" dirty="0" smtClean="0">
                <a:solidFill>
                  <a:schemeClr val="accent1">
                    <a:lumMod val="50000"/>
                  </a:schemeClr>
                </a:solidFill>
                <a:latin typeface="+mn-lt"/>
                <a:cs typeface="Times New Roman"/>
                <a:sym typeface="Symbol"/>
              </a:rPr>
              <a:t> HA(</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 + OH</a:t>
            </a:r>
            <a:r>
              <a:rPr lang="en-US" sz="2400" baseline="30000" dirty="0" smtClean="0">
                <a:solidFill>
                  <a:schemeClr val="accent1">
                    <a:lumMod val="50000"/>
                  </a:schemeClr>
                </a:solidFill>
                <a:latin typeface="+mn-lt"/>
                <a:cs typeface="Times New Roman"/>
                <a:sym typeface="Symbol"/>
              </a:rPr>
              <a:t>-</a:t>
            </a:r>
            <a:r>
              <a:rPr lang="en-US" sz="2400" dirty="0" smtClean="0">
                <a:solidFill>
                  <a:schemeClr val="accent1">
                    <a:lumMod val="50000"/>
                  </a:schemeClr>
                </a:solidFill>
                <a:latin typeface="+mn-lt"/>
                <a:cs typeface="Times New Roman"/>
                <a:sym typeface="Symbol"/>
              </a:rPr>
              <a:t>(</a:t>
            </a:r>
            <a:r>
              <a:rPr lang="en-US" sz="2400" dirty="0" err="1" smtClean="0">
                <a:solidFill>
                  <a:schemeClr val="accent1">
                    <a:lumMod val="50000"/>
                  </a:schemeClr>
                </a:solidFill>
                <a:latin typeface="+mn-lt"/>
                <a:cs typeface="Times New Roman"/>
                <a:sym typeface="Symbol"/>
              </a:rPr>
              <a:t>aq</a:t>
            </a:r>
            <a:r>
              <a:rPr lang="en-US" sz="2400" dirty="0" smtClean="0">
                <a:solidFill>
                  <a:schemeClr val="accent1">
                    <a:lumMod val="50000"/>
                  </a:schemeClr>
                </a:solidFill>
                <a:latin typeface="+mn-lt"/>
                <a:cs typeface="Times New Roman"/>
                <a:sym typeface="Symbol"/>
              </a:rPr>
              <a:t>)</a:t>
            </a:r>
            <a:endParaRPr lang="en-US" sz="2400" dirty="0">
              <a:solidFill>
                <a:schemeClr val="accent1">
                  <a:lumMod val="50000"/>
                </a:schemeClr>
              </a:solidFill>
              <a:latin typeface="+mn-lt"/>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759723568"/>
              </p:ext>
            </p:extLst>
          </p:nvPr>
        </p:nvGraphicFramePr>
        <p:xfrm>
          <a:off x="6117842" y="2895600"/>
          <a:ext cx="1883158" cy="990600"/>
        </p:xfrm>
        <a:graphic>
          <a:graphicData uri="http://schemas.openxmlformats.org/presentationml/2006/ole">
            <mc:AlternateContent xmlns:mc="http://schemas.openxmlformats.org/markup-compatibility/2006">
              <mc:Choice xmlns:v="urn:schemas-microsoft-com:vml" Requires="v">
                <p:oleObj spid="_x0000_s222318" name="Equation" r:id="rId3" imgW="723600" imgH="380880" progId="Equation.3">
                  <p:embed/>
                </p:oleObj>
              </mc:Choice>
              <mc:Fallback>
                <p:oleObj name="Equation" r:id="rId3" imgW="723600" imgH="380880" progId="Equation.3">
                  <p:embed/>
                  <p:pic>
                    <p:nvPicPr>
                      <p:cNvPr id="0" name="Object 21"/>
                      <p:cNvPicPr>
                        <a:picLocks noChangeAspect="1" noChangeArrowheads="1"/>
                      </p:cNvPicPr>
                      <p:nvPr/>
                    </p:nvPicPr>
                    <p:blipFill>
                      <a:blip r:embed="rId4"/>
                      <a:srcRect/>
                      <a:stretch>
                        <a:fillRect/>
                      </a:stretch>
                    </p:blipFill>
                    <p:spPr bwMode="auto">
                      <a:xfrm>
                        <a:off x="6117842" y="2895600"/>
                        <a:ext cx="1883158" cy="990600"/>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455108403"/>
              </p:ext>
            </p:extLst>
          </p:nvPr>
        </p:nvGraphicFramePr>
        <p:xfrm>
          <a:off x="6116638" y="3962400"/>
          <a:ext cx="2147887" cy="990600"/>
        </p:xfrm>
        <a:graphic>
          <a:graphicData uri="http://schemas.openxmlformats.org/presentationml/2006/ole">
            <mc:AlternateContent xmlns:mc="http://schemas.openxmlformats.org/markup-compatibility/2006">
              <mc:Choice xmlns:v="urn:schemas-microsoft-com:vml" Requires="v">
                <p:oleObj spid="_x0000_s222319" name="Equation" r:id="rId5" imgW="825480" imgH="380880" progId="Equation.3">
                  <p:embed/>
                </p:oleObj>
              </mc:Choice>
              <mc:Fallback>
                <p:oleObj name="Equation" r:id="rId5" imgW="825480" imgH="380880" progId="Equation.3">
                  <p:embed/>
                  <p:pic>
                    <p:nvPicPr>
                      <p:cNvPr id="0" name="Object 6"/>
                      <p:cNvPicPr>
                        <a:picLocks noChangeAspect="1" noChangeArrowheads="1"/>
                      </p:cNvPicPr>
                      <p:nvPr/>
                    </p:nvPicPr>
                    <p:blipFill>
                      <a:blip r:embed="rId6"/>
                      <a:srcRect/>
                      <a:stretch>
                        <a:fillRect/>
                      </a:stretch>
                    </p:blipFill>
                    <p:spPr bwMode="auto">
                      <a:xfrm>
                        <a:off x="6116638" y="3962400"/>
                        <a:ext cx="214788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685589527"/>
              </p:ext>
            </p:extLst>
          </p:nvPr>
        </p:nvGraphicFramePr>
        <p:xfrm>
          <a:off x="596899" y="5029200"/>
          <a:ext cx="3898901" cy="990600"/>
        </p:xfrm>
        <a:graphic>
          <a:graphicData uri="http://schemas.openxmlformats.org/presentationml/2006/ole">
            <mc:AlternateContent xmlns:mc="http://schemas.openxmlformats.org/markup-compatibility/2006">
              <mc:Choice xmlns:v="urn:schemas-microsoft-com:vml" Requires="v">
                <p:oleObj spid="_x0000_s222320" name="Equation" r:id="rId7" imgW="1498320" imgH="380880" progId="Equation.3">
                  <p:embed/>
                </p:oleObj>
              </mc:Choice>
              <mc:Fallback>
                <p:oleObj name="Equation" r:id="rId7" imgW="1498320" imgH="380880" progId="Equation.3">
                  <p:embed/>
                  <p:pic>
                    <p:nvPicPr>
                      <p:cNvPr id="0" name="Object 6"/>
                      <p:cNvPicPr>
                        <a:picLocks noChangeAspect="1" noChangeArrowheads="1"/>
                      </p:cNvPicPr>
                      <p:nvPr/>
                    </p:nvPicPr>
                    <p:blipFill>
                      <a:blip r:embed="rId8"/>
                      <a:srcRect/>
                      <a:stretch>
                        <a:fillRect/>
                      </a:stretch>
                    </p:blipFill>
                    <p:spPr bwMode="auto">
                      <a:xfrm>
                        <a:off x="596899" y="5029200"/>
                        <a:ext cx="3898901"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131833760"/>
              </p:ext>
            </p:extLst>
          </p:nvPr>
        </p:nvGraphicFramePr>
        <p:xfrm>
          <a:off x="4572000" y="5295900"/>
          <a:ext cx="1784350" cy="495300"/>
        </p:xfrm>
        <a:graphic>
          <a:graphicData uri="http://schemas.openxmlformats.org/presentationml/2006/ole">
            <mc:AlternateContent xmlns:mc="http://schemas.openxmlformats.org/markup-compatibility/2006">
              <mc:Choice xmlns:v="urn:schemas-microsoft-com:vml" Requires="v">
                <p:oleObj spid="_x0000_s222321" name="Equation" r:id="rId9" imgW="685800" imgH="190440" progId="Equation.3">
                  <p:embed/>
                </p:oleObj>
              </mc:Choice>
              <mc:Fallback>
                <p:oleObj name="Equation" r:id="rId9" imgW="685800" imgH="190440" progId="Equation.3">
                  <p:embed/>
                  <p:pic>
                    <p:nvPicPr>
                      <p:cNvPr id="0" name="Object 8"/>
                      <p:cNvPicPr>
                        <a:picLocks noChangeAspect="1" noChangeArrowheads="1"/>
                      </p:cNvPicPr>
                      <p:nvPr/>
                    </p:nvPicPr>
                    <p:blipFill>
                      <a:blip r:embed="rId10"/>
                      <a:srcRect/>
                      <a:stretch>
                        <a:fillRect/>
                      </a:stretch>
                    </p:blipFill>
                    <p:spPr bwMode="auto">
                      <a:xfrm>
                        <a:off x="4572000" y="5295900"/>
                        <a:ext cx="178435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407737961"/>
              </p:ext>
            </p:extLst>
          </p:nvPr>
        </p:nvGraphicFramePr>
        <p:xfrm>
          <a:off x="3810000" y="6057900"/>
          <a:ext cx="1519237" cy="495300"/>
        </p:xfrm>
        <a:graphic>
          <a:graphicData uri="http://schemas.openxmlformats.org/presentationml/2006/ole">
            <mc:AlternateContent xmlns:mc="http://schemas.openxmlformats.org/markup-compatibility/2006">
              <mc:Choice xmlns:v="urn:schemas-microsoft-com:vml" Requires="v">
                <p:oleObj spid="_x0000_s222322" name="Equation" r:id="rId11" imgW="583920" imgH="190440" progId="Equation.3">
                  <p:embed/>
                </p:oleObj>
              </mc:Choice>
              <mc:Fallback>
                <p:oleObj name="Equation" r:id="rId11" imgW="583920" imgH="190440" progId="Equation.3">
                  <p:embed/>
                  <p:pic>
                    <p:nvPicPr>
                      <p:cNvPr id="0" name="Object 8"/>
                      <p:cNvPicPr>
                        <a:picLocks noChangeAspect="1" noChangeArrowheads="1"/>
                      </p:cNvPicPr>
                      <p:nvPr/>
                    </p:nvPicPr>
                    <p:blipFill>
                      <a:blip r:embed="rId12"/>
                      <a:srcRect/>
                      <a:stretch>
                        <a:fillRect/>
                      </a:stretch>
                    </p:blipFill>
                    <p:spPr bwMode="auto">
                      <a:xfrm>
                        <a:off x="3810000" y="6057900"/>
                        <a:ext cx="15192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Rectangle 12"/>
          <p:cNvSpPr/>
          <p:nvPr/>
        </p:nvSpPr>
        <p:spPr bwMode="auto">
          <a:xfrm>
            <a:off x="3646170" y="6019800"/>
            <a:ext cx="1764030" cy="609600"/>
          </a:xfrm>
          <a:prstGeom prst="rect">
            <a:avLst/>
          </a:prstGeom>
          <a:noFill/>
          <a:ln w="3175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172394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Relationship between </a:t>
            </a:r>
            <a:r>
              <a:rPr lang="en-US" sz="2800" dirty="0" err="1"/>
              <a:t>K</a:t>
            </a:r>
            <a:r>
              <a:rPr lang="en-US" sz="2800" baseline="-25000" dirty="0" err="1"/>
              <a:t>a</a:t>
            </a:r>
            <a:r>
              <a:rPr lang="en-US" sz="2800" dirty="0"/>
              <a:t> and K</a:t>
            </a:r>
            <a:r>
              <a:rPr lang="en-US" sz="2800" baseline="-25000" dirty="0"/>
              <a:t>b</a:t>
            </a:r>
            <a:r>
              <a:rPr lang="en-US" sz="2800" dirty="0"/>
              <a:t>, </a:t>
            </a:r>
            <a:r>
              <a:rPr lang="en-US" sz="2800" dirty="0" smtClean="0"/>
              <a:t/>
            </a:r>
            <a:br>
              <a:rPr lang="en-US" sz="2800" dirty="0" smtClean="0"/>
            </a:br>
            <a:r>
              <a:rPr lang="en-US" sz="2800" dirty="0" err="1" smtClean="0"/>
              <a:t>pK</a:t>
            </a:r>
            <a:r>
              <a:rPr lang="en-US" sz="2800" baseline="-25000" dirty="0" err="1" smtClean="0"/>
              <a:t>a</a:t>
            </a:r>
            <a:r>
              <a:rPr lang="en-US" sz="2800" dirty="0" smtClean="0"/>
              <a:t> </a:t>
            </a:r>
            <a:r>
              <a:rPr lang="en-US" sz="2800" dirty="0"/>
              <a:t>and </a:t>
            </a:r>
            <a:r>
              <a:rPr lang="en-US" sz="2800" dirty="0" err="1"/>
              <a:t>pK</a:t>
            </a:r>
            <a:r>
              <a:rPr lang="en-US" sz="2800" baseline="-25000" dirty="0" err="1"/>
              <a:t>b</a:t>
            </a:r>
            <a:r>
              <a:rPr lang="en-US" sz="2800" dirty="0"/>
              <a:t> for a conjugate pair: </a:t>
            </a:r>
          </a:p>
        </p:txBody>
      </p:sp>
      <p:sp>
        <p:nvSpPr>
          <p:cNvPr id="3" name="Content Placeholder 2"/>
          <p:cNvSpPr>
            <a:spLocks noGrp="1"/>
          </p:cNvSpPr>
          <p:nvPr>
            <p:ph idx="1"/>
          </p:nvPr>
        </p:nvSpPr>
        <p:spPr>
          <a:xfrm>
            <a:off x="1066800" y="1827213"/>
            <a:ext cx="8001000" cy="4114800"/>
          </a:xfrm>
        </p:spPr>
        <p:txBody>
          <a:bodyPr/>
          <a:lstStyle/>
          <a:p>
            <a:r>
              <a:rPr lang="en-US" sz="2600" dirty="0"/>
              <a:t>By taking the negative logarithms of both sides: </a:t>
            </a:r>
            <a:r>
              <a:rPr lang="en-US" sz="2600" b="1" dirty="0" err="1"/>
              <a:t>pK</a:t>
            </a:r>
            <a:r>
              <a:rPr lang="en-US" sz="2600" b="1" baseline="-25000" dirty="0" err="1"/>
              <a:t>a</a:t>
            </a:r>
            <a:r>
              <a:rPr lang="en-US" sz="2600" b="1" dirty="0"/>
              <a:t> + </a:t>
            </a:r>
            <a:r>
              <a:rPr lang="en-US" sz="2600" b="1" dirty="0" err="1"/>
              <a:t>pK</a:t>
            </a:r>
            <a:r>
              <a:rPr lang="en-US" sz="2600" b="1" baseline="-25000" dirty="0" err="1"/>
              <a:t>b</a:t>
            </a:r>
            <a:r>
              <a:rPr lang="en-US" sz="2600" b="1" dirty="0"/>
              <a:t> = </a:t>
            </a:r>
            <a:r>
              <a:rPr lang="en-US" sz="2600" b="1" smtClean="0"/>
              <a:t>pK</a:t>
            </a:r>
            <a:r>
              <a:rPr lang="en-US" sz="2600" b="1" baseline="-25000" smtClean="0"/>
              <a:t>w</a:t>
            </a:r>
            <a:r>
              <a:rPr lang="en-US" sz="2600" b="1" baseline="-25000" dirty="0" smtClean="0"/>
              <a:t/>
            </a:r>
            <a:br>
              <a:rPr lang="en-US" sz="2600" b="1" baseline="-25000" dirty="0" smtClean="0"/>
            </a:br>
            <a:endParaRPr lang="en-US" sz="2600" dirty="0"/>
          </a:p>
          <a:p>
            <a:r>
              <a:rPr lang="en-US" sz="2600" dirty="0" smtClean="0"/>
              <a:t>At </a:t>
            </a:r>
            <a:r>
              <a:rPr lang="en-US" sz="2600" dirty="0"/>
              <a:t>25</a:t>
            </a:r>
            <a:r>
              <a:rPr lang="en-US" sz="2600" dirty="0">
                <a:sym typeface="Symbol"/>
              </a:rPr>
              <a:t></a:t>
            </a:r>
            <a:r>
              <a:rPr lang="en-US" sz="2600" dirty="0"/>
              <a:t>C K</a:t>
            </a:r>
            <a:r>
              <a:rPr lang="en-US" sz="2600" baseline="-25000" dirty="0"/>
              <a:t>w</a:t>
            </a:r>
            <a:r>
              <a:rPr lang="en-US" sz="2600" dirty="0"/>
              <a:t> = 1.0 x 10</a:t>
            </a:r>
            <a:r>
              <a:rPr lang="en-US" sz="2600" baseline="30000" dirty="0"/>
              <a:t>-14</a:t>
            </a:r>
            <a:r>
              <a:rPr lang="en-US" sz="2600" dirty="0"/>
              <a:t>, so </a:t>
            </a:r>
            <a:r>
              <a:rPr lang="en-US" sz="2600" dirty="0" err="1"/>
              <a:t>pK</a:t>
            </a:r>
            <a:r>
              <a:rPr lang="en-US" sz="2600" baseline="-25000" dirty="0" err="1"/>
              <a:t>w</a:t>
            </a:r>
            <a:r>
              <a:rPr lang="en-US" sz="2600" dirty="0"/>
              <a:t> = 14.00 </a:t>
            </a:r>
            <a:r>
              <a:rPr lang="en-US" sz="2600" dirty="0" smtClean="0"/>
              <a:t> </a:t>
            </a:r>
            <a:endParaRPr lang="en-US" sz="2600" dirty="0"/>
          </a:p>
          <a:p>
            <a:pPr lvl="1"/>
            <a:r>
              <a:rPr lang="en-US" sz="2600" dirty="0"/>
              <a:t>therefore  </a:t>
            </a:r>
            <a:r>
              <a:rPr lang="en-US" sz="2600" b="1" dirty="0" err="1"/>
              <a:t>pK</a:t>
            </a:r>
            <a:r>
              <a:rPr lang="en-US" sz="2600" b="1" baseline="-25000" dirty="0" err="1"/>
              <a:t>a</a:t>
            </a:r>
            <a:r>
              <a:rPr lang="en-US" sz="2600" b="1" dirty="0"/>
              <a:t> + </a:t>
            </a:r>
            <a:r>
              <a:rPr lang="en-US" sz="2600" b="1" dirty="0" err="1"/>
              <a:t>pK</a:t>
            </a:r>
            <a:r>
              <a:rPr lang="en-US" sz="2600" b="1" baseline="-25000" dirty="0" err="1"/>
              <a:t>b</a:t>
            </a:r>
            <a:r>
              <a:rPr lang="en-US" sz="2600" b="1" dirty="0"/>
              <a:t> = 14.00 (at 25</a:t>
            </a:r>
            <a:r>
              <a:rPr lang="en-US" sz="2600" b="1" dirty="0">
                <a:sym typeface="Symbol"/>
              </a:rPr>
              <a:t></a:t>
            </a:r>
            <a:r>
              <a:rPr lang="en-US" sz="2600" b="1" dirty="0"/>
              <a:t>C</a:t>
            </a:r>
            <a:r>
              <a:rPr lang="en-US" sz="2600" b="1" dirty="0" smtClean="0"/>
              <a:t>)</a:t>
            </a:r>
            <a:br>
              <a:rPr lang="en-US" sz="2600" b="1" dirty="0" smtClean="0"/>
            </a:br>
            <a:endParaRPr lang="en-US" sz="2600" dirty="0"/>
          </a:p>
          <a:p>
            <a:r>
              <a:rPr lang="en-US" sz="2600" dirty="0"/>
              <a:t>Thus, the higher the </a:t>
            </a:r>
            <a:r>
              <a:rPr lang="en-US" sz="2600" dirty="0" err="1"/>
              <a:t>Ka</a:t>
            </a:r>
            <a:r>
              <a:rPr lang="en-US" sz="2600" dirty="0"/>
              <a:t> for the acid, the lower the value of Kb for its conjugate base.  In other words,</a:t>
            </a:r>
            <a:r>
              <a:rPr lang="en-US" sz="2600" b="1" dirty="0"/>
              <a:t> stronger acids have weaker conjugate bases and vice versa.</a:t>
            </a:r>
            <a:br>
              <a:rPr lang="en-US" sz="2600" b="1" dirty="0"/>
            </a:br>
            <a:endParaRPr lang="en-US" sz="2600" dirty="0"/>
          </a:p>
        </p:txBody>
      </p:sp>
    </p:spTree>
    <p:extLst>
      <p:ext uri="{BB962C8B-B14F-4D97-AF65-F5344CB8AC3E}">
        <p14:creationId xmlns:p14="http://schemas.microsoft.com/office/powerpoint/2010/main" val="31983932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Relationship between </a:t>
            </a:r>
            <a:r>
              <a:rPr lang="en-US" sz="2800" dirty="0" err="1"/>
              <a:t>K</a:t>
            </a:r>
            <a:r>
              <a:rPr lang="en-US" sz="2800" baseline="-25000" dirty="0" err="1"/>
              <a:t>a</a:t>
            </a:r>
            <a:r>
              <a:rPr lang="en-US" sz="2800" dirty="0"/>
              <a:t> and K</a:t>
            </a:r>
            <a:r>
              <a:rPr lang="en-US" sz="2800" baseline="-25000" dirty="0"/>
              <a:t>b</a:t>
            </a:r>
            <a:r>
              <a:rPr lang="en-US" sz="2800" dirty="0"/>
              <a:t>, </a:t>
            </a:r>
            <a:r>
              <a:rPr lang="en-US" sz="2800" dirty="0" smtClean="0"/>
              <a:t/>
            </a:r>
            <a:br>
              <a:rPr lang="en-US" sz="2800" dirty="0" smtClean="0"/>
            </a:br>
            <a:r>
              <a:rPr lang="en-US" sz="2800" dirty="0" err="1" smtClean="0"/>
              <a:t>pK</a:t>
            </a:r>
            <a:r>
              <a:rPr lang="en-US" sz="2800" baseline="-25000" dirty="0" err="1" smtClean="0"/>
              <a:t>a</a:t>
            </a:r>
            <a:r>
              <a:rPr lang="en-US" sz="2800" dirty="0" smtClean="0"/>
              <a:t> </a:t>
            </a:r>
            <a:r>
              <a:rPr lang="en-US" sz="2800" dirty="0"/>
              <a:t>and </a:t>
            </a:r>
            <a:r>
              <a:rPr lang="en-US" sz="2800" dirty="0" err="1"/>
              <a:t>pK</a:t>
            </a:r>
            <a:r>
              <a:rPr lang="en-US" sz="2800" baseline="-25000" dirty="0" err="1"/>
              <a:t>b</a:t>
            </a:r>
            <a:r>
              <a:rPr lang="en-US" sz="2800" dirty="0"/>
              <a:t> for a conjugate pair: </a:t>
            </a:r>
          </a:p>
        </p:txBody>
      </p:sp>
      <p:pic>
        <p:nvPicPr>
          <p:cNvPr id="223234" name="Picture 5" descr="http://content.answcdn.com/main/content/img/McGrawHill/Encyclopedia/images/CE004400TB00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0483" y="1981200"/>
            <a:ext cx="6396717" cy="338455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5943600"/>
            <a:ext cx="8305800" cy="461665"/>
          </a:xfrm>
          <a:prstGeom prst="rect">
            <a:avLst/>
          </a:prstGeom>
          <a:noFill/>
        </p:spPr>
        <p:txBody>
          <a:bodyPr wrap="square" rtlCol="0">
            <a:spAutoFit/>
          </a:bodyPr>
          <a:lstStyle/>
          <a:p>
            <a:r>
              <a:rPr lang="en-US" sz="2400" dirty="0" smtClean="0">
                <a:solidFill>
                  <a:srgbClr val="FF0000"/>
                </a:solidFill>
              </a:rPr>
              <a:t>HW: Part 1-3 Practice Problems (due next class)</a:t>
            </a:r>
            <a:endParaRPr lang="en-US" sz="2400" dirty="0">
              <a:solidFill>
                <a:srgbClr val="FF0000"/>
              </a:solidFill>
            </a:endParaRPr>
          </a:p>
        </p:txBody>
      </p:sp>
    </p:spTree>
    <p:extLst>
      <p:ext uri="{BB962C8B-B14F-4D97-AF65-F5344CB8AC3E}">
        <p14:creationId xmlns:p14="http://schemas.microsoft.com/office/powerpoint/2010/main" val="3501604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solidFill>
                  <a:schemeClr val="tx2"/>
                </a:solidFill>
              </a:rPr>
              <a:t>Strong acids and bases: pH and </a:t>
            </a:r>
            <a:r>
              <a:rPr lang="en-US" sz="3000" dirty="0" err="1">
                <a:solidFill>
                  <a:schemeClr val="tx2"/>
                </a:solidFill>
              </a:rPr>
              <a:t>pOH</a:t>
            </a:r>
            <a:r>
              <a:rPr lang="en-US" sz="3000" dirty="0">
                <a:solidFill>
                  <a:schemeClr val="tx2"/>
                </a:solidFill>
              </a:rPr>
              <a:t> can be deduced from their concentrations</a:t>
            </a:r>
            <a:endParaRPr lang="en-US" sz="3000" dirty="0"/>
          </a:p>
        </p:txBody>
      </p:sp>
      <p:sp>
        <p:nvSpPr>
          <p:cNvPr id="3" name="Content Placeholder 2"/>
          <p:cNvSpPr>
            <a:spLocks noGrp="1"/>
          </p:cNvSpPr>
          <p:nvPr>
            <p:ph idx="1"/>
          </p:nvPr>
        </p:nvSpPr>
        <p:spPr>
          <a:xfrm>
            <a:off x="990600" y="1600200"/>
            <a:ext cx="7693025" cy="4341813"/>
          </a:xfrm>
        </p:spPr>
        <p:txBody>
          <a:bodyPr/>
          <a:lstStyle/>
          <a:p>
            <a:r>
              <a:rPr lang="en-US" sz="2800" b="1" dirty="0" smtClean="0">
                <a:solidFill>
                  <a:schemeClr val="tx1"/>
                </a:solidFill>
                <a:latin typeface="+mn-lt"/>
                <a:ea typeface="+mn-ea"/>
                <a:cs typeface="+mn-cs"/>
              </a:rPr>
              <a:t>Example: </a:t>
            </a:r>
            <a:r>
              <a:rPr lang="en-US" sz="2800" dirty="0" smtClean="0">
                <a:solidFill>
                  <a:schemeClr val="tx1"/>
                </a:solidFill>
                <a:latin typeface="+mn-lt"/>
                <a:ea typeface="+mn-ea"/>
                <a:cs typeface="+mn-cs"/>
              </a:rPr>
              <a:t>Calculate the pH of a 0.15 M solution of HNO</a:t>
            </a:r>
            <a:r>
              <a:rPr lang="en-US" sz="2800" baseline="-25000" dirty="0" smtClean="0">
                <a:solidFill>
                  <a:schemeClr val="tx1"/>
                </a:solidFill>
                <a:latin typeface="+mn-lt"/>
                <a:ea typeface="+mn-ea"/>
                <a:cs typeface="+mn-cs"/>
              </a:rPr>
              <a:t>3</a:t>
            </a:r>
            <a:r>
              <a:rPr lang="en-US" sz="2800" dirty="0" smtClean="0">
                <a:solidFill>
                  <a:schemeClr val="tx1"/>
                </a:solidFill>
                <a:latin typeface="+mn-lt"/>
                <a:ea typeface="+mn-ea"/>
                <a:cs typeface="+mn-cs"/>
              </a:rPr>
              <a:t> at 298 K.</a:t>
            </a:r>
          </a:p>
          <a:p>
            <a:endParaRPr lang="en-US" sz="2800" dirty="0">
              <a:solidFill>
                <a:schemeClr val="tx1"/>
              </a:solidFill>
              <a:latin typeface="+mn-lt"/>
              <a:ea typeface="+mn-ea"/>
              <a:cs typeface="+mn-cs"/>
            </a:endParaRPr>
          </a:p>
          <a:p>
            <a:pPr marL="0" indent="0">
              <a:buNone/>
            </a:pPr>
            <a:r>
              <a:rPr lang="en-US" sz="2800" dirty="0" smtClean="0">
                <a:solidFill>
                  <a:schemeClr val="tx1"/>
                </a:solidFill>
                <a:latin typeface="+mn-lt"/>
                <a:ea typeface="+mn-ea"/>
                <a:cs typeface="+mn-cs"/>
              </a:rPr>
              <a:t/>
            </a:r>
            <a:br>
              <a:rPr lang="en-US" sz="2800" dirty="0" smtClean="0">
                <a:solidFill>
                  <a:schemeClr val="tx1"/>
                </a:solidFill>
                <a:latin typeface="+mn-lt"/>
                <a:ea typeface="+mn-ea"/>
                <a:cs typeface="+mn-cs"/>
              </a:rPr>
            </a:br>
            <a:endParaRPr lang="en-US" sz="2800" dirty="0">
              <a:solidFill>
                <a:schemeClr val="tx1"/>
              </a:solidFill>
              <a:latin typeface="+mn-lt"/>
              <a:ea typeface="+mn-ea"/>
              <a:cs typeface="+mn-cs"/>
            </a:endParaRPr>
          </a:p>
          <a:p>
            <a:endParaRPr lang="en-US" sz="2800" b="1" dirty="0" smtClean="0">
              <a:solidFill>
                <a:schemeClr val="tx1"/>
              </a:solidFill>
              <a:latin typeface="+mn-lt"/>
              <a:ea typeface="+mn-ea"/>
              <a:cs typeface="+mn-cs"/>
            </a:endParaRPr>
          </a:p>
          <a:p>
            <a:endParaRPr lang="en-US" sz="2800" b="1" dirty="0"/>
          </a:p>
          <a:p>
            <a:endParaRPr lang="en-US" dirty="0">
              <a:solidFill>
                <a:schemeClr val="tx1"/>
              </a:solidFill>
              <a:latin typeface="+mn-lt"/>
              <a:ea typeface="+mn-ea"/>
              <a:cs typeface="+mn-cs"/>
            </a:endParaRPr>
          </a:p>
          <a:p>
            <a:endParaRPr lang="en-US" dirty="0"/>
          </a:p>
        </p:txBody>
      </p:sp>
      <p:sp>
        <p:nvSpPr>
          <p:cNvPr id="4" name="TextBox 3"/>
          <p:cNvSpPr txBox="1"/>
          <p:nvPr/>
        </p:nvSpPr>
        <p:spPr>
          <a:xfrm>
            <a:off x="1447800" y="2590800"/>
            <a:ext cx="6705600" cy="523220"/>
          </a:xfrm>
          <a:prstGeom prst="rect">
            <a:avLst/>
          </a:prstGeom>
          <a:noFill/>
        </p:spPr>
        <p:txBody>
          <a:bodyPr wrap="square" rtlCol="0">
            <a:spAutoFit/>
          </a:bodyPr>
          <a:lstStyle/>
          <a:p>
            <a:r>
              <a:rPr lang="en-US" sz="2800" dirty="0" smtClean="0">
                <a:solidFill>
                  <a:srgbClr val="000000"/>
                </a:solidFill>
                <a:latin typeface="Arial"/>
              </a:rPr>
              <a:t>HNO</a:t>
            </a:r>
            <a:r>
              <a:rPr lang="en-US" sz="2800" baseline="-25000" dirty="0" smtClean="0">
                <a:solidFill>
                  <a:srgbClr val="000000"/>
                </a:solidFill>
                <a:latin typeface="Arial"/>
              </a:rPr>
              <a:t>3</a:t>
            </a:r>
            <a:r>
              <a:rPr lang="en-US" sz="2800" dirty="0" smtClean="0">
                <a:solidFill>
                  <a:srgbClr val="000000"/>
                </a:solidFill>
                <a:latin typeface="Arial"/>
              </a:rPr>
              <a:t>(</a:t>
            </a:r>
            <a:r>
              <a:rPr lang="en-US" sz="2800" dirty="0" err="1" smtClean="0">
                <a:solidFill>
                  <a:srgbClr val="000000"/>
                </a:solidFill>
                <a:latin typeface="Arial"/>
              </a:rPr>
              <a:t>aq</a:t>
            </a:r>
            <a:r>
              <a:rPr lang="en-US" sz="2800" dirty="0">
                <a:solidFill>
                  <a:srgbClr val="000000"/>
                </a:solidFill>
                <a:latin typeface="Arial"/>
              </a:rPr>
              <a:t>) </a:t>
            </a:r>
            <a:r>
              <a:rPr lang="en-US" sz="2800" dirty="0">
                <a:solidFill>
                  <a:srgbClr val="000000"/>
                </a:solidFill>
                <a:latin typeface="Arial"/>
                <a:cs typeface="Times New Roman"/>
              </a:rPr>
              <a:t>→ </a:t>
            </a:r>
            <a:r>
              <a:rPr lang="en-US" sz="2800" dirty="0" smtClean="0">
                <a:solidFill>
                  <a:srgbClr val="000000"/>
                </a:solidFill>
                <a:latin typeface="Arial"/>
                <a:cs typeface="Times New Roman"/>
              </a:rPr>
              <a:t>H</a:t>
            </a:r>
            <a:r>
              <a:rPr lang="en-US" sz="2800" baseline="30000" dirty="0" smtClean="0">
                <a:solidFill>
                  <a:srgbClr val="000000"/>
                </a:solidFill>
                <a:latin typeface="Arial"/>
                <a:cs typeface="Times New Roman"/>
              </a:rPr>
              <a:t>+</a:t>
            </a:r>
            <a:r>
              <a:rPr lang="en-US" sz="2800" dirty="0" smtClean="0">
                <a:solidFill>
                  <a:srgbClr val="000000"/>
                </a:solidFill>
                <a:latin typeface="Arial"/>
                <a:cs typeface="Times New Roman"/>
              </a:rPr>
              <a:t>(</a:t>
            </a:r>
            <a:r>
              <a:rPr lang="en-US" sz="2800" dirty="0" err="1">
                <a:solidFill>
                  <a:srgbClr val="000000"/>
                </a:solidFill>
                <a:latin typeface="Arial"/>
                <a:cs typeface="Times New Roman"/>
              </a:rPr>
              <a:t>aq</a:t>
            </a:r>
            <a:r>
              <a:rPr lang="en-US" sz="2800" dirty="0">
                <a:solidFill>
                  <a:srgbClr val="000000"/>
                </a:solidFill>
                <a:latin typeface="Arial"/>
                <a:cs typeface="Times New Roman"/>
              </a:rPr>
              <a:t>) + </a:t>
            </a:r>
            <a:r>
              <a:rPr lang="en-US" sz="2800" dirty="0">
                <a:solidFill>
                  <a:srgbClr val="000000"/>
                </a:solidFill>
                <a:latin typeface="Arial"/>
              </a:rPr>
              <a:t>NO</a:t>
            </a:r>
            <a:r>
              <a:rPr lang="en-US" sz="2800" baseline="-25000" dirty="0">
                <a:solidFill>
                  <a:srgbClr val="000000"/>
                </a:solidFill>
                <a:latin typeface="Arial"/>
              </a:rPr>
              <a:t>3</a:t>
            </a:r>
            <a:r>
              <a:rPr lang="en-US" sz="2800" baseline="30000" dirty="0" smtClean="0">
                <a:solidFill>
                  <a:srgbClr val="000000"/>
                </a:solidFill>
                <a:latin typeface="Arial"/>
                <a:cs typeface="Times New Roman"/>
              </a:rPr>
              <a:t>-</a:t>
            </a:r>
            <a:r>
              <a:rPr lang="en-US" sz="2800" dirty="0">
                <a:solidFill>
                  <a:srgbClr val="000000"/>
                </a:solidFill>
                <a:latin typeface="Arial"/>
                <a:cs typeface="Times New Roman"/>
              </a:rPr>
              <a:t>(</a:t>
            </a:r>
            <a:r>
              <a:rPr lang="en-US" sz="2800" dirty="0" err="1">
                <a:solidFill>
                  <a:srgbClr val="000000"/>
                </a:solidFill>
                <a:latin typeface="Arial"/>
                <a:cs typeface="Times New Roman"/>
              </a:rPr>
              <a:t>aq</a:t>
            </a:r>
            <a:r>
              <a:rPr lang="en-US" sz="2800" dirty="0">
                <a:solidFill>
                  <a:srgbClr val="000000"/>
                </a:solidFill>
                <a:latin typeface="Arial"/>
                <a:cs typeface="Times New Roman"/>
              </a:rPr>
              <a:t>)</a:t>
            </a:r>
            <a:endParaRPr lang="en-US" sz="2800" dirty="0">
              <a:solidFill>
                <a:srgbClr val="000000"/>
              </a:solidFill>
              <a:latin typeface="Arial"/>
            </a:endParaRPr>
          </a:p>
        </p:txBody>
      </p:sp>
      <p:sp>
        <p:nvSpPr>
          <p:cNvPr id="5" name="TextBox 4"/>
          <p:cNvSpPr txBox="1"/>
          <p:nvPr/>
        </p:nvSpPr>
        <p:spPr>
          <a:xfrm>
            <a:off x="1447800" y="3043535"/>
            <a:ext cx="1524000" cy="461665"/>
          </a:xfrm>
          <a:prstGeom prst="rect">
            <a:avLst/>
          </a:prstGeom>
          <a:noFill/>
        </p:spPr>
        <p:txBody>
          <a:bodyPr wrap="square" rtlCol="0">
            <a:spAutoFit/>
          </a:bodyPr>
          <a:lstStyle/>
          <a:p>
            <a:r>
              <a:rPr lang="en-US" sz="2400" dirty="0" smtClean="0">
                <a:solidFill>
                  <a:srgbClr val="FF0000"/>
                </a:solidFill>
              </a:rPr>
              <a:t>0.15 </a:t>
            </a:r>
            <a:r>
              <a:rPr lang="en-US" sz="2400" dirty="0">
                <a:solidFill>
                  <a:srgbClr val="FF0000"/>
                </a:solidFill>
              </a:rPr>
              <a:t>M</a:t>
            </a:r>
          </a:p>
        </p:txBody>
      </p:sp>
      <p:sp>
        <p:nvSpPr>
          <p:cNvPr id="6" name="TextBox 5"/>
          <p:cNvSpPr txBox="1"/>
          <p:nvPr/>
        </p:nvSpPr>
        <p:spPr>
          <a:xfrm>
            <a:off x="3505200" y="3043535"/>
            <a:ext cx="3352800" cy="707886"/>
          </a:xfrm>
          <a:prstGeom prst="rect">
            <a:avLst/>
          </a:prstGeom>
          <a:noFill/>
        </p:spPr>
        <p:txBody>
          <a:bodyPr wrap="square" rtlCol="0">
            <a:spAutoFit/>
          </a:bodyPr>
          <a:lstStyle/>
          <a:p>
            <a:r>
              <a:rPr lang="en-US" sz="2400" dirty="0" smtClean="0">
                <a:solidFill>
                  <a:srgbClr val="FF0000"/>
                </a:solidFill>
              </a:rPr>
              <a:t>0.15 </a:t>
            </a:r>
            <a:r>
              <a:rPr lang="en-US" sz="2400" dirty="0">
                <a:solidFill>
                  <a:srgbClr val="FF0000"/>
                </a:solidFill>
              </a:rPr>
              <a:t>M </a:t>
            </a:r>
            <a:br>
              <a:rPr lang="en-US" sz="2400" dirty="0">
                <a:solidFill>
                  <a:srgbClr val="FF0000"/>
                </a:solidFill>
              </a:rPr>
            </a:br>
            <a:r>
              <a:rPr lang="en-US" sz="1600" dirty="0">
                <a:solidFill>
                  <a:srgbClr val="FF0000"/>
                </a:solidFill>
              </a:rPr>
              <a:t>(100% dissociation)</a:t>
            </a:r>
          </a:p>
        </p:txBody>
      </p:sp>
      <p:sp>
        <p:nvSpPr>
          <p:cNvPr id="7" name="TextBox 6"/>
          <p:cNvSpPr txBox="1"/>
          <p:nvPr/>
        </p:nvSpPr>
        <p:spPr>
          <a:xfrm>
            <a:off x="1447800" y="3820180"/>
            <a:ext cx="7086600" cy="523220"/>
          </a:xfrm>
          <a:prstGeom prst="rect">
            <a:avLst/>
          </a:prstGeom>
          <a:noFill/>
        </p:spPr>
        <p:txBody>
          <a:bodyPr wrap="square" rtlCol="0">
            <a:spAutoFit/>
          </a:bodyPr>
          <a:lstStyle/>
          <a:p>
            <a:r>
              <a:rPr lang="en-US" sz="2800" dirty="0" smtClean="0">
                <a:solidFill>
                  <a:srgbClr val="000000"/>
                </a:solidFill>
                <a:latin typeface="Arial"/>
              </a:rPr>
              <a:t>pH </a:t>
            </a:r>
            <a:r>
              <a:rPr lang="en-US" sz="2800" dirty="0">
                <a:solidFill>
                  <a:srgbClr val="000000"/>
                </a:solidFill>
                <a:latin typeface="Arial"/>
              </a:rPr>
              <a:t>= -</a:t>
            </a:r>
            <a:r>
              <a:rPr lang="en-US" sz="2800" dirty="0" smtClean="0">
                <a:solidFill>
                  <a:srgbClr val="000000"/>
                </a:solidFill>
                <a:latin typeface="Arial"/>
              </a:rPr>
              <a:t>log[</a:t>
            </a:r>
            <a:r>
              <a:rPr lang="en-US" sz="2800" dirty="0">
                <a:solidFill>
                  <a:srgbClr val="000000"/>
                </a:solidFill>
                <a:latin typeface="Arial"/>
                <a:cs typeface="Times New Roman"/>
              </a:rPr>
              <a:t>H</a:t>
            </a:r>
            <a:r>
              <a:rPr lang="en-US" sz="2800" baseline="30000" dirty="0" smtClean="0">
                <a:solidFill>
                  <a:srgbClr val="000000"/>
                </a:solidFill>
                <a:latin typeface="Arial"/>
                <a:cs typeface="Times New Roman"/>
              </a:rPr>
              <a:t>+</a:t>
            </a:r>
            <a:r>
              <a:rPr lang="en-US" sz="2800" dirty="0" smtClean="0">
                <a:solidFill>
                  <a:srgbClr val="000000"/>
                </a:solidFill>
                <a:latin typeface="Arial"/>
                <a:cs typeface="Times New Roman"/>
              </a:rPr>
              <a:t>] </a:t>
            </a:r>
            <a:r>
              <a:rPr lang="en-US" sz="2800" dirty="0">
                <a:solidFill>
                  <a:srgbClr val="000000"/>
                </a:solidFill>
                <a:latin typeface="Arial"/>
                <a:cs typeface="Times New Roman"/>
              </a:rPr>
              <a:t>= -log </a:t>
            </a:r>
            <a:r>
              <a:rPr lang="en-US" sz="2800" dirty="0" smtClean="0">
                <a:solidFill>
                  <a:srgbClr val="000000"/>
                </a:solidFill>
                <a:latin typeface="Arial"/>
                <a:cs typeface="Times New Roman"/>
              </a:rPr>
              <a:t>(0.15) </a:t>
            </a:r>
            <a:r>
              <a:rPr lang="en-US" sz="2800" dirty="0">
                <a:solidFill>
                  <a:srgbClr val="000000"/>
                </a:solidFill>
                <a:latin typeface="Arial"/>
                <a:cs typeface="Times New Roman"/>
              </a:rPr>
              <a:t>= </a:t>
            </a:r>
            <a:r>
              <a:rPr lang="en-US" sz="2800" b="1" dirty="0" smtClean="0">
                <a:solidFill>
                  <a:srgbClr val="002060"/>
                </a:solidFill>
                <a:latin typeface="Arial"/>
                <a:cs typeface="Times New Roman"/>
              </a:rPr>
              <a:t>0.82</a:t>
            </a:r>
            <a:r>
              <a:rPr lang="en-US" sz="2800" dirty="0" smtClean="0">
                <a:solidFill>
                  <a:srgbClr val="000000"/>
                </a:solidFill>
                <a:latin typeface="Arial"/>
                <a:cs typeface="Times New Roman"/>
              </a:rPr>
              <a:t> </a:t>
            </a:r>
            <a:endParaRPr lang="en-US" sz="2800" dirty="0">
              <a:solidFill>
                <a:srgbClr val="000000"/>
              </a:solidFill>
              <a:latin typeface="Arial"/>
            </a:endParaRPr>
          </a:p>
        </p:txBody>
      </p:sp>
    </p:spTree>
    <p:extLst>
      <p:ext uri="{BB962C8B-B14F-4D97-AF65-F5344CB8AC3E}">
        <p14:creationId xmlns:p14="http://schemas.microsoft.com/office/powerpoint/2010/main" val="2118471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Dissociation constants express the strength of weak acids and </a:t>
            </a:r>
            <a:r>
              <a:rPr lang="en-US" dirty="0" smtClean="0">
                <a:solidFill>
                  <a:schemeClr val="tx2"/>
                </a:solidFill>
              </a:rPr>
              <a:t>bases</a:t>
            </a:r>
            <a:endParaRPr lang="en-US" dirty="0"/>
          </a:p>
        </p:txBody>
      </p:sp>
      <p:sp>
        <p:nvSpPr>
          <p:cNvPr id="3" name="Content Placeholder 2"/>
          <p:cNvSpPr>
            <a:spLocks noGrp="1"/>
          </p:cNvSpPr>
          <p:nvPr>
            <p:ph idx="1"/>
          </p:nvPr>
        </p:nvSpPr>
        <p:spPr/>
        <p:txBody>
          <a:bodyPr/>
          <a:lstStyle/>
          <a:p>
            <a:r>
              <a:rPr lang="en-US" sz="2600" dirty="0">
                <a:solidFill>
                  <a:schemeClr val="tx1"/>
                </a:solidFill>
                <a:latin typeface="+mn-lt"/>
                <a:ea typeface="+mn-ea"/>
                <a:cs typeface="+mn-cs"/>
              </a:rPr>
              <a:t>Since equilibrium for weak acids and bases lies far to the left (they do not dissociate fully), concentrations of ions in solution cannot be determined by the initial concentrations without knowing the extent of dissociation.  </a:t>
            </a:r>
          </a:p>
          <a:p>
            <a:endParaRPr lang="en-US" dirty="0"/>
          </a:p>
        </p:txBody>
      </p:sp>
    </p:spTree>
    <p:extLst>
      <p:ext uri="{BB962C8B-B14F-4D97-AF65-F5344CB8AC3E}">
        <p14:creationId xmlns:p14="http://schemas.microsoft.com/office/powerpoint/2010/main" val="3596381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solidFill>
                  <a:schemeClr val="tx2"/>
                </a:solidFill>
              </a:rPr>
              <a:t>Consider the equilibrium expression for the dissociation of any weak acid in water</a:t>
            </a:r>
            <a:r>
              <a:rPr lang="en-US" sz="3000" dirty="0" smtClean="0">
                <a:solidFill>
                  <a:schemeClr val="tx2"/>
                </a:solidFill>
              </a:rPr>
              <a:t>:</a:t>
            </a:r>
            <a:endParaRPr lang="en-US" sz="3000" dirty="0"/>
          </a:p>
        </p:txBody>
      </p:sp>
      <p:sp>
        <p:nvSpPr>
          <p:cNvPr id="3" name="Content Placeholder 2"/>
          <p:cNvSpPr>
            <a:spLocks noGrp="1"/>
          </p:cNvSpPr>
          <p:nvPr>
            <p:ph idx="1"/>
          </p:nvPr>
        </p:nvSpPr>
        <p:spPr>
          <a:xfrm>
            <a:off x="1143000" y="1524000"/>
            <a:ext cx="7848599" cy="915987"/>
          </a:xfrm>
        </p:spPr>
        <p:txBody>
          <a:bodyPr/>
          <a:lstStyle/>
          <a:p>
            <a:pPr marL="0" indent="0">
              <a:buNone/>
            </a:pPr>
            <a:r>
              <a:rPr lang="en-US" dirty="0" smtClean="0"/>
              <a:t>HA(</a:t>
            </a:r>
            <a:r>
              <a:rPr lang="en-US" dirty="0" err="1" smtClean="0"/>
              <a:t>aq</a:t>
            </a:r>
            <a:r>
              <a:rPr lang="en-US" dirty="0" smtClean="0"/>
              <a:t>) + H</a:t>
            </a:r>
            <a:r>
              <a:rPr lang="en-US" baseline="-25000" dirty="0" smtClean="0"/>
              <a:t>2</a:t>
            </a:r>
            <a:r>
              <a:rPr lang="en-US" dirty="0" smtClean="0"/>
              <a:t>O(l) </a:t>
            </a:r>
            <a:r>
              <a:rPr lang="en-US" dirty="0" smtClean="0">
                <a:sym typeface="Symbol"/>
              </a:rPr>
              <a:t> A</a:t>
            </a:r>
            <a:r>
              <a:rPr lang="en-US" baseline="30000" dirty="0" smtClean="0">
                <a:sym typeface="Symbol"/>
              </a:rPr>
              <a:t>-</a:t>
            </a:r>
            <a:r>
              <a:rPr lang="en-US" dirty="0" smtClean="0">
                <a:sym typeface="Symbol"/>
              </a:rPr>
              <a:t>(</a:t>
            </a:r>
            <a:r>
              <a:rPr lang="en-US" dirty="0" err="1" smtClean="0">
                <a:sym typeface="Symbol"/>
              </a:rPr>
              <a:t>aq</a:t>
            </a:r>
            <a:r>
              <a:rPr lang="en-US" dirty="0" smtClean="0">
                <a:sym typeface="Symbol"/>
              </a:rPr>
              <a:t>) + H</a:t>
            </a:r>
            <a:r>
              <a:rPr lang="en-US" baseline="-25000" dirty="0" smtClean="0">
                <a:sym typeface="Symbol"/>
              </a:rPr>
              <a:t>3</a:t>
            </a:r>
            <a:r>
              <a:rPr lang="en-US" dirty="0" smtClean="0">
                <a:sym typeface="Symbol"/>
              </a:rPr>
              <a:t>O</a:t>
            </a:r>
            <a:r>
              <a:rPr lang="en-US" baseline="30000" dirty="0" smtClean="0">
                <a:sym typeface="Symbol"/>
              </a:rPr>
              <a:t>+</a:t>
            </a:r>
            <a:r>
              <a:rPr lang="en-US" dirty="0" smtClean="0">
                <a:sym typeface="Symbol"/>
              </a:rPr>
              <a:t>(</a:t>
            </a:r>
            <a:r>
              <a:rPr lang="en-US" dirty="0" err="1" smtClean="0">
                <a:sym typeface="Symbol"/>
              </a:rPr>
              <a:t>aq</a:t>
            </a:r>
            <a:r>
              <a:rPr lang="en-US" dirty="0" smtClean="0">
                <a:sym typeface="Symbol"/>
              </a:rPr>
              <a: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280852361"/>
              </p:ext>
            </p:extLst>
          </p:nvPr>
        </p:nvGraphicFramePr>
        <p:xfrm>
          <a:off x="2819400" y="2209800"/>
          <a:ext cx="2762865" cy="1278340"/>
        </p:xfrm>
        <a:graphic>
          <a:graphicData uri="http://schemas.openxmlformats.org/presentationml/2006/ole">
            <mc:AlternateContent xmlns:mc="http://schemas.openxmlformats.org/markup-compatibility/2006">
              <mc:Choice xmlns:v="urn:schemas-microsoft-com:vml" Requires="v">
                <p:oleObj spid="_x0000_s205954" name="Equation" r:id="rId3" imgW="850680" imgH="393480" progId="Equation.3">
                  <p:embed/>
                </p:oleObj>
              </mc:Choice>
              <mc:Fallback>
                <p:oleObj name="Equation" r:id="rId3" imgW="850680" imgH="393480" progId="Equation.3">
                  <p:embed/>
                  <p:pic>
                    <p:nvPicPr>
                      <p:cNvPr id="0" name=""/>
                      <p:cNvPicPr/>
                      <p:nvPr/>
                    </p:nvPicPr>
                    <p:blipFill>
                      <a:blip r:embed="rId4"/>
                      <a:stretch>
                        <a:fillRect/>
                      </a:stretch>
                    </p:blipFill>
                    <p:spPr>
                      <a:xfrm>
                        <a:off x="2819400" y="2209800"/>
                        <a:ext cx="2762865" cy="127834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9903088"/>
              </p:ext>
            </p:extLst>
          </p:nvPr>
        </p:nvGraphicFramePr>
        <p:xfrm>
          <a:off x="1712913" y="3581400"/>
          <a:ext cx="3790950" cy="1235075"/>
        </p:xfrm>
        <a:graphic>
          <a:graphicData uri="http://schemas.openxmlformats.org/presentationml/2006/ole">
            <mc:AlternateContent xmlns:mc="http://schemas.openxmlformats.org/markup-compatibility/2006">
              <mc:Choice xmlns:v="urn:schemas-microsoft-com:vml" Requires="v">
                <p:oleObj spid="_x0000_s205955" name="Equation" r:id="rId5" imgW="1168200" imgH="380880" progId="Equation.3">
                  <p:embed/>
                </p:oleObj>
              </mc:Choice>
              <mc:Fallback>
                <p:oleObj name="Equation" r:id="rId5" imgW="1168200" imgH="380880" progId="Equation.3">
                  <p:embed/>
                  <p:pic>
                    <p:nvPicPr>
                      <p:cNvPr id="0" name="Object 3"/>
                      <p:cNvPicPr>
                        <a:picLocks noChangeAspect="1" noChangeArrowheads="1"/>
                      </p:cNvPicPr>
                      <p:nvPr/>
                    </p:nvPicPr>
                    <p:blipFill>
                      <a:blip r:embed="rId6"/>
                      <a:srcRect/>
                      <a:stretch>
                        <a:fillRect/>
                      </a:stretch>
                    </p:blipFill>
                    <p:spPr bwMode="auto">
                      <a:xfrm>
                        <a:off x="1712913" y="3581400"/>
                        <a:ext cx="37909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ight Brace 6"/>
          <p:cNvSpPr/>
          <p:nvPr/>
        </p:nvSpPr>
        <p:spPr bwMode="auto">
          <a:xfrm rot="5400000">
            <a:off x="2209800" y="4021137"/>
            <a:ext cx="609600" cy="1524000"/>
          </a:xfrm>
          <a:prstGeom prst="rightBrac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8" name="TextBox 7"/>
          <p:cNvSpPr txBox="1"/>
          <p:nvPr/>
        </p:nvSpPr>
        <p:spPr>
          <a:xfrm>
            <a:off x="2286000" y="5087937"/>
            <a:ext cx="838200" cy="523220"/>
          </a:xfrm>
          <a:prstGeom prst="rect">
            <a:avLst/>
          </a:prstGeom>
          <a:noFill/>
        </p:spPr>
        <p:txBody>
          <a:bodyPr wrap="square" rtlCol="0">
            <a:spAutoFit/>
          </a:bodyPr>
          <a:lstStyle/>
          <a:p>
            <a:r>
              <a:rPr lang="en-US" sz="2800" b="1" dirty="0" err="1" smtClean="0">
                <a:solidFill>
                  <a:srgbClr val="002060"/>
                </a:solidFill>
              </a:rPr>
              <a:t>K</a:t>
            </a:r>
            <a:r>
              <a:rPr lang="en-US" sz="2800" b="1" baseline="-25000" dirty="0" err="1" smtClean="0">
                <a:solidFill>
                  <a:srgbClr val="002060"/>
                </a:solidFill>
              </a:rPr>
              <a:t>a</a:t>
            </a:r>
            <a:endParaRPr lang="en-US" sz="2800" b="1" baseline="-25000" dirty="0">
              <a:solidFill>
                <a:srgbClr val="002060"/>
              </a:solidFill>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2400695971"/>
              </p:ext>
            </p:extLst>
          </p:nvPr>
        </p:nvGraphicFramePr>
        <p:xfrm>
          <a:off x="2801938" y="5562600"/>
          <a:ext cx="2760662" cy="1235075"/>
        </p:xfrm>
        <a:graphic>
          <a:graphicData uri="http://schemas.openxmlformats.org/presentationml/2006/ole">
            <mc:AlternateContent xmlns:mc="http://schemas.openxmlformats.org/markup-compatibility/2006">
              <mc:Choice xmlns:v="urn:schemas-microsoft-com:vml" Requires="v">
                <p:oleObj spid="_x0000_s205956" name="Equation" r:id="rId7" imgW="850680" imgH="380880" progId="Equation.3">
                  <p:embed/>
                </p:oleObj>
              </mc:Choice>
              <mc:Fallback>
                <p:oleObj name="Equation" r:id="rId7" imgW="850680" imgH="380880" progId="Equation.3">
                  <p:embed/>
                  <p:pic>
                    <p:nvPicPr>
                      <p:cNvPr id="0" name="Object 4"/>
                      <p:cNvPicPr>
                        <a:picLocks noChangeAspect="1" noChangeArrowheads="1"/>
                      </p:cNvPicPr>
                      <p:nvPr/>
                    </p:nvPicPr>
                    <p:blipFill>
                      <a:blip r:embed="rId8"/>
                      <a:srcRect/>
                      <a:stretch>
                        <a:fillRect/>
                      </a:stretch>
                    </p:blipFill>
                    <p:spPr bwMode="auto">
                      <a:xfrm>
                        <a:off x="2801938" y="5562600"/>
                        <a:ext cx="2760662"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4653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dirty="0" smtClean="0"/>
              <a:t>The</a:t>
            </a:r>
            <a:r>
              <a:rPr lang="en-US" sz="3200" b="1" dirty="0" smtClean="0"/>
              <a:t> </a:t>
            </a:r>
            <a:r>
              <a:rPr lang="en-US" sz="3200" b="1" dirty="0"/>
              <a:t>acid dissociation </a:t>
            </a:r>
            <a:r>
              <a:rPr lang="en-US" sz="3200" b="1" dirty="0" smtClean="0"/>
              <a:t>constant, </a:t>
            </a:r>
            <a:r>
              <a:rPr lang="en-US" sz="3200" b="1" dirty="0" err="1" smtClean="0"/>
              <a:t>K</a:t>
            </a:r>
            <a:r>
              <a:rPr lang="en-US" sz="3200" b="1" baseline="-25000" dirty="0" err="1" smtClean="0"/>
              <a:t>a</a:t>
            </a:r>
            <a:endParaRPr lang="en-US" sz="3200" dirty="0"/>
          </a:p>
        </p:txBody>
      </p:sp>
      <p:sp>
        <p:nvSpPr>
          <p:cNvPr id="3" name="Content Placeholder 2"/>
          <p:cNvSpPr>
            <a:spLocks noGrp="1"/>
          </p:cNvSpPr>
          <p:nvPr>
            <p:ph idx="1"/>
          </p:nvPr>
        </p:nvSpPr>
        <p:spPr/>
        <p:txBody>
          <a:bodyPr/>
          <a:lstStyle/>
          <a:p>
            <a:pPr lvl="0"/>
            <a:r>
              <a:rPr lang="en-US" dirty="0"/>
              <a:t>It has a </a:t>
            </a:r>
            <a:r>
              <a:rPr lang="en-US" u="sng" dirty="0"/>
              <a:t>fixed</a:t>
            </a:r>
            <a:r>
              <a:rPr lang="en-US" dirty="0"/>
              <a:t> value for a particular acid at a specified temperature.  </a:t>
            </a:r>
          </a:p>
          <a:p>
            <a:pPr lvl="0"/>
            <a:r>
              <a:rPr lang="en-US" dirty="0"/>
              <a:t>Since the value of </a:t>
            </a:r>
            <a:r>
              <a:rPr lang="en-US" dirty="0" err="1"/>
              <a:t>K</a:t>
            </a:r>
            <a:r>
              <a:rPr lang="en-US" baseline="-25000" dirty="0" err="1"/>
              <a:t>a</a:t>
            </a:r>
            <a:r>
              <a:rPr lang="en-US" dirty="0"/>
              <a:t> depends on the position of equilibrium of acid dissociation, it gives us a direct measure of the </a:t>
            </a:r>
            <a:r>
              <a:rPr lang="en-US" u="sng" dirty="0"/>
              <a:t>strength of an acid</a:t>
            </a:r>
            <a:r>
              <a:rPr lang="en-US" dirty="0"/>
              <a:t>.  </a:t>
            </a:r>
          </a:p>
          <a:p>
            <a:endParaRPr lang="en-US" dirty="0"/>
          </a:p>
        </p:txBody>
      </p:sp>
    </p:spTree>
    <p:extLst>
      <p:ext uri="{BB962C8B-B14F-4D97-AF65-F5344CB8AC3E}">
        <p14:creationId xmlns:p14="http://schemas.microsoft.com/office/powerpoint/2010/main" val="21640523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dirty="0" smtClean="0"/>
              <a:t>The</a:t>
            </a:r>
            <a:r>
              <a:rPr lang="en-US" sz="3200" b="1" dirty="0" smtClean="0"/>
              <a:t> </a:t>
            </a:r>
            <a:r>
              <a:rPr lang="en-US" sz="3200" b="1" dirty="0"/>
              <a:t>acid dissociation </a:t>
            </a:r>
            <a:r>
              <a:rPr lang="en-US" sz="3200" b="1" dirty="0" smtClean="0"/>
              <a:t>constant, </a:t>
            </a:r>
            <a:r>
              <a:rPr lang="en-US" sz="3200" b="1" dirty="0" err="1" smtClean="0"/>
              <a:t>K</a:t>
            </a:r>
            <a:r>
              <a:rPr lang="en-US" sz="3200" b="1" baseline="-25000" dirty="0" err="1" smtClean="0"/>
              <a:t>a</a:t>
            </a:r>
            <a:endParaRPr lang="en-US" sz="3200" dirty="0"/>
          </a:p>
        </p:txBody>
      </p:sp>
      <p:sp>
        <p:nvSpPr>
          <p:cNvPr id="3" name="Content Placeholder 2"/>
          <p:cNvSpPr>
            <a:spLocks noGrp="1"/>
          </p:cNvSpPr>
          <p:nvPr>
            <p:ph idx="1"/>
          </p:nvPr>
        </p:nvSpPr>
        <p:spPr/>
        <p:txBody>
          <a:bodyPr/>
          <a:lstStyle/>
          <a:p>
            <a:pPr lvl="0"/>
            <a:r>
              <a:rPr lang="en-US" dirty="0"/>
              <a:t>The </a:t>
            </a:r>
            <a:r>
              <a:rPr lang="en-US" i="1" dirty="0"/>
              <a:t>higher</a:t>
            </a:r>
            <a:r>
              <a:rPr lang="en-US" dirty="0"/>
              <a:t> the value of </a:t>
            </a:r>
            <a:r>
              <a:rPr lang="en-US" dirty="0" err="1"/>
              <a:t>K</a:t>
            </a:r>
            <a:r>
              <a:rPr lang="en-US" baseline="-25000" dirty="0" err="1"/>
              <a:t>a</a:t>
            </a:r>
            <a:r>
              <a:rPr lang="en-US" dirty="0"/>
              <a:t> at a particular temperature, the </a:t>
            </a:r>
            <a:r>
              <a:rPr lang="en-US" i="1" dirty="0"/>
              <a:t>greater </a:t>
            </a:r>
            <a:r>
              <a:rPr lang="en-US" dirty="0"/>
              <a:t>the dissociation and so the stronger the acid.</a:t>
            </a:r>
          </a:p>
          <a:p>
            <a:pPr lvl="0"/>
            <a:r>
              <a:rPr lang="en-US" dirty="0"/>
              <a:t>Note: because </a:t>
            </a:r>
            <a:r>
              <a:rPr lang="en-US" dirty="0" err="1"/>
              <a:t>K</a:t>
            </a:r>
            <a:r>
              <a:rPr lang="en-US" baseline="-25000" dirty="0" err="1"/>
              <a:t>a</a:t>
            </a:r>
            <a:r>
              <a:rPr lang="en-US" dirty="0"/>
              <a:t> is an equilibrium </a:t>
            </a:r>
            <a:r>
              <a:rPr lang="en-US" i="1" dirty="0"/>
              <a:t>constant</a:t>
            </a:r>
            <a:r>
              <a:rPr lang="en-US" dirty="0"/>
              <a:t>, its value does not change with the concentration of the acid or in the presence of other ions.</a:t>
            </a:r>
          </a:p>
          <a:p>
            <a:endParaRPr lang="en-US" dirty="0"/>
          </a:p>
        </p:txBody>
      </p:sp>
    </p:spTree>
    <p:extLst>
      <p:ext uri="{BB962C8B-B14F-4D97-AF65-F5344CB8AC3E}">
        <p14:creationId xmlns:p14="http://schemas.microsoft.com/office/powerpoint/2010/main" val="4131879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2" y="301625"/>
            <a:ext cx="7621587" cy="1143000"/>
          </a:xfrm>
        </p:spPr>
        <p:txBody>
          <a:bodyPr/>
          <a:lstStyle/>
          <a:p>
            <a:r>
              <a:rPr lang="en-US" sz="3000" dirty="0">
                <a:solidFill>
                  <a:schemeClr val="tx2"/>
                </a:solidFill>
              </a:rPr>
              <a:t>Consider the equilibrium expression for the dissociation of any weak </a:t>
            </a:r>
            <a:r>
              <a:rPr lang="en-US" sz="3000" dirty="0" smtClean="0">
                <a:solidFill>
                  <a:schemeClr val="tx2"/>
                </a:solidFill>
              </a:rPr>
              <a:t>base </a:t>
            </a:r>
            <a:r>
              <a:rPr lang="en-US" sz="3000" dirty="0">
                <a:solidFill>
                  <a:schemeClr val="tx2"/>
                </a:solidFill>
              </a:rPr>
              <a:t>in water</a:t>
            </a:r>
            <a:r>
              <a:rPr lang="en-US" sz="3000" dirty="0" smtClean="0">
                <a:solidFill>
                  <a:schemeClr val="tx2"/>
                </a:solidFill>
              </a:rPr>
              <a:t>:</a:t>
            </a:r>
            <a:endParaRPr lang="en-US" sz="3000" dirty="0"/>
          </a:p>
        </p:txBody>
      </p:sp>
      <p:sp>
        <p:nvSpPr>
          <p:cNvPr id="3" name="Content Placeholder 2"/>
          <p:cNvSpPr>
            <a:spLocks noGrp="1"/>
          </p:cNvSpPr>
          <p:nvPr>
            <p:ph idx="1"/>
          </p:nvPr>
        </p:nvSpPr>
        <p:spPr>
          <a:xfrm>
            <a:off x="1143000" y="1827213"/>
            <a:ext cx="7848599" cy="915987"/>
          </a:xfrm>
        </p:spPr>
        <p:txBody>
          <a:bodyPr/>
          <a:lstStyle/>
          <a:p>
            <a:pPr marL="0" indent="0">
              <a:buNone/>
            </a:pPr>
            <a:r>
              <a:rPr lang="en-US" dirty="0" smtClean="0"/>
              <a:t>B(</a:t>
            </a:r>
            <a:r>
              <a:rPr lang="en-US" dirty="0" err="1" smtClean="0"/>
              <a:t>aq</a:t>
            </a:r>
            <a:r>
              <a:rPr lang="en-US" dirty="0" smtClean="0"/>
              <a:t>) + H</a:t>
            </a:r>
            <a:r>
              <a:rPr lang="en-US" baseline="-25000" dirty="0" smtClean="0"/>
              <a:t>2</a:t>
            </a:r>
            <a:r>
              <a:rPr lang="en-US" dirty="0" smtClean="0"/>
              <a:t>O(l) </a:t>
            </a:r>
            <a:r>
              <a:rPr lang="en-US" dirty="0" smtClean="0">
                <a:sym typeface="Symbol"/>
              </a:rPr>
              <a:t> BH</a:t>
            </a:r>
            <a:r>
              <a:rPr lang="en-US" baseline="30000" dirty="0" smtClean="0">
                <a:sym typeface="Symbol"/>
              </a:rPr>
              <a:t>+</a:t>
            </a:r>
            <a:r>
              <a:rPr lang="en-US" dirty="0" smtClean="0">
                <a:sym typeface="Symbol"/>
              </a:rPr>
              <a:t>(</a:t>
            </a:r>
            <a:r>
              <a:rPr lang="en-US" dirty="0" err="1" smtClean="0">
                <a:sym typeface="Symbol"/>
              </a:rPr>
              <a:t>aq</a:t>
            </a:r>
            <a:r>
              <a:rPr lang="en-US" dirty="0" smtClean="0">
                <a:sym typeface="Symbol"/>
              </a:rPr>
              <a:t>) + OH</a:t>
            </a:r>
            <a:r>
              <a:rPr lang="en-US" baseline="30000" dirty="0" smtClean="0">
                <a:sym typeface="Symbol"/>
              </a:rPr>
              <a:t>-</a:t>
            </a:r>
            <a:r>
              <a:rPr lang="en-US" dirty="0" smtClean="0">
                <a:sym typeface="Symbol"/>
              </a:rPr>
              <a:t>(</a:t>
            </a:r>
            <a:r>
              <a:rPr lang="en-US" dirty="0" err="1" smtClean="0">
                <a:sym typeface="Symbol"/>
              </a:rPr>
              <a:t>aq</a:t>
            </a:r>
            <a:r>
              <a:rPr lang="en-US" dirty="0" smtClean="0">
                <a:sym typeface="Symbol"/>
              </a:rPr>
              <a: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366726961"/>
              </p:ext>
            </p:extLst>
          </p:nvPr>
        </p:nvGraphicFramePr>
        <p:xfrm>
          <a:off x="3048000" y="3505200"/>
          <a:ext cx="2844800" cy="1236662"/>
        </p:xfrm>
        <a:graphic>
          <a:graphicData uri="http://schemas.openxmlformats.org/presentationml/2006/ole">
            <mc:AlternateContent xmlns:mc="http://schemas.openxmlformats.org/markup-compatibility/2006">
              <mc:Choice xmlns:v="urn:schemas-microsoft-com:vml" Requires="v">
                <p:oleObj spid="_x0000_s206887" name="Equation" r:id="rId3" imgW="876240" imgH="380880" progId="Equation.3">
                  <p:embed/>
                </p:oleObj>
              </mc:Choice>
              <mc:Fallback>
                <p:oleObj name="Equation" r:id="rId3" imgW="876240" imgH="380880" progId="Equation.3">
                  <p:embed/>
                  <p:pic>
                    <p:nvPicPr>
                      <p:cNvPr id="0" name=""/>
                      <p:cNvPicPr/>
                      <p:nvPr/>
                    </p:nvPicPr>
                    <p:blipFill>
                      <a:blip r:embed="rId4"/>
                      <a:stretch>
                        <a:fillRect/>
                      </a:stretch>
                    </p:blipFill>
                    <p:spPr>
                      <a:xfrm>
                        <a:off x="3048000" y="3505200"/>
                        <a:ext cx="2844800" cy="1236662"/>
                      </a:xfrm>
                      <a:prstGeom prst="rect">
                        <a:avLst/>
                      </a:prstGeom>
                    </p:spPr>
                  </p:pic>
                </p:oleObj>
              </mc:Fallback>
            </mc:AlternateContent>
          </a:graphicData>
        </a:graphic>
      </p:graphicFrame>
    </p:spTree>
    <p:extLst>
      <p:ext uri="{BB962C8B-B14F-4D97-AF65-F5344CB8AC3E}">
        <p14:creationId xmlns:p14="http://schemas.microsoft.com/office/powerpoint/2010/main" val="178043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Eclipse">
  <a:themeElements>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version>
  <revision id="1.0.37047.0"/>
  <revision id="1.1.46558.0"/>
</version>
</file>

<file path=customXml/itemProps1.xml><?xml version="1.0" encoding="utf-8"?>
<ds:datastoreItem xmlns:ds="http://schemas.openxmlformats.org/officeDocument/2006/customXml" ds:itemID="{C29985AC-54AE-4FED-ABB0-22EBA4A9C6AA}">
  <ds:schemaRefs/>
</ds:datastoreItem>
</file>

<file path=docProps/app.xml><?xml version="1.0" encoding="utf-8"?>
<Properties xmlns="http://schemas.openxmlformats.org/officeDocument/2006/extended-properties" xmlns:vt="http://schemas.openxmlformats.org/officeDocument/2006/docPropsVTypes">
  <Template>Eclipse</Template>
  <TotalTime>2798</TotalTime>
  <Words>1276</Words>
  <Application>Microsoft Office PowerPoint</Application>
  <PresentationFormat>On-screen Show (4:3)</PresentationFormat>
  <Paragraphs>168</Paragraphs>
  <Slides>32</Slides>
  <Notes>1</Notes>
  <HiddenSlides>0</HiddenSlides>
  <MMClips>1</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40" baseType="lpstr">
      <vt:lpstr>Arial</vt:lpstr>
      <vt:lpstr>Symbol</vt:lpstr>
      <vt:lpstr>Times New Roman</vt:lpstr>
      <vt:lpstr>Verdana</vt:lpstr>
      <vt:lpstr>Wingdings</vt:lpstr>
      <vt:lpstr>Eclipse</vt:lpstr>
      <vt:lpstr>Equation</vt:lpstr>
      <vt:lpstr>Microsoft Equation 3.0</vt:lpstr>
      <vt:lpstr>PART 3:  Weak Acids &amp; Bases</vt:lpstr>
      <vt:lpstr>Strong acids and bases: pH and pOH can be deduced from their concentrations</vt:lpstr>
      <vt:lpstr>Strong acids and bases: pH and pOH can be deduced from their concentrations</vt:lpstr>
      <vt:lpstr>Strong acids and bases: pH and pOH can be deduced from their concentrations</vt:lpstr>
      <vt:lpstr>Dissociation constants express the strength of weak acids and bases</vt:lpstr>
      <vt:lpstr>Consider the equilibrium expression for the dissociation of any weak acid in water:</vt:lpstr>
      <vt:lpstr>The acid dissociation constant, Ka</vt:lpstr>
      <vt:lpstr>The acid dissociation constant, Ka</vt:lpstr>
      <vt:lpstr>Consider the equilibrium expression for the dissociation of any weak base in water:</vt:lpstr>
      <vt:lpstr>The base dissociation constant, Kb</vt:lpstr>
      <vt:lpstr>Calculations involving Ka and Kb</vt:lpstr>
      <vt:lpstr>Calculations involving Ka and Kb</vt:lpstr>
      <vt:lpstr>Calculation of Ka and Kb from pH and initial concentration  Example: Calculate Ka at 25C for a 0.0100 mol dm-3 solution of  ethanoic acid, CH3COOH.  It has a pH value of 3.40 at this temp.</vt:lpstr>
      <vt:lpstr>Calculation of Ka and Kb from pH and initial concentration  Example: Calculate Kb at 25C for a 0.100 mol dm-3 solution of  methylamine, CH3NH2.  Its pH value is 11.80 at this temp.</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Calculation of [H+] and pH, [OH-] and pOH from Ka and Kb  A real, but ugly example: Calculate the pH of a 0.10M solution  of HNO2 (Ka = 4.0 x 10-4)</vt:lpstr>
      <vt:lpstr>PowerPoint Presentation</vt:lpstr>
      <vt:lpstr>Calculation of [H+] and pH, [OH-] and pOH from Ka and Kb Pretty little AP/IB example: Determine the pH of a   0.75 mol dm-3 solution of ethanoic acid (Ka = 1.8 x 10-5).</vt:lpstr>
      <vt:lpstr>Calculation of [H+] and pH, [OH-] and pOH from Ka and Kb Pretty little AP/IB example: Determine the pH of a   0.75 mol dm-3 solution of ethanoic acid (Ka = 1.8 x 10-5).</vt:lpstr>
      <vt:lpstr>Calculation of [H+] and pH, [OH-] and pOH from Ka and Kb Pretty little AP/IB example #2: Determine the pH of a   0.20 mol dm-3 solution of ammonia (Kb = 1.8 x 10-5).</vt:lpstr>
      <vt:lpstr>Calculation of [H+] and pH, [OH-] and pOH from Ka and Kb Pretty little AP/IB example #2: Determine the pH of a   0.20 mol dm-3 solution of ammonia (Kb = 1.8 x 10-5).</vt:lpstr>
      <vt:lpstr>pKa and pKb</vt:lpstr>
      <vt:lpstr>pKa and pKb</vt:lpstr>
      <vt:lpstr>pKa and pKb</vt:lpstr>
      <vt:lpstr>Relationship between Ka and Kb,  pKa and pKb for a conjugate pair: </vt:lpstr>
      <vt:lpstr>Relationship between Ka and Kb,  pKa and pKb for a conjugate pair: </vt:lpstr>
      <vt:lpstr>Relationship between Ka and Kb,  pKa and pKb for a conjugate pair: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Applications of  Aqueous Equilibria</dc:title>
  <dc:creator>Debbie Y. Dogancay</dc:creator>
  <cp:lastModifiedBy>Dogancay, Deborah</cp:lastModifiedBy>
  <cp:revision>70</cp:revision>
  <cp:lastPrinted>2013-01-22T16:11:23Z</cp:lastPrinted>
  <dcterms:created xsi:type="dcterms:W3CDTF">2009-02-26T08:27:05Z</dcterms:created>
  <dcterms:modified xsi:type="dcterms:W3CDTF">2013-11-15T17:40:05Z</dcterms:modified>
</cp:coreProperties>
</file>