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wav" ContentType="audio/wav"/>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4" r:id="rId1"/>
  </p:sldMasterIdLst>
  <p:notesMasterIdLst>
    <p:notesMasterId r:id="rId36"/>
  </p:notesMasterIdLst>
  <p:handoutMasterIdLst>
    <p:handoutMasterId r:id="rId37"/>
  </p:handoutMasterIdLst>
  <p:sldIdLst>
    <p:sldId id="282" r:id="rId2"/>
    <p:sldId id="303" r:id="rId3"/>
    <p:sldId id="305" r:id="rId4"/>
    <p:sldId id="304" r:id="rId5"/>
    <p:sldId id="332" r:id="rId6"/>
    <p:sldId id="333" r:id="rId7"/>
    <p:sldId id="334" r:id="rId8"/>
    <p:sldId id="344" r:id="rId9"/>
    <p:sldId id="345" r:id="rId10"/>
    <p:sldId id="346" r:id="rId11"/>
    <p:sldId id="284" r:id="rId12"/>
    <p:sldId id="340" r:id="rId13"/>
    <p:sldId id="335" r:id="rId14"/>
    <p:sldId id="336" r:id="rId15"/>
    <p:sldId id="338" r:id="rId16"/>
    <p:sldId id="339" r:id="rId17"/>
    <p:sldId id="286" r:id="rId18"/>
    <p:sldId id="287" r:id="rId19"/>
    <p:sldId id="288" r:id="rId20"/>
    <p:sldId id="289" r:id="rId21"/>
    <p:sldId id="290" r:id="rId22"/>
    <p:sldId id="291" r:id="rId23"/>
    <p:sldId id="292" r:id="rId24"/>
    <p:sldId id="293" r:id="rId25"/>
    <p:sldId id="294" r:id="rId26"/>
    <p:sldId id="295" r:id="rId27"/>
    <p:sldId id="296" r:id="rId28"/>
    <p:sldId id="297" r:id="rId29"/>
    <p:sldId id="298" r:id="rId30"/>
    <p:sldId id="299" r:id="rId31"/>
    <p:sldId id="306" r:id="rId32"/>
    <p:sldId id="341" r:id="rId33"/>
    <p:sldId id="342" r:id="rId34"/>
    <p:sldId id="343" r:id="rId35"/>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Verdana"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606" autoAdjust="0"/>
    <p:restoredTop sz="86476" autoAdjust="0"/>
  </p:normalViewPr>
  <p:slideViewPr>
    <p:cSldViewPr>
      <p:cViewPr varScale="1">
        <p:scale>
          <a:sx n="80" d="100"/>
          <a:sy n="80" d="100"/>
        </p:scale>
        <p:origin x="696" y="78"/>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24.wmf"/><Relationship Id="rId1" Type="http://schemas.openxmlformats.org/officeDocument/2006/relationships/image" Target="../media/image2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6.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7.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8.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9.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31.wmf"/><Relationship Id="rId1" Type="http://schemas.openxmlformats.org/officeDocument/2006/relationships/image" Target="../media/image30.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70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72707"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fld id="{7F1AF13F-6A7F-4C1B-979B-C2B910E37E91}" type="datetimeFigureOut">
              <a:rPr lang="en-US"/>
              <a:pPr/>
              <a:t>11/21/2013</a:t>
            </a:fld>
            <a:endParaRPr lang="en-US"/>
          </a:p>
        </p:txBody>
      </p:sp>
      <p:sp>
        <p:nvSpPr>
          <p:cNvPr id="72708"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72709"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E50AEC6D-D100-4CA1-90DB-D0E7B40E3520}" type="slidenum">
              <a:rPr lang="en-US"/>
              <a:pPr/>
              <a:t>‹#›</a:t>
            </a:fld>
            <a:endParaRPr lang="en-US"/>
          </a:p>
        </p:txBody>
      </p:sp>
    </p:spTree>
    <p:extLst>
      <p:ext uri="{BB962C8B-B14F-4D97-AF65-F5344CB8AC3E}">
        <p14:creationId xmlns:p14="http://schemas.microsoft.com/office/powerpoint/2010/main" val="26565072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307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3174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pPr>
              <a:defRPr/>
            </a:pPr>
            <a:fld id="{F37C1590-28D0-488E-8040-238E2C9E04E3}" type="slidenum">
              <a:rPr lang="en-US"/>
              <a:pPr>
                <a:defRPr/>
              </a:pPr>
              <a:t>‹#›</a:t>
            </a:fld>
            <a:endParaRPr lang="en-US"/>
          </a:p>
        </p:txBody>
      </p:sp>
    </p:spTree>
    <p:extLst>
      <p:ext uri="{BB962C8B-B14F-4D97-AF65-F5344CB8AC3E}">
        <p14:creationId xmlns:p14="http://schemas.microsoft.com/office/powerpoint/2010/main" val="286233347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5299840F-DFDB-4E82-B228-6F97CC087C9D}" type="slidenum">
              <a:rPr lang="en-US" smtClean="0">
                <a:latin typeface="Arial" pitchFamily="34" charset="0"/>
              </a:rPr>
              <a:pPr/>
              <a:t>1</a:t>
            </a:fld>
            <a:endParaRPr lang="en-US" smtClean="0">
              <a:latin typeface="Arial" pitchFamily="34" charset="0"/>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41521286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3CE2E681-2809-4779-830B-52F57BA26BE8}" type="slidenum">
              <a:rPr lang="en-US" smtClean="0">
                <a:latin typeface="Arial" pitchFamily="34" charset="0"/>
              </a:rPr>
              <a:pPr/>
              <a:t>13</a:t>
            </a:fld>
            <a:endParaRPr lang="en-US" smtClean="0">
              <a:latin typeface="Arial" pitchFamily="34" charset="0"/>
            </a:endParaRPr>
          </a:p>
        </p:txBody>
      </p:sp>
      <p:sp>
        <p:nvSpPr>
          <p:cNvPr id="41987" name="Rectangle 2"/>
          <p:cNvSpPr>
            <a:spLocks noGrp="1" noRot="1" noChangeAspect="1" noChangeArrowheads="1" noTextEdit="1"/>
          </p:cNvSpPr>
          <p:nvPr>
            <p:ph type="sldImg"/>
          </p:nvPr>
        </p:nvSpPr>
        <p:spPr>
          <a:xfrm>
            <a:off x="1150938" y="692150"/>
            <a:ext cx="4556125" cy="3416300"/>
          </a:xfrm>
          <a:ln/>
        </p:spPr>
      </p:sp>
      <p:sp>
        <p:nvSpPr>
          <p:cNvPr id="41988" name="Rectangle 3"/>
          <p:cNvSpPr>
            <a:spLocks noGrp="1" noChangeArrowheads="1"/>
          </p:cNvSpPr>
          <p:nvPr>
            <p:ph type="body" idx="1"/>
          </p:nvPr>
        </p:nvSpPr>
        <p:spPr>
          <a:xfrm>
            <a:off x="914400" y="4343400"/>
            <a:ext cx="5029200" cy="4114800"/>
          </a:xfrm>
          <a:noFill/>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25308609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32B3EB93-D2C1-4D05-8875-06A23A4ACA07}" type="slidenum">
              <a:rPr lang="en-US" smtClean="0">
                <a:latin typeface="Arial" pitchFamily="34" charset="0"/>
              </a:rPr>
              <a:pPr/>
              <a:t>14</a:t>
            </a:fld>
            <a:endParaRPr lang="en-US" smtClean="0">
              <a:latin typeface="Arial" pitchFamily="34" charset="0"/>
            </a:endParaRPr>
          </a:p>
        </p:txBody>
      </p:sp>
      <p:sp>
        <p:nvSpPr>
          <p:cNvPr id="43011" name="Rectangle 2"/>
          <p:cNvSpPr>
            <a:spLocks noGrp="1" noRot="1" noChangeAspect="1" noChangeArrowheads="1" noTextEdit="1"/>
          </p:cNvSpPr>
          <p:nvPr>
            <p:ph type="sldImg"/>
          </p:nvPr>
        </p:nvSpPr>
        <p:spPr>
          <a:xfrm>
            <a:off x="1150938" y="692150"/>
            <a:ext cx="4556125" cy="3416300"/>
          </a:xfrm>
          <a:ln/>
        </p:spPr>
      </p:sp>
      <p:sp>
        <p:nvSpPr>
          <p:cNvPr id="43012" name="Rectangle 3"/>
          <p:cNvSpPr>
            <a:spLocks noGrp="1" noChangeArrowheads="1"/>
          </p:cNvSpPr>
          <p:nvPr>
            <p:ph type="body" idx="1"/>
          </p:nvPr>
        </p:nvSpPr>
        <p:spPr>
          <a:xfrm>
            <a:off x="914400" y="4343400"/>
            <a:ext cx="5029200" cy="4114800"/>
          </a:xfrm>
          <a:noFill/>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3758866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4E94BEF9-B173-4483-AE96-5089C2C4323D}" type="slidenum">
              <a:rPr lang="en-US" smtClean="0">
                <a:latin typeface="Arial" pitchFamily="34" charset="0"/>
              </a:rPr>
              <a:pPr/>
              <a:t>15</a:t>
            </a:fld>
            <a:endParaRPr lang="en-US" smtClean="0">
              <a:latin typeface="Arial" pitchFamily="34" charset="0"/>
            </a:endParaRPr>
          </a:p>
        </p:txBody>
      </p:sp>
      <p:sp>
        <p:nvSpPr>
          <p:cNvPr id="44035" name="Rectangle 2"/>
          <p:cNvSpPr>
            <a:spLocks noGrp="1" noRot="1" noChangeAspect="1" noChangeArrowheads="1" noTextEdit="1"/>
          </p:cNvSpPr>
          <p:nvPr>
            <p:ph type="sldImg"/>
          </p:nvPr>
        </p:nvSpPr>
        <p:spPr>
          <a:xfrm>
            <a:off x="1150938" y="692150"/>
            <a:ext cx="4556125" cy="3416300"/>
          </a:xfrm>
          <a:ln/>
        </p:spPr>
      </p:sp>
      <p:sp>
        <p:nvSpPr>
          <p:cNvPr id="44036" name="Rectangle 3"/>
          <p:cNvSpPr>
            <a:spLocks noGrp="1" noChangeArrowheads="1"/>
          </p:cNvSpPr>
          <p:nvPr>
            <p:ph type="body" idx="1"/>
          </p:nvPr>
        </p:nvSpPr>
        <p:spPr>
          <a:xfrm>
            <a:off x="914400" y="4343400"/>
            <a:ext cx="5029200" cy="4114800"/>
          </a:xfrm>
          <a:noFill/>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21822676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92F58768-73AC-4EBA-82DD-E5E73C29E9CD}" type="slidenum">
              <a:rPr lang="en-US" smtClean="0">
                <a:latin typeface="Arial" pitchFamily="34" charset="0"/>
              </a:rPr>
              <a:pPr/>
              <a:t>16</a:t>
            </a:fld>
            <a:endParaRPr lang="en-US" smtClean="0">
              <a:latin typeface="Arial" pitchFamily="34" charset="0"/>
            </a:endParaRPr>
          </a:p>
        </p:txBody>
      </p:sp>
      <p:sp>
        <p:nvSpPr>
          <p:cNvPr id="45059" name="Rectangle 2"/>
          <p:cNvSpPr>
            <a:spLocks noGrp="1" noRot="1" noChangeAspect="1" noChangeArrowheads="1" noTextEdit="1"/>
          </p:cNvSpPr>
          <p:nvPr>
            <p:ph type="sldImg"/>
          </p:nvPr>
        </p:nvSpPr>
        <p:spPr>
          <a:xfrm>
            <a:off x="1150938" y="692150"/>
            <a:ext cx="4556125" cy="3416300"/>
          </a:xfrm>
          <a:ln/>
        </p:spPr>
      </p:sp>
      <p:sp>
        <p:nvSpPr>
          <p:cNvPr id="45060" name="Rectangle 3"/>
          <p:cNvSpPr>
            <a:spLocks noGrp="1" noChangeArrowheads="1"/>
          </p:cNvSpPr>
          <p:nvPr>
            <p:ph type="body" idx="1"/>
          </p:nvPr>
        </p:nvSpPr>
        <p:spPr>
          <a:xfrm>
            <a:off x="914400" y="4343400"/>
            <a:ext cx="5029200" cy="4114800"/>
          </a:xfrm>
          <a:noFill/>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9327295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6E44B325-3CE1-48E9-98BF-0877488A88B4}" type="slidenum">
              <a:rPr lang="en-US" smtClean="0">
                <a:latin typeface="Arial" pitchFamily="34" charset="0"/>
              </a:rPr>
              <a:pPr/>
              <a:t>17</a:t>
            </a:fld>
            <a:endParaRPr lang="en-US" smtClean="0">
              <a:latin typeface="Arial" pitchFamily="34"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35580475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6B234B8C-67E1-446F-B491-46BCF8BB25E6}" type="slidenum">
              <a:rPr lang="en-US" smtClean="0">
                <a:latin typeface="Arial" pitchFamily="34" charset="0"/>
              </a:rPr>
              <a:pPr/>
              <a:t>18</a:t>
            </a:fld>
            <a:endParaRPr lang="en-US" smtClean="0">
              <a:latin typeface="Arial" pitchFamily="34" charset="0"/>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39625019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BB49219D-D454-4CB9-96C4-76D3B7FEC0F2}" type="slidenum">
              <a:rPr lang="en-US" smtClean="0">
                <a:latin typeface="Arial" pitchFamily="34" charset="0"/>
              </a:rPr>
              <a:pPr/>
              <a:t>19</a:t>
            </a:fld>
            <a:endParaRPr lang="en-US" smtClean="0">
              <a:latin typeface="Arial" pitchFamily="34" charset="0"/>
            </a:endParaRPr>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32380344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74CD7B91-826E-4F97-82E0-6075ABFAEF28}" type="slidenum">
              <a:rPr lang="en-US" smtClean="0">
                <a:latin typeface="Arial" pitchFamily="34" charset="0"/>
              </a:rPr>
              <a:pPr/>
              <a:t>20</a:t>
            </a:fld>
            <a:endParaRPr lang="en-US" smtClean="0">
              <a:latin typeface="Arial" pitchFamily="34" charset="0"/>
            </a:endParaRPr>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31008431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C5D28AFB-7A70-4455-8B64-F447558D3C5E}" type="slidenum">
              <a:rPr lang="en-US" smtClean="0">
                <a:latin typeface="Arial" pitchFamily="34" charset="0"/>
              </a:rPr>
              <a:pPr/>
              <a:t>21</a:t>
            </a:fld>
            <a:endParaRPr lang="en-US" smtClean="0">
              <a:latin typeface="Arial" pitchFamily="34" charset="0"/>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19697841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469A4216-7AB0-4B83-896D-56C5DEC723C4}" type="slidenum">
              <a:rPr lang="en-US" smtClean="0">
                <a:latin typeface="Arial" pitchFamily="34" charset="0"/>
              </a:rPr>
              <a:pPr/>
              <a:t>22</a:t>
            </a:fld>
            <a:endParaRPr lang="en-US" smtClean="0">
              <a:latin typeface="Arial" pitchFamily="34" charset="0"/>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4182038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724F9CC9-2FFB-45D1-9F17-E17D4D5EB3C8}" type="slidenum">
              <a:rPr lang="en-US" smtClean="0">
                <a:latin typeface="Arial" pitchFamily="34" charset="0"/>
              </a:rPr>
              <a:pPr/>
              <a:t>2</a:t>
            </a:fld>
            <a:endParaRPr lang="en-US" smtClean="0">
              <a:latin typeface="Arial" pitchFamily="34" charset="0"/>
            </a:endParaRPr>
          </a:p>
        </p:txBody>
      </p:sp>
      <p:sp>
        <p:nvSpPr>
          <p:cNvPr id="33795" name="Rectangle 2"/>
          <p:cNvSpPr>
            <a:spLocks noGrp="1" noRot="1" noChangeAspect="1" noChangeArrowheads="1" noTextEdit="1"/>
          </p:cNvSpPr>
          <p:nvPr>
            <p:ph type="sldImg"/>
          </p:nvPr>
        </p:nvSpPr>
        <p:spPr>
          <a:xfrm>
            <a:off x="1150938" y="692150"/>
            <a:ext cx="4556125" cy="3416300"/>
          </a:xfrm>
          <a:ln w="12700" cap="flat">
            <a:solidFill>
              <a:schemeClr val="tx1"/>
            </a:solidFill>
          </a:ln>
        </p:spPr>
      </p:sp>
      <p:sp>
        <p:nvSpPr>
          <p:cNvPr id="33796" name="Rectangle 3"/>
          <p:cNvSpPr>
            <a:spLocks noGrp="1" noChangeArrowheads="1"/>
          </p:cNvSpPr>
          <p:nvPr>
            <p:ph type="body" idx="1"/>
          </p:nvPr>
        </p:nvSpPr>
        <p:spPr>
          <a:xfrm>
            <a:off x="914400" y="4343400"/>
            <a:ext cx="5029200" cy="4114800"/>
          </a:xfrm>
          <a:noFill/>
        </p:spPr>
        <p:txBody>
          <a:bodyPr lIns="92075" tIns="46038" rIns="92075" bIns="46038"/>
          <a:lstStyle/>
          <a:p>
            <a:pPr eaLnBrk="1" hangingPunct="1"/>
            <a:endParaRPr lang="en-US" smtClean="0">
              <a:latin typeface="Arial" pitchFamily="34" charset="0"/>
            </a:endParaRPr>
          </a:p>
        </p:txBody>
      </p:sp>
    </p:spTree>
    <p:extLst>
      <p:ext uri="{BB962C8B-B14F-4D97-AF65-F5344CB8AC3E}">
        <p14:creationId xmlns:p14="http://schemas.microsoft.com/office/powerpoint/2010/main" val="33203846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7BC612D3-2BD4-44A1-9359-0864719AD2CE}" type="slidenum">
              <a:rPr lang="en-US" smtClean="0">
                <a:latin typeface="Arial" pitchFamily="34" charset="0"/>
              </a:rPr>
              <a:pPr/>
              <a:t>23</a:t>
            </a:fld>
            <a:endParaRPr lang="en-US" smtClean="0">
              <a:latin typeface="Arial" pitchFamily="34" charset="0"/>
            </a:endParaRP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18803641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CFA23B30-5F3D-46A7-89AA-A024330524EA}" type="slidenum">
              <a:rPr lang="en-US" smtClean="0">
                <a:latin typeface="Arial" pitchFamily="34" charset="0"/>
              </a:rPr>
              <a:pPr/>
              <a:t>24</a:t>
            </a:fld>
            <a:endParaRPr lang="en-US" smtClean="0">
              <a:latin typeface="Arial" pitchFamily="34" charset="0"/>
            </a:endParaRPr>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31129553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B6D333FF-CFD1-478E-9DE4-B6BBE1E4C4B5}" type="slidenum">
              <a:rPr lang="en-US" smtClean="0">
                <a:latin typeface="Arial" pitchFamily="34" charset="0"/>
              </a:rPr>
              <a:pPr/>
              <a:t>25</a:t>
            </a:fld>
            <a:endParaRPr lang="en-US" smtClean="0">
              <a:latin typeface="Arial" pitchFamily="34" charset="0"/>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40710567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93A77A9F-2F15-4AD0-87C2-17696DEC95ED}" type="slidenum">
              <a:rPr lang="en-US" smtClean="0">
                <a:latin typeface="Arial" pitchFamily="34" charset="0"/>
              </a:rPr>
              <a:pPr/>
              <a:t>26</a:t>
            </a:fld>
            <a:endParaRPr lang="en-US" smtClean="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22362059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5D8BF6E9-E779-4F6D-AAB2-2BFD8A7226C4}" type="slidenum">
              <a:rPr lang="en-US" smtClean="0">
                <a:latin typeface="Arial" pitchFamily="34" charset="0"/>
              </a:rPr>
              <a:pPr/>
              <a:t>27</a:t>
            </a:fld>
            <a:endParaRPr lang="en-US" smtClean="0">
              <a:latin typeface="Arial" pitchFamily="34" charset="0"/>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18141815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C30CCEF7-6C29-42BD-862F-308BB79C457E}" type="slidenum">
              <a:rPr lang="en-US" smtClean="0">
                <a:latin typeface="Arial" pitchFamily="34" charset="0"/>
              </a:rPr>
              <a:pPr/>
              <a:t>28</a:t>
            </a:fld>
            <a:endParaRPr lang="en-US" smtClean="0">
              <a:latin typeface="Arial" pitchFamily="34" charset="0"/>
            </a:endParaRP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3882432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2B1F1880-5438-4A8F-9AFB-D1E1555D70A8}" type="slidenum">
              <a:rPr lang="en-US" smtClean="0">
                <a:latin typeface="Arial" pitchFamily="34" charset="0"/>
              </a:rPr>
              <a:pPr/>
              <a:t>29</a:t>
            </a:fld>
            <a:endParaRPr lang="en-US" smtClean="0">
              <a:latin typeface="Arial" pitchFamily="34" charset="0"/>
            </a:endParaRP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41668956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BDD5652F-66FE-45AB-A309-C3E1CBA9033C}" type="slidenum">
              <a:rPr lang="en-US" smtClean="0">
                <a:latin typeface="Arial" pitchFamily="34" charset="0"/>
              </a:rPr>
              <a:pPr/>
              <a:t>30</a:t>
            </a:fld>
            <a:endParaRPr lang="en-US" smtClean="0">
              <a:latin typeface="Arial" pitchFamily="34" charset="0"/>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39208599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2EC426F0-49FB-4376-891B-237DB6517F12}" type="slidenum">
              <a:rPr lang="en-US" smtClean="0">
                <a:latin typeface="Arial" pitchFamily="34" charset="0"/>
              </a:rPr>
              <a:pPr/>
              <a:t>31</a:t>
            </a:fld>
            <a:endParaRPr lang="en-US" smtClean="0">
              <a:latin typeface="Arial" pitchFamily="34" charset="0"/>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4085052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AE66DEEA-8116-42C1-803C-EED43EF2BD05}" type="slidenum">
              <a:rPr lang="en-US" smtClean="0">
                <a:latin typeface="Arial" pitchFamily="34" charset="0"/>
              </a:rPr>
              <a:pPr/>
              <a:t>3</a:t>
            </a:fld>
            <a:endParaRPr lang="en-US" smtClean="0">
              <a:latin typeface="Arial" pitchFamily="34" charset="0"/>
            </a:endParaRPr>
          </a:p>
        </p:txBody>
      </p:sp>
      <p:sp>
        <p:nvSpPr>
          <p:cNvPr id="34819" name="Rectangle 2"/>
          <p:cNvSpPr>
            <a:spLocks noGrp="1" noRot="1" noChangeAspect="1" noChangeArrowheads="1" noTextEdit="1"/>
          </p:cNvSpPr>
          <p:nvPr>
            <p:ph type="sldImg"/>
          </p:nvPr>
        </p:nvSpPr>
        <p:spPr>
          <a:xfrm>
            <a:off x="1150938" y="692150"/>
            <a:ext cx="4556125" cy="3416300"/>
          </a:xfrm>
          <a:ln w="12700" cap="flat">
            <a:solidFill>
              <a:schemeClr val="tx1"/>
            </a:solidFill>
          </a:ln>
        </p:spPr>
      </p:sp>
      <p:sp>
        <p:nvSpPr>
          <p:cNvPr id="34820" name="Rectangle 3"/>
          <p:cNvSpPr>
            <a:spLocks noGrp="1" noChangeArrowheads="1"/>
          </p:cNvSpPr>
          <p:nvPr>
            <p:ph type="body" idx="1"/>
          </p:nvPr>
        </p:nvSpPr>
        <p:spPr>
          <a:xfrm>
            <a:off x="914400" y="4343400"/>
            <a:ext cx="5029200" cy="4114800"/>
          </a:xfrm>
          <a:noFill/>
        </p:spPr>
        <p:txBody>
          <a:bodyPr lIns="92075" tIns="46038" rIns="92075" bIns="46038"/>
          <a:lstStyle/>
          <a:p>
            <a:pPr eaLnBrk="1" hangingPunct="1"/>
            <a:endParaRPr lang="en-US" smtClean="0">
              <a:latin typeface="Arial" pitchFamily="34" charset="0"/>
            </a:endParaRPr>
          </a:p>
        </p:txBody>
      </p:sp>
    </p:spTree>
    <p:extLst>
      <p:ext uri="{BB962C8B-B14F-4D97-AF65-F5344CB8AC3E}">
        <p14:creationId xmlns:p14="http://schemas.microsoft.com/office/powerpoint/2010/main" val="29045264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52DAF1B1-D874-42FE-9470-EEABDE7E6A7E}" type="slidenum">
              <a:rPr lang="en-US" smtClean="0">
                <a:latin typeface="Arial" pitchFamily="34" charset="0"/>
              </a:rPr>
              <a:pPr/>
              <a:t>4</a:t>
            </a:fld>
            <a:endParaRPr lang="en-US" smtClean="0">
              <a:latin typeface="Arial" pitchFamily="34" charset="0"/>
            </a:endParaRPr>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19253289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C298D039-BA0C-467A-8E63-F40E8482CFE2}" type="slidenum">
              <a:rPr lang="en-US" smtClean="0">
                <a:latin typeface="Arial" pitchFamily="34" charset="0"/>
              </a:rPr>
              <a:pPr/>
              <a:t>5</a:t>
            </a:fld>
            <a:endParaRPr lang="en-US" smtClean="0">
              <a:latin typeface="Arial" pitchFamily="34" charset="0"/>
            </a:endParaRPr>
          </a:p>
        </p:txBody>
      </p:sp>
      <p:sp>
        <p:nvSpPr>
          <p:cNvPr id="36867" name="Rectangle 2"/>
          <p:cNvSpPr>
            <a:spLocks noGrp="1" noRot="1" noChangeAspect="1" noChangeArrowheads="1" noTextEdit="1"/>
          </p:cNvSpPr>
          <p:nvPr>
            <p:ph type="sldImg"/>
          </p:nvPr>
        </p:nvSpPr>
        <p:spPr>
          <a:xfrm>
            <a:off x="1150938" y="692150"/>
            <a:ext cx="4556125" cy="3416300"/>
          </a:xfrm>
          <a:ln w="12700" cap="flat">
            <a:solidFill>
              <a:schemeClr val="tx1"/>
            </a:solidFill>
          </a:ln>
        </p:spPr>
      </p:sp>
      <p:sp>
        <p:nvSpPr>
          <p:cNvPr id="36868" name="Rectangle 3"/>
          <p:cNvSpPr>
            <a:spLocks noGrp="1" noChangeArrowheads="1"/>
          </p:cNvSpPr>
          <p:nvPr>
            <p:ph type="body" idx="1"/>
          </p:nvPr>
        </p:nvSpPr>
        <p:spPr>
          <a:xfrm>
            <a:off x="914400" y="4343400"/>
            <a:ext cx="5029200" cy="4114800"/>
          </a:xfrm>
          <a:noFill/>
        </p:spPr>
        <p:txBody>
          <a:bodyPr lIns="92075" tIns="46038" rIns="92075" bIns="46038"/>
          <a:lstStyle/>
          <a:p>
            <a:pPr eaLnBrk="1" hangingPunct="1"/>
            <a:endParaRPr lang="en-US" smtClean="0">
              <a:latin typeface="Arial" pitchFamily="34" charset="0"/>
            </a:endParaRPr>
          </a:p>
        </p:txBody>
      </p:sp>
    </p:spTree>
    <p:extLst>
      <p:ext uri="{BB962C8B-B14F-4D97-AF65-F5344CB8AC3E}">
        <p14:creationId xmlns:p14="http://schemas.microsoft.com/office/powerpoint/2010/main" val="26503615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E8F3EE3D-1E30-47C8-9667-A5AB89142B9E}" type="slidenum">
              <a:rPr lang="en-US" smtClean="0">
                <a:latin typeface="Arial" pitchFamily="34" charset="0"/>
              </a:rPr>
              <a:pPr/>
              <a:t>6</a:t>
            </a:fld>
            <a:endParaRPr lang="en-US" smtClean="0">
              <a:latin typeface="Arial" pitchFamily="34" charset="0"/>
            </a:endParaRPr>
          </a:p>
        </p:txBody>
      </p:sp>
      <p:sp>
        <p:nvSpPr>
          <p:cNvPr id="37891" name="Rectangle 2"/>
          <p:cNvSpPr>
            <a:spLocks noGrp="1" noRot="1" noChangeAspect="1" noChangeArrowheads="1" noTextEdit="1"/>
          </p:cNvSpPr>
          <p:nvPr>
            <p:ph type="sldImg"/>
          </p:nvPr>
        </p:nvSpPr>
        <p:spPr>
          <a:xfrm>
            <a:off x="1150938" y="692150"/>
            <a:ext cx="4556125" cy="3416300"/>
          </a:xfrm>
          <a:ln w="12700" cap="flat">
            <a:solidFill>
              <a:schemeClr val="tx1"/>
            </a:solidFill>
          </a:ln>
        </p:spPr>
      </p:sp>
      <p:sp>
        <p:nvSpPr>
          <p:cNvPr id="37892" name="Rectangle 3"/>
          <p:cNvSpPr>
            <a:spLocks noGrp="1" noChangeArrowheads="1"/>
          </p:cNvSpPr>
          <p:nvPr>
            <p:ph type="body" idx="1"/>
          </p:nvPr>
        </p:nvSpPr>
        <p:spPr>
          <a:xfrm>
            <a:off x="914400" y="4343400"/>
            <a:ext cx="5029200" cy="4114800"/>
          </a:xfrm>
          <a:noFill/>
        </p:spPr>
        <p:txBody>
          <a:bodyPr lIns="92075" tIns="46038" rIns="92075" bIns="46038"/>
          <a:lstStyle/>
          <a:p>
            <a:pPr eaLnBrk="1" hangingPunct="1"/>
            <a:endParaRPr lang="en-US" smtClean="0">
              <a:latin typeface="Arial" pitchFamily="34" charset="0"/>
            </a:endParaRPr>
          </a:p>
        </p:txBody>
      </p:sp>
    </p:spTree>
    <p:extLst>
      <p:ext uri="{BB962C8B-B14F-4D97-AF65-F5344CB8AC3E}">
        <p14:creationId xmlns:p14="http://schemas.microsoft.com/office/powerpoint/2010/main" val="10089200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EFBFD792-F429-4DFE-B308-C669DBB2264A}" type="slidenum">
              <a:rPr lang="en-US" smtClean="0">
                <a:latin typeface="Arial" pitchFamily="34" charset="0"/>
              </a:rPr>
              <a:pPr/>
              <a:t>7</a:t>
            </a:fld>
            <a:endParaRPr lang="en-US" smtClean="0">
              <a:latin typeface="Arial" pitchFamily="34" charset="0"/>
            </a:endParaRPr>
          </a:p>
        </p:txBody>
      </p:sp>
      <p:sp>
        <p:nvSpPr>
          <p:cNvPr id="38915" name="Rectangle 2"/>
          <p:cNvSpPr>
            <a:spLocks noGrp="1" noRot="1" noChangeAspect="1" noChangeArrowheads="1" noTextEdit="1"/>
          </p:cNvSpPr>
          <p:nvPr>
            <p:ph type="sldImg"/>
          </p:nvPr>
        </p:nvSpPr>
        <p:spPr>
          <a:xfrm>
            <a:off x="1150938" y="692150"/>
            <a:ext cx="4556125" cy="3416300"/>
          </a:xfrm>
          <a:ln w="12700" cap="flat">
            <a:solidFill>
              <a:schemeClr val="tx1"/>
            </a:solidFill>
          </a:ln>
        </p:spPr>
      </p:sp>
      <p:sp>
        <p:nvSpPr>
          <p:cNvPr id="38916" name="Rectangle 3"/>
          <p:cNvSpPr>
            <a:spLocks noGrp="1" noChangeArrowheads="1"/>
          </p:cNvSpPr>
          <p:nvPr>
            <p:ph type="body" idx="1"/>
          </p:nvPr>
        </p:nvSpPr>
        <p:spPr>
          <a:xfrm>
            <a:off x="914400" y="4343400"/>
            <a:ext cx="5029200" cy="4114800"/>
          </a:xfrm>
          <a:noFill/>
        </p:spPr>
        <p:txBody>
          <a:bodyPr lIns="92075" tIns="46038" rIns="92075" bIns="46038"/>
          <a:lstStyle/>
          <a:p>
            <a:pPr eaLnBrk="1" hangingPunct="1"/>
            <a:endParaRPr lang="en-US" smtClean="0">
              <a:latin typeface="Arial" pitchFamily="34" charset="0"/>
            </a:endParaRPr>
          </a:p>
        </p:txBody>
      </p:sp>
    </p:spTree>
    <p:extLst>
      <p:ext uri="{BB962C8B-B14F-4D97-AF65-F5344CB8AC3E}">
        <p14:creationId xmlns:p14="http://schemas.microsoft.com/office/powerpoint/2010/main" val="22547745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7E545372-88B1-48FF-A7A3-7F0E9563C6DF}" type="slidenum">
              <a:rPr lang="en-US" smtClean="0">
                <a:latin typeface="Arial" pitchFamily="34" charset="0"/>
              </a:rPr>
              <a:pPr/>
              <a:t>11</a:t>
            </a:fld>
            <a:endParaRPr lang="en-US" smtClean="0">
              <a:latin typeface="Arial" pitchFamily="34" charset="0"/>
            </a:endParaRPr>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36439602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04809513-D87E-498F-AB9E-40108E01D513}" type="slidenum">
              <a:rPr lang="en-US" smtClean="0">
                <a:latin typeface="Arial" pitchFamily="34" charset="0"/>
              </a:rPr>
              <a:pPr/>
              <a:t>12</a:t>
            </a:fld>
            <a:endParaRPr lang="en-US" smtClean="0">
              <a:latin typeface="Arial" pitchFamily="34" charset="0"/>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22473334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3222625" y="304800"/>
            <a:ext cx="11909425" cy="4724400"/>
            <a:chOff x="-2030" y="192"/>
            <a:chExt cx="7502" cy="2976"/>
          </a:xfrm>
        </p:grpSpPr>
        <p:sp>
          <p:nvSpPr>
            <p:cNvPr id="5" name="Line 3"/>
            <p:cNvSpPr>
              <a:spLocks noChangeShapeType="1"/>
            </p:cNvSpPr>
            <p:nvPr/>
          </p:nvSpPr>
          <p:spPr bwMode="auto">
            <a:xfrm>
              <a:off x="912" y="1584"/>
              <a:ext cx="456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 name="AutoShape 4"/>
            <p:cNvSpPr>
              <a:spLocks noChangeArrowheads="1"/>
            </p:cNvSpPr>
            <p:nvPr/>
          </p:nvSpPr>
          <p:spPr bwMode="auto">
            <a:xfrm>
              <a:off x="-1584" y="864"/>
              <a:ext cx="2304" cy="2304"/>
            </a:xfrm>
            <a:custGeom>
              <a:avLst/>
              <a:gdLst>
                <a:gd name="T0" fmla="*/ 57 w 64000"/>
                <a:gd name="T1" fmla="*/ -38 h 64000"/>
                <a:gd name="T2" fmla="*/ 83 w 64000"/>
                <a:gd name="T3" fmla="*/ 0 h 64000"/>
                <a:gd name="T4" fmla="*/ 57 w 64000"/>
                <a:gd name="T5" fmla="*/ 38 h 64000"/>
                <a:gd name="T6" fmla="*/ 57 w 64000"/>
                <a:gd name="T7" fmla="*/ 38 h 64000"/>
                <a:gd name="T8" fmla="*/ 57 w 64000"/>
                <a:gd name="T9" fmla="*/ 38 h 64000"/>
                <a:gd name="T10" fmla="*/ 57 w 64000"/>
                <a:gd name="T11" fmla="*/ 38 h 64000"/>
                <a:gd name="T12" fmla="*/ 57 w 64000"/>
                <a:gd name="T13" fmla="*/ -38 h 64000"/>
                <a:gd name="T14" fmla="*/ 57 w 64000"/>
                <a:gd name="T15" fmla="*/ -38 h 64000"/>
                <a:gd name="T16" fmla="*/ 57 w 64000"/>
                <a:gd name="T17" fmla="*/ -38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44083 w 64000"/>
                <a:gd name="T28" fmla="*/ -29639 h 64000"/>
                <a:gd name="T29" fmla="*/ 44083 w 64000"/>
                <a:gd name="T30" fmla="*/ 29639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44083" y="2368"/>
                  </a:moveTo>
                  <a:cubicBezTo>
                    <a:pt x="56127" y="7280"/>
                    <a:pt x="64000" y="18993"/>
                    <a:pt x="64000" y="32000"/>
                  </a:cubicBezTo>
                  <a:cubicBezTo>
                    <a:pt x="64000" y="45006"/>
                    <a:pt x="56127" y="56719"/>
                    <a:pt x="44083" y="61631"/>
                  </a:cubicBezTo>
                  <a:cubicBezTo>
                    <a:pt x="44082" y="61631"/>
                    <a:pt x="44082" y="61631"/>
                    <a:pt x="44082" y="61631"/>
                  </a:cubicBezTo>
                  <a:lnTo>
                    <a:pt x="44083" y="61632"/>
                  </a:lnTo>
                  <a:lnTo>
                    <a:pt x="44083" y="2368"/>
                  </a:lnTo>
                  <a:lnTo>
                    <a:pt x="44082" y="2368"/>
                  </a:lnTo>
                  <a:cubicBezTo>
                    <a:pt x="44082" y="2368"/>
                    <a:pt x="44082" y="2368"/>
                    <a:pt x="44083" y="2368"/>
                  </a:cubicBez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7" name="AutoShape 5"/>
            <p:cNvSpPr>
              <a:spLocks noChangeArrowheads="1"/>
            </p:cNvSpPr>
            <p:nvPr/>
          </p:nvSpPr>
          <p:spPr bwMode="auto">
            <a:xfrm>
              <a:off x="-2030" y="192"/>
              <a:ext cx="2544" cy="2544"/>
            </a:xfrm>
            <a:custGeom>
              <a:avLst/>
              <a:gdLst>
                <a:gd name="T0" fmla="*/ 81 w 64000"/>
                <a:gd name="T1" fmla="*/ -41 h 64000"/>
                <a:gd name="T2" fmla="*/ 101 w 64000"/>
                <a:gd name="T3" fmla="*/ 0 h 64000"/>
                <a:gd name="T4" fmla="*/ 81 w 64000"/>
                <a:gd name="T5" fmla="*/ 41 h 64000"/>
                <a:gd name="T6" fmla="*/ 81 w 64000"/>
                <a:gd name="T7" fmla="*/ 41 h 64000"/>
                <a:gd name="T8" fmla="*/ 81 w 64000"/>
                <a:gd name="T9" fmla="*/ 41 h 64000"/>
                <a:gd name="T10" fmla="*/ 81 w 64000"/>
                <a:gd name="T11" fmla="*/ 41 h 64000"/>
                <a:gd name="T12" fmla="*/ 81 w 64000"/>
                <a:gd name="T13" fmla="*/ -41 h 64000"/>
                <a:gd name="T14" fmla="*/ 81 w 64000"/>
                <a:gd name="T15" fmla="*/ -41 h 64000"/>
                <a:gd name="T16" fmla="*/ 81 w 64000"/>
                <a:gd name="T17" fmla="*/ -41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50994 w 64000"/>
                <a:gd name="T28" fmla="*/ -25761 h 64000"/>
                <a:gd name="T29" fmla="*/ 50994 w 64000"/>
                <a:gd name="T30" fmla="*/ 25761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50994" y="6246"/>
                  </a:moveTo>
                  <a:cubicBezTo>
                    <a:pt x="59172" y="12279"/>
                    <a:pt x="64000" y="21837"/>
                    <a:pt x="64000" y="32000"/>
                  </a:cubicBezTo>
                  <a:cubicBezTo>
                    <a:pt x="64000" y="42162"/>
                    <a:pt x="59172" y="51720"/>
                    <a:pt x="50994" y="57753"/>
                  </a:cubicBezTo>
                  <a:cubicBezTo>
                    <a:pt x="50993" y="57753"/>
                    <a:pt x="50993" y="57753"/>
                    <a:pt x="50993" y="57753"/>
                  </a:cubicBezTo>
                  <a:lnTo>
                    <a:pt x="50994" y="57754"/>
                  </a:lnTo>
                  <a:lnTo>
                    <a:pt x="50994" y="6246"/>
                  </a:lnTo>
                  <a:lnTo>
                    <a:pt x="50993" y="6246"/>
                  </a:lnTo>
                  <a:cubicBezTo>
                    <a:pt x="50993" y="6246"/>
                    <a:pt x="50993" y="6246"/>
                    <a:pt x="50994" y="6246"/>
                  </a:cubicBezTo>
                  <a:close/>
                </a:path>
              </a:pathLst>
            </a:cu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grpSp>
      <p:sp>
        <p:nvSpPr>
          <p:cNvPr id="26630" name="Rectangle 6"/>
          <p:cNvSpPr>
            <a:spLocks noGrp="1" noChangeArrowheads="1"/>
          </p:cNvSpPr>
          <p:nvPr>
            <p:ph type="ctrTitle"/>
          </p:nvPr>
        </p:nvSpPr>
        <p:spPr>
          <a:xfrm>
            <a:off x="1443038" y="985838"/>
            <a:ext cx="7239000" cy="1444625"/>
          </a:xfrm>
        </p:spPr>
        <p:txBody>
          <a:bodyPr/>
          <a:lstStyle>
            <a:lvl1pPr>
              <a:defRPr sz="4000"/>
            </a:lvl1pPr>
          </a:lstStyle>
          <a:p>
            <a:pPr lvl="0"/>
            <a:r>
              <a:rPr lang="en-US" noProof="0" smtClean="0"/>
              <a:t>Click to edit Master title style</a:t>
            </a:r>
          </a:p>
        </p:txBody>
      </p:sp>
      <p:sp>
        <p:nvSpPr>
          <p:cNvPr id="26631" name="Rectangle 7"/>
          <p:cNvSpPr>
            <a:spLocks noGrp="1" noChangeArrowheads="1"/>
          </p:cNvSpPr>
          <p:nvPr>
            <p:ph type="subTitle" idx="1"/>
          </p:nvPr>
        </p:nvSpPr>
        <p:spPr>
          <a:xfrm>
            <a:off x="1443038" y="3427413"/>
            <a:ext cx="7239000" cy="1752600"/>
          </a:xfrm>
        </p:spPr>
        <p:txBody>
          <a:bodyPr/>
          <a:lstStyle>
            <a:lvl1pPr marL="0" indent="0">
              <a:buFont typeface="Wingdings" pitchFamily="2" charset="2"/>
              <a:buNone/>
              <a:defRPr/>
            </a:lvl1pPr>
          </a:lstStyle>
          <a:p>
            <a:pPr lvl="0"/>
            <a:r>
              <a:rPr lang="en-US" noProof="0" smtClean="0"/>
              <a:t>Click to edit Master subtitle style</a:t>
            </a:r>
          </a:p>
        </p:txBody>
      </p:sp>
      <p:sp>
        <p:nvSpPr>
          <p:cNvPr id="8" name="Rectangle 8"/>
          <p:cNvSpPr>
            <a:spLocks noGrp="1" noChangeArrowheads="1"/>
          </p:cNvSpPr>
          <p:nvPr>
            <p:ph type="dt" sz="half" idx="10"/>
          </p:nvPr>
        </p:nvSpPr>
        <p:spPr/>
        <p:txBody>
          <a:bodyPr/>
          <a:lstStyle>
            <a:lvl1pPr>
              <a:defRPr/>
            </a:lvl1pPr>
          </a:lstStyle>
          <a:p>
            <a:pPr>
              <a:defRPr/>
            </a:pPr>
            <a:endParaRPr lang="en-US"/>
          </a:p>
        </p:txBody>
      </p:sp>
      <p:sp>
        <p:nvSpPr>
          <p:cNvPr id="9" name="Rectangle 9"/>
          <p:cNvSpPr>
            <a:spLocks noGrp="1" noChangeArrowheads="1"/>
          </p:cNvSpPr>
          <p:nvPr>
            <p:ph type="ftr" sz="quarter" idx="11"/>
          </p:nvPr>
        </p:nvSpPr>
        <p:spPr/>
        <p:txBody>
          <a:bodyPr/>
          <a:lstStyle>
            <a:lvl1pPr>
              <a:defRPr/>
            </a:lvl1pPr>
          </a:lstStyle>
          <a:p>
            <a:pPr>
              <a:defRPr/>
            </a:pPr>
            <a:endParaRPr lang="en-US"/>
          </a:p>
        </p:txBody>
      </p:sp>
      <p:sp>
        <p:nvSpPr>
          <p:cNvPr id="10" name="Rectangle 10"/>
          <p:cNvSpPr>
            <a:spLocks noGrp="1" noChangeArrowheads="1"/>
          </p:cNvSpPr>
          <p:nvPr>
            <p:ph type="sldNum" sz="quarter" idx="12"/>
          </p:nvPr>
        </p:nvSpPr>
        <p:spPr/>
        <p:txBody>
          <a:bodyPr/>
          <a:lstStyle>
            <a:lvl1pPr>
              <a:defRPr/>
            </a:lvl1pPr>
          </a:lstStyle>
          <a:p>
            <a:pPr>
              <a:defRPr/>
            </a:pPr>
            <a:fld id="{072945B6-0AC7-4034-862D-FA468627A7A1}" type="slidenum">
              <a:rPr lang="en-US"/>
              <a:pPr>
                <a:defRPr/>
              </a:pPr>
              <a:t>‹#›</a:t>
            </a:fld>
            <a:endParaRPr lang="en-US"/>
          </a:p>
        </p:txBody>
      </p:sp>
    </p:spTree>
    <p:extLst>
      <p:ext uri="{BB962C8B-B14F-4D97-AF65-F5344CB8AC3E}">
        <p14:creationId xmlns:p14="http://schemas.microsoft.com/office/powerpoint/2010/main" val="32191553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dt" sz="half" idx="10"/>
          </p:nvPr>
        </p:nvSpPr>
        <p:spPr>
          <a:ln/>
        </p:spPr>
        <p:txBody>
          <a:bodyPr/>
          <a:lstStyle>
            <a:lvl1pPr>
              <a:defRPr/>
            </a:lvl1pPr>
          </a:lstStyle>
          <a:p>
            <a:pPr>
              <a:defRPr/>
            </a:pPr>
            <a:endParaRPr 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F21B60BB-D4CA-490A-8857-D890914240DC}" type="slidenum">
              <a:rPr lang="en-US"/>
              <a:pPr>
                <a:defRPr/>
              </a:pPr>
              <a:t>‹#›</a:t>
            </a:fld>
            <a:endParaRPr lang="en-US"/>
          </a:p>
        </p:txBody>
      </p:sp>
    </p:spTree>
    <p:extLst>
      <p:ext uri="{BB962C8B-B14F-4D97-AF65-F5344CB8AC3E}">
        <p14:creationId xmlns:p14="http://schemas.microsoft.com/office/powerpoint/2010/main" val="16204754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6413" y="301625"/>
            <a:ext cx="1827212" cy="56403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370013" y="301625"/>
            <a:ext cx="5334000" cy="56403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dt" sz="half" idx="10"/>
          </p:nvPr>
        </p:nvSpPr>
        <p:spPr>
          <a:ln/>
        </p:spPr>
        <p:txBody>
          <a:bodyPr/>
          <a:lstStyle>
            <a:lvl1pPr>
              <a:defRPr/>
            </a:lvl1pPr>
          </a:lstStyle>
          <a:p>
            <a:pPr>
              <a:defRPr/>
            </a:pPr>
            <a:endParaRPr 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0BEF47DC-9E36-41C5-9F9D-31BB40F60705}" type="slidenum">
              <a:rPr lang="en-US"/>
              <a:pPr>
                <a:defRPr/>
              </a:pPr>
              <a:t>‹#›</a:t>
            </a:fld>
            <a:endParaRPr lang="en-US"/>
          </a:p>
        </p:txBody>
      </p:sp>
    </p:spTree>
    <p:extLst>
      <p:ext uri="{BB962C8B-B14F-4D97-AF65-F5344CB8AC3E}">
        <p14:creationId xmlns:p14="http://schemas.microsoft.com/office/powerpoint/2010/main" val="3170050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dt" sz="half" idx="10"/>
          </p:nvPr>
        </p:nvSpPr>
        <p:spPr>
          <a:ln/>
        </p:spPr>
        <p:txBody>
          <a:bodyPr/>
          <a:lstStyle>
            <a:lvl1pPr>
              <a:defRPr/>
            </a:lvl1pPr>
          </a:lstStyle>
          <a:p>
            <a:pPr>
              <a:defRPr/>
            </a:pPr>
            <a:endParaRPr 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0A47213B-0F0A-4BE4-9AD9-A7E11327EB0D}" type="slidenum">
              <a:rPr lang="en-US"/>
              <a:pPr>
                <a:defRPr/>
              </a:pPr>
              <a:t>‹#›</a:t>
            </a:fld>
            <a:endParaRPr lang="en-US"/>
          </a:p>
        </p:txBody>
      </p:sp>
    </p:spTree>
    <p:extLst>
      <p:ext uri="{BB962C8B-B14F-4D97-AF65-F5344CB8AC3E}">
        <p14:creationId xmlns:p14="http://schemas.microsoft.com/office/powerpoint/2010/main" val="2426557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dt" sz="half" idx="10"/>
          </p:nvPr>
        </p:nvSpPr>
        <p:spPr>
          <a:ln/>
        </p:spPr>
        <p:txBody>
          <a:bodyPr/>
          <a:lstStyle>
            <a:lvl1pPr>
              <a:defRPr/>
            </a:lvl1pPr>
          </a:lstStyle>
          <a:p>
            <a:pPr>
              <a:defRPr/>
            </a:pPr>
            <a:endParaRPr 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C6541299-B166-4B5F-9C0B-A958DF07D555}" type="slidenum">
              <a:rPr lang="en-US"/>
              <a:pPr>
                <a:defRPr/>
              </a:pPr>
              <a:t>‹#›</a:t>
            </a:fld>
            <a:endParaRPr lang="en-US"/>
          </a:p>
        </p:txBody>
      </p:sp>
    </p:spTree>
    <p:extLst>
      <p:ext uri="{BB962C8B-B14F-4D97-AF65-F5344CB8AC3E}">
        <p14:creationId xmlns:p14="http://schemas.microsoft.com/office/powerpoint/2010/main" val="24559845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370013" y="1827213"/>
            <a:ext cx="3579812"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02225" y="1827213"/>
            <a:ext cx="35814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dt" sz="half" idx="10"/>
          </p:nvPr>
        </p:nvSpPr>
        <p:spPr>
          <a:ln/>
        </p:spPr>
        <p:txBody>
          <a:bodyPr/>
          <a:lstStyle>
            <a:lvl1pPr>
              <a:defRPr/>
            </a:lvl1pPr>
          </a:lstStyle>
          <a:p>
            <a:pPr>
              <a:defRPr/>
            </a:pPr>
            <a:endParaRPr 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9869E899-E9A9-4D17-BFC5-D9F83BF5CD15}" type="slidenum">
              <a:rPr lang="en-US"/>
              <a:pPr>
                <a:defRPr/>
              </a:pPr>
              <a:t>‹#›</a:t>
            </a:fld>
            <a:endParaRPr lang="en-US"/>
          </a:p>
        </p:txBody>
      </p:sp>
    </p:spTree>
    <p:extLst>
      <p:ext uri="{BB962C8B-B14F-4D97-AF65-F5344CB8AC3E}">
        <p14:creationId xmlns:p14="http://schemas.microsoft.com/office/powerpoint/2010/main" val="150608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dt" sz="half" idx="10"/>
          </p:nvPr>
        </p:nvSpPr>
        <p:spPr>
          <a:ln/>
        </p:spPr>
        <p:txBody>
          <a:bodyPr/>
          <a:lstStyle>
            <a:lvl1pPr>
              <a:defRPr/>
            </a:lvl1pPr>
          </a:lstStyle>
          <a:p>
            <a:pPr>
              <a:defRPr/>
            </a:pPr>
            <a:endParaRPr lang="en-US"/>
          </a:p>
        </p:txBody>
      </p:sp>
      <p:sp>
        <p:nvSpPr>
          <p:cNvPr id="8" name="Rectangle 9"/>
          <p:cNvSpPr>
            <a:spLocks noGrp="1" noChangeArrowheads="1"/>
          </p:cNvSpPr>
          <p:nvPr>
            <p:ph type="ftr" sz="quarter" idx="11"/>
          </p:nvPr>
        </p:nvSpPr>
        <p:spPr>
          <a:ln/>
        </p:spPr>
        <p:txBody>
          <a:bodyPr/>
          <a:lstStyle>
            <a:lvl1pPr>
              <a:defRPr/>
            </a:lvl1pPr>
          </a:lstStyle>
          <a:p>
            <a:pPr>
              <a:defRPr/>
            </a:pPr>
            <a:endParaRPr lang="en-US"/>
          </a:p>
        </p:txBody>
      </p:sp>
      <p:sp>
        <p:nvSpPr>
          <p:cNvPr id="9" name="Rectangle 10"/>
          <p:cNvSpPr>
            <a:spLocks noGrp="1" noChangeArrowheads="1"/>
          </p:cNvSpPr>
          <p:nvPr>
            <p:ph type="sldNum" sz="quarter" idx="12"/>
          </p:nvPr>
        </p:nvSpPr>
        <p:spPr>
          <a:ln/>
        </p:spPr>
        <p:txBody>
          <a:bodyPr/>
          <a:lstStyle>
            <a:lvl1pPr>
              <a:defRPr/>
            </a:lvl1pPr>
          </a:lstStyle>
          <a:p>
            <a:pPr>
              <a:defRPr/>
            </a:pPr>
            <a:fld id="{CE911C7F-AC15-48F6-99D1-9FD2879714DC}" type="slidenum">
              <a:rPr lang="en-US"/>
              <a:pPr>
                <a:defRPr/>
              </a:pPr>
              <a:t>‹#›</a:t>
            </a:fld>
            <a:endParaRPr lang="en-US"/>
          </a:p>
        </p:txBody>
      </p:sp>
    </p:spTree>
    <p:extLst>
      <p:ext uri="{BB962C8B-B14F-4D97-AF65-F5344CB8AC3E}">
        <p14:creationId xmlns:p14="http://schemas.microsoft.com/office/powerpoint/2010/main" val="22824591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8"/>
          <p:cNvSpPr>
            <a:spLocks noGrp="1" noChangeArrowheads="1"/>
          </p:cNvSpPr>
          <p:nvPr>
            <p:ph type="dt" sz="half" idx="10"/>
          </p:nvPr>
        </p:nvSpPr>
        <p:spPr>
          <a:ln/>
        </p:spPr>
        <p:txBody>
          <a:bodyPr/>
          <a:lstStyle>
            <a:lvl1pPr>
              <a:defRPr/>
            </a:lvl1pPr>
          </a:lstStyle>
          <a:p>
            <a:pPr>
              <a:defRPr/>
            </a:pPr>
            <a:endParaRPr lang="en-US"/>
          </a:p>
        </p:txBody>
      </p:sp>
      <p:sp>
        <p:nvSpPr>
          <p:cNvPr id="4" name="Rectangle 9"/>
          <p:cNvSpPr>
            <a:spLocks noGrp="1" noChangeArrowheads="1"/>
          </p:cNvSpPr>
          <p:nvPr>
            <p:ph type="ftr" sz="quarter" idx="11"/>
          </p:nvPr>
        </p:nvSpPr>
        <p:spPr>
          <a:ln/>
        </p:spPr>
        <p:txBody>
          <a:bodyPr/>
          <a:lstStyle>
            <a:lvl1pPr>
              <a:defRPr/>
            </a:lvl1pPr>
          </a:lstStyle>
          <a:p>
            <a:pPr>
              <a:defRPr/>
            </a:pPr>
            <a:endParaRPr lang="en-US"/>
          </a:p>
        </p:txBody>
      </p:sp>
      <p:sp>
        <p:nvSpPr>
          <p:cNvPr id="5" name="Rectangle 10"/>
          <p:cNvSpPr>
            <a:spLocks noGrp="1" noChangeArrowheads="1"/>
          </p:cNvSpPr>
          <p:nvPr>
            <p:ph type="sldNum" sz="quarter" idx="12"/>
          </p:nvPr>
        </p:nvSpPr>
        <p:spPr>
          <a:ln/>
        </p:spPr>
        <p:txBody>
          <a:bodyPr/>
          <a:lstStyle>
            <a:lvl1pPr>
              <a:defRPr/>
            </a:lvl1pPr>
          </a:lstStyle>
          <a:p>
            <a:pPr>
              <a:defRPr/>
            </a:pPr>
            <a:fld id="{C4F2899A-9BDC-4A22-9166-ADFC9DAA4CC6}" type="slidenum">
              <a:rPr lang="en-US"/>
              <a:pPr>
                <a:defRPr/>
              </a:pPr>
              <a:t>‹#›</a:t>
            </a:fld>
            <a:endParaRPr lang="en-US"/>
          </a:p>
        </p:txBody>
      </p:sp>
    </p:spTree>
    <p:extLst>
      <p:ext uri="{BB962C8B-B14F-4D97-AF65-F5344CB8AC3E}">
        <p14:creationId xmlns:p14="http://schemas.microsoft.com/office/powerpoint/2010/main" val="37413443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a:ln/>
        </p:spPr>
        <p:txBody>
          <a:bodyPr/>
          <a:lstStyle>
            <a:lvl1pPr>
              <a:defRPr/>
            </a:lvl1pPr>
          </a:lstStyle>
          <a:p>
            <a:pPr>
              <a:defRPr/>
            </a:pPr>
            <a:endParaRPr lang="en-US"/>
          </a:p>
        </p:txBody>
      </p:sp>
      <p:sp>
        <p:nvSpPr>
          <p:cNvPr id="3" name="Rectangle 9"/>
          <p:cNvSpPr>
            <a:spLocks noGrp="1" noChangeArrowheads="1"/>
          </p:cNvSpPr>
          <p:nvPr>
            <p:ph type="ftr" sz="quarter" idx="11"/>
          </p:nvPr>
        </p:nvSpPr>
        <p:spPr>
          <a:ln/>
        </p:spPr>
        <p:txBody>
          <a:bodyPr/>
          <a:lstStyle>
            <a:lvl1pPr>
              <a:defRPr/>
            </a:lvl1pPr>
          </a:lstStyle>
          <a:p>
            <a:pPr>
              <a:defRPr/>
            </a:pPr>
            <a:endParaRPr lang="en-US"/>
          </a:p>
        </p:txBody>
      </p:sp>
      <p:sp>
        <p:nvSpPr>
          <p:cNvPr id="4" name="Rectangle 10"/>
          <p:cNvSpPr>
            <a:spLocks noGrp="1" noChangeArrowheads="1"/>
          </p:cNvSpPr>
          <p:nvPr>
            <p:ph type="sldNum" sz="quarter" idx="12"/>
          </p:nvPr>
        </p:nvSpPr>
        <p:spPr>
          <a:ln/>
        </p:spPr>
        <p:txBody>
          <a:bodyPr/>
          <a:lstStyle>
            <a:lvl1pPr>
              <a:defRPr/>
            </a:lvl1pPr>
          </a:lstStyle>
          <a:p>
            <a:pPr>
              <a:defRPr/>
            </a:pPr>
            <a:fld id="{F7AD5B4D-3CEE-4ABB-A107-3F9E621BC1F4}" type="slidenum">
              <a:rPr lang="en-US"/>
              <a:pPr>
                <a:defRPr/>
              </a:pPr>
              <a:t>‹#›</a:t>
            </a:fld>
            <a:endParaRPr lang="en-US"/>
          </a:p>
        </p:txBody>
      </p:sp>
    </p:spTree>
    <p:extLst>
      <p:ext uri="{BB962C8B-B14F-4D97-AF65-F5344CB8AC3E}">
        <p14:creationId xmlns:p14="http://schemas.microsoft.com/office/powerpoint/2010/main" val="5592751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dt" sz="half" idx="10"/>
          </p:nvPr>
        </p:nvSpPr>
        <p:spPr>
          <a:ln/>
        </p:spPr>
        <p:txBody>
          <a:bodyPr/>
          <a:lstStyle>
            <a:lvl1pPr>
              <a:defRPr/>
            </a:lvl1pPr>
          </a:lstStyle>
          <a:p>
            <a:pPr>
              <a:defRPr/>
            </a:pPr>
            <a:endParaRPr 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A9AF13AF-03E0-4345-8C83-E7590F312224}" type="slidenum">
              <a:rPr lang="en-US"/>
              <a:pPr>
                <a:defRPr/>
              </a:pPr>
              <a:t>‹#›</a:t>
            </a:fld>
            <a:endParaRPr lang="en-US"/>
          </a:p>
        </p:txBody>
      </p:sp>
    </p:spTree>
    <p:extLst>
      <p:ext uri="{BB962C8B-B14F-4D97-AF65-F5344CB8AC3E}">
        <p14:creationId xmlns:p14="http://schemas.microsoft.com/office/powerpoint/2010/main" val="18072655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dt" sz="half" idx="10"/>
          </p:nvPr>
        </p:nvSpPr>
        <p:spPr>
          <a:ln/>
        </p:spPr>
        <p:txBody>
          <a:bodyPr/>
          <a:lstStyle>
            <a:lvl1pPr>
              <a:defRPr/>
            </a:lvl1pPr>
          </a:lstStyle>
          <a:p>
            <a:pPr>
              <a:defRPr/>
            </a:pPr>
            <a:endParaRPr 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7CCE0B68-2B11-4CEF-A68B-DD9E6DC900EF}" type="slidenum">
              <a:rPr lang="en-US"/>
              <a:pPr>
                <a:defRPr/>
              </a:pPr>
              <a:t>‹#›</a:t>
            </a:fld>
            <a:endParaRPr lang="en-US"/>
          </a:p>
        </p:txBody>
      </p:sp>
    </p:spTree>
    <p:extLst>
      <p:ext uri="{BB962C8B-B14F-4D97-AF65-F5344CB8AC3E}">
        <p14:creationId xmlns:p14="http://schemas.microsoft.com/office/powerpoint/2010/main" val="1563676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3238500" y="0"/>
            <a:ext cx="11925300" cy="3810000"/>
            <a:chOff x="-2040" y="0"/>
            <a:chExt cx="7512" cy="2400"/>
          </a:xfrm>
        </p:grpSpPr>
        <p:sp>
          <p:nvSpPr>
            <p:cNvPr id="1032" name="AutoShape 3"/>
            <p:cNvSpPr>
              <a:spLocks noChangeArrowheads="1"/>
            </p:cNvSpPr>
            <p:nvPr/>
          </p:nvSpPr>
          <p:spPr bwMode="auto">
            <a:xfrm>
              <a:off x="-2040" y="432"/>
              <a:ext cx="2592" cy="1968"/>
            </a:xfrm>
            <a:custGeom>
              <a:avLst/>
              <a:gdLst>
                <a:gd name="T0" fmla="*/ 82 w 64000"/>
                <a:gd name="T1" fmla="*/ -25 h 64000"/>
                <a:gd name="T2" fmla="*/ 105 w 64000"/>
                <a:gd name="T3" fmla="*/ 0 h 64000"/>
                <a:gd name="T4" fmla="*/ 82 w 64000"/>
                <a:gd name="T5" fmla="*/ 25 h 64000"/>
                <a:gd name="T6" fmla="*/ 82 w 64000"/>
                <a:gd name="T7" fmla="*/ 25 h 64000"/>
                <a:gd name="T8" fmla="*/ 82 w 64000"/>
                <a:gd name="T9" fmla="*/ 25 h 64000"/>
                <a:gd name="T10" fmla="*/ 82 w 64000"/>
                <a:gd name="T11" fmla="*/ 25 h 64000"/>
                <a:gd name="T12" fmla="*/ 82 w 64000"/>
                <a:gd name="T13" fmla="*/ -25 h 64000"/>
                <a:gd name="T14" fmla="*/ 82 w 64000"/>
                <a:gd name="T15" fmla="*/ -25 h 64000"/>
                <a:gd name="T16" fmla="*/ 82 w 64000"/>
                <a:gd name="T17" fmla="*/ -25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50296 w 64000"/>
                <a:gd name="T28" fmla="*/ -26244 h 64000"/>
                <a:gd name="T29" fmla="*/ 50296 w 64000"/>
                <a:gd name="T30" fmla="*/ 26244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50296" y="5746"/>
                  </a:moveTo>
                  <a:cubicBezTo>
                    <a:pt x="58882" y="11730"/>
                    <a:pt x="64000" y="21534"/>
                    <a:pt x="64000" y="32000"/>
                  </a:cubicBezTo>
                  <a:cubicBezTo>
                    <a:pt x="64000" y="42465"/>
                    <a:pt x="58882" y="52269"/>
                    <a:pt x="50296" y="58253"/>
                  </a:cubicBezTo>
                  <a:cubicBezTo>
                    <a:pt x="50296" y="58253"/>
                    <a:pt x="50296" y="58253"/>
                    <a:pt x="50295" y="58253"/>
                  </a:cubicBezTo>
                  <a:lnTo>
                    <a:pt x="50296" y="58254"/>
                  </a:lnTo>
                  <a:lnTo>
                    <a:pt x="50296" y="5746"/>
                  </a:lnTo>
                  <a:lnTo>
                    <a:pt x="50295" y="5746"/>
                  </a:lnTo>
                  <a:cubicBezTo>
                    <a:pt x="50296" y="5746"/>
                    <a:pt x="50296" y="5746"/>
                    <a:pt x="50296" y="5746"/>
                  </a:cubicBez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033" name="AutoShape 4"/>
            <p:cNvSpPr>
              <a:spLocks noChangeArrowheads="1"/>
            </p:cNvSpPr>
            <p:nvPr/>
          </p:nvSpPr>
          <p:spPr bwMode="auto">
            <a:xfrm>
              <a:off x="-1528" y="0"/>
              <a:ext cx="1949" cy="1987"/>
            </a:xfrm>
            <a:custGeom>
              <a:avLst/>
              <a:gdLst>
                <a:gd name="T0" fmla="*/ 46 w 64000"/>
                <a:gd name="T1" fmla="*/ -25 h 64000"/>
                <a:gd name="T2" fmla="*/ 59 w 64000"/>
                <a:gd name="T3" fmla="*/ 0 h 64000"/>
                <a:gd name="T4" fmla="*/ 46 w 64000"/>
                <a:gd name="T5" fmla="*/ 25 h 64000"/>
                <a:gd name="T6" fmla="*/ 46 w 64000"/>
                <a:gd name="T7" fmla="*/ 25 h 64000"/>
                <a:gd name="T8" fmla="*/ 46 w 64000"/>
                <a:gd name="T9" fmla="*/ 25 h 64000"/>
                <a:gd name="T10" fmla="*/ 46 w 64000"/>
                <a:gd name="T11" fmla="*/ 25 h 64000"/>
                <a:gd name="T12" fmla="*/ 46 w 64000"/>
                <a:gd name="T13" fmla="*/ -25 h 64000"/>
                <a:gd name="T14" fmla="*/ 46 w 64000"/>
                <a:gd name="T15" fmla="*/ -25 h 64000"/>
                <a:gd name="T16" fmla="*/ 46 w 64000"/>
                <a:gd name="T17" fmla="*/ -25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50077 w 64000"/>
                <a:gd name="T28" fmla="*/ -26412 h 64000"/>
                <a:gd name="T29" fmla="*/ 50077 w 64000"/>
                <a:gd name="T30" fmla="*/ 26412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50077" y="5595"/>
                  </a:moveTo>
                  <a:cubicBezTo>
                    <a:pt x="58790" y="11560"/>
                    <a:pt x="64000" y="21440"/>
                    <a:pt x="64000" y="32000"/>
                  </a:cubicBezTo>
                  <a:cubicBezTo>
                    <a:pt x="64000" y="42559"/>
                    <a:pt x="58790" y="52439"/>
                    <a:pt x="50077" y="58404"/>
                  </a:cubicBezTo>
                  <a:cubicBezTo>
                    <a:pt x="50077" y="58404"/>
                    <a:pt x="50077" y="58404"/>
                    <a:pt x="50076" y="58404"/>
                  </a:cubicBezTo>
                  <a:lnTo>
                    <a:pt x="50077" y="58405"/>
                  </a:lnTo>
                  <a:lnTo>
                    <a:pt x="50077" y="5595"/>
                  </a:lnTo>
                  <a:lnTo>
                    <a:pt x="50076" y="5595"/>
                  </a:lnTo>
                  <a:cubicBezTo>
                    <a:pt x="50077" y="5595"/>
                    <a:pt x="50077" y="5595"/>
                    <a:pt x="50077" y="5595"/>
                  </a:cubicBezTo>
                  <a:close/>
                </a:path>
              </a:pathLst>
            </a:cu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034" name="Line 5"/>
            <p:cNvSpPr>
              <a:spLocks noChangeShapeType="1"/>
            </p:cNvSpPr>
            <p:nvPr/>
          </p:nvSpPr>
          <p:spPr bwMode="auto">
            <a:xfrm>
              <a:off x="864" y="960"/>
              <a:ext cx="460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027" name="Rectangle 6"/>
          <p:cNvSpPr>
            <a:spLocks noGrp="1" noChangeArrowheads="1"/>
          </p:cNvSpPr>
          <p:nvPr>
            <p:ph type="title"/>
          </p:nvPr>
        </p:nvSpPr>
        <p:spPr bwMode="auto">
          <a:xfrm>
            <a:off x="1370013" y="301625"/>
            <a:ext cx="7313612"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8" name="Rectangle 7"/>
          <p:cNvSpPr>
            <a:spLocks noGrp="1" noChangeArrowheads="1"/>
          </p:cNvSpPr>
          <p:nvPr>
            <p:ph type="body" idx="1"/>
          </p:nvPr>
        </p:nvSpPr>
        <p:spPr bwMode="auto">
          <a:xfrm>
            <a:off x="1370013" y="1827213"/>
            <a:ext cx="7313612"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5608" name="Rectangle 8"/>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en-US"/>
          </a:p>
        </p:txBody>
      </p:sp>
      <p:sp>
        <p:nvSpPr>
          <p:cNvPr id="25609" name="Rectangle 9"/>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200"/>
            </a:lvl1pPr>
          </a:lstStyle>
          <a:p>
            <a:pPr>
              <a:defRPr/>
            </a:pPr>
            <a:endParaRPr lang="en-US"/>
          </a:p>
        </p:txBody>
      </p:sp>
      <p:sp>
        <p:nvSpPr>
          <p:cNvPr id="25610" name="Rectangle 10"/>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13CF33EE-D000-4E43-B194-E2865533B55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99" r:id="rId1"/>
    <p:sldLayoutId id="2147483698" r:id="rId2"/>
    <p:sldLayoutId id="2147483697" r:id="rId3"/>
    <p:sldLayoutId id="2147483696" r:id="rId4"/>
    <p:sldLayoutId id="2147483695" r:id="rId5"/>
    <p:sldLayoutId id="2147483694" r:id="rId6"/>
    <p:sldLayoutId id="2147483693" r:id="rId7"/>
    <p:sldLayoutId id="2147483692" r:id="rId8"/>
    <p:sldLayoutId id="2147483691" r:id="rId9"/>
    <p:sldLayoutId id="2147483690" r:id="rId10"/>
    <p:sldLayoutId id="2147483689" r:id="rId11"/>
  </p:sldLayoutIdLst>
  <p:txStyles>
    <p:titleStyle>
      <a:lvl1pPr algn="l" rtl="0" eaLnBrk="0" fontAlgn="base" hangingPunct="0">
        <a:spcBef>
          <a:spcPct val="0"/>
        </a:spcBef>
        <a:spcAft>
          <a:spcPct val="0"/>
        </a:spcAft>
        <a:defRPr sz="3600">
          <a:solidFill>
            <a:schemeClr val="tx2"/>
          </a:solidFill>
          <a:latin typeface="+mj-lt"/>
          <a:ea typeface="+mj-ea"/>
          <a:cs typeface="+mj-cs"/>
        </a:defRPr>
      </a:lvl1pPr>
      <a:lvl2pPr algn="l" rtl="0" eaLnBrk="0" fontAlgn="base" hangingPunct="0">
        <a:spcBef>
          <a:spcPct val="0"/>
        </a:spcBef>
        <a:spcAft>
          <a:spcPct val="0"/>
        </a:spcAft>
        <a:defRPr sz="3600">
          <a:solidFill>
            <a:schemeClr val="tx2"/>
          </a:solidFill>
          <a:latin typeface="Arial" charset="0"/>
        </a:defRPr>
      </a:lvl2pPr>
      <a:lvl3pPr algn="l" rtl="0" eaLnBrk="0" fontAlgn="base" hangingPunct="0">
        <a:spcBef>
          <a:spcPct val="0"/>
        </a:spcBef>
        <a:spcAft>
          <a:spcPct val="0"/>
        </a:spcAft>
        <a:defRPr sz="3600">
          <a:solidFill>
            <a:schemeClr val="tx2"/>
          </a:solidFill>
          <a:latin typeface="Arial" charset="0"/>
        </a:defRPr>
      </a:lvl3pPr>
      <a:lvl4pPr algn="l" rtl="0" eaLnBrk="0" fontAlgn="base" hangingPunct="0">
        <a:spcBef>
          <a:spcPct val="0"/>
        </a:spcBef>
        <a:spcAft>
          <a:spcPct val="0"/>
        </a:spcAft>
        <a:defRPr sz="3600">
          <a:solidFill>
            <a:schemeClr val="tx2"/>
          </a:solidFill>
          <a:latin typeface="Arial" charset="0"/>
        </a:defRPr>
      </a:lvl4pPr>
      <a:lvl5pPr algn="l" rtl="0" eaLnBrk="0" fontAlgn="base" hangingPunct="0">
        <a:spcBef>
          <a:spcPct val="0"/>
        </a:spcBef>
        <a:spcAft>
          <a:spcPct val="0"/>
        </a:spcAft>
        <a:defRPr sz="3600">
          <a:solidFill>
            <a:schemeClr val="tx2"/>
          </a:solidFill>
          <a:latin typeface="Arial" charset="0"/>
        </a:defRPr>
      </a:lvl5pPr>
      <a:lvl6pPr marL="457200" algn="l" rtl="0" fontAlgn="base">
        <a:spcBef>
          <a:spcPct val="0"/>
        </a:spcBef>
        <a:spcAft>
          <a:spcPct val="0"/>
        </a:spcAft>
        <a:defRPr sz="3600">
          <a:solidFill>
            <a:schemeClr val="tx2"/>
          </a:solidFill>
          <a:latin typeface="Arial" charset="0"/>
        </a:defRPr>
      </a:lvl6pPr>
      <a:lvl7pPr marL="914400" algn="l" rtl="0" fontAlgn="base">
        <a:spcBef>
          <a:spcPct val="0"/>
        </a:spcBef>
        <a:spcAft>
          <a:spcPct val="0"/>
        </a:spcAft>
        <a:defRPr sz="3600">
          <a:solidFill>
            <a:schemeClr val="tx2"/>
          </a:solidFill>
          <a:latin typeface="Arial" charset="0"/>
        </a:defRPr>
      </a:lvl7pPr>
      <a:lvl8pPr marL="1371600" algn="l" rtl="0" fontAlgn="base">
        <a:spcBef>
          <a:spcPct val="0"/>
        </a:spcBef>
        <a:spcAft>
          <a:spcPct val="0"/>
        </a:spcAft>
        <a:defRPr sz="3600">
          <a:solidFill>
            <a:schemeClr val="tx2"/>
          </a:solidFill>
          <a:latin typeface="Arial" charset="0"/>
        </a:defRPr>
      </a:lvl8pPr>
      <a:lvl9pPr marL="1828800" algn="l" rtl="0" fontAlgn="base">
        <a:spcBef>
          <a:spcPct val="0"/>
        </a:spcBef>
        <a:spcAft>
          <a:spcPct val="0"/>
        </a:spcAft>
        <a:defRPr sz="3600">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
        <a:defRPr sz="29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itchFamily="2" charset="2"/>
        <a:buChar char="l"/>
        <a:defRPr sz="2500">
          <a:solidFill>
            <a:schemeClr val="tx1"/>
          </a:solidFill>
          <a:latin typeface="+mn-lt"/>
        </a:defRPr>
      </a:lvl2pPr>
      <a:lvl3pPr marL="1143000" indent="-228600" algn="l" rtl="0" eaLnBrk="0" fontAlgn="base" hangingPunct="0">
        <a:spcBef>
          <a:spcPct val="20000"/>
        </a:spcBef>
        <a:spcAft>
          <a:spcPct val="0"/>
        </a:spcAft>
        <a:buClr>
          <a:schemeClr val="tx2"/>
        </a:buClr>
        <a:buSzPct val="65000"/>
        <a:buFont typeface="Wingdings" pitchFamily="2" charset="2"/>
        <a:buChar char="¡"/>
        <a:defRPr sz="2200">
          <a:solidFill>
            <a:schemeClr val="tx1"/>
          </a:solidFill>
          <a:latin typeface="+mn-lt"/>
        </a:defRPr>
      </a:lvl3pPr>
      <a:lvl4pPr marL="1600200" indent="-228600" algn="l" rtl="0" eaLnBrk="0" fontAlgn="base" hangingPunct="0">
        <a:spcBef>
          <a:spcPct val="20000"/>
        </a:spcBef>
        <a:spcAft>
          <a:spcPct val="0"/>
        </a:spcAft>
        <a:buClr>
          <a:schemeClr val="accent2"/>
        </a:buClr>
        <a:buSzPct val="70000"/>
        <a:buFont typeface="Wingdings" pitchFamily="2" charset="2"/>
        <a:buChar char="l"/>
        <a:defRPr sz="1900">
          <a:solidFill>
            <a:schemeClr val="tx1"/>
          </a:solidFill>
          <a:latin typeface="+mn-lt"/>
        </a:defRPr>
      </a:lvl4pPr>
      <a:lvl5pPr marL="2057400" indent="-228600" algn="l" rtl="0" eaLnBrk="0" fontAlgn="base" hangingPunct="0">
        <a:spcBef>
          <a:spcPct val="20000"/>
        </a:spcBef>
        <a:spcAft>
          <a:spcPct val="0"/>
        </a:spcAft>
        <a:buClr>
          <a:schemeClr val="tx2"/>
        </a:buClr>
        <a:buSzPct val="60000"/>
        <a:buFont typeface="Wingdings" pitchFamily="2" charset="2"/>
        <a:buChar char="¡"/>
        <a:defRPr sz="1900">
          <a:solidFill>
            <a:schemeClr val="tx1"/>
          </a:solidFill>
          <a:latin typeface="+mn-lt"/>
        </a:defRPr>
      </a:lvl5pPr>
      <a:lvl6pPr marL="25146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defRPr>
      </a:lvl6pPr>
      <a:lvl7pPr marL="29718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defRPr>
      </a:lvl7pPr>
      <a:lvl8pPr marL="34290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defRPr>
      </a:lvl8pPr>
      <a:lvl9pPr marL="38862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2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2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2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22.wmf"/><Relationship Id="rId5" Type="http://schemas.openxmlformats.org/officeDocument/2006/relationships/oleObject" Target="../embeddings/oleObject1.bin"/><Relationship Id="rId4" Type="http://schemas.openxmlformats.org/officeDocument/2006/relationships/audio" Target="../media/audio1.wav"/></Relationships>
</file>

<file path=ppt/slides/_rels/slide2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notesSlide" Target="../notesSlides/notesSlide23.xml"/><Relationship Id="rId7" Type="http://schemas.openxmlformats.org/officeDocument/2006/relationships/image" Target="../media/image24.wmf"/><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image" Target="../media/image23.wmf"/><Relationship Id="rId4" Type="http://schemas.openxmlformats.org/officeDocument/2006/relationships/oleObject" Target="../embeddings/oleObject2.bin"/><Relationship Id="rId9" Type="http://schemas.openxmlformats.org/officeDocument/2006/relationships/image" Target="../media/image25.wmf"/></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26.wmf"/><Relationship Id="rId5" Type="http://schemas.openxmlformats.org/officeDocument/2006/relationships/oleObject" Target="../embeddings/oleObject5.bin"/><Relationship Id="rId4" Type="http://schemas.openxmlformats.org/officeDocument/2006/relationships/audio" Target="../media/audio1.wav"/></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27.wmf"/><Relationship Id="rId5" Type="http://schemas.openxmlformats.org/officeDocument/2006/relationships/oleObject" Target="../embeddings/oleObject6.bin"/><Relationship Id="rId4" Type="http://schemas.openxmlformats.org/officeDocument/2006/relationships/audio" Target="../media/audio1.wav"/></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6.xml"/><Relationship Id="rId7" Type="http://schemas.openxmlformats.org/officeDocument/2006/relationships/image" Target="../media/image28.wmf"/><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oleObject" Target="../embeddings/oleObject7.bin"/><Relationship Id="rId5" Type="http://schemas.openxmlformats.org/officeDocument/2006/relationships/audio" Target="../media/audio2.wav"/><Relationship Id="rId4" Type="http://schemas.openxmlformats.org/officeDocument/2006/relationships/audio" Target="../media/audio1.wav"/></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image" Target="../media/image29.wmf"/><Relationship Id="rId5" Type="http://schemas.openxmlformats.org/officeDocument/2006/relationships/oleObject" Target="../embeddings/oleObject8.bin"/><Relationship Id="rId4" Type="http://schemas.openxmlformats.org/officeDocument/2006/relationships/audio" Target="../media/audio1.wav"/></Relationships>
</file>

<file path=ppt/slides/_rels/slide31.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audio" Target="../media/audio1.wav"/></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image" Target="../media/image31.wmf"/><Relationship Id="rId5" Type="http://schemas.openxmlformats.org/officeDocument/2006/relationships/oleObject" Target="../embeddings/oleObject10.bin"/><Relationship Id="rId4" Type="http://schemas.openxmlformats.org/officeDocument/2006/relationships/image" Target="../media/image30.w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bl17fg0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1828800"/>
            <a:ext cx="5943600" cy="457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Title 1"/>
          <p:cNvSpPr>
            <a:spLocks noGrp="1"/>
          </p:cNvSpPr>
          <p:nvPr>
            <p:ph type="ctrTitle"/>
          </p:nvPr>
        </p:nvSpPr>
        <p:spPr>
          <a:xfrm>
            <a:off x="1219200" y="536575"/>
            <a:ext cx="7239000" cy="1444625"/>
          </a:xfrm>
        </p:spPr>
        <p:txBody>
          <a:bodyPr/>
          <a:lstStyle/>
          <a:p>
            <a:r>
              <a:rPr lang="en-US" smtClean="0"/>
              <a:t>Unit 8: Acids and Bases</a:t>
            </a:r>
            <a:br>
              <a:rPr lang="en-US" smtClean="0"/>
            </a:br>
            <a:endParaRPr lang="en-US" smtClean="0"/>
          </a:p>
        </p:txBody>
      </p:sp>
      <p:sp>
        <p:nvSpPr>
          <p:cNvPr id="3076" name="Subtitle 2"/>
          <p:cNvSpPr>
            <a:spLocks noGrp="1"/>
          </p:cNvSpPr>
          <p:nvPr>
            <p:ph type="subTitle" idx="1"/>
          </p:nvPr>
        </p:nvSpPr>
        <p:spPr>
          <a:xfrm>
            <a:off x="1446213" y="2133600"/>
            <a:ext cx="2898775" cy="1752600"/>
          </a:xfrm>
          <a:solidFill>
            <a:schemeClr val="bg1"/>
          </a:solidFill>
        </p:spPr>
        <p:txBody>
          <a:bodyPr/>
          <a:lstStyle/>
          <a:p>
            <a:r>
              <a:rPr lang="en-US" smtClean="0"/>
              <a:t>Part 5: </a:t>
            </a:r>
          </a:p>
          <a:p>
            <a:r>
              <a:rPr lang="en-US" smtClean="0"/>
              <a:t>Titrations &amp; </a:t>
            </a:r>
          </a:p>
          <a:p>
            <a:r>
              <a:rPr lang="en-US" smtClean="0"/>
              <a:t>Indicators</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2" descr="http://4.bp.blogspot.com/_4ZCvubnkzsc/TA751Y0K-GI/AAAAAAAAAi4/15qYQroUjNQ/s320/geeks_and_nerd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3581400"/>
            <a:ext cx="3048000" cy="2305050"/>
          </a:xfrm>
          <a:prstGeom prst="rect">
            <a:avLst/>
          </a:prstGeom>
          <a:noFill/>
          <a:extLst>
            <a:ext uri="{909E8E84-426E-40DD-AFC4-6F175D3DCCD1}">
              <a14:hiddenFill xmlns:a14="http://schemas.microsoft.com/office/drawing/2010/main">
                <a:solidFill>
                  <a:srgbClr val="FFFFFF"/>
                </a:solidFill>
              </a14:hiddenFill>
            </a:ext>
          </a:extLst>
        </p:spPr>
      </p:pic>
      <p:pic>
        <p:nvPicPr>
          <p:cNvPr id="7680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609600"/>
            <a:ext cx="6832232"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680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73707" y="3668128"/>
            <a:ext cx="3526378" cy="2238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741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680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680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ph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1905000"/>
            <a:ext cx="5029200" cy="429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Text Box 3"/>
          <p:cNvSpPr txBox="1">
            <a:spLocks noChangeArrowheads="1"/>
          </p:cNvSpPr>
          <p:nvPr/>
        </p:nvSpPr>
        <p:spPr bwMode="auto">
          <a:xfrm>
            <a:off x="1295400" y="228600"/>
            <a:ext cx="7848600" cy="137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800">
                <a:latin typeface="Comic Sans MS" pitchFamily="66" charset="0"/>
              </a:rPr>
              <a:t>The pH of the Equivalence point is influenced by the nature of the salt formed in the titration.</a:t>
            </a:r>
            <a:r>
              <a:rPr lang="en-US" sz="2000">
                <a:latin typeface="Comic Sans MS" pitchFamily="66" charset="0"/>
              </a:rPr>
              <a:t>  </a:t>
            </a:r>
          </a:p>
        </p:txBody>
      </p:sp>
      <p:sp>
        <p:nvSpPr>
          <p:cNvPr id="83972" name="AutoShape 4"/>
          <p:cNvSpPr>
            <a:spLocks noChangeArrowheads="1"/>
          </p:cNvSpPr>
          <p:nvPr/>
        </p:nvSpPr>
        <p:spPr bwMode="auto">
          <a:xfrm>
            <a:off x="6019800" y="5181600"/>
            <a:ext cx="2514600" cy="838200"/>
          </a:xfrm>
          <a:prstGeom prst="wedgeRoundRectCallout">
            <a:avLst>
              <a:gd name="adj1" fmla="val -144949"/>
              <a:gd name="adj2" fmla="val -61551"/>
              <a:gd name="adj3" fmla="val 16667"/>
            </a:avLst>
          </a:prstGeom>
          <a:solidFill>
            <a:schemeClr val="accent1"/>
          </a:solidFill>
          <a:ln w="25400">
            <a:solidFill>
              <a:schemeClr val="hlink"/>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r>
              <a:rPr lang="en-US" sz="2000">
                <a:latin typeface="Comic Sans MS" pitchFamily="66" charset="0"/>
              </a:rPr>
              <a:t>Strong Acid Curve</a:t>
            </a:r>
          </a:p>
        </p:txBody>
      </p:sp>
      <p:sp>
        <p:nvSpPr>
          <p:cNvPr id="83973" name="Text Box 5"/>
          <p:cNvSpPr txBox="1">
            <a:spLocks noChangeArrowheads="1"/>
          </p:cNvSpPr>
          <p:nvPr/>
        </p:nvSpPr>
        <p:spPr bwMode="auto">
          <a:xfrm rot="-542257">
            <a:off x="1905000" y="3962400"/>
            <a:ext cx="2133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a:latin typeface="Comic Sans MS" pitchFamily="66" charset="0"/>
              </a:rPr>
              <a:t>Buffer Region</a:t>
            </a:r>
          </a:p>
        </p:txBody>
      </p:sp>
      <p:sp>
        <p:nvSpPr>
          <p:cNvPr id="6" name="AutoShape 4"/>
          <p:cNvSpPr>
            <a:spLocks noChangeArrowheads="1"/>
          </p:cNvSpPr>
          <p:nvPr/>
        </p:nvSpPr>
        <p:spPr bwMode="auto">
          <a:xfrm>
            <a:off x="6019800" y="4267200"/>
            <a:ext cx="2514600" cy="609600"/>
          </a:xfrm>
          <a:prstGeom prst="wedgeRoundRectCallout">
            <a:avLst>
              <a:gd name="adj1" fmla="val -144949"/>
              <a:gd name="adj2" fmla="val -61551"/>
              <a:gd name="adj3" fmla="val 16667"/>
            </a:avLst>
          </a:prstGeom>
          <a:solidFill>
            <a:schemeClr val="accent1"/>
          </a:solidFill>
          <a:ln w="25400">
            <a:solidFill>
              <a:schemeClr val="hlink"/>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r>
              <a:rPr lang="en-US" sz="2000">
                <a:latin typeface="Comic Sans MS" pitchFamily="66" charset="0"/>
              </a:rPr>
              <a:t>Weak Acid Curve</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83972"/>
                                        </p:tgtEl>
                                        <p:attrNameLst>
                                          <p:attrName>style.visibility</p:attrName>
                                        </p:attrNameLst>
                                      </p:cBhvr>
                                      <p:to>
                                        <p:strVal val="visible"/>
                                      </p:to>
                                    </p:set>
                                    <p:animEffect transition="in" filter="box(out)">
                                      <p:cBhvr>
                                        <p:cTn id="7" dur="500"/>
                                        <p:tgtEl>
                                          <p:spTgt spid="83972"/>
                                        </p:tgtEl>
                                      </p:cBhvr>
                                    </p:animEffect>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83973">
                                            <p:txEl>
                                              <p:pRg st="0" end="0"/>
                                            </p:txEl>
                                          </p:spTgt>
                                        </p:tgtEl>
                                        <p:attrNameLst>
                                          <p:attrName>style.visibility</p:attrName>
                                        </p:attrNameLst>
                                      </p:cBhvr>
                                      <p:to>
                                        <p:strVal val="visible"/>
                                      </p:to>
                                    </p:set>
                                    <p:animEffect transition="in" filter="box(out)">
                                      <p:cBhvr>
                                        <p:cTn id="12" dur="500"/>
                                        <p:tgtEl>
                                          <p:spTgt spid="83973">
                                            <p:txEl>
                                              <p:pRg st="0" end="0"/>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ox(out)">
                                      <p:cBhvr>
                                        <p:cTn id="17" dur="500"/>
                                        <p:tgtEl>
                                          <p:spTgt spid="6"/>
                                        </p:tgtEl>
                                      </p:cBhvr>
                                    </p:animEffect>
                                  </p:childTnLst>
                                  <p:subTnLst>
                                    <p:audio>
                                      <p:cMediaNode>
                                        <p:cTn display="0" masterRel="sameClick">
                                          <p:stCondLst>
                                            <p:cond evt="begin" delay="0">
                                              <p:tn val="15"/>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2" grpId="0" animBg="1" autoUpdateAnimBg="0"/>
      <p:bldP spid="83973" grpId="0" build="p" autoUpdateAnimBg="0"/>
      <p:bldP spid="6" grpId="0" animBg="1"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ph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1871663"/>
            <a:ext cx="5029200" cy="429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960438" y="-42863"/>
            <a:ext cx="8001000" cy="556260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496" name="Rectangle 8"/>
          <p:cNvSpPr>
            <a:spLocks noGrp="1" noChangeArrowheads="1"/>
          </p:cNvSpPr>
          <p:nvPr>
            <p:ph type="body" idx="1"/>
          </p:nvPr>
        </p:nvSpPr>
        <p:spPr>
          <a:xfrm>
            <a:off x="590550" y="508000"/>
            <a:ext cx="7772400" cy="1320800"/>
          </a:xfrm>
          <a:noFill/>
        </p:spPr>
        <p:txBody>
          <a:bodyPr lIns="92075" tIns="46038" rIns="92075" bIns="46038"/>
          <a:lstStyle/>
          <a:p>
            <a:pPr eaLnBrk="1" hangingPunct="1">
              <a:buSzPct val="80000"/>
            </a:pPr>
            <a:r>
              <a:rPr lang="en-US" smtClean="0"/>
              <a:t>Strong acid and strong base</a:t>
            </a:r>
          </a:p>
          <a:p>
            <a:pPr lvl="1" eaLnBrk="1" hangingPunct="1">
              <a:buSzPct val="80000"/>
            </a:pPr>
            <a:r>
              <a:rPr lang="en-US" smtClean="0"/>
              <a:t>Equivalence at pH 7</a:t>
            </a:r>
          </a:p>
        </p:txBody>
      </p:sp>
      <p:pic>
        <p:nvPicPr>
          <p:cNvPr id="12292" name="Picture 6" descr="Description: http://image.wistatutor.com/content/ionic-equilibrium/titration-curve-strong-acid-base.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9688" y="1911350"/>
            <a:ext cx="6462712" cy="372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191496">
                                            <p:txEl>
                                              <p:pRg st="0" end="0"/>
                                            </p:txEl>
                                          </p:spTgt>
                                        </p:tgtEl>
                                        <p:attrNameLst>
                                          <p:attrName>style.visibility</p:attrName>
                                        </p:attrNameLst>
                                      </p:cBhvr>
                                      <p:to>
                                        <p:strVal val="visible"/>
                                      </p:to>
                                    </p:set>
                                    <p:anim to="" calcmode="lin" valueType="num">
                                      <p:cBhvr>
                                        <p:cTn id="7" dur="1" fill="hold"/>
                                        <p:tgtEl>
                                          <p:spTgt spid="191496">
                                            <p:txEl>
                                              <p:pRg st="0" end="0"/>
                                            </p:txEl>
                                          </p:spTgt>
                                        </p:tgtEl>
                                        <p:attrNameLst>
                                          <p:attrName/>
                                        </p:attrNameLst>
                                      </p:cBhvr>
                                    </p:anim>
                                  </p:childTnLst>
                                </p:cTn>
                              </p:par>
                              <p:par>
                                <p:cTn id="8" presetID="24" presetClass="entr" presetSubtype="0" fill="hold" grpId="0" nodeType="withEffect">
                                  <p:stCondLst>
                                    <p:cond delay="0"/>
                                  </p:stCondLst>
                                  <p:childTnLst>
                                    <p:set>
                                      <p:cBhvr>
                                        <p:cTn id="9" dur="1" fill="hold">
                                          <p:stCondLst>
                                            <p:cond delay="499"/>
                                          </p:stCondLst>
                                        </p:cTn>
                                        <p:tgtEl>
                                          <p:spTgt spid="191496">
                                            <p:txEl>
                                              <p:pRg st="1" end="1"/>
                                            </p:txEl>
                                          </p:spTgt>
                                        </p:tgtEl>
                                        <p:attrNameLst>
                                          <p:attrName>style.visibility</p:attrName>
                                        </p:attrNameLst>
                                      </p:cBhvr>
                                      <p:to>
                                        <p:strVal val="visible"/>
                                      </p:to>
                                    </p:set>
                                    <p:anim to="" calcmode="lin" valueType="num">
                                      <p:cBhvr>
                                        <p:cTn id="10" dur="1" fill="hold"/>
                                        <p:tgtEl>
                                          <p:spTgt spid="191496">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496" grpId="0" build="p"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ChangeArrowheads="1"/>
          </p:cNvSpPr>
          <p:nvPr/>
        </p:nvSpPr>
        <p:spPr bwMode="auto">
          <a:xfrm>
            <a:off x="1065213" y="533400"/>
            <a:ext cx="8001000" cy="5562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15" name="Rectangle 8"/>
          <p:cNvSpPr>
            <a:spLocks noChangeArrowheads="1"/>
          </p:cNvSpPr>
          <p:nvPr/>
        </p:nvSpPr>
        <p:spPr bwMode="auto">
          <a:xfrm>
            <a:off x="685800" y="279400"/>
            <a:ext cx="7772400" cy="132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marL="342900" indent="-342900">
              <a:spcBef>
                <a:spcPct val="20000"/>
              </a:spcBef>
              <a:buClr>
                <a:schemeClr val="accent1"/>
              </a:buClr>
              <a:buSzPct val="80000"/>
              <a:buFont typeface="Monotype Sorts" pitchFamily="2" charset="2"/>
              <a:buChar char="l"/>
            </a:pPr>
            <a:r>
              <a:rPr lang="en-US" sz="3200">
                <a:latin typeface="Arial" pitchFamily="34" charset="0"/>
              </a:rPr>
              <a:t>Weak acid and strong base</a:t>
            </a:r>
          </a:p>
          <a:p>
            <a:pPr marL="800100" lvl="1" indent="-342900">
              <a:spcBef>
                <a:spcPct val="20000"/>
              </a:spcBef>
              <a:buClr>
                <a:schemeClr val="accent1"/>
              </a:buClr>
              <a:buSzPct val="80000"/>
              <a:buFont typeface="Monotype Sorts" pitchFamily="2" charset="2"/>
              <a:buChar char="l"/>
            </a:pPr>
            <a:r>
              <a:rPr lang="en-US" sz="2500">
                <a:latin typeface="Arial" pitchFamily="34" charset="0"/>
              </a:rPr>
              <a:t>Equivalence at pH &gt;7</a:t>
            </a:r>
          </a:p>
        </p:txBody>
      </p:sp>
      <p:pic>
        <p:nvPicPr>
          <p:cNvPr id="13316" name="Picture 7" descr="Description: Titration curve of a weak acid and strong ba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2200275"/>
            <a:ext cx="5181600" cy="396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random/>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887413" y="457200"/>
            <a:ext cx="8001000" cy="5562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39" name="Rectangle 8"/>
          <p:cNvSpPr>
            <a:spLocks noChangeArrowheads="1"/>
          </p:cNvSpPr>
          <p:nvPr/>
        </p:nvSpPr>
        <p:spPr bwMode="auto">
          <a:xfrm>
            <a:off x="1066800" y="476250"/>
            <a:ext cx="7851775" cy="132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marL="342900" indent="-342900">
              <a:spcBef>
                <a:spcPct val="20000"/>
              </a:spcBef>
              <a:buClr>
                <a:schemeClr val="accent1"/>
              </a:buClr>
              <a:buSzPct val="80000"/>
              <a:buFont typeface="Monotype Sorts" pitchFamily="2" charset="2"/>
              <a:buChar char="l"/>
            </a:pPr>
            <a:r>
              <a:rPr lang="en-US" sz="3200">
                <a:latin typeface="Arial" pitchFamily="34" charset="0"/>
              </a:rPr>
              <a:t>Weak base and strong acid</a:t>
            </a:r>
          </a:p>
          <a:p>
            <a:pPr marL="800100" lvl="1" indent="-342900">
              <a:spcBef>
                <a:spcPct val="20000"/>
              </a:spcBef>
              <a:buClr>
                <a:schemeClr val="accent1"/>
              </a:buClr>
              <a:buSzPct val="80000"/>
              <a:buFont typeface="Monotype Sorts" pitchFamily="2" charset="2"/>
              <a:buChar char="l"/>
            </a:pPr>
            <a:r>
              <a:rPr lang="en-US" sz="2500">
                <a:latin typeface="Arial" pitchFamily="34" charset="0"/>
              </a:rPr>
              <a:t>Equivalence at pH &lt;7</a:t>
            </a:r>
          </a:p>
        </p:txBody>
      </p:sp>
      <p:pic>
        <p:nvPicPr>
          <p:cNvPr id="14340" name="Picture 8" descr="Description: Titration curve of weak base and strong aci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2160588"/>
            <a:ext cx="4953000" cy="406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random/>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887413" y="457200"/>
            <a:ext cx="8001000" cy="5562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363" name="Rectangle 8"/>
          <p:cNvSpPr>
            <a:spLocks noChangeArrowheads="1"/>
          </p:cNvSpPr>
          <p:nvPr/>
        </p:nvSpPr>
        <p:spPr bwMode="auto">
          <a:xfrm>
            <a:off x="1066800" y="476250"/>
            <a:ext cx="7851775" cy="132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marL="342900" indent="-342900">
              <a:spcBef>
                <a:spcPct val="20000"/>
              </a:spcBef>
              <a:buClr>
                <a:schemeClr val="accent1"/>
              </a:buClr>
              <a:buSzPct val="80000"/>
              <a:buFont typeface="Monotype Sorts" pitchFamily="2" charset="2"/>
              <a:buChar char="l"/>
            </a:pPr>
            <a:r>
              <a:rPr lang="en-US" sz="3200">
                <a:latin typeface="Arial" pitchFamily="34" charset="0"/>
              </a:rPr>
              <a:t>Weak acid and weak base</a:t>
            </a:r>
          </a:p>
          <a:p>
            <a:pPr marL="800100" lvl="1" indent="-342900">
              <a:spcBef>
                <a:spcPct val="20000"/>
              </a:spcBef>
              <a:buClr>
                <a:schemeClr val="accent1"/>
              </a:buClr>
              <a:buSzPct val="80000"/>
              <a:buFont typeface="Monotype Sorts" pitchFamily="2" charset="2"/>
              <a:buChar char="l"/>
            </a:pPr>
            <a:r>
              <a:rPr lang="en-US" sz="2500">
                <a:latin typeface="Arial" pitchFamily="34" charset="0"/>
              </a:rPr>
              <a:t>Equivalence pH depends on relative strengths</a:t>
            </a:r>
          </a:p>
          <a:p>
            <a:pPr marL="800100" lvl="1" indent="-342900">
              <a:spcBef>
                <a:spcPct val="20000"/>
              </a:spcBef>
              <a:buClr>
                <a:schemeClr val="accent1"/>
              </a:buClr>
              <a:buSzPct val="80000"/>
              <a:buFont typeface="Monotype Sorts" pitchFamily="2" charset="2"/>
              <a:buChar char="l"/>
            </a:pPr>
            <a:r>
              <a:rPr lang="en-US" sz="2500">
                <a:latin typeface="Arial" pitchFamily="34" charset="0"/>
              </a:rPr>
              <a:t>Not used for analytical purposes </a:t>
            </a:r>
          </a:p>
        </p:txBody>
      </p:sp>
      <p:pic>
        <p:nvPicPr>
          <p:cNvPr id="15364" name="Picture 9" descr="Description: Titration curve of weak base and weak aci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2209800"/>
            <a:ext cx="4343400" cy="414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random/>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bl17fg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1143000"/>
            <a:ext cx="4652963"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67" name="Text Box 3"/>
          <p:cNvSpPr txBox="1">
            <a:spLocks noChangeArrowheads="1"/>
          </p:cNvSpPr>
          <p:nvPr/>
        </p:nvSpPr>
        <p:spPr bwMode="auto">
          <a:xfrm>
            <a:off x="4953000" y="533400"/>
            <a:ext cx="36576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a:latin typeface="Comic Sans MS" pitchFamily="66" charset="0"/>
              </a:rPr>
              <a:t>1. The solution of a weak acid has a higher initial pH than a solution  of a strong acid of the same concentration</a:t>
            </a:r>
          </a:p>
        </p:txBody>
      </p:sp>
      <p:sp>
        <p:nvSpPr>
          <p:cNvPr id="88068" name="Text Box 4"/>
          <p:cNvSpPr txBox="1">
            <a:spLocks noChangeArrowheads="1"/>
          </p:cNvSpPr>
          <p:nvPr/>
        </p:nvSpPr>
        <p:spPr bwMode="auto">
          <a:xfrm>
            <a:off x="5029200" y="2133600"/>
            <a:ext cx="3810000" cy="2225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a:latin typeface="Comic Sans MS" pitchFamily="66" charset="0"/>
              </a:rPr>
              <a:t>2. The weaker the acid the more rapidly the pH rises in the early part of the titration, but more slowly near the equivalence point.  This is because of the buffering action of the formed salt.</a:t>
            </a:r>
          </a:p>
        </p:txBody>
      </p:sp>
      <p:sp>
        <p:nvSpPr>
          <p:cNvPr id="88069" name="Text Box 5"/>
          <p:cNvSpPr txBox="1">
            <a:spLocks noChangeArrowheads="1"/>
          </p:cNvSpPr>
          <p:nvPr/>
        </p:nvSpPr>
        <p:spPr bwMode="auto">
          <a:xfrm>
            <a:off x="5105400" y="4648200"/>
            <a:ext cx="3505200"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a:latin typeface="Comic Sans MS" pitchFamily="66" charset="0"/>
              </a:rPr>
              <a:t>3. The pH at the equivalence point is not 7.00.  The weaker the acid, the higher the pH at the EQ point.</a:t>
            </a:r>
          </a:p>
        </p:txBody>
      </p:sp>
      <p:sp>
        <p:nvSpPr>
          <p:cNvPr id="16390" name="Text Box 6"/>
          <p:cNvSpPr txBox="1">
            <a:spLocks noChangeArrowheads="1"/>
          </p:cNvSpPr>
          <p:nvPr/>
        </p:nvSpPr>
        <p:spPr bwMode="auto">
          <a:xfrm>
            <a:off x="304800" y="152400"/>
            <a:ext cx="4038600" cy="1042988"/>
          </a:xfrm>
          <a:prstGeom prst="rect">
            <a:avLst/>
          </a:prstGeom>
          <a:solidFill>
            <a:srgbClr val="FFFF00"/>
          </a:solidFill>
          <a:ln w="381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a:latin typeface="Comic Sans MS" pitchFamily="66" charset="0"/>
              </a:rPr>
              <a:t>Titration Curves:  </a:t>
            </a:r>
          </a:p>
          <a:p>
            <a:pPr eaLnBrk="1" hangingPunct="1">
              <a:spcBef>
                <a:spcPct val="50000"/>
              </a:spcBef>
            </a:pPr>
            <a:r>
              <a:rPr lang="en-US" sz="2400">
                <a:latin typeface="Comic Sans MS" pitchFamily="66" charset="0"/>
              </a:rPr>
              <a:t>Weak Acids/Strong Base</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88067">
                                            <p:txEl>
                                              <p:pRg st="0" end="0"/>
                                            </p:txEl>
                                          </p:spTgt>
                                        </p:tgtEl>
                                        <p:attrNameLst>
                                          <p:attrName>style.visibility</p:attrName>
                                        </p:attrNameLst>
                                      </p:cBhvr>
                                      <p:to>
                                        <p:strVal val="visible"/>
                                      </p:to>
                                    </p:set>
                                    <p:animEffect transition="in" filter="box(out)">
                                      <p:cBhvr>
                                        <p:cTn id="7" dur="500"/>
                                        <p:tgtEl>
                                          <p:spTgt spid="88067">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88068">
                                            <p:txEl>
                                              <p:pRg st="0" end="0"/>
                                            </p:txEl>
                                          </p:spTgt>
                                        </p:tgtEl>
                                        <p:attrNameLst>
                                          <p:attrName>style.visibility</p:attrName>
                                        </p:attrNameLst>
                                      </p:cBhvr>
                                      <p:to>
                                        <p:strVal val="visible"/>
                                      </p:to>
                                    </p:set>
                                    <p:animEffect transition="in" filter="box(out)">
                                      <p:cBhvr>
                                        <p:cTn id="12" dur="500"/>
                                        <p:tgtEl>
                                          <p:spTgt spid="88068">
                                            <p:txEl>
                                              <p:pRg st="0" end="0"/>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88069">
                                            <p:txEl>
                                              <p:pRg st="0" end="0"/>
                                            </p:txEl>
                                          </p:spTgt>
                                        </p:tgtEl>
                                        <p:attrNameLst>
                                          <p:attrName>style.visibility</p:attrName>
                                        </p:attrNameLst>
                                      </p:cBhvr>
                                      <p:to>
                                        <p:strVal val="visible"/>
                                      </p:to>
                                    </p:set>
                                    <p:animEffect transition="in" filter="box(out)">
                                      <p:cBhvr>
                                        <p:cTn id="17" dur="500"/>
                                        <p:tgtEl>
                                          <p:spTgt spid="88069">
                                            <p:txEl>
                                              <p:pRg st="0" end="0"/>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7" grpId="0" build="p" autoUpdateAnimBg="0"/>
      <p:bldP spid="88068" grpId="0" build="p" autoUpdateAnimBg="0"/>
      <p:bldP spid="88069" grpId="0" build="p"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bl17fg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2438400"/>
            <a:ext cx="4202113" cy="394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1" name="Picture 3" descr="bl17fg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8200" y="2362200"/>
            <a:ext cx="4267200" cy="400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2" name="Text Box 4"/>
          <p:cNvSpPr txBox="1">
            <a:spLocks noChangeArrowheads="1"/>
          </p:cNvSpPr>
          <p:nvPr/>
        </p:nvSpPr>
        <p:spPr bwMode="auto">
          <a:xfrm>
            <a:off x="1524000" y="304800"/>
            <a:ext cx="70104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3200">
                <a:latin typeface="Comic Sans MS" pitchFamily="66" charset="0"/>
              </a:rPr>
              <a:t>Indicators must be chosen based on the pH of the equivalence point</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ph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1752600"/>
            <a:ext cx="5718175" cy="474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Text Box 3"/>
          <p:cNvSpPr txBox="1">
            <a:spLocks noChangeArrowheads="1"/>
          </p:cNvSpPr>
          <p:nvPr/>
        </p:nvSpPr>
        <p:spPr bwMode="auto">
          <a:xfrm>
            <a:off x="914400" y="457200"/>
            <a:ext cx="7239000"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3200" dirty="0">
                <a:latin typeface="Comic Sans MS" pitchFamily="66" charset="0"/>
              </a:rPr>
              <a:t>Curve of a diprotic acid </a:t>
            </a:r>
            <a:r>
              <a:rPr lang="en-US" sz="3200" dirty="0" smtClean="0">
                <a:latin typeface="Comic Sans MS" pitchFamily="66" charset="0"/>
              </a:rPr>
              <a:t>(</a:t>
            </a:r>
            <a:r>
              <a:rPr lang="en-US" sz="3200" dirty="0" err="1" smtClean="0">
                <a:latin typeface="Comic Sans MS" pitchFamily="66" charset="0"/>
              </a:rPr>
              <a:t>eg</a:t>
            </a:r>
            <a:r>
              <a:rPr lang="en-US" sz="3200" dirty="0" smtClean="0">
                <a:latin typeface="Comic Sans MS" pitchFamily="66" charset="0"/>
              </a:rPr>
              <a:t>. H</a:t>
            </a:r>
            <a:r>
              <a:rPr lang="en-US" sz="3200" baseline="-25000" dirty="0" smtClean="0">
                <a:latin typeface="Comic Sans MS" pitchFamily="66" charset="0"/>
              </a:rPr>
              <a:t>2</a:t>
            </a:r>
            <a:r>
              <a:rPr lang="en-US" sz="3200" dirty="0" smtClean="0">
                <a:latin typeface="Comic Sans MS" pitchFamily="66" charset="0"/>
              </a:rPr>
              <a:t>CO</a:t>
            </a:r>
            <a:r>
              <a:rPr lang="en-US" sz="3200" baseline="-25000" dirty="0" smtClean="0">
                <a:latin typeface="Comic Sans MS" pitchFamily="66" charset="0"/>
              </a:rPr>
              <a:t>3</a:t>
            </a:r>
            <a:r>
              <a:rPr lang="en-US" sz="3200" dirty="0" smtClean="0">
                <a:latin typeface="Comic Sans MS" pitchFamily="66" charset="0"/>
              </a:rPr>
              <a:t> or H</a:t>
            </a:r>
            <a:r>
              <a:rPr lang="en-US" sz="3200" baseline="-25000" dirty="0" smtClean="0">
                <a:latin typeface="Comic Sans MS" pitchFamily="66" charset="0"/>
              </a:rPr>
              <a:t>2</a:t>
            </a:r>
            <a:r>
              <a:rPr lang="en-US" sz="3200" dirty="0" smtClean="0">
                <a:latin typeface="Comic Sans MS" pitchFamily="66" charset="0"/>
              </a:rPr>
              <a:t>SO</a:t>
            </a:r>
            <a:r>
              <a:rPr lang="en-US" sz="3200" baseline="-25000" dirty="0" smtClean="0">
                <a:latin typeface="Comic Sans MS" pitchFamily="66" charset="0"/>
              </a:rPr>
              <a:t>4</a:t>
            </a:r>
            <a:r>
              <a:rPr lang="en-US" sz="3200" dirty="0">
                <a:latin typeface="Comic Sans MS" pitchFamily="66" charset="0"/>
              </a:rPr>
              <a:t>):  two equivalence points</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370013" y="301625"/>
            <a:ext cx="7313612" cy="793750"/>
          </a:xfrm>
          <a:noFill/>
        </p:spPr>
        <p:txBody>
          <a:bodyPr lIns="92075" tIns="46038" rIns="92075" bIns="46038" anchor="t" anchorCtr="1">
            <a:spAutoFit/>
          </a:bodyPr>
          <a:lstStyle/>
          <a:p>
            <a:pPr eaLnBrk="1" hangingPunct="1"/>
            <a:r>
              <a:rPr lang="en-US" sz="4600" smtClean="0"/>
              <a:t>Titrations</a:t>
            </a:r>
          </a:p>
        </p:txBody>
      </p:sp>
      <p:sp>
        <p:nvSpPr>
          <p:cNvPr id="125955" name="Rectangle 3"/>
          <p:cNvSpPr>
            <a:spLocks noGrp="1" noChangeArrowheads="1"/>
          </p:cNvSpPr>
          <p:nvPr>
            <p:ph type="body" idx="1"/>
          </p:nvPr>
        </p:nvSpPr>
        <p:spPr>
          <a:xfrm>
            <a:off x="914400" y="1524000"/>
            <a:ext cx="7769225" cy="4725988"/>
          </a:xfrm>
          <a:noFill/>
        </p:spPr>
        <p:txBody>
          <a:bodyPr lIns="92075" tIns="46038" rIns="92075" bIns="46038"/>
          <a:lstStyle/>
          <a:p>
            <a:pPr eaLnBrk="1" hangingPunct="1"/>
            <a:r>
              <a:rPr lang="en-US" sz="2800" smtClean="0"/>
              <a:t>Commonly used to determine the amount of acid or base in a solution.</a:t>
            </a:r>
            <a:br>
              <a:rPr lang="en-US" sz="2800" smtClean="0"/>
            </a:br>
            <a:endParaRPr lang="en-US" sz="2800" smtClean="0"/>
          </a:p>
          <a:p>
            <a:pPr eaLnBrk="1" hangingPunct="1"/>
            <a:r>
              <a:rPr lang="en-US" sz="2800" smtClean="0"/>
              <a:t>Complete by adding a solution of known concentration until the substance being tested is consumed.</a:t>
            </a:r>
          </a:p>
          <a:p>
            <a:pPr lvl="1" eaLnBrk="1" hangingPunct="1"/>
            <a:r>
              <a:rPr lang="en-US" sz="2800" smtClean="0"/>
              <a:t>This is called the </a:t>
            </a:r>
            <a:r>
              <a:rPr lang="en-US" sz="2800" smtClean="0">
                <a:solidFill>
                  <a:schemeClr val="tx2"/>
                </a:solidFill>
              </a:rPr>
              <a:t>equivalence point</a:t>
            </a:r>
            <a:r>
              <a:rPr lang="en-US" sz="2800" smtClean="0"/>
              <a:t> (a.k.a. </a:t>
            </a:r>
            <a:r>
              <a:rPr lang="en-US" sz="2800" smtClean="0">
                <a:solidFill>
                  <a:schemeClr val="tx2"/>
                </a:solidFill>
              </a:rPr>
              <a:t>stoichiometric point)</a:t>
            </a:r>
            <a:br>
              <a:rPr lang="en-US" sz="2800" smtClean="0">
                <a:solidFill>
                  <a:schemeClr val="tx2"/>
                </a:solidFill>
              </a:rPr>
            </a:br>
            <a:endParaRPr lang="en-US" sz="2800" smtClean="0">
              <a:solidFill>
                <a:schemeClr val="tx2"/>
              </a:solidFill>
            </a:endParaRPr>
          </a:p>
          <a:p>
            <a:pPr eaLnBrk="1" hangingPunct="1"/>
            <a:r>
              <a:rPr lang="en-US" sz="2800" b="1" smtClean="0"/>
              <a:t>Titration curve</a:t>
            </a:r>
            <a:r>
              <a:rPr lang="en-US" sz="2800" smtClean="0"/>
              <a:t> - graph of pH vs. volume of added acid/base </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125955">
                                            <p:txEl>
                                              <p:pRg st="0" end="0"/>
                                            </p:txEl>
                                          </p:spTgt>
                                        </p:tgtEl>
                                        <p:attrNameLst>
                                          <p:attrName>style.visibility</p:attrName>
                                        </p:attrNameLst>
                                      </p:cBhvr>
                                      <p:to>
                                        <p:strVal val="visible"/>
                                      </p:to>
                                    </p:set>
                                    <p:anim to="" calcmode="lin" valueType="num">
                                      <p:cBhvr>
                                        <p:cTn id="7" dur="1" fill="hold"/>
                                        <p:tgtEl>
                                          <p:spTgt spid="125955">
                                            <p:txEl>
                                              <p:pRg st="0" end="0"/>
                                            </p:txEl>
                                          </p:spTgt>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125955">
                                            <p:txEl>
                                              <p:pRg st="1" end="1"/>
                                            </p:txEl>
                                          </p:spTgt>
                                        </p:tgtEl>
                                        <p:attrNameLst>
                                          <p:attrName>style.visibility</p:attrName>
                                        </p:attrNameLst>
                                      </p:cBhvr>
                                      <p:to>
                                        <p:strVal val="visible"/>
                                      </p:to>
                                    </p:set>
                                    <p:anim to="" calcmode="lin" valueType="num">
                                      <p:cBhvr>
                                        <p:cTn id="12" dur="1" fill="hold"/>
                                        <p:tgtEl>
                                          <p:spTgt spid="125955">
                                            <p:txEl>
                                              <p:pRg st="1" end="1"/>
                                            </p:txEl>
                                          </p:spTgt>
                                        </p:tgtEl>
                                        <p:attrNameLst>
                                          <p:attrName/>
                                        </p:attrNameLst>
                                      </p:cBhvr>
                                    </p:anim>
                                  </p:childTnLst>
                                </p:cTn>
                              </p:par>
                              <p:par>
                                <p:cTn id="13" presetID="24" presetClass="entr" presetSubtype="0" fill="hold" grpId="0" nodeType="withEffect">
                                  <p:stCondLst>
                                    <p:cond delay="0"/>
                                  </p:stCondLst>
                                  <p:childTnLst>
                                    <p:set>
                                      <p:cBhvr>
                                        <p:cTn id="14" dur="1" fill="hold">
                                          <p:stCondLst>
                                            <p:cond delay="499"/>
                                          </p:stCondLst>
                                        </p:cTn>
                                        <p:tgtEl>
                                          <p:spTgt spid="125955">
                                            <p:txEl>
                                              <p:pRg st="2" end="2"/>
                                            </p:txEl>
                                          </p:spTgt>
                                        </p:tgtEl>
                                        <p:attrNameLst>
                                          <p:attrName>style.visibility</p:attrName>
                                        </p:attrNameLst>
                                      </p:cBhvr>
                                      <p:to>
                                        <p:strVal val="visible"/>
                                      </p:to>
                                    </p:set>
                                    <p:anim to="" calcmode="lin" valueType="num">
                                      <p:cBhvr>
                                        <p:cTn id="15" dur="1" fill="hold"/>
                                        <p:tgtEl>
                                          <p:spTgt spid="125955">
                                            <p:txEl>
                                              <p:pRg st="2" end="2"/>
                                            </p:txEl>
                                          </p:spTgt>
                                        </p:tgtEl>
                                        <p:attrNameLst>
                                          <p:attrName/>
                                        </p:attrNameLst>
                                      </p:cBhvr>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24" presetClass="entr" presetSubtype="0" fill="hold" grpId="0" nodeType="clickEffect">
                                  <p:stCondLst>
                                    <p:cond delay="0"/>
                                  </p:stCondLst>
                                  <p:childTnLst>
                                    <p:set>
                                      <p:cBhvr>
                                        <p:cTn id="19" dur="1" fill="hold">
                                          <p:stCondLst>
                                            <p:cond delay="499"/>
                                          </p:stCondLst>
                                        </p:cTn>
                                        <p:tgtEl>
                                          <p:spTgt spid="125955">
                                            <p:txEl>
                                              <p:pRg st="3" end="3"/>
                                            </p:txEl>
                                          </p:spTgt>
                                        </p:tgtEl>
                                        <p:attrNameLst>
                                          <p:attrName>style.visibility</p:attrName>
                                        </p:attrNameLst>
                                      </p:cBhvr>
                                      <p:to>
                                        <p:strVal val="visible"/>
                                      </p:to>
                                    </p:set>
                                    <p:anim to="" calcmode="lin" valueType="num">
                                      <p:cBhvr>
                                        <p:cTn id="20" dur="1" fill="hold"/>
                                        <p:tgtEl>
                                          <p:spTgt spid="125955">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955" grpId="0" build="p"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p:cNvSpPr txBox="1">
            <a:spLocks noChangeArrowheads="1"/>
          </p:cNvSpPr>
          <p:nvPr/>
        </p:nvSpPr>
        <p:spPr bwMode="auto">
          <a:xfrm>
            <a:off x="1219200" y="304800"/>
            <a:ext cx="739140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3600">
                <a:latin typeface="Comic Sans MS" pitchFamily="66" charset="0"/>
              </a:rPr>
              <a:t>Calculations involving Titrations of Weak Acids/Bases</a:t>
            </a:r>
          </a:p>
        </p:txBody>
      </p:sp>
      <p:pic>
        <p:nvPicPr>
          <p:cNvPr id="19459" name="Picture 3" descr="ph_titration_curv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00" y="3811588"/>
            <a:ext cx="4800600" cy="297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Text Box 4"/>
          <p:cNvSpPr txBox="1">
            <a:spLocks noChangeArrowheads="1"/>
          </p:cNvSpPr>
          <p:nvPr/>
        </p:nvSpPr>
        <p:spPr bwMode="auto">
          <a:xfrm>
            <a:off x="838200" y="1600200"/>
            <a:ext cx="89154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800">
                <a:latin typeface="Comic Sans MS" pitchFamily="66" charset="0"/>
              </a:rPr>
              <a:t>Divide the titration into the following points:</a:t>
            </a:r>
          </a:p>
        </p:txBody>
      </p:sp>
      <p:sp>
        <p:nvSpPr>
          <p:cNvPr id="19461" name="Text Box 5"/>
          <p:cNvSpPr txBox="1">
            <a:spLocks noChangeArrowheads="1"/>
          </p:cNvSpPr>
          <p:nvPr/>
        </p:nvSpPr>
        <p:spPr bwMode="auto">
          <a:xfrm>
            <a:off x="1447800" y="2362200"/>
            <a:ext cx="7162800" cy="954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800">
                <a:latin typeface="Comic Sans MS" pitchFamily="66" charset="0"/>
              </a:rPr>
              <a:t>1. Starting point:  No acid/base added (acid/base in water problem)</a:t>
            </a:r>
          </a:p>
        </p:txBody>
      </p:sp>
      <p:sp>
        <p:nvSpPr>
          <p:cNvPr id="94214" name="AutoShape 6"/>
          <p:cNvSpPr>
            <a:spLocks noChangeArrowheads="1"/>
          </p:cNvSpPr>
          <p:nvPr/>
        </p:nvSpPr>
        <p:spPr bwMode="auto">
          <a:xfrm>
            <a:off x="228600" y="3810000"/>
            <a:ext cx="2133600" cy="457200"/>
          </a:xfrm>
          <a:prstGeom prst="wedgeRoundRectCallout">
            <a:avLst>
              <a:gd name="adj1" fmla="val 59671"/>
              <a:gd name="adj2" fmla="val 451736"/>
              <a:gd name="adj3" fmla="val 16667"/>
            </a:avLst>
          </a:prstGeom>
          <a:solidFill>
            <a:schemeClr val="accent1"/>
          </a:solidFill>
          <a:ln w="25400">
            <a:solidFill>
              <a:schemeClr val="hlink"/>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r>
              <a:rPr lang="en-US" sz="2000">
                <a:latin typeface="Comic Sans MS" pitchFamily="66" charset="0"/>
              </a:rPr>
              <a:t>Starting Point</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94214"/>
                                        </p:tgtEl>
                                        <p:attrNameLst>
                                          <p:attrName>style.visibility</p:attrName>
                                        </p:attrNameLst>
                                      </p:cBhvr>
                                      <p:to>
                                        <p:strVal val="visible"/>
                                      </p:to>
                                    </p:set>
                                    <p:animEffect transition="in" filter="box(out)">
                                      <p:cBhvr>
                                        <p:cTn id="7" dur="500"/>
                                        <p:tgtEl>
                                          <p:spTgt spid="94214"/>
                                        </p:tgtEl>
                                      </p:cBhvr>
                                    </p:animEffect>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4" grpId="0" animBg="1"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228600" y="2057400"/>
            <a:ext cx="86106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a:latin typeface="Comic Sans MS" pitchFamily="66" charset="0"/>
              </a:rPr>
              <a:t>	Use a two step procedure when calculating pH prior to the equivalence point whenever a strong acid/base is added to a weak acid/base.</a:t>
            </a:r>
          </a:p>
        </p:txBody>
      </p:sp>
      <p:pic>
        <p:nvPicPr>
          <p:cNvPr id="20483" name="Picture 3" descr="ph_titration_curv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00" y="3811588"/>
            <a:ext cx="4800600" cy="297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4" name="Line 4"/>
          <p:cNvSpPr>
            <a:spLocks noChangeShapeType="1"/>
          </p:cNvSpPr>
          <p:nvPr/>
        </p:nvSpPr>
        <p:spPr bwMode="auto">
          <a:xfrm>
            <a:off x="4648200" y="2895600"/>
            <a:ext cx="0" cy="3733800"/>
          </a:xfrm>
          <a:prstGeom prst="line">
            <a:avLst/>
          </a:prstGeom>
          <a:noFill/>
          <a:ln w="25400">
            <a:solidFill>
              <a:srgbClr val="0000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20485" name="Line 5"/>
          <p:cNvSpPr>
            <a:spLocks noChangeShapeType="1"/>
          </p:cNvSpPr>
          <p:nvPr/>
        </p:nvSpPr>
        <p:spPr bwMode="auto">
          <a:xfrm>
            <a:off x="1143000" y="3733800"/>
            <a:ext cx="3505200" cy="0"/>
          </a:xfrm>
          <a:prstGeom prst="line">
            <a:avLst/>
          </a:prstGeom>
          <a:noFill/>
          <a:ln w="25400">
            <a:solidFill>
              <a:schemeClr val="hlink"/>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20486" name="Text Box 6"/>
          <p:cNvSpPr txBox="1">
            <a:spLocks noChangeArrowheads="1"/>
          </p:cNvSpPr>
          <p:nvPr/>
        </p:nvSpPr>
        <p:spPr bwMode="auto">
          <a:xfrm>
            <a:off x="1219200" y="3413125"/>
            <a:ext cx="4876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a:latin typeface="Comic Sans MS" pitchFamily="66" charset="0"/>
              </a:rPr>
              <a:t>Before Equivalence Point</a:t>
            </a:r>
          </a:p>
        </p:txBody>
      </p:sp>
      <p:sp>
        <p:nvSpPr>
          <p:cNvPr id="20487" name="Text Box 7"/>
          <p:cNvSpPr txBox="1">
            <a:spLocks noChangeArrowheads="1"/>
          </p:cNvSpPr>
          <p:nvPr/>
        </p:nvSpPr>
        <p:spPr bwMode="auto">
          <a:xfrm>
            <a:off x="838200" y="152400"/>
            <a:ext cx="7924800" cy="137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800" dirty="0">
                <a:latin typeface="Comic Sans MS" pitchFamily="66" charset="0"/>
              </a:rPr>
              <a:t>2. Before </a:t>
            </a:r>
            <a:r>
              <a:rPr lang="en-US" sz="2800" dirty="0" smtClean="0">
                <a:latin typeface="Comic Sans MS" pitchFamily="66" charset="0"/>
              </a:rPr>
              <a:t>the </a:t>
            </a:r>
            <a:r>
              <a:rPr lang="en-US" sz="2800" dirty="0">
                <a:latin typeface="Comic Sans MS" pitchFamily="66" charset="0"/>
              </a:rPr>
              <a:t>equivalence point </a:t>
            </a:r>
            <a:br>
              <a:rPr lang="en-US" sz="2800" dirty="0">
                <a:latin typeface="Comic Sans MS" pitchFamily="66" charset="0"/>
              </a:rPr>
            </a:br>
            <a:r>
              <a:rPr lang="en-US" sz="2800" i="1" dirty="0">
                <a:latin typeface="Comic Sans MS" pitchFamily="66" charset="0"/>
              </a:rPr>
              <a:t>(Note: for weak a/b at the half-equivalence pt., this is a buffer problem where </a:t>
            </a:r>
            <a:r>
              <a:rPr lang="en-US" sz="2800" b="1" i="1" dirty="0">
                <a:latin typeface="Comic Sans MS" pitchFamily="66" charset="0"/>
              </a:rPr>
              <a:t>pH = </a:t>
            </a:r>
            <a:r>
              <a:rPr lang="en-US" sz="2800" b="1" i="1" dirty="0" err="1">
                <a:latin typeface="Comic Sans MS" pitchFamily="66" charset="0"/>
              </a:rPr>
              <a:t>pK</a:t>
            </a:r>
            <a:r>
              <a:rPr lang="en-US" sz="2800" b="1" i="1" baseline="-25000" dirty="0" err="1">
                <a:latin typeface="Comic Sans MS" pitchFamily="66" charset="0"/>
              </a:rPr>
              <a:t>a</a:t>
            </a:r>
            <a:r>
              <a:rPr lang="en-US" sz="2800" i="1" dirty="0">
                <a:latin typeface="Comic Sans MS" pitchFamily="66" charset="0"/>
              </a:rPr>
              <a:t>)</a:t>
            </a:r>
          </a:p>
        </p:txBody>
      </p:sp>
      <p:sp>
        <p:nvSpPr>
          <p:cNvPr id="96264" name="Text Box 8"/>
          <p:cNvSpPr txBox="1">
            <a:spLocks noChangeArrowheads="1"/>
          </p:cNvSpPr>
          <p:nvPr/>
        </p:nvSpPr>
        <p:spPr bwMode="auto">
          <a:xfrm>
            <a:off x="1219200" y="3124200"/>
            <a:ext cx="6477000" cy="1641475"/>
          </a:xfrm>
          <a:prstGeom prst="rect">
            <a:avLst/>
          </a:prstGeom>
          <a:solidFill>
            <a:srgbClr val="FFFF00"/>
          </a:solidFill>
          <a:ln w="254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a:latin typeface="Comic Sans MS" pitchFamily="66" charset="0"/>
              </a:rPr>
              <a:t>A. Stoichiometric Calculation:  Allow the strong acid/base to react to completion with the weak acid/base, producing  a solution that contains the weak acid and its common ion.  (its conjugate base/acid)</a:t>
            </a:r>
          </a:p>
        </p:txBody>
      </p:sp>
      <p:sp>
        <p:nvSpPr>
          <p:cNvPr id="96265" name="Text Box 9"/>
          <p:cNvSpPr txBox="1">
            <a:spLocks noChangeArrowheads="1"/>
          </p:cNvSpPr>
          <p:nvPr/>
        </p:nvSpPr>
        <p:spPr bwMode="auto">
          <a:xfrm>
            <a:off x="1066800" y="5029200"/>
            <a:ext cx="7010400" cy="1336675"/>
          </a:xfrm>
          <a:prstGeom prst="rect">
            <a:avLst/>
          </a:prstGeom>
          <a:solidFill>
            <a:srgbClr val="FFFF00"/>
          </a:solidFill>
          <a:ln w="254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a:latin typeface="Comic Sans MS" pitchFamily="66" charset="0"/>
              </a:rPr>
              <a:t>B. Equilibrium Calculation:  Use the value of Ka/Kb and the equilibrium expression to calculate the equilibrium concentrations of the weak acid/base, and the common ion, and H+  (ICE notation or HH Eq’n)</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96264"/>
                                        </p:tgtEl>
                                        <p:attrNameLst>
                                          <p:attrName>style.visibility</p:attrName>
                                        </p:attrNameLst>
                                      </p:cBhvr>
                                      <p:to>
                                        <p:strVal val="visible"/>
                                      </p:to>
                                    </p:set>
                                    <p:animEffect transition="in" filter="box(out)">
                                      <p:cBhvr>
                                        <p:cTn id="7" dur="500"/>
                                        <p:tgtEl>
                                          <p:spTgt spid="96264"/>
                                        </p:tgtEl>
                                      </p:cBhvr>
                                    </p:animEffect>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96265"/>
                                        </p:tgtEl>
                                        <p:attrNameLst>
                                          <p:attrName>style.visibility</p:attrName>
                                        </p:attrNameLst>
                                      </p:cBhvr>
                                      <p:to>
                                        <p:strVal val="visible"/>
                                      </p:to>
                                    </p:set>
                                    <p:animEffect transition="in" filter="box(out)">
                                      <p:cBhvr>
                                        <p:cTn id="12" dur="500"/>
                                        <p:tgtEl>
                                          <p:spTgt spid="96265"/>
                                        </p:tgtEl>
                                      </p:cBhvr>
                                    </p:animEffect>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64" grpId="0" animBg="1" autoUpdateAnimBg="0"/>
      <p:bldP spid="96265" grpId="0" animBg="1"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ph_titration_curv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00" y="3811588"/>
            <a:ext cx="4800600" cy="297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8307" name="AutoShape 3"/>
          <p:cNvSpPr>
            <a:spLocks noChangeArrowheads="1"/>
          </p:cNvSpPr>
          <p:nvPr/>
        </p:nvSpPr>
        <p:spPr bwMode="auto">
          <a:xfrm>
            <a:off x="152400" y="3886200"/>
            <a:ext cx="2057400" cy="685800"/>
          </a:xfrm>
          <a:prstGeom prst="wedgeRoundRectCallout">
            <a:avLst>
              <a:gd name="adj1" fmla="val 162653"/>
              <a:gd name="adj2" fmla="val 129630"/>
              <a:gd name="adj3" fmla="val 16667"/>
            </a:avLst>
          </a:prstGeom>
          <a:solidFill>
            <a:schemeClr val="accent1"/>
          </a:solidFill>
          <a:ln w="25400">
            <a:solidFill>
              <a:schemeClr val="hlink"/>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r>
              <a:rPr lang="en-US" sz="2000">
                <a:latin typeface="Comic Sans MS" pitchFamily="66" charset="0"/>
              </a:rPr>
              <a:t>Equivalence Point</a:t>
            </a:r>
          </a:p>
        </p:txBody>
      </p:sp>
      <p:sp>
        <p:nvSpPr>
          <p:cNvPr id="21508" name="Text Box 4"/>
          <p:cNvSpPr txBox="1">
            <a:spLocks noChangeArrowheads="1"/>
          </p:cNvSpPr>
          <p:nvPr/>
        </p:nvSpPr>
        <p:spPr bwMode="auto">
          <a:xfrm>
            <a:off x="1066800" y="381000"/>
            <a:ext cx="7696200" cy="101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3200">
                <a:latin typeface="Comic Sans MS" pitchFamily="66" charset="0"/>
              </a:rPr>
              <a:t>3. At the equivalence point </a:t>
            </a:r>
            <a:br>
              <a:rPr lang="en-US" sz="3200">
                <a:latin typeface="Comic Sans MS" pitchFamily="66" charset="0"/>
              </a:rPr>
            </a:br>
            <a:r>
              <a:rPr lang="en-US" sz="2800">
                <a:latin typeface="Comic Sans MS" pitchFamily="66" charset="0"/>
              </a:rPr>
              <a:t>(where </a:t>
            </a:r>
            <a:r>
              <a:rPr lang="en-US" sz="2800" b="1">
                <a:latin typeface="Comic Sans MS" pitchFamily="66" charset="0"/>
              </a:rPr>
              <a:t>mol</a:t>
            </a:r>
            <a:r>
              <a:rPr lang="en-US" sz="2800" b="1" baseline="-25000">
                <a:latin typeface="Comic Sans MS" pitchFamily="66" charset="0"/>
              </a:rPr>
              <a:t>A</a:t>
            </a:r>
            <a:r>
              <a:rPr lang="en-US" sz="2800" b="1">
                <a:latin typeface="Comic Sans MS" pitchFamily="66" charset="0"/>
              </a:rPr>
              <a:t> = mol</a:t>
            </a:r>
            <a:r>
              <a:rPr lang="en-US" sz="2800" b="1" baseline="-25000">
                <a:latin typeface="Comic Sans MS" pitchFamily="66" charset="0"/>
              </a:rPr>
              <a:t>B</a:t>
            </a:r>
            <a:r>
              <a:rPr lang="en-US" sz="2800" b="1">
                <a:latin typeface="Comic Sans MS" pitchFamily="66" charset="0"/>
              </a:rPr>
              <a:t> </a:t>
            </a:r>
            <a:r>
              <a:rPr lang="en-US" sz="2800">
                <a:latin typeface="Comic Sans MS" pitchFamily="66" charset="0"/>
              </a:rPr>
              <a:t>and </a:t>
            </a:r>
            <a:r>
              <a:rPr lang="en-US" sz="2800" b="1">
                <a:latin typeface="Comic Sans MS" pitchFamily="66" charset="0"/>
              </a:rPr>
              <a:t>M</a:t>
            </a:r>
            <a:r>
              <a:rPr lang="en-US" sz="2800" b="1" baseline="-25000">
                <a:latin typeface="Comic Sans MS" pitchFamily="66" charset="0"/>
              </a:rPr>
              <a:t>A</a:t>
            </a:r>
            <a:r>
              <a:rPr lang="en-US" sz="2800" b="1">
                <a:latin typeface="Comic Sans MS" pitchFamily="66" charset="0"/>
              </a:rPr>
              <a:t>V</a:t>
            </a:r>
            <a:r>
              <a:rPr lang="en-US" sz="2800" b="1" baseline="-25000">
                <a:latin typeface="Comic Sans MS" pitchFamily="66" charset="0"/>
              </a:rPr>
              <a:t>A</a:t>
            </a:r>
            <a:r>
              <a:rPr lang="en-US" sz="2800" b="1">
                <a:latin typeface="Comic Sans MS" pitchFamily="66" charset="0"/>
              </a:rPr>
              <a:t> = M</a:t>
            </a:r>
            <a:r>
              <a:rPr lang="en-US" sz="2800" b="1" baseline="-25000">
                <a:latin typeface="Comic Sans MS" pitchFamily="66" charset="0"/>
              </a:rPr>
              <a:t>B</a:t>
            </a:r>
            <a:r>
              <a:rPr lang="en-US" sz="2800" b="1">
                <a:latin typeface="Comic Sans MS" pitchFamily="66" charset="0"/>
              </a:rPr>
              <a:t>V</a:t>
            </a:r>
            <a:r>
              <a:rPr lang="en-US" sz="2800" b="1" baseline="-25000">
                <a:latin typeface="Comic Sans MS" pitchFamily="66" charset="0"/>
              </a:rPr>
              <a:t>B</a:t>
            </a:r>
            <a:r>
              <a:rPr lang="en-US" sz="2800">
                <a:latin typeface="Comic Sans MS" pitchFamily="66" charset="0"/>
              </a:rPr>
              <a:t>)</a:t>
            </a:r>
          </a:p>
        </p:txBody>
      </p:sp>
      <p:sp>
        <p:nvSpPr>
          <p:cNvPr id="21509" name="Line 5"/>
          <p:cNvSpPr>
            <a:spLocks noChangeShapeType="1"/>
          </p:cNvSpPr>
          <p:nvPr/>
        </p:nvSpPr>
        <p:spPr bwMode="auto">
          <a:xfrm>
            <a:off x="4648200" y="2895600"/>
            <a:ext cx="0" cy="3733800"/>
          </a:xfrm>
          <a:prstGeom prst="line">
            <a:avLst/>
          </a:prstGeom>
          <a:noFill/>
          <a:ln w="25400">
            <a:solidFill>
              <a:srgbClr val="0000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98310" name="Text Box 6"/>
          <p:cNvSpPr txBox="1">
            <a:spLocks noChangeArrowheads="1"/>
          </p:cNvSpPr>
          <p:nvPr/>
        </p:nvSpPr>
        <p:spPr bwMode="auto">
          <a:xfrm>
            <a:off x="1066800" y="2011363"/>
            <a:ext cx="6781800" cy="101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3200">
                <a:latin typeface="Comic Sans MS" pitchFamily="66" charset="0"/>
              </a:rPr>
              <a:t>4. Beyond the equivalence point </a:t>
            </a:r>
            <a:r>
              <a:rPr lang="en-US" sz="2800">
                <a:latin typeface="Comic Sans MS" pitchFamily="66" charset="0"/>
              </a:rPr>
              <a:t>(excess strong acid/base in water)</a:t>
            </a:r>
          </a:p>
        </p:txBody>
      </p:sp>
      <p:sp>
        <p:nvSpPr>
          <p:cNvPr id="98311" name="Line 7"/>
          <p:cNvSpPr>
            <a:spLocks noChangeShapeType="1"/>
          </p:cNvSpPr>
          <p:nvPr/>
        </p:nvSpPr>
        <p:spPr bwMode="auto">
          <a:xfrm>
            <a:off x="4648200" y="3429000"/>
            <a:ext cx="2743200" cy="0"/>
          </a:xfrm>
          <a:prstGeom prst="line">
            <a:avLst/>
          </a:prstGeom>
          <a:noFill/>
          <a:ln w="25400">
            <a:solidFill>
              <a:schemeClr val="hlink"/>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98312" name="Text Box 8"/>
          <p:cNvSpPr txBox="1">
            <a:spLocks noChangeArrowheads="1"/>
          </p:cNvSpPr>
          <p:nvPr/>
        </p:nvSpPr>
        <p:spPr bwMode="auto">
          <a:xfrm>
            <a:off x="4724400" y="3032125"/>
            <a:ext cx="2895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a:latin typeface="Comic Sans MS" pitchFamily="66" charset="0"/>
              </a:rPr>
              <a:t>Beyond the EQ point</a:t>
            </a:r>
          </a:p>
        </p:txBody>
      </p:sp>
      <p:sp>
        <p:nvSpPr>
          <p:cNvPr id="21513" name="Oval 1"/>
          <p:cNvSpPr>
            <a:spLocks noChangeArrowheads="1"/>
          </p:cNvSpPr>
          <p:nvPr/>
        </p:nvSpPr>
        <p:spPr bwMode="auto">
          <a:xfrm>
            <a:off x="2514600" y="6019800"/>
            <a:ext cx="152400" cy="228600"/>
          </a:xfrm>
          <a:prstGeom prst="ellipse">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14" name="Oval 9"/>
          <p:cNvSpPr>
            <a:spLocks noChangeArrowheads="1"/>
          </p:cNvSpPr>
          <p:nvPr/>
        </p:nvSpPr>
        <p:spPr bwMode="auto">
          <a:xfrm>
            <a:off x="3657600" y="5867400"/>
            <a:ext cx="152400" cy="228600"/>
          </a:xfrm>
          <a:prstGeom prst="ellipse">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15" name="Oval 10"/>
          <p:cNvSpPr>
            <a:spLocks noChangeArrowheads="1"/>
          </p:cNvSpPr>
          <p:nvPr/>
        </p:nvSpPr>
        <p:spPr bwMode="auto">
          <a:xfrm>
            <a:off x="4572000" y="5029200"/>
            <a:ext cx="152400" cy="228600"/>
          </a:xfrm>
          <a:prstGeom prst="ellipse">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16" name="Oval 11"/>
          <p:cNvSpPr>
            <a:spLocks noChangeArrowheads="1"/>
          </p:cNvSpPr>
          <p:nvPr/>
        </p:nvSpPr>
        <p:spPr bwMode="auto">
          <a:xfrm>
            <a:off x="5791200" y="4191000"/>
            <a:ext cx="152400" cy="228600"/>
          </a:xfrm>
          <a:prstGeom prst="ellipse">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98307"/>
                                        </p:tgtEl>
                                        <p:attrNameLst>
                                          <p:attrName>style.visibility</p:attrName>
                                        </p:attrNameLst>
                                      </p:cBhvr>
                                      <p:to>
                                        <p:strVal val="visible"/>
                                      </p:to>
                                    </p:set>
                                    <p:animEffect transition="in" filter="box(out)">
                                      <p:cBhvr>
                                        <p:cTn id="7" dur="500"/>
                                        <p:tgtEl>
                                          <p:spTgt spid="98307"/>
                                        </p:tgtEl>
                                      </p:cBhvr>
                                    </p:animEffect>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98310">
                                            <p:txEl>
                                              <p:pRg st="0" end="0"/>
                                            </p:txEl>
                                          </p:spTgt>
                                        </p:tgtEl>
                                        <p:attrNameLst>
                                          <p:attrName>style.visibility</p:attrName>
                                        </p:attrNameLst>
                                      </p:cBhvr>
                                      <p:to>
                                        <p:strVal val="visible"/>
                                      </p:to>
                                    </p:set>
                                    <p:animEffect transition="in" filter="box(out)">
                                      <p:cBhvr>
                                        <p:cTn id="12" dur="500"/>
                                        <p:tgtEl>
                                          <p:spTgt spid="98310">
                                            <p:txEl>
                                              <p:pRg st="0" end="0"/>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98311"/>
                                        </p:tgtEl>
                                        <p:attrNameLst>
                                          <p:attrName>style.visibility</p:attrName>
                                        </p:attrNameLst>
                                      </p:cBhvr>
                                      <p:to>
                                        <p:strVal val="visible"/>
                                      </p:to>
                                    </p:set>
                                    <p:animEffect transition="in" filter="box(out)">
                                      <p:cBhvr>
                                        <p:cTn id="17" dur="500"/>
                                        <p:tgtEl>
                                          <p:spTgt spid="98311"/>
                                        </p:tgtEl>
                                      </p:cBhvr>
                                    </p:animEffect>
                                  </p:childTnLst>
                                  <p:subTnLst>
                                    <p:audio>
                                      <p:cMediaNode>
                                        <p:cTn display="0" masterRel="sameClick">
                                          <p:stCondLst>
                                            <p:cond evt="begin" delay="0">
                                              <p:tn val="15"/>
                                            </p:cond>
                                          </p:stCondLst>
                                          <p:endCondLst>
                                            <p:cond evt="onStopAudio" delay="0">
                                              <p:tgtEl>
                                                <p:sldTgt/>
                                              </p:tgtEl>
                                            </p:cond>
                                          </p:endCondLst>
                                        </p:cTn>
                                        <p:tgtEl>
                                          <p:sndTgt r:embed="rId3" name="camera.wav"/>
                                        </p:tgtEl>
                                      </p:cMediaNode>
                                    </p:audio>
                                  </p:sub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98312">
                                            <p:txEl>
                                              <p:pRg st="0" end="0"/>
                                            </p:txEl>
                                          </p:spTgt>
                                        </p:tgtEl>
                                        <p:attrNameLst>
                                          <p:attrName>style.visibility</p:attrName>
                                        </p:attrNameLst>
                                      </p:cBhvr>
                                      <p:to>
                                        <p:strVal val="visible"/>
                                      </p:to>
                                    </p:set>
                                    <p:animEffect transition="in" filter="box(out)">
                                      <p:cBhvr>
                                        <p:cTn id="22" dur="500"/>
                                        <p:tgtEl>
                                          <p:spTgt spid="98312">
                                            <p:txEl>
                                              <p:pRg st="0" end="0"/>
                                            </p:txEl>
                                          </p:spTgt>
                                        </p:tgtEl>
                                      </p:cBhvr>
                                    </p:animEffect>
                                  </p:childTnLst>
                                  <p:subTnLst>
                                    <p:audio>
                                      <p:cMediaNode>
                                        <p:cTn display="0" masterRel="sameClick">
                                          <p:stCondLst>
                                            <p:cond evt="begin" delay="0">
                                              <p:tn val="20"/>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7" grpId="0" animBg="1" autoUpdateAnimBg="0"/>
      <p:bldP spid="98310" grpId="0" build="p" autoUpdateAnimBg="0"/>
      <p:bldP spid="98311" grpId="0" animBg="1"/>
      <p:bldP spid="98312" grpId="0" build="p"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533400" y="0"/>
            <a:ext cx="7924800" cy="1793875"/>
          </a:xfrm>
          <a:prstGeom prst="rect">
            <a:avLst/>
          </a:prstGeom>
          <a:solidFill>
            <a:srgbClr val="FFFF00"/>
          </a:solidFill>
          <a:ln w="254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dirty="0">
                <a:latin typeface="Comic Sans MS" pitchFamily="66" charset="0"/>
              </a:rPr>
              <a:t>Example:  Titration of a Strong Base and a Weak Acid</a:t>
            </a:r>
          </a:p>
          <a:p>
            <a:pPr eaLnBrk="1" hangingPunct="1">
              <a:spcBef>
                <a:spcPct val="50000"/>
              </a:spcBef>
            </a:pPr>
            <a:r>
              <a:rPr lang="en-US" sz="2000" dirty="0">
                <a:latin typeface="Comic Sans MS" pitchFamily="66" charset="0"/>
              </a:rPr>
              <a:t>Calculate the pH when the following quantities of </a:t>
            </a:r>
            <a:r>
              <a:rPr lang="en-US" sz="2000" dirty="0" smtClean="0">
                <a:latin typeface="Comic Sans MS" pitchFamily="66" charset="0"/>
              </a:rPr>
              <a:t>0.050M </a:t>
            </a:r>
            <a:r>
              <a:rPr lang="en-US" sz="2000" dirty="0">
                <a:latin typeface="Comic Sans MS" pitchFamily="66" charset="0"/>
              </a:rPr>
              <a:t>KOH solution have been added to 50.0 ml of a </a:t>
            </a:r>
            <a:r>
              <a:rPr lang="en-US" sz="2000" dirty="0" smtClean="0">
                <a:latin typeface="Comic Sans MS" pitchFamily="66" charset="0"/>
              </a:rPr>
              <a:t>0.025M </a:t>
            </a:r>
            <a:r>
              <a:rPr lang="en-US" sz="2000" dirty="0">
                <a:latin typeface="Comic Sans MS" pitchFamily="66" charset="0"/>
              </a:rPr>
              <a:t>solution of benzoic acid (HC</a:t>
            </a:r>
            <a:r>
              <a:rPr lang="en-US" sz="2000" baseline="-25000" dirty="0">
                <a:latin typeface="Comic Sans MS" pitchFamily="66" charset="0"/>
              </a:rPr>
              <a:t>7</a:t>
            </a:r>
            <a:r>
              <a:rPr lang="en-US" sz="2000" dirty="0">
                <a:latin typeface="Comic Sans MS" pitchFamily="66" charset="0"/>
              </a:rPr>
              <a:t>H</a:t>
            </a:r>
            <a:r>
              <a:rPr lang="en-US" sz="2000" baseline="-25000" dirty="0">
                <a:latin typeface="Comic Sans MS" pitchFamily="66" charset="0"/>
              </a:rPr>
              <a:t>5</a:t>
            </a:r>
            <a:r>
              <a:rPr lang="en-US" sz="2000" dirty="0">
                <a:latin typeface="Comic Sans MS" pitchFamily="66" charset="0"/>
              </a:rPr>
              <a:t>O</a:t>
            </a:r>
            <a:r>
              <a:rPr lang="en-US" sz="2000" baseline="-25000" dirty="0">
                <a:latin typeface="Comic Sans MS" pitchFamily="66" charset="0"/>
              </a:rPr>
              <a:t>2</a:t>
            </a:r>
            <a:r>
              <a:rPr lang="en-US" sz="2000" dirty="0">
                <a:latin typeface="Comic Sans MS" pitchFamily="66" charset="0"/>
              </a:rPr>
              <a:t>    </a:t>
            </a:r>
            <a:r>
              <a:rPr lang="en-US" sz="2000" dirty="0" err="1">
                <a:latin typeface="Comic Sans MS" pitchFamily="66" charset="0"/>
              </a:rPr>
              <a:t>Ka</a:t>
            </a:r>
            <a:r>
              <a:rPr lang="en-US" sz="2000" dirty="0">
                <a:latin typeface="Comic Sans MS" pitchFamily="66" charset="0"/>
              </a:rPr>
              <a:t> = 6.5x10</a:t>
            </a:r>
            <a:r>
              <a:rPr lang="en-US" sz="2000" baseline="30000" dirty="0">
                <a:latin typeface="Comic Sans MS" pitchFamily="66" charset="0"/>
              </a:rPr>
              <a:t>-5</a:t>
            </a:r>
            <a:r>
              <a:rPr lang="en-US" sz="2000" dirty="0">
                <a:latin typeface="Comic Sans MS" pitchFamily="66" charset="0"/>
              </a:rPr>
              <a:t>).   A) 20.0ml     B) 25.0ml     C) 30.0ml</a:t>
            </a:r>
          </a:p>
        </p:txBody>
      </p:sp>
      <p:sp>
        <p:nvSpPr>
          <p:cNvPr id="22531" name="Text Box 3"/>
          <p:cNvSpPr txBox="1">
            <a:spLocks noChangeArrowheads="1"/>
          </p:cNvSpPr>
          <p:nvPr/>
        </p:nvSpPr>
        <p:spPr bwMode="auto">
          <a:xfrm>
            <a:off x="1143000" y="2362200"/>
            <a:ext cx="7162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a:solidFill>
                  <a:schemeClr val="hlink"/>
                </a:solidFill>
                <a:latin typeface="Comic Sans MS" pitchFamily="66" charset="0"/>
              </a:rPr>
              <a:t>Step 0:  Find the equivalence point</a:t>
            </a:r>
          </a:p>
        </p:txBody>
      </p:sp>
      <p:sp>
        <p:nvSpPr>
          <p:cNvPr id="100356" name="Text Box 4"/>
          <p:cNvSpPr txBox="1">
            <a:spLocks noChangeArrowheads="1"/>
          </p:cNvSpPr>
          <p:nvPr/>
        </p:nvSpPr>
        <p:spPr bwMode="auto">
          <a:xfrm>
            <a:off x="1295400" y="3124200"/>
            <a:ext cx="6400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a:latin typeface="Comic Sans MS" pitchFamily="66" charset="0"/>
              </a:rPr>
              <a:t>mol</a:t>
            </a:r>
            <a:r>
              <a:rPr lang="en-US" sz="2000" baseline="-25000">
                <a:latin typeface="Comic Sans MS" pitchFamily="66" charset="0"/>
              </a:rPr>
              <a:t>acid present</a:t>
            </a:r>
            <a:r>
              <a:rPr lang="en-US" sz="2000">
                <a:latin typeface="Comic Sans MS" pitchFamily="66" charset="0"/>
              </a:rPr>
              <a:t> = mol</a:t>
            </a:r>
            <a:r>
              <a:rPr lang="en-US" sz="2000" baseline="-25000">
                <a:latin typeface="Comic Sans MS" pitchFamily="66" charset="0"/>
              </a:rPr>
              <a:t>base added</a:t>
            </a:r>
          </a:p>
        </p:txBody>
      </p:sp>
      <p:sp>
        <p:nvSpPr>
          <p:cNvPr id="100357" name="Text Box 5"/>
          <p:cNvSpPr txBox="1">
            <a:spLocks noChangeArrowheads="1"/>
          </p:cNvSpPr>
          <p:nvPr/>
        </p:nvSpPr>
        <p:spPr bwMode="auto">
          <a:xfrm>
            <a:off x="1981200" y="3886200"/>
            <a:ext cx="27813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b="1">
                <a:latin typeface="Comic Sans MS" pitchFamily="66" charset="0"/>
              </a:rPr>
              <a:t>M</a:t>
            </a:r>
            <a:r>
              <a:rPr lang="en-US" sz="2000" b="1" baseline="-25000">
                <a:latin typeface="Comic Sans MS" pitchFamily="66" charset="0"/>
              </a:rPr>
              <a:t>A</a:t>
            </a:r>
            <a:r>
              <a:rPr lang="en-US" sz="2000" b="1">
                <a:latin typeface="Comic Sans MS" pitchFamily="66" charset="0"/>
              </a:rPr>
              <a:t>V</a:t>
            </a:r>
            <a:r>
              <a:rPr lang="en-US" sz="2000" b="1" baseline="-25000">
                <a:latin typeface="Comic Sans MS" pitchFamily="66" charset="0"/>
              </a:rPr>
              <a:t>A</a:t>
            </a:r>
            <a:r>
              <a:rPr lang="en-US" sz="2000" b="1">
                <a:latin typeface="Comic Sans MS" pitchFamily="66" charset="0"/>
              </a:rPr>
              <a:t> = M</a:t>
            </a:r>
            <a:r>
              <a:rPr lang="en-US" sz="2000" b="1" baseline="-25000">
                <a:latin typeface="Comic Sans MS" pitchFamily="66" charset="0"/>
              </a:rPr>
              <a:t>B</a:t>
            </a:r>
            <a:r>
              <a:rPr lang="en-US" sz="2000" b="1">
                <a:latin typeface="Comic Sans MS" pitchFamily="66" charset="0"/>
              </a:rPr>
              <a:t>V</a:t>
            </a:r>
            <a:r>
              <a:rPr lang="en-US" sz="2000" b="1" baseline="-25000">
                <a:latin typeface="Comic Sans MS" pitchFamily="66" charset="0"/>
              </a:rPr>
              <a:t>B</a:t>
            </a:r>
            <a:endParaRPr lang="en-US" sz="2000">
              <a:latin typeface="Comic Sans MS" pitchFamily="66" charset="0"/>
            </a:endParaRPr>
          </a:p>
        </p:txBody>
      </p:sp>
      <p:sp>
        <p:nvSpPr>
          <p:cNvPr id="100358" name="Text Box 6"/>
          <p:cNvSpPr txBox="1">
            <a:spLocks noChangeArrowheads="1"/>
          </p:cNvSpPr>
          <p:nvPr/>
        </p:nvSpPr>
        <p:spPr bwMode="auto">
          <a:xfrm>
            <a:off x="381000" y="4495800"/>
            <a:ext cx="83058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dirty="0">
                <a:latin typeface="Comic Sans MS" pitchFamily="66" charset="0"/>
              </a:rPr>
              <a:t> (50.0ml)(</a:t>
            </a:r>
            <a:r>
              <a:rPr lang="en-US" sz="2000" dirty="0" smtClean="0">
                <a:latin typeface="Comic Sans MS" pitchFamily="66" charset="0"/>
              </a:rPr>
              <a:t>0.0250M</a:t>
            </a:r>
            <a:r>
              <a:rPr lang="en-US" sz="2000" dirty="0">
                <a:latin typeface="Comic Sans MS" pitchFamily="66" charset="0"/>
              </a:rPr>
              <a:t>) = (</a:t>
            </a:r>
            <a:r>
              <a:rPr lang="en-US" sz="2000" dirty="0" smtClean="0">
                <a:latin typeface="Comic Sans MS" pitchFamily="66" charset="0"/>
              </a:rPr>
              <a:t>0.0500M</a:t>
            </a:r>
            <a:r>
              <a:rPr lang="en-US" sz="2000" dirty="0">
                <a:latin typeface="Comic Sans MS" pitchFamily="66" charset="0"/>
              </a:rPr>
              <a:t>)(V</a:t>
            </a:r>
            <a:r>
              <a:rPr lang="en-US" sz="2000" baseline="-25000" dirty="0">
                <a:latin typeface="Comic Sans MS" pitchFamily="66" charset="0"/>
              </a:rPr>
              <a:t>B</a:t>
            </a:r>
            <a:r>
              <a:rPr lang="en-US" sz="2000" dirty="0">
                <a:latin typeface="Comic Sans MS" pitchFamily="66" charset="0"/>
              </a:rPr>
              <a:t>)</a:t>
            </a:r>
          </a:p>
        </p:txBody>
      </p:sp>
      <p:sp>
        <p:nvSpPr>
          <p:cNvPr id="100359" name="Text Box 7"/>
          <p:cNvSpPr txBox="1">
            <a:spLocks noChangeArrowheads="1"/>
          </p:cNvSpPr>
          <p:nvPr/>
        </p:nvSpPr>
        <p:spPr bwMode="auto">
          <a:xfrm>
            <a:off x="1219200" y="518160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dirty="0">
                <a:latin typeface="Comic Sans MS" pitchFamily="66" charset="0"/>
              </a:rPr>
              <a:t>Volume base = </a:t>
            </a:r>
            <a:r>
              <a:rPr lang="en-US" sz="2000" dirty="0" smtClean="0">
                <a:latin typeface="Comic Sans MS" pitchFamily="66" charset="0"/>
              </a:rPr>
              <a:t>25 ml       </a:t>
            </a:r>
            <a:r>
              <a:rPr lang="en-US" sz="2000" dirty="0">
                <a:latin typeface="Comic Sans MS" pitchFamily="66" charset="0"/>
              </a:rPr>
              <a:t>at the equiv. point</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100356">
                                            <p:txEl>
                                              <p:pRg st="0" end="0"/>
                                            </p:txEl>
                                          </p:spTgt>
                                        </p:tgtEl>
                                        <p:attrNameLst>
                                          <p:attrName>style.visibility</p:attrName>
                                        </p:attrNameLst>
                                      </p:cBhvr>
                                      <p:to>
                                        <p:strVal val="visible"/>
                                      </p:to>
                                    </p:set>
                                    <p:animEffect transition="in" filter="box(out)">
                                      <p:cBhvr>
                                        <p:cTn id="7" dur="500"/>
                                        <p:tgtEl>
                                          <p:spTgt spid="100356">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100357">
                                            <p:txEl>
                                              <p:pRg st="0" end="0"/>
                                            </p:txEl>
                                          </p:spTgt>
                                        </p:tgtEl>
                                        <p:attrNameLst>
                                          <p:attrName>style.visibility</p:attrName>
                                        </p:attrNameLst>
                                      </p:cBhvr>
                                      <p:to>
                                        <p:strVal val="visible"/>
                                      </p:to>
                                    </p:set>
                                    <p:animEffect transition="in" filter="box(out)">
                                      <p:cBhvr>
                                        <p:cTn id="12" dur="500"/>
                                        <p:tgtEl>
                                          <p:spTgt spid="100357">
                                            <p:txEl>
                                              <p:pRg st="0" end="0"/>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100358">
                                            <p:txEl>
                                              <p:pRg st="0" end="0"/>
                                            </p:txEl>
                                          </p:spTgt>
                                        </p:tgtEl>
                                        <p:attrNameLst>
                                          <p:attrName>style.visibility</p:attrName>
                                        </p:attrNameLst>
                                      </p:cBhvr>
                                      <p:to>
                                        <p:strVal val="visible"/>
                                      </p:to>
                                    </p:set>
                                    <p:animEffect transition="in" filter="box(out)">
                                      <p:cBhvr>
                                        <p:cTn id="17" dur="500"/>
                                        <p:tgtEl>
                                          <p:spTgt spid="100358">
                                            <p:txEl>
                                              <p:pRg st="0" end="0"/>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3" name="camera.wav"/>
                                        </p:tgtEl>
                                      </p:cMediaNode>
                                    </p:audio>
                                  </p:sub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100359">
                                            <p:txEl>
                                              <p:pRg st="0" end="0"/>
                                            </p:txEl>
                                          </p:spTgt>
                                        </p:tgtEl>
                                        <p:attrNameLst>
                                          <p:attrName>style.visibility</p:attrName>
                                        </p:attrNameLst>
                                      </p:cBhvr>
                                      <p:to>
                                        <p:strVal val="visible"/>
                                      </p:to>
                                    </p:set>
                                    <p:animEffect transition="in" filter="box(out)">
                                      <p:cBhvr>
                                        <p:cTn id="22" dur="500"/>
                                        <p:tgtEl>
                                          <p:spTgt spid="100359">
                                            <p:txEl>
                                              <p:pRg st="0" end="0"/>
                                            </p:txEl>
                                          </p:spTgt>
                                        </p:tgtEl>
                                      </p:cBhvr>
                                    </p:animEffect>
                                  </p:childTnLst>
                                  <p:subTnLst>
                                    <p:audio>
                                      <p:cMediaNode>
                                        <p:cTn display="0" masterRel="sameClick">
                                          <p:stCondLst>
                                            <p:cond evt="begin" delay="0">
                                              <p:tn val="20"/>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6" grpId="0" build="p" autoUpdateAnimBg="0"/>
      <p:bldP spid="100357" grpId="0" build="p" autoUpdateAnimBg="0"/>
      <p:bldP spid="100358" grpId="0" build="p" autoUpdateAnimBg="0"/>
      <p:bldP spid="100359" grpId="0" build="p"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2"/>
          <p:cNvSpPr txBox="1">
            <a:spLocks noChangeArrowheads="1"/>
          </p:cNvSpPr>
          <p:nvPr/>
        </p:nvSpPr>
        <p:spPr bwMode="auto">
          <a:xfrm>
            <a:off x="533400" y="0"/>
            <a:ext cx="7924800" cy="1793875"/>
          </a:xfrm>
          <a:prstGeom prst="rect">
            <a:avLst/>
          </a:prstGeom>
          <a:solidFill>
            <a:srgbClr val="FFFF00"/>
          </a:solidFill>
          <a:ln w="254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dirty="0">
                <a:latin typeface="Comic Sans MS" pitchFamily="66" charset="0"/>
              </a:rPr>
              <a:t>Example:  Titration of a Strong Base and a Weak Acid</a:t>
            </a:r>
          </a:p>
          <a:p>
            <a:pPr eaLnBrk="1" hangingPunct="1">
              <a:spcBef>
                <a:spcPct val="50000"/>
              </a:spcBef>
            </a:pPr>
            <a:r>
              <a:rPr lang="en-US" sz="2000" dirty="0">
                <a:latin typeface="Comic Sans MS" pitchFamily="66" charset="0"/>
              </a:rPr>
              <a:t>Calculate the pH when the following quantities of </a:t>
            </a:r>
            <a:r>
              <a:rPr lang="en-US" sz="2000" dirty="0" smtClean="0">
                <a:latin typeface="Comic Sans MS" pitchFamily="66" charset="0"/>
              </a:rPr>
              <a:t>0.050M </a:t>
            </a:r>
            <a:r>
              <a:rPr lang="en-US" sz="2000" dirty="0">
                <a:latin typeface="Comic Sans MS" pitchFamily="66" charset="0"/>
              </a:rPr>
              <a:t>KOH solution have been added to 50.0 ml of a </a:t>
            </a:r>
            <a:r>
              <a:rPr lang="en-US" sz="2000" dirty="0" smtClean="0">
                <a:latin typeface="Comic Sans MS" pitchFamily="66" charset="0"/>
              </a:rPr>
              <a:t>0.025M </a:t>
            </a:r>
            <a:r>
              <a:rPr lang="en-US" sz="2000" dirty="0">
                <a:latin typeface="Comic Sans MS" pitchFamily="66" charset="0"/>
              </a:rPr>
              <a:t>solution of benzoic acid (HC</a:t>
            </a:r>
            <a:r>
              <a:rPr lang="en-US" sz="2000" baseline="-25000" dirty="0">
                <a:latin typeface="Comic Sans MS" pitchFamily="66" charset="0"/>
              </a:rPr>
              <a:t>7</a:t>
            </a:r>
            <a:r>
              <a:rPr lang="en-US" sz="2000" dirty="0">
                <a:latin typeface="Comic Sans MS" pitchFamily="66" charset="0"/>
              </a:rPr>
              <a:t>H</a:t>
            </a:r>
            <a:r>
              <a:rPr lang="en-US" sz="2000" baseline="-25000" dirty="0">
                <a:latin typeface="Comic Sans MS" pitchFamily="66" charset="0"/>
              </a:rPr>
              <a:t>5</a:t>
            </a:r>
            <a:r>
              <a:rPr lang="en-US" sz="2000" dirty="0">
                <a:latin typeface="Comic Sans MS" pitchFamily="66" charset="0"/>
              </a:rPr>
              <a:t>O</a:t>
            </a:r>
            <a:r>
              <a:rPr lang="en-US" sz="2000" baseline="-25000" dirty="0">
                <a:latin typeface="Comic Sans MS" pitchFamily="66" charset="0"/>
              </a:rPr>
              <a:t>2</a:t>
            </a:r>
            <a:r>
              <a:rPr lang="en-US" sz="2000" dirty="0">
                <a:latin typeface="Comic Sans MS" pitchFamily="66" charset="0"/>
              </a:rPr>
              <a:t>    </a:t>
            </a:r>
            <a:r>
              <a:rPr lang="en-US" sz="2000" dirty="0" err="1">
                <a:latin typeface="Comic Sans MS" pitchFamily="66" charset="0"/>
              </a:rPr>
              <a:t>Ka</a:t>
            </a:r>
            <a:r>
              <a:rPr lang="en-US" sz="2000" dirty="0">
                <a:latin typeface="Comic Sans MS" pitchFamily="66" charset="0"/>
              </a:rPr>
              <a:t> = 6.5x10</a:t>
            </a:r>
            <a:r>
              <a:rPr lang="en-US" sz="2000" baseline="30000" dirty="0">
                <a:latin typeface="Comic Sans MS" pitchFamily="66" charset="0"/>
              </a:rPr>
              <a:t>-5</a:t>
            </a:r>
            <a:r>
              <a:rPr lang="en-US" sz="2000" dirty="0">
                <a:latin typeface="Comic Sans MS" pitchFamily="66" charset="0"/>
              </a:rPr>
              <a:t>).   A) 20.0ml     B) 25.0ml     C) 30.0ml</a:t>
            </a:r>
          </a:p>
        </p:txBody>
      </p:sp>
      <p:sp>
        <p:nvSpPr>
          <p:cNvPr id="23555" name="Text Box 3"/>
          <p:cNvSpPr txBox="1">
            <a:spLocks noChangeArrowheads="1"/>
          </p:cNvSpPr>
          <p:nvPr/>
        </p:nvSpPr>
        <p:spPr bwMode="auto">
          <a:xfrm>
            <a:off x="1066800" y="1965325"/>
            <a:ext cx="5486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a:solidFill>
                  <a:schemeClr val="hlink"/>
                </a:solidFill>
                <a:latin typeface="Comic Sans MS" pitchFamily="66" charset="0"/>
              </a:rPr>
              <a:t>Step 1:  Starting point</a:t>
            </a:r>
          </a:p>
        </p:txBody>
      </p:sp>
      <p:sp>
        <p:nvSpPr>
          <p:cNvPr id="23556" name="Text Box 4"/>
          <p:cNvSpPr txBox="1">
            <a:spLocks noChangeArrowheads="1"/>
          </p:cNvSpPr>
          <p:nvPr/>
        </p:nvSpPr>
        <p:spPr bwMode="auto">
          <a:xfrm>
            <a:off x="1143000" y="2362200"/>
            <a:ext cx="6858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a:latin typeface="Comic Sans MS" pitchFamily="66" charset="0"/>
              </a:rPr>
              <a:t>This is just a “weak acid in water” problem…..</a:t>
            </a:r>
          </a:p>
        </p:txBody>
      </p:sp>
      <p:sp>
        <p:nvSpPr>
          <p:cNvPr id="102405" name="Text Box 5"/>
          <p:cNvSpPr txBox="1">
            <a:spLocks noChangeArrowheads="1"/>
          </p:cNvSpPr>
          <p:nvPr/>
        </p:nvSpPr>
        <p:spPr bwMode="auto">
          <a:xfrm>
            <a:off x="2133600" y="289560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dirty="0">
                <a:latin typeface="Comic Sans MS" pitchFamily="66" charset="0"/>
              </a:rPr>
              <a:t>C</a:t>
            </a:r>
            <a:r>
              <a:rPr lang="en-US" sz="2000" baseline="-25000" dirty="0">
                <a:latin typeface="Comic Sans MS" pitchFamily="66" charset="0"/>
              </a:rPr>
              <a:t>6</a:t>
            </a:r>
            <a:r>
              <a:rPr lang="en-US" sz="2000" dirty="0">
                <a:latin typeface="Comic Sans MS" pitchFamily="66" charset="0"/>
              </a:rPr>
              <a:t>H</a:t>
            </a:r>
            <a:r>
              <a:rPr lang="en-US" sz="2000" baseline="-25000" dirty="0">
                <a:latin typeface="Comic Sans MS" pitchFamily="66" charset="0"/>
              </a:rPr>
              <a:t>5</a:t>
            </a:r>
            <a:r>
              <a:rPr lang="en-US" sz="2000" dirty="0">
                <a:latin typeface="Comic Sans MS" pitchFamily="66" charset="0"/>
              </a:rPr>
              <a:t>COOH  </a:t>
            </a:r>
            <a:r>
              <a:rPr lang="en-US" sz="2000" dirty="0">
                <a:latin typeface="Comic Sans MS" pitchFamily="66" charset="0"/>
                <a:sym typeface="Symbol" pitchFamily="18" charset="2"/>
              </a:rPr>
              <a:t>   </a:t>
            </a:r>
            <a:r>
              <a:rPr lang="en-US" sz="2000" dirty="0" smtClean="0">
                <a:latin typeface="Comic Sans MS" pitchFamily="66" charset="0"/>
                <a:sym typeface="Symbol" pitchFamily="18" charset="2"/>
              </a:rPr>
              <a:t> H</a:t>
            </a:r>
            <a:r>
              <a:rPr lang="en-US" sz="2000" baseline="30000" dirty="0">
                <a:latin typeface="Comic Sans MS" pitchFamily="66" charset="0"/>
                <a:sym typeface="Symbol" pitchFamily="18" charset="2"/>
              </a:rPr>
              <a:t>+</a:t>
            </a:r>
            <a:r>
              <a:rPr lang="en-US" sz="2000" dirty="0">
                <a:latin typeface="Comic Sans MS" pitchFamily="66" charset="0"/>
                <a:sym typeface="Symbol" pitchFamily="18" charset="2"/>
              </a:rPr>
              <a:t>  +  C</a:t>
            </a:r>
            <a:r>
              <a:rPr lang="en-US" sz="2000" baseline="-25000" dirty="0">
                <a:latin typeface="Comic Sans MS" pitchFamily="66" charset="0"/>
                <a:sym typeface="Symbol" pitchFamily="18" charset="2"/>
              </a:rPr>
              <a:t>6</a:t>
            </a:r>
            <a:r>
              <a:rPr lang="en-US" sz="2000" dirty="0">
                <a:latin typeface="Comic Sans MS" pitchFamily="66" charset="0"/>
                <a:sym typeface="Symbol" pitchFamily="18" charset="2"/>
              </a:rPr>
              <a:t>H</a:t>
            </a:r>
            <a:r>
              <a:rPr lang="en-US" sz="2000" baseline="-25000" dirty="0">
                <a:latin typeface="Comic Sans MS" pitchFamily="66" charset="0"/>
                <a:sym typeface="Symbol" pitchFamily="18" charset="2"/>
              </a:rPr>
              <a:t>5</a:t>
            </a:r>
            <a:r>
              <a:rPr lang="en-US" sz="2000" dirty="0">
                <a:latin typeface="Comic Sans MS" pitchFamily="66" charset="0"/>
                <a:sym typeface="Symbol" pitchFamily="18" charset="2"/>
              </a:rPr>
              <a:t>COO</a:t>
            </a:r>
            <a:r>
              <a:rPr lang="en-US" sz="2000" baseline="30000" dirty="0">
                <a:latin typeface="Comic Sans MS" pitchFamily="66" charset="0"/>
                <a:sym typeface="Symbol" pitchFamily="18" charset="2"/>
              </a:rPr>
              <a:t>-</a:t>
            </a:r>
            <a:endParaRPr lang="en-US" sz="2000" baseline="30000" dirty="0">
              <a:latin typeface="Comic Sans MS" pitchFamily="66" charset="0"/>
            </a:endParaRPr>
          </a:p>
        </p:txBody>
      </p:sp>
      <p:sp>
        <p:nvSpPr>
          <p:cNvPr id="102406" name="Text Box 6"/>
          <p:cNvSpPr txBox="1">
            <a:spLocks noChangeArrowheads="1"/>
          </p:cNvSpPr>
          <p:nvPr/>
        </p:nvSpPr>
        <p:spPr bwMode="auto">
          <a:xfrm>
            <a:off x="1676400" y="3317875"/>
            <a:ext cx="7620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a:latin typeface="Comic Sans MS" pitchFamily="66" charset="0"/>
              </a:rPr>
              <a:t>I</a:t>
            </a:r>
          </a:p>
          <a:p>
            <a:pPr eaLnBrk="1" hangingPunct="1">
              <a:spcBef>
                <a:spcPct val="50000"/>
              </a:spcBef>
            </a:pPr>
            <a:r>
              <a:rPr lang="en-US" sz="2000">
                <a:latin typeface="Comic Sans MS" pitchFamily="66" charset="0"/>
              </a:rPr>
              <a:t>C</a:t>
            </a:r>
          </a:p>
          <a:p>
            <a:pPr eaLnBrk="1" hangingPunct="1">
              <a:spcBef>
                <a:spcPct val="50000"/>
              </a:spcBef>
            </a:pPr>
            <a:r>
              <a:rPr lang="en-US" sz="2000">
                <a:latin typeface="Comic Sans MS" pitchFamily="66" charset="0"/>
              </a:rPr>
              <a:t>E</a:t>
            </a:r>
          </a:p>
        </p:txBody>
      </p:sp>
      <p:sp>
        <p:nvSpPr>
          <p:cNvPr id="102407" name="Text Box 7"/>
          <p:cNvSpPr txBox="1">
            <a:spLocks noChangeArrowheads="1"/>
          </p:cNvSpPr>
          <p:nvPr/>
        </p:nvSpPr>
        <p:spPr bwMode="auto">
          <a:xfrm>
            <a:off x="2338137" y="3303003"/>
            <a:ext cx="4267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dirty="0" smtClean="0">
                <a:latin typeface="Comic Sans MS" pitchFamily="66" charset="0"/>
              </a:rPr>
              <a:t>0.025M             0              0</a:t>
            </a:r>
            <a:endParaRPr lang="en-US" sz="2000" dirty="0">
              <a:latin typeface="Comic Sans MS" pitchFamily="66" charset="0"/>
            </a:endParaRPr>
          </a:p>
        </p:txBody>
      </p:sp>
      <p:sp>
        <p:nvSpPr>
          <p:cNvPr id="102408" name="Text Box 8"/>
          <p:cNvSpPr txBox="1">
            <a:spLocks noChangeArrowheads="1"/>
          </p:cNvSpPr>
          <p:nvPr/>
        </p:nvSpPr>
        <p:spPr bwMode="auto">
          <a:xfrm>
            <a:off x="2590800" y="3657600"/>
            <a:ext cx="4800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a:latin typeface="Comic Sans MS" pitchFamily="66" charset="0"/>
              </a:rPr>
              <a:t>-x                 +x            +x</a:t>
            </a:r>
          </a:p>
        </p:txBody>
      </p:sp>
      <p:sp>
        <p:nvSpPr>
          <p:cNvPr id="102409" name="Line 9"/>
          <p:cNvSpPr>
            <a:spLocks noChangeShapeType="1"/>
          </p:cNvSpPr>
          <p:nvPr/>
        </p:nvSpPr>
        <p:spPr bwMode="auto">
          <a:xfrm>
            <a:off x="533400" y="4114800"/>
            <a:ext cx="6781800" cy="0"/>
          </a:xfrm>
          <a:prstGeom prst="line">
            <a:avLst/>
          </a:prstGeom>
          <a:noFill/>
          <a:ln w="25400">
            <a:solidFill>
              <a:schemeClr val="hlink"/>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102410" name="Text Box 10"/>
          <p:cNvSpPr txBox="1">
            <a:spLocks noChangeArrowheads="1"/>
          </p:cNvSpPr>
          <p:nvPr/>
        </p:nvSpPr>
        <p:spPr bwMode="auto">
          <a:xfrm>
            <a:off x="2338137" y="4140201"/>
            <a:ext cx="4953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dirty="0" smtClean="0">
                <a:latin typeface="Comic Sans MS" pitchFamily="66" charset="0"/>
              </a:rPr>
              <a:t>0.025-x             </a:t>
            </a:r>
            <a:r>
              <a:rPr lang="en-US" sz="2000" dirty="0">
                <a:latin typeface="Comic Sans MS" pitchFamily="66" charset="0"/>
              </a:rPr>
              <a:t>x              </a:t>
            </a:r>
            <a:r>
              <a:rPr lang="en-US" sz="2000" dirty="0" err="1">
                <a:latin typeface="Comic Sans MS" pitchFamily="66" charset="0"/>
              </a:rPr>
              <a:t>x</a:t>
            </a:r>
            <a:endParaRPr lang="en-US" sz="2000" dirty="0">
              <a:latin typeface="Comic Sans MS" pitchFamily="66" charset="0"/>
            </a:endParaRPr>
          </a:p>
        </p:txBody>
      </p:sp>
      <p:graphicFrame>
        <p:nvGraphicFramePr>
          <p:cNvPr id="102411" name="Object 11"/>
          <p:cNvGraphicFramePr>
            <a:graphicFrameLocks noChangeAspect="1"/>
          </p:cNvGraphicFramePr>
          <p:nvPr>
            <p:extLst>
              <p:ext uri="{D42A27DB-BD31-4B8C-83A1-F6EECF244321}">
                <p14:modId xmlns:p14="http://schemas.microsoft.com/office/powerpoint/2010/main" val="2503785138"/>
              </p:ext>
            </p:extLst>
          </p:nvPr>
        </p:nvGraphicFramePr>
        <p:xfrm>
          <a:off x="990600" y="5181600"/>
          <a:ext cx="3962400" cy="1106488"/>
        </p:xfrm>
        <a:graphic>
          <a:graphicData uri="http://schemas.openxmlformats.org/presentationml/2006/ole">
            <mc:AlternateContent xmlns:mc="http://schemas.openxmlformats.org/markup-compatibility/2006">
              <mc:Choice xmlns:v="urn:schemas-microsoft-com:vml" Requires="v">
                <p:oleObj spid="_x0000_s23586" name="Equation" r:id="rId5" imgW="1409400" imgH="393480" progId="Equation.3">
                  <p:embed/>
                </p:oleObj>
              </mc:Choice>
              <mc:Fallback>
                <p:oleObj name="Equation" r:id="rId5" imgW="1409400" imgH="393480" progId="Equation.3">
                  <p:embed/>
                  <p:pic>
                    <p:nvPicPr>
                      <p:cNvPr id="0" name="Object 11"/>
                      <p:cNvPicPr>
                        <a:picLocks noChangeAspect="1" noChangeArrowheads="1"/>
                      </p:cNvPicPr>
                      <p:nvPr/>
                    </p:nvPicPr>
                    <p:blipFill>
                      <a:blip r:embed="rId6"/>
                      <a:srcRect/>
                      <a:stretch>
                        <a:fillRect/>
                      </a:stretch>
                    </p:blipFill>
                    <p:spPr bwMode="auto">
                      <a:xfrm>
                        <a:off x="990600" y="5181600"/>
                        <a:ext cx="3962400" cy="11064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2412" name="Text Box 12"/>
          <p:cNvSpPr txBox="1">
            <a:spLocks noChangeArrowheads="1"/>
          </p:cNvSpPr>
          <p:nvPr/>
        </p:nvSpPr>
        <p:spPr bwMode="auto">
          <a:xfrm>
            <a:off x="5410200" y="4800600"/>
            <a:ext cx="2819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a:latin typeface="Comic Sans MS" pitchFamily="66" charset="0"/>
              </a:rPr>
              <a:t>x = [H</a:t>
            </a:r>
            <a:r>
              <a:rPr lang="en-US" sz="2000" baseline="30000">
                <a:latin typeface="Comic Sans MS" pitchFamily="66" charset="0"/>
              </a:rPr>
              <a:t>+</a:t>
            </a:r>
            <a:r>
              <a:rPr lang="en-US" sz="2000">
                <a:latin typeface="Comic Sans MS" pitchFamily="66" charset="0"/>
              </a:rPr>
              <a:t>] = 0.0013 M</a:t>
            </a:r>
          </a:p>
        </p:txBody>
      </p:sp>
      <p:sp>
        <p:nvSpPr>
          <p:cNvPr id="102413" name="Text Box 13"/>
          <p:cNvSpPr txBox="1">
            <a:spLocks noChangeArrowheads="1"/>
          </p:cNvSpPr>
          <p:nvPr/>
        </p:nvSpPr>
        <p:spPr bwMode="auto">
          <a:xfrm>
            <a:off x="5562600" y="5791200"/>
            <a:ext cx="2133600" cy="422275"/>
          </a:xfrm>
          <a:prstGeom prst="rect">
            <a:avLst/>
          </a:prstGeom>
          <a:solidFill>
            <a:srgbClr val="FFFF00"/>
          </a:solidFill>
          <a:ln w="254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eaLnBrk="1" hangingPunct="1">
              <a:spcBef>
                <a:spcPct val="50000"/>
              </a:spcBef>
            </a:pPr>
            <a:r>
              <a:rPr lang="en-US" sz="2000">
                <a:latin typeface="Comic Sans MS" pitchFamily="66" charset="0"/>
              </a:rPr>
              <a:t>pH = 2.89</a:t>
            </a:r>
          </a:p>
        </p:txBody>
      </p:sp>
      <p:sp>
        <p:nvSpPr>
          <p:cNvPr id="2" name="Text Box 10"/>
          <p:cNvSpPr txBox="1">
            <a:spLocks noChangeArrowheads="1"/>
          </p:cNvSpPr>
          <p:nvPr/>
        </p:nvSpPr>
        <p:spPr bwMode="auto">
          <a:xfrm>
            <a:off x="2057400" y="4419600"/>
            <a:ext cx="22098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eaLnBrk="1" hangingPunct="1">
              <a:spcBef>
                <a:spcPct val="50000"/>
              </a:spcBef>
            </a:pPr>
            <a:r>
              <a:rPr lang="en-US" sz="2000" dirty="0">
                <a:latin typeface="Comic Sans MS" pitchFamily="66" charset="0"/>
                <a:sym typeface="Symbol" pitchFamily="18" charset="2"/>
              </a:rPr>
              <a:t></a:t>
            </a:r>
            <a:r>
              <a:rPr lang="en-US" sz="2000" dirty="0" smtClean="0">
                <a:latin typeface="Comic Sans MS" pitchFamily="66" charset="0"/>
                <a:sym typeface="Symbol" pitchFamily="18" charset="2"/>
              </a:rPr>
              <a:t>0.025 </a:t>
            </a:r>
            <a:r>
              <a:rPr lang="en-US" sz="2000" dirty="0">
                <a:latin typeface="Comic Sans MS" pitchFamily="66" charset="0"/>
                <a:sym typeface="Symbol" pitchFamily="18" charset="2"/>
              </a:rPr>
              <a:t/>
            </a:r>
            <a:br>
              <a:rPr lang="en-US" sz="2000" dirty="0">
                <a:latin typeface="Comic Sans MS" pitchFamily="66" charset="0"/>
                <a:sym typeface="Symbol" pitchFamily="18" charset="2"/>
              </a:rPr>
            </a:br>
            <a:r>
              <a:rPr lang="en-US" sz="1400" dirty="0">
                <a:latin typeface="Comic Sans MS" pitchFamily="66" charset="0"/>
                <a:sym typeface="Symbol" pitchFamily="18" charset="2"/>
              </a:rPr>
              <a:t>(assume x &lt;&lt; </a:t>
            </a:r>
            <a:r>
              <a:rPr lang="en-US" sz="1400" dirty="0" smtClean="0">
                <a:latin typeface="Comic Sans MS" pitchFamily="66" charset="0"/>
                <a:sym typeface="Symbol" pitchFamily="18" charset="2"/>
              </a:rPr>
              <a:t>0.025)</a:t>
            </a:r>
            <a:endParaRPr lang="en-US" sz="1400" dirty="0">
              <a:latin typeface="Comic Sans MS" pitchFamily="66" charset="0"/>
              <a:sym typeface="Symbol" pitchFamily="18" charset="2"/>
            </a:endParaRPr>
          </a:p>
        </p:txBody>
      </p:sp>
      <p:sp>
        <p:nvSpPr>
          <p:cNvPr id="3" name="Text Box 10"/>
          <p:cNvSpPr txBox="1">
            <a:spLocks noChangeArrowheads="1"/>
          </p:cNvSpPr>
          <p:nvPr/>
        </p:nvSpPr>
        <p:spPr bwMode="auto">
          <a:xfrm>
            <a:off x="5943600" y="5241925"/>
            <a:ext cx="3352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a:latin typeface="Comic Sans MS" pitchFamily="66" charset="0"/>
              </a:rPr>
              <a:t>pH = -log (0.0013)</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102405">
                                            <p:txEl>
                                              <p:pRg st="0" end="0"/>
                                            </p:txEl>
                                          </p:spTgt>
                                        </p:tgtEl>
                                        <p:attrNameLst>
                                          <p:attrName>style.visibility</p:attrName>
                                        </p:attrNameLst>
                                      </p:cBhvr>
                                      <p:to>
                                        <p:strVal val="visible"/>
                                      </p:to>
                                    </p:set>
                                    <p:animEffect transition="in" filter="box(out)">
                                      <p:cBhvr>
                                        <p:cTn id="7" dur="500"/>
                                        <p:tgtEl>
                                          <p:spTgt spid="102405">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4"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102406">
                                            <p:txEl>
                                              <p:pRg st="0" end="0"/>
                                            </p:txEl>
                                          </p:spTgt>
                                        </p:tgtEl>
                                        <p:attrNameLst>
                                          <p:attrName>style.visibility</p:attrName>
                                        </p:attrNameLst>
                                      </p:cBhvr>
                                      <p:to>
                                        <p:strVal val="visible"/>
                                      </p:to>
                                    </p:set>
                                    <p:animEffect transition="in" filter="box(out)">
                                      <p:cBhvr>
                                        <p:cTn id="12" dur="500"/>
                                        <p:tgtEl>
                                          <p:spTgt spid="102406">
                                            <p:txEl>
                                              <p:pRg st="0" end="0"/>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4" name="camera.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102406">
                                            <p:txEl>
                                              <p:pRg st="1" end="1"/>
                                            </p:txEl>
                                          </p:spTgt>
                                        </p:tgtEl>
                                        <p:attrNameLst>
                                          <p:attrName>style.visibility</p:attrName>
                                        </p:attrNameLst>
                                      </p:cBhvr>
                                      <p:to>
                                        <p:strVal val="visible"/>
                                      </p:to>
                                    </p:set>
                                    <p:animEffect transition="in" filter="box(out)">
                                      <p:cBhvr>
                                        <p:cTn id="17" dur="500"/>
                                        <p:tgtEl>
                                          <p:spTgt spid="102406">
                                            <p:txEl>
                                              <p:pRg st="1" end="1"/>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4" name="camera.wav"/>
                                        </p:tgtEl>
                                      </p:cMediaNode>
                                    </p:audio>
                                  </p:sub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102406">
                                            <p:txEl>
                                              <p:pRg st="2" end="2"/>
                                            </p:txEl>
                                          </p:spTgt>
                                        </p:tgtEl>
                                        <p:attrNameLst>
                                          <p:attrName>style.visibility</p:attrName>
                                        </p:attrNameLst>
                                      </p:cBhvr>
                                      <p:to>
                                        <p:strVal val="visible"/>
                                      </p:to>
                                    </p:set>
                                    <p:animEffect transition="in" filter="box(out)">
                                      <p:cBhvr>
                                        <p:cTn id="22" dur="500"/>
                                        <p:tgtEl>
                                          <p:spTgt spid="102406">
                                            <p:txEl>
                                              <p:pRg st="2" end="2"/>
                                            </p:txEl>
                                          </p:spTgt>
                                        </p:tgtEl>
                                      </p:cBhvr>
                                    </p:animEffect>
                                  </p:childTnLst>
                                  <p:subTnLst>
                                    <p:audio>
                                      <p:cMediaNode>
                                        <p:cTn display="0" masterRel="sameClick">
                                          <p:stCondLst>
                                            <p:cond evt="begin" delay="0">
                                              <p:tn val="20"/>
                                            </p:cond>
                                          </p:stCondLst>
                                          <p:endCondLst>
                                            <p:cond evt="onStopAudio" delay="0">
                                              <p:tgtEl>
                                                <p:sldTgt/>
                                              </p:tgtEl>
                                            </p:cond>
                                          </p:endCondLst>
                                        </p:cTn>
                                        <p:tgtEl>
                                          <p:sndTgt r:embed="rId4" name="camera.wav"/>
                                        </p:tgtEl>
                                      </p:cMediaNode>
                                    </p:audio>
                                  </p:sub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32" fill="hold" grpId="0" nodeType="clickEffect">
                                  <p:stCondLst>
                                    <p:cond delay="0"/>
                                  </p:stCondLst>
                                  <p:childTnLst>
                                    <p:set>
                                      <p:cBhvr>
                                        <p:cTn id="26" dur="1" fill="hold">
                                          <p:stCondLst>
                                            <p:cond delay="0"/>
                                          </p:stCondLst>
                                        </p:cTn>
                                        <p:tgtEl>
                                          <p:spTgt spid="102409"/>
                                        </p:tgtEl>
                                        <p:attrNameLst>
                                          <p:attrName>style.visibility</p:attrName>
                                        </p:attrNameLst>
                                      </p:cBhvr>
                                      <p:to>
                                        <p:strVal val="visible"/>
                                      </p:to>
                                    </p:set>
                                    <p:animEffect transition="in" filter="box(out)">
                                      <p:cBhvr>
                                        <p:cTn id="27" dur="500"/>
                                        <p:tgtEl>
                                          <p:spTgt spid="102409"/>
                                        </p:tgtEl>
                                      </p:cBhvr>
                                    </p:animEffect>
                                  </p:childTnLst>
                                  <p:subTnLst>
                                    <p:audio>
                                      <p:cMediaNode>
                                        <p:cTn display="0" masterRel="sameClick">
                                          <p:stCondLst>
                                            <p:cond evt="begin" delay="0">
                                              <p:tn val="25"/>
                                            </p:cond>
                                          </p:stCondLst>
                                          <p:endCondLst>
                                            <p:cond evt="onStopAudio" delay="0">
                                              <p:tgtEl>
                                                <p:sldTgt/>
                                              </p:tgtEl>
                                            </p:cond>
                                          </p:endCondLst>
                                        </p:cTn>
                                        <p:tgtEl>
                                          <p:sndTgt r:embed="rId4" name="camera.wav"/>
                                        </p:tgtEl>
                                      </p:cMediaNode>
                                    </p:audio>
                                  </p:sub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32" fill="hold" grpId="0" nodeType="clickEffect">
                                  <p:stCondLst>
                                    <p:cond delay="0"/>
                                  </p:stCondLst>
                                  <p:childTnLst>
                                    <p:set>
                                      <p:cBhvr>
                                        <p:cTn id="31" dur="1" fill="hold">
                                          <p:stCondLst>
                                            <p:cond delay="0"/>
                                          </p:stCondLst>
                                        </p:cTn>
                                        <p:tgtEl>
                                          <p:spTgt spid="102407">
                                            <p:txEl>
                                              <p:pRg st="0" end="0"/>
                                            </p:txEl>
                                          </p:spTgt>
                                        </p:tgtEl>
                                        <p:attrNameLst>
                                          <p:attrName>style.visibility</p:attrName>
                                        </p:attrNameLst>
                                      </p:cBhvr>
                                      <p:to>
                                        <p:strVal val="visible"/>
                                      </p:to>
                                    </p:set>
                                    <p:animEffect transition="in" filter="box(out)">
                                      <p:cBhvr>
                                        <p:cTn id="32" dur="500"/>
                                        <p:tgtEl>
                                          <p:spTgt spid="102407">
                                            <p:txEl>
                                              <p:pRg st="0" end="0"/>
                                            </p:txEl>
                                          </p:spTgt>
                                        </p:tgtEl>
                                      </p:cBhvr>
                                    </p:animEffect>
                                  </p:childTnLst>
                                  <p:subTnLst>
                                    <p:audio>
                                      <p:cMediaNode>
                                        <p:cTn display="0" masterRel="sameClick">
                                          <p:stCondLst>
                                            <p:cond evt="begin" delay="0">
                                              <p:tn val="30"/>
                                            </p:cond>
                                          </p:stCondLst>
                                          <p:endCondLst>
                                            <p:cond evt="onStopAudio" delay="0">
                                              <p:tgtEl>
                                                <p:sldTgt/>
                                              </p:tgtEl>
                                            </p:cond>
                                          </p:endCondLst>
                                        </p:cTn>
                                        <p:tgtEl>
                                          <p:sndTgt r:embed="rId4" name="camera.wav"/>
                                        </p:tgtEl>
                                      </p:cMediaNode>
                                    </p:audio>
                                  </p:sub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ntr" presetSubtype="32" fill="hold" grpId="0" nodeType="clickEffect">
                                  <p:stCondLst>
                                    <p:cond delay="0"/>
                                  </p:stCondLst>
                                  <p:childTnLst>
                                    <p:set>
                                      <p:cBhvr>
                                        <p:cTn id="36" dur="1" fill="hold">
                                          <p:stCondLst>
                                            <p:cond delay="0"/>
                                          </p:stCondLst>
                                        </p:cTn>
                                        <p:tgtEl>
                                          <p:spTgt spid="102408">
                                            <p:txEl>
                                              <p:pRg st="0" end="0"/>
                                            </p:txEl>
                                          </p:spTgt>
                                        </p:tgtEl>
                                        <p:attrNameLst>
                                          <p:attrName>style.visibility</p:attrName>
                                        </p:attrNameLst>
                                      </p:cBhvr>
                                      <p:to>
                                        <p:strVal val="visible"/>
                                      </p:to>
                                    </p:set>
                                    <p:animEffect transition="in" filter="box(out)">
                                      <p:cBhvr>
                                        <p:cTn id="37" dur="500"/>
                                        <p:tgtEl>
                                          <p:spTgt spid="102408">
                                            <p:txEl>
                                              <p:pRg st="0" end="0"/>
                                            </p:txEl>
                                          </p:spTgt>
                                        </p:tgtEl>
                                      </p:cBhvr>
                                    </p:animEffect>
                                  </p:childTnLst>
                                  <p:subTnLst>
                                    <p:audio>
                                      <p:cMediaNode>
                                        <p:cTn display="0" masterRel="sameClick">
                                          <p:stCondLst>
                                            <p:cond evt="begin" delay="0">
                                              <p:tn val="35"/>
                                            </p:cond>
                                          </p:stCondLst>
                                          <p:endCondLst>
                                            <p:cond evt="onStopAudio" delay="0">
                                              <p:tgtEl>
                                                <p:sldTgt/>
                                              </p:tgtEl>
                                            </p:cond>
                                          </p:endCondLst>
                                        </p:cTn>
                                        <p:tgtEl>
                                          <p:sndTgt r:embed="rId4" name="camera.wav"/>
                                        </p:tgtEl>
                                      </p:cMediaNode>
                                    </p:audio>
                                  </p:subTnLst>
                                </p:cTn>
                              </p:par>
                            </p:childTnLst>
                          </p:cTn>
                        </p:par>
                      </p:childTnLst>
                    </p:cTn>
                  </p:par>
                  <p:par>
                    <p:cTn id="38" fill="hold" nodeType="clickPar">
                      <p:stCondLst>
                        <p:cond delay="indefinite"/>
                      </p:stCondLst>
                      <p:childTnLst>
                        <p:par>
                          <p:cTn id="39" fill="hold" nodeType="withGroup">
                            <p:stCondLst>
                              <p:cond delay="0"/>
                            </p:stCondLst>
                            <p:childTnLst>
                              <p:par>
                                <p:cTn id="40" presetID="4" presetClass="entr" presetSubtype="32" fill="hold" grpId="0" nodeType="clickEffect">
                                  <p:stCondLst>
                                    <p:cond delay="0"/>
                                  </p:stCondLst>
                                  <p:childTnLst>
                                    <p:set>
                                      <p:cBhvr>
                                        <p:cTn id="41" dur="1" fill="hold">
                                          <p:stCondLst>
                                            <p:cond delay="0"/>
                                          </p:stCondLst>
                                        </p:cTn>
                                        <p:tgtEl>
                                          <p:spTgt spid="102410">
                                            <p:txEl>
                                              <p:pRg st="0" end="0"/>
                                            </p:txEl>
                                          </p:spTgt>
                                        </p:tgtEl>
                                        <p:attrNameLst>
                                          <p:attrName>style.visibility</p:attrName>
                                        </p:attrNameLst>
                                      </p:cBhvr>
                                      <p:to>
                                        <p:strVal val="visible"/>
                                      </p:to>
                                    </p:set>
                                    <p:animEffect transition="in" filter="box(out)">
                                      <p:cBhvr>
                                        <p:cTn id="42" dur="500"/>
                                        <p:tgtEl>
                                          <p:spTgt spid="102410">
                                            <p:txEl>
                                              <p:pRg st="0" end="0"/>
                                            </p:txEl>
                                          </p:spTgt>
                                        </p:tgtEl>
                                      </p:cBhvr>
                                    </p:animEffect>
                                  </p:childTnLst>
                                  <p:subTnLst>
                                    <p:audio>
                                      <p:cMediaNode>
                                        <p:cTn display="0" masterRel="sameClick">
                                          <p:stCondLst>
                                            <p:cond evt="begin" delay="0">
                                              <p:tn val="40"/>
                                            </p:cond>
                                          </p:stCondLst>
                                          <p:endCondLst>
                                            <p:cond evt="onStopAudio" delay="0">
                                              <p:tgtEl>
                                                <p:sldTgt/>
                                              </p:tgtEl>
                                            </p:cond>
                                          </p:endCondLst>
                                        </p:cTn>
                                        <p:tgtEl>
                                          <p:sndTgt r:embed="rId4" name="camera.wav"/>
                                        </p:tgtEl>
                                      </p:cMediaNode>
                                    </p:audio>
                                  </p:subTnLst>
                                </p:cTn>
                              </p:par>
                            </p:childTnLst>
                          </p:cTn>
                        </p:par>
                      </p:childTnLst>
                    </p:cTn>
                  </p:par>
                  <p:par>
                    <p:cTn id="43" fill="hold" nodeType="clickPar">
                      <p:stCondLst>
                        <p:cond delay="indefinite"/>
                      </p:stCondLst>
                      <p:childTnLst>
                        <p:par>
                          <p:cTn id="44" fill="hold" nodeType="withGroup">
                            <p:stCondLst>
                              <p:cond delay="0"/>
                            </p:stCondLst>
                            <p:childTnLst>
                              <p:par>
                                <p:cTn id="45" presetID="4" presetClass="entr" presetSubtype="32" fill="hold" grpId="0" nodeType="clickEffect">
                                  <p:stCondLst>
                                    <p:cond delay="0"/>
                                  </p:stCondLst>
                                  <p:childTnLst>
                                    <p:set>
                                      <p:cBhvr>
                                        <p:cTn id="46" dur="1" fill="hold">
                                          <p:stCondLst>
                                            <p:cond delay="0"/>
                                          </p:stCondLst>
                                        </p:cTn>
                                        <p:tgtEl>
                                          <p:spTgt spid="2">
                                            <p:txEl>
                                              <p:pRg st="0" end="0"/>
                                            </p:txEl>
                                          </p:spTgt>
                                        </p:tgtEl>
                                        <p:attrNameLst>
                                          <p:attrName>style.visibility</p:attrName>
                                        </p:attrNameLst>
                                      </p:cBhvr>
                                      <p:to>
                                        <p:strVal val="visible"/>
                                      </p:to>
                                    </p:set>
                                    <p:animEffect transition="in" filter="box(out)">
                                      <p:cBhvr>
                                        <p:cTn id="47" dur="500"/>
                                        <p:tgtEl>
                                          <p:spTgt spid="2">
                                            <p:txEl>
                                              <p:pRg st="0" end="0"/>
                                            </p:txEl>
                                          </p:spTgt>
                                        </p:tgtEl>
                                      </p:cBhvr>
                                    </p:animEffect>
                                  </p:childTnLst>
                                  <p:subTnLst>
                                    <p:audio>
                                      <p:cMediaNode>
                                        <p:cTn display="0" masterRel="sameClick">
                                          <p:stCondLst>
                                            <p:cond evt="begin" delay="0">
                                              <p:tn val="45"/>
                                            </p:cond>
                                          </p:stCondLst>
                                          <p:endCondLst>
                                            <p:cond evt="onStopAudio" delay="0">
                                              <p:tgtEl>
                                                <p:sldTgt/>
                                              </p:tgtEl>
                                            </p:cond>
                                          </p:endCondLst>
                                        </p:cTn>
                                        <p:tgtEl>
                                          <p:sndTgt r:embed="rId4" name="camera.wav"/>
                                        </p:tgtEl>
                                      </p:cMediaNode>
                                    </p:audio>
                                  </p:subTnLst>
                                </p:cTn>
                              </p:par>
                            </p:childTnLst>
                          </p:cTn>
                        </p:par>
                      </p:childTnLst>
                    </p:cTn>
                  </p:par>
                  <p:par>
                    <p:cTn id="48" fill="hold" nodeType="clickPar">
                      <p:stCondLst>
                        <p:cond delay="indefinite"/>
                      </p:stCondLst>
                      <p:childTnLst>
                        <p:par>
                          <p:cTn id="49" fill="hold" nodeType="withGroup">
                            <p:stCondLst>
                              <p:cond delay="0"/>
                            </p:stCondLst>
                            <p:childTnLst>
                              <p:par>
                                <p:cTn id="50" presetID="4" presetClass="entr" presetSubtype="32" fill="hold" nodeType="clickEffect">
                                  <p:stCondLst>
                                    <p:cond delay="0"/>
                                  </p:stCondLst>
                                  <p:childTnLst>
                                    <p:set>
                                      <p:cBhvr>
                                        <p:cTn id="51" dur="1" fill="hold">
                                          <p:stCondLst>
                                            <p:cond delay="0"/>
                                          </p:stCondLst>
                                        </p:cTn>
                                        <p:tgtEl>
                                          <p:spTgt spid="102411"/>
                                        </p:tgtEl>
                                        <p:attrNameLst>
                                          <p:attrName>style.visibility</p:attrName>
                                        </p:attrNameLst>
                                      </p:cBhvr>
                                      <p:to>
                                        <p:strVal val="visible"/>
                                      </p:to>
                                    </p:set>
                                    <p:animEffect transition="in" filter="box(out)">
                                      <p:cBhvr>
                                        <p:cTn id="52" dur="500"/>
                                        <p:tgtEl>
                                          <p:spTgt spid="102411"/>
                                        </p:tgtEl>
                                      </p:cBhvr>
                                    </p:animEffect>
                                  </p:childTnLst>
                                  <p:subTnLst>
                                    <p:audio>
                                      <p:cMediaNode>
                                        <p:cTn display="0" masterRel="sameClick">
                                          <p:stCondLst>
                                            <p:cond evt="begin" delay="0">
                                              <p:tn val="50"/>
                                            </p:cond>
                                          </p:stCondLst>
                                          <p:endCondLst>
                                            <p:cond evt="onStopAudio" delay="0">
                                              <p:tgtEl>
                                                <p:sldTgt/>
                                              </p:tgtEl>
                                            </p:cond>
                                          </p:endCondLst>
                                        </p:cTn>
                                        <p:tgtEl>
                                          <p:sndTgt r:embed="rId4" name="camera.wav"/>
                                        </p:tgtEl>
                                      </p:cMediaNode>
                                    </p:audio>
                                  </p:subTnLst>
                                </p:cTn>
                              </p:par>
                            </p:childTnLst>
                          </p:cTn>
                        </p:par>
                      </p:childTnLst>
                    </p:cTn>
                  </p:par>
                  <p:par>
                    <p:cTn id="53" fill="hold" nodeType="clickPar">
                      <p:stCondLst>
                        <p:cond delay="indefinite"/>
                      </p:stCondLst>
                      <p:childTnLst>
                        <p:par>
                          <p:cTn id="54" fill="hold" nodeType="withGroup">
                            <p:stCondLst>
                              <p:cond delay="0"/>
                            </p:stCondLst>
                            <p:childTnLst>
                              <p:par>
                                <p:cTn id="55" presetID="4" presetClass="entr" presetSubtype="32" fill="hold" grpId="0" nodeType="clickEffect">
                                  <p:stCondLst>
                                    <p:cond delay="0"/>
                                  </p:stCondLst>
                                  <p:childTnLst>
                                    <p:set>
                                      <p:cBhvr>
                                        <p:cTn id="56" dur="1" fill="hold">
                                          <p:stCondLst>
                                            <p:cond delay="0"/>
                                          </p:stCondLst>
                                        </p:cTn>
                                        <p:tgtEl>
                                          <p:spTgt spid="102412">
                                            <p:txEl>
                                              <p:pRg st="0" end="0"/>
                                            </p:txEl>
                                          </p:spTgt>
                                        </p:tgtEl>
                                        <p:attrNameLst>
                                          <p:attrName>style.visibility</p:attrName>
                                        </p:attrNameLst>
                                      </p:cBhvr>
                                      <p:to>
                                        <p:strVal val="visible"/>
                                      </p:to>
                                    </p:set>
                                    <p:animEffect transition="in" filter="box(out)">
                                      <p:cBhvr>
                                        <p:cTn id="57" dur="500"/>
                                        <p:tgtEl>
                                          <p:spTgt spid="102412">
                                            <p:txEl>
                                              <p:pRg st="0" end="0"/>
                                            </p:txEl>
                                          </p:spTgt>
                                        </p:tgtEl>
                                      </p:cBhvr>
                                    </p:animEffect>
                                  </p:childTnLst>
                                  <p:subTnLst>
                                    <p:audio>
                                      <p:cMediaNode>
                                        <p:cTn display="0" masterRel="sameClick">
                                          <p:stCondLst>
                                            <p:cond evt="begin" delay="0">
                                              <p:tn val="55"/>
                                            </p:cond>
                                          </p:stCondLst>
                                          <p:endCondLst>
                                            <p:cond evt="onStopAudio" delay="0">
                                              <p:tgtEl>
                                                <p:sldTgt/>
                                              </p:tgtEl>
                                            </p:cond>
                                          </p:endCondLst>
                                        </p:cTn>
                                        <p:tgtEl>
                                          <p:sndTgt r:embed="rId4" name="camera.wav"/>
                                        </p:tgtEl>
                                      </p:cMediaNode>
                                    </p:audio>
                                  </p:subTnLst>
                                </p:cTn>
                              </p:par>
                            </p:childTnLst>
                          </p:cTn>
                        </p:par>
                      </p:childTnLst>
                    </p:cTn>
                  </p:par>
                  <p:par>
                    <p:cTn id="58" fill="hold" nodeType="clickPar">
                      <p:stCondLst>
                        <p:cond delay="indefinite"/>
                      </p:stCondLst>
                      <p:childTnLst>
                        <p:par>
                          <p:cTn id="59" fill="hold" nodeType="withGroup">
                            <p:stCondLst>
                              <p:cond delay="0"/>
                            </p:stCondLst>
                            <p:childTnLst>
                              <p:par>
                                <p:cTn id="60" presetID="4" presetClass="entr" presetSubtype="32" fill="hold" grpId="0" nodeType="clickEffect">
                                  <p:stCondLst>
                                    <p:cond delay="0"/>
                                  </p:stCondLst>
                                  <p:childTnLst>
                                    <p:set>
                                      <p:cBhvr>
                                        <p:cTn id="61" dur="1" fill="hold">
                                          <p:stCondLst>
                                            <p:cond delay="0"/>
                                          </p:stCondLst>
                                        </p:cTn>
                                        <p:tgtEl>
                                          <p:spTgt spid="3">
                                            <p:txEl>
                                              <p:pRg st="0" end="0"/>
                                            </p:txEl>
                                          </p:spTgt>
                                        </p:tgtEl>
                                        <p:attrNameLst>
                                          <p:attrName>style.visibility</p:attrName>
                                        </p:attrNameLst>
                                      </p:cBhvr>
                                      <p:to>
                                        <p:strVal val="visible"/>
                                      </p:to>
                                    </p:set>
                                    <p:animEffect transition="in" filter="box(out)">
                                      <p:cBhvr>
                                        <p:cTn id="62" dur="500"/>
                                        <p:tgtEl>
                                          <p:spTgt spid="3">
                                            <p:txEl>
                                              <p:pRg st="0" end="0"/>
                                            </p:txEl>
                                          </p:spTgt>
                                        </p:tgtEl>
                                      </p:cBhvr>
                                    </p:animEffect>
                                  </p:childTnLst>
                                  <p:subTnLst>
                                    <p:audio>
                                      <p:cMediaNode>
                                        <p:cTn display="0" masterRel="sameClick">
                                          <p:stCondLst>
                                            <p:cond evt="begin" delay="0">
                                              <p:tn val="60"/>
                                            </p:cond>
                                          </p:stCondLst>
                                          <p:endCondLst>
                                            <p:cond evt="onStopAudio" delay="0">
                                              <p:tgtEl>
                                                <p:sldTgt/>
                                              </p:tgtEl>
                                            </p:cond>
                                          </p:endCondLst>
                                        </p:cTn>
                                        <p:tgtEl>
                                          <p:sndTgt r:embed="rId4" name="camera.wav"/>
                                        </p:tgtEl>
                                      </p:cMediaNode>
                                    </p:audio>
                                  </p:subTnLst>
                                </p:cTn>
                              </p:par>
                            </p:childTnLst>
                          </p:cTn>
                        </p:par>
                      </p:childTnLst>
                    </p:cTn>
                  </p:par>
                  <p:par>
                    <p:cTn id="63" fill="hold" nodeType="clickPar">
                      <p:stCondLst>
                        <p:cond delay="indefinite"/>
                      </p:stCondLst>
                      <p:childTnLst>
                        <p:par>
                          <p:cTn id="64" fill="hold" nodeType="withGroup">
                            <p:stCondLst>
                              <p:cond delay="0"/>
                            </p:stCondLst>
                            <p:childTnLst>
                              <p:par>
                                <p:cTn id="65" presetID="4" presetClass="entr" presetSubtype="32" fill="hold" grpId="0" nodeType="clickEffect">
                                  <p:stCondLst>
                                    <p:cond delay="0"/>
                                  </p:stCondLst>
                                  <p:childTnLst>
                                    <p:set>
                                      <p:cBhvr>
                                        <p:cTn id="66" dur="1" fill="hold">
                                          <p:stCondLst>
                                            <p:cond delay="0"/>
                                          </p:stCondLst>
                                        </p:cTn>
                                        <p:tgtEl>
                                          <p:spTgt spid="102413"/>
                                        </p:tgtEl>
                                        <p:attrNameLst>
                                          <p:attrName>style.visibility</p:attrName>
                                        </p:attrNameLst>
                                      </p:cBhvr>
                                      <p:to>
                                        <p:strVal val="visible"/>
                                      </p:to>
                                    </p:set>
                                    <p:animEffect transition="in" filter="box(out)">
                                      <p:cBhvr>
                                        <p:cTn id="67" dur="500"/>
                                        <p:tgtEl>
                                          <p:spTgt spid="102413"/>
                                        </p:tgtEl>
                                      </p:cBhvr>
                                    </p:animEffect>
                                  </p:childTnLst>
                                  <p:subTnLst>
                                    <p:audio>
                                      <p:cMediaNode>
                                        <p:cTn display="0" masterRel="sameClick">
                                          <p:stCondLst>
                                            <p:cond evt="begin" delay="0">
                                              <p:tn val="65"/>
                                            </p:cond>
                                          </p:stCondLst>
                                          <p:endCondLst>
                                            <p:cond evt="onStopAudio" delay="0">
                                              <p:tgtEl>
                                                <p:sldTgt/>
                                              </p:tgtEl>
                                            </p:cond>
                                          </p:endCondLst>
                                        </p:cTn>
                                        <p:tgtEl>
                                          <p:sndTgt r:embed="rId4"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05" grpId="0" build="p" autoUpdateAnimBg="0"/>
      <p:bldP spid="102406" grpId="0" build="p" autoUpdateAnimBg="0"/>
      <p:bldP spid="102407" grpId="0" build="p" autoUpdateAnimBg="0"/>
      <p:bldP spid="102408" grpId="0" build="p" autoUpdateAnimBg="0"/>
      <p:bldP spid="102409" grpId="0" animBg="1"/>
      <p:bldP spid="102410" grpId="0" build="p" autoUpdateAnimBg="0"/>
      <p:bldP spid="102412" grpId="0" build="p" autoUpdateAnimBg="0"/>
      <p:bldP spid="102413" grpId="0" animBg="1" autoUpdateAnimBg="0"/>
      <p:bldP spid="2" grpId="0" build="p" autoUpdateAnimBg="0"/>
      <p:bldP spid="3" grpId="0" build="p"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2"/>
          <p:cNvSpPr txBox="1">
            <a:spLocks noChangeArrowheads="1"/>
          </p:cNvSpPr>
          <p:nvPr/>
        </p:nvSpPr>
        <p:spPr bwMode="auto">
          <a:xfrm>
            <a:off x="533400" y="0"/>
            <a:ext cx="7924800" cy="1793875"/>
          </a:xfrm>
          <a:prstGeom prst="rect">
            <a:avLst/>
          </a:prstGeom>
          <a:solidFill>
            <a:srgbClr val="FFFF00"/>
          </a:solidFill>
          <a:ln w="254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dirty="0">
                <a:latin typeface="Comic Sans MS" pitchFamily="66" charset="0"/>
              </a:rPr>
              <a:t>Example:  Titration of a Strong Base and a Weak Acid</a:t>
            </a:r>
          </a:p>
          <a:p>
            <a:pPr eaLnBrk="1" hangingPunct="1">
              <a:spcBef>
                <a:spcPct val="50000"/>
              </a:spcBef>
            </a:pPr>
            <a:r>
              <a:rPr lang="en-US" sz="2000" dirty="0">
                <a:latin typeface="Comic Sans MS" pitchFamily="66" charset="0"/>
              </a:rPr>
              <a:t>Calculate the pH when the following quantities of </a:t>
            </a:r>
            <a:r>
              <a:rPr lang="en-US" sz="2000" dirty="0" smtClean="0">
                <a:latin typeface="Comic Sans MS" pitchFamily="66" charset="0"/>
              </a:rPr>
              <a:t>0.050M </a:t>
            </a:r>
            <a:r>
              <a:rPr lang="en-US" sz="2000" dirty="0">
                <a:latin typeface="Comic Sans MS" pitchFamily="66" charset="0"/>
              </a:rPr>
              <a:t>KOH solution have been added to 50.0 ml of a </a:t>
            </a:r>
            <a:r>
              <a:rPr lang="en-US" sz="2000" dirty="0" smtClean="0">
                <a:latin typeface="Comic Sans MS" pitchFamily="66" charset="0"/>
              </a:rPr>
              <a:t>0.025M </a:t>
            </a:r>
            <a:r>
              <a:rPr lang="en-US" sz="2000" dirty="0">
                <a:latin typeface="Comic Sans MS" pitchFamily="66" charset="0"/>
              </a:rPr>
              <a:t>solution of benzoic acid (HC</a:t>
            </a:r>
            <a:r>
              <a:rPr lang="en-US" sz="2000" baseline="-25000" dirty="0">
                <a:latin typeface="Comic Sans MS" pitchFamily="66" charset="0"/>
              </a:rPr>
              <a:t>7</a:t>
            </a:r>
            <a:r>
              <a:rPr lang="en-US" sz="2000" dirty="0">
                <a:latin typeface="Comic Sans MS" pitchFamily="66" charset="0"/>
              </a:rPr>
              <a:t>H</a:t>
            </a:r>
            <a:r>
              <a:rPr lang="en-US" sz="2000" baseline="-25000" dirty="0">
                <a:latin typeface="Comic Sans MS" pitchFamily="66" charset="0"/>
              </a:rPr>
              <a:t>5</a:t>
            </a:r>
            <a:r>
              <a:rPr lang="en-US" sz="2000" dirty="0">
                <a:latin typeface="Comic Sans MS" pitchFamily="66" charset="0"/>
              </a:rPr>
              <a:t>O</a:t>
            </a:r>
            <a:r>
              <a:rPr lang="en-US" sz="2000" baseline="-25000" dirty="0">
                <a:latin typeface="Comic Sans MS" pitchFamily="66" charset="0"/>
              </a:rPr>
              <a:t>2</a:t>
            </a:r>
            <a:r>
              <a:rPr lang="en-US" sz="2000" dirty="0">
                <a:latin typeface="Comic Sans MS" pitchFamily="66" charset="0"/>
              </a:rPr>
              <a:t>    </a:t>
            </a:r>
            <a:r>
              <a:rPr lang="en-US" sz="2000" dirty="0" err="1">
                <a:latin typeface="Comic Sans MS" pitchFamily="66" charset="0"/>
              </a:rPr>
              <a:t>Ka</a:t>
            </a:r>
            <a:r>
              <a:rPr lang="en-US" sz="2000" dirty="0">
                <a:latin typeface="Comic Sans MS" pitchFamily="66" charset="0"/>
              </a:rPr>
              <a:t> = 6.5x10</a:t>
            </a:r>
            <a:r>
              <a:rPr lang="en-US" sz="2000" baseline="30000" dirty="0">
                <a:latin typeface="Comic Sans MS" pitchFamily="66" charset="0"/>
              </a:rPr>
              <a:t>-5</a:t>
            </a:r>
            <a:r>
              <a:rPr lang="en-US" sz="2000" dirty="0">
                <a:latin typeface="Comic Sans MS" pitchFamily="66" charset="0"/>
              </a:rPr>
              <a:t>).   A) 20.0ml     B) 25.0ml     C) 30.0ml</a:t>
            </a:r>
          </a:p>
        </p:txBody>
      </p:sp>
      <p:sp>
        <p:nvSpPr>
          <p:cNvPr id="24579" name="Text Box 3"/>
          <p:cNvSpPr txBox="1">
            <a:spLocks noChangeArrowheads="1"/>
          </p:cNvSpPr>
          <p:nvPr/>
        </p:nvSpPr>
        <p:spPr bwMode="auto">
          <a:xfrm>
            <a:off x="914400" y="1905000"/>
            <a:ext cx="7848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a:solidFill>
                  <a:schemeClr val="hlink"/>
                </a:solidFill>
                <a:latin typeface="Comic Sans MS" pitchFamily="66" charset="0"/>
              </a:rPr>
              <a:t>Step 2:  Before the equiv. point  (20.0 ml KOH added)</a:t>
            </a:r>
          </a:p>
        </p:txBody>
      </p:sp>
      <p:sp>
        <p:nvSpPr>
          <p:cNvPr id="24580" name="Text Box 4"/>
          <p:cNvSpPr txBox="1">
            <a:spLocks noChangeArrowheads="1"/>
          </p:cNvSpPr>
          <p:nvPr/>
        </p:nvSpPr>
        <p:spPr bwMode="auto">
          <a:xfrm>
            <a:off x="914400" y="2362200"/>
            <a:ext cx="7315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a:latin typeface="Comic Sans MS" pitchFamily="66" charset="0"/>
              </a:rPr>
              <a:t>First perform stoichiometric caclulations…</a:t>
            </a:r>
          </a:p>
        </p:txBody>
      </p:sp>
      <p:sp>
        <p:nvSpPr>
          <p:cNvPr id="104454" name="Text Box 6"/>
          <p:cNvSpPr txBox="1">
            <a:spLocks noChangeArrowheads="1"/>
          </p:cNvSpPr>
          <p:nvPr/>
        </p:nvSpPr>
        <p:spPr bwMode="auto">
          <a:xfrm>
            <a:off x="762000" y="2971800"/>
            <a:ext cx="6629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dirty="0">
                <a:latin typeface="Comic Sans MS" pitchFamily="66" charset="0"/>
              </a:rPr>
              <a:t>moles of OH- = (20.0 mL)(0.050 </a:t>
            </a:r>
            <a:r>
              <a:rPr lang="en-US" sz="2000" dirty="0" err="1">
                <a:latin typeface="Comic Sans MS" pitchFamily="66" charset="0"/>
              </a:rPr>
              <a:t>mmol</a:t>
            </a:r>
            <a:r>
              <a:rPr lang="en-US" sz="2000" dirty="0">
                <a:latin typeface="Comic Sans MS" pitchFamily="66" charset="0"/>
              </a:rPr>
              <a:t>/mL) = 1.0 </a:t>
            </a:r>
            <a:r>
              <a:rPr lang="en-US" sz="2000" dirty="0" err="1">
                <a:latin typeface="Comic Sans MS" pitchFamily="66" charset="0"/>
              </a:rPr>
              <a:t>mmol</a:t>
            </a:r>
            <a:endParaRPr lang="en-US" sz="2000" dirty="0">
              <a:latin typeface="Comic Sans MS" pitchFamily="66" charset="0"/>
            </a:endParaRPr>
          </a:p>
        </p:txBody>
      </p:sp>
      <p:sp>
        <p:nvSpPr>
          <p:cNvPr id="104455" name="Text Box 7"/>
          <p:cNvSpPr txBox="1">
            <a:spLocks noChangeArrowheads="1"/>
          </p:cNvSpPr>
          <p:nvPr/>
        </p:nvSpPr>
        <p:spPr bwMode="auto">
          <a:xfrm>
            <a:off x="533400" y="3489325"/>
            <a:ext cx="7010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a:latin typeface="Comic Sans MS" pitchFamily="66" charset="0"/>
              </a:rPr>
              <a:t>moles HC</a:t>
            </a:r>
            <a:r>
              <a:rPr lang="en-US" sz="2000" baseline="-25000">
                <a:latin typeface="Comic Sans MS" pitchFamily="66" charset="0"/>
              </a:rPr>
              <a:t>7</a:t>
            </a:r>
            <a:r>
              <a:rPr lang="en-US" sz="2000">
                <a:latin typeface="Comic Sans MS" pitchFamily="66" charset="0"/>
              </a:rPr>
              <a:t>H</a:t>
            </a:r>
            <a:r>
              <a:rPr lang="en-US" sz="2000" baseline="-25000">
                <a:latin typeface="Comic Sans MS" pitchFamily="66" charset="0"/>
              </a:rPr>
              <a:t>5</a:t>
            </a:r>
            <a:r>
              <a:rPr lang="en-US" sz="2000">
                <a:latin typeface="Comic Sans MS" pitchFamily="66" charset="0"/>
              </a:rPr>
              <a:t>O</a:t>
            </a:r>
            <a:r>
              <a:rPr lang="en-US" sz="2000" baseline="-25000">
                <a:latin typeface="Comic Sans MS" pitchFamily="66" charset="0"/>
              </a:rPr>
              <a:t>2</a:t>
            </a:r>
            <a:r>
              <a:rPr lang="en-US" sz="2000">
                <a:latin typeface="Comic Sans MS" pitchFamily="66" charset="0"/>
              </a:rPr>
              <a:t> = (50.0 mL)(0.025 mmol/mL) = 1.25 mmol</a:t>
            </a:r>
          </a:p>
        </p:txBody>
      </p:sp>
      <p:sp>
        <p:nvSpPr>
          <p:cNvPr id="106501" name="Text Box 5"/>
          <p:cNvSpPr txBox="1">
            <a:spLocks noChangeArrowheads="1"/>
          </p:cNvSpPr>
          <p:nvPr/>
        </p:nvSpPr>
        <p:spPr bwMode="auto">
          <a:xfrm>
            <a:off x="2895600" y="4556125"/>
            <a:ext cx="5867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a:latin typeface="Comic Sans MS" pitchFamily="66" charset="0"/>
              </a:rPr>
              <a:t>C</a:t>
            </a:r>
            <a:r>
              <a:rPr lang="en-US" sz="2000" baseline="-25000">
                <a:latin typeface="Comic Sans MS" pitchFamily="66" charset="0"/>
              </a:rPr>
              <a:t>6</a:t>
            </a:r>
            <a:r>
              <a:rPr lang="en-US" sz="2000">
                <a:latin typeface="Comic Sans MS" pitchFamily="66" charset="0"/>
              </a:rPr>
              <a:t>H</a:t>
            </a:r>
            <a:r>
              <a:rPr lang="en-US" sz="2000" baseline="-25000">
                <a:latin typeface="Comic Sans MS" pitchFamily="66" charset="0"/>
              </a:rPr>
              <a:t>5</a:t>
            </a:r>
            <a:r>
              <a:rPr lang="en-US" sz="2000">
                <a:latin typeface="Comic Sans MS" pitchFamily="66" charset="0"/>
              </a:rPr>
              <a:t>COOH  +  OH-   </a:t>
            </a:r>
            <a:r>
              <a:rPr lang="en-US" sz="2000">
                <a:latin typeface="Comic Sans MS" pitchFamily="66" charset="0"/>
                <a:sym typeface="Wingdings" pitchFamily="2" charset="2"/>
              </a:rPr>
              <a:t>  C</a:t>
            </a:r>
            <a:r>
              <a:rPr lang="en-US" sz="2000" baseline="-25000">
                <a:latin typeface="Comic Sans MS" pitchFamily="66" charset="0"/>
                <a:sym typeface="Wingdings" pitchFamily="2" charset="2"/>
              </a:rPr>
              <a:t>6</a:t>
            </a:r>
            <a:r>
              <a:rPr lang="en-US" sz="2000">
                <a:latin typeface="Comic Sans MS" pitchFamily="66" charset="0"/>
                <a:sym typeface="Wingdings" pitchFamily="2" charset="2"/>
              </a:rPr>
              <a:t>H</a:t>
            </a:r>
            <a:r>
              <a:rPr lang="en-US" sz="2000" baseline="-25000">
                <a:latin typeface="Comic Sans MS" pitchFamily="66" charset="0"/>
                <a:sym typeface="Wingdings" pitchFamily="2" charset="2"/>
              </a:rPr>
              <a:t>5</a:t>
            </a:r>
            <a:r>
              <a:rPr lang="en-US" sz="2000">
                <a:latin typeface="Comic Sans MS" pitchFamily="66" charset="0"/>
                <a:sym typeface="Wingdings" pitchFamily="2" charset="2"/>
              </a:rPr>
              <a:t>COO-  +  H</a:t>
            </a:r>
            <a:r>
              <a:rPr lang="en-US" sz="2000" baseline="-25000">
                <a:latin typeface="Comic Sans MS" pitchFamily="66" charset="0"/>
                <a:sym typeface="Wingdings" pitchFamily="2" charset="2"/>
              </a:rPr>
              <a:t>2</a:t>
            </a:r>
            <a:r>
              <a:rPr lang="en-US" sz="2000">
                <a:latin typeface="Comic Sans MS" pitchFamily="66" charset="0"/>
                <a:sym typeface="Wingdings" pitchFamily="2" charset="2"/>
              </a:rPr>
              <a:t>O</a:t>
            </a:r>
            <a:endParaRPr lang="en-US" sz="2000">
              <a:latin typeface="Comic Sans MS" pitchFamily="66" charset="0"/>
            </a:endParaRPr>
          </a:p>
        </p:txBody>
      </p:sp>
      <p:sp>
        <p:nvSpPr>
          <p:cNvPr id="106502" name="Text Box 6"/>
          <p:cNvSpPr txBox="1">
            <a:spLocks noChangeArrowheads="1"/>
          </p:cNvSpPr>
          <p:nvPr/>
        </p:nvSpPr>
        <p:spPr bwMode="auto">
          <a:xfrm>
            <a:off x="609600" y="5105400"/>
            <a:ext cx="152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a:latin typeface="Comic Sans MS" pitchFamily="66" charset="0"/>
              </a:rPr>
              <a:t>Before rxn</a:t>
            </a:r>
          </a:p>
        </p:txBody>
      </p:sp>
      <p:sp>
        <p:nvSpPr>
          <p:cNvPr id="106503" name="Text Box 7"/>
          <p:cNvSpPr txBox="1">
            <a:spLocks noChangeArrowheads="1"/>
          </p:cNvSpPr>
          <p:nvPr/>
        </p:nvSpPr>
        <p:spPr bwMode="auto">
          <a:xfrm>
            <a:off x="2971800" y="5029200"/>
            <a:ext cx="5943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a:latin typeface="Comic Sans MS" pitchFamily="66" charset="0"/>
              </a:rPr>
              <a:t>1.25 mmol    1.0 mmol         0.0</a:t>
            </a:r>
          </a:p>
        </p:txBody>
      </p:sp>
      <p:sp>
        <p:nvSpPr>
          <p:cNvPr id="106504" name="Text Box 8"/>
          <p:cNvSpPr txBox="1">
            <a:spLocks noChangeArrowheads="1"/>
          </p:cNvSpPr>
          <p:nvPr/>
        </p:nvSpPr>
        <p:spPr bwMode="auto">
          <a:xfrm>
            <a:off x="685800" y="5562600"/>
            <a:ext cx="7924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a:latin typeface="Comic Sans MS" pitchFamily="66" charset="0"/>
              </a:rPr>
              <a:t>Change                  -1.0 mmol     -1.0 mmol       +1.0mmol</a:t>
            </a:r>
          </a:p>
        </p:txBody>
      </p:sp>
      <p:sp>
        <p:nvSpPr>
          <p:cNvPr id="106505" name="Line 9"/>
          <p:cNvSpPr>
            <a:spLocks noChangeShapeType="1"/>
          </p:cNvSpPr>
          <p:nvPr/>
        </p:nvSpPr>
        <p:spPr bwMode="auto">
          <a:xfrm>
            <a:off x="228600" y="6019800"/>
            <a:ext cx="8305800" cy="0"/>
          </a:xfrm>
          <a:prstGeom prst="line">
            <a:avLst/>
          </a:prstGeom>
          <a:noFill/>
          <a:ln w="25400">
            <a:solidFill>
              <a:schemeClr val="hlink"/>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106506" name="Text Box 10"/>
          <p:cNvSpPr txBox="1">
            <a:spLocks noChangeArrowheads="1"/>
          </p:cNvSpPr>
          <p:nvPr/>
        </p:nvSpPr>
        <p:spPr bwMode="auto">
          <a:xfrm>
            <a:off x="762000" y="6172200"/>
            <a:ext cx="7924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a:latin typeface="Comic Sans MS" pitchFamily="66" charset="0"/>
              </a:rPr>
              <a:t>After rxn              0.25 mmol    0.0 mmol        1.0 mmol</a:t>
            </a:r>
          </a:p>
        </p:txBody>
      </p:sp>
      <p:sp>
        <p:nvSpPr>
          <p:cNvPr id="106509" name="AutoShape 13"/>
          <p:cNvSpPr>
            <a:spLocks noChangeArrowheads="1"/>
          </p:cNvSpPr>
          <p:nvPr/>
        </p:nvSpPr>
        <p:spPr bwMode="auto">
          <a:xfrm>
            <a:off x="457200" y="4038600"/>
            <a:ext cx="2819400" cy="609600"/>
          </a:xfrm>
          <a:prstGeom prst="wedgeRoundRectCallout">
            <a:avLst>
              <a:gd name="adj1" fmla="val 96398"/>
              <a:gd name="adj2" fmla="val 136981"/>
              <a:gd name="adj3" fmla="val 16667"/>
            </a:avLst>
          </a:prstGeom>
          <a:solidFill>
            <a:srgbClr val="FFCC99"/>
          </a:solidFill>
          <a:ln w="254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r>
              <a:rPr lang="en-US" sz="2000">
                <a:latin typeface="Comic Sans MS" pitchFamily="66" charset="0"/>
              </a:rPr>
              <a:t>Limiting Reagent</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104454">
                                            <p:txEl>
                                              <p:pRg st="0" end="0"/>
                                            </p:txEl>
                                          </p:spTgt>
                                        </p:tgtEl>
                                        <p:attrNameLst>
                                          <p:attrName>style.visibility</p:attrName>
                                        </p:attrNameLst>
                                      </p:cBhvr>
                                      <p:to>
                                        <p:strVal val="visible"/>
                                      </p:to>
                                    </p:set>
                                    <p:animEffect transition="in" filter="box(out)">
                                      <p:cBhvr>
                                        <p:cTn id="7" dur="500"/>
                                        <p:tgtEl>
                                          <p:spTgt spid="104454">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104455">
                                            <p:txEl>
                                              <p:pRg st="0" end="0"/>
                                            </p:txEl>
                                          </p:spTgt>
                                        </p:tgtEl>
                                        <p:attrNameLst>
                                          <p:attrName>style.visibility</p:attrName>
                                        </p:attrNameLst>
                                      </p:cBhvr>
                                      <p:to>
                                        <p:strVal val="visible"/>
                                      </p:to>
                                    </p:set>
                                    <p:animEffect transition="in" filter="box(out)">
                                      <p:cBhvr>
                                        <p:cTn id="12" dur="500"/>
                                        <p:tgtEl>
                                          <p:spTgt spid="104455">
                                            <p:txEl>
                                              <p:pRg st="0" end="0"/>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106501">
                                            <p:txEl>
                                              <p:pRg st="0" end="0"/>
                                            </p:txEl>
                                          </p:spTgt>
                                        </p:tgtEl>
                                        <p:attrNameLst>
                                          <p:attrName>style.visibility</p:attrName>
                                        </p:attrNameLst>
                                      </p:cBhvr>
                                      <p:to>
                                        <p:strVal val="visible"/>
                                      </p:to>
                                    </p:set>
                                    <p:animEffect transition="in" filter="box(out)">
                                      <p:cBhvr>
                                        <p:cTn id="17" dur="500"/>
                                        <p:tgtEl>
                                          <p:spTgt spid="106501">
                                            <p:txEl>
                                              <p:pRg st="0" end="0"/>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3" name="camera.wav"/>
                                        </p:tgtEl>
                                      </p:cMediaNode>
                                    </p:audio>
                                  </p:sub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106502">
                                            <p:txEl>
                                              <p:pRg st="0" end="0"/>
                                            </p:txEl>
                                          </p:spTgt>
                                        </p:tgtEl>
                                        <p:attrNameLst>
                                          <p:attrName>style.visibility</p:attrName>
                                        </p:attrNameLst>
                                      </p:cBhvr>
                                      <p:to>
                                        <p:strVal val="visible"/>
                                      </p:to>
                                    </p:set>
                                    <p:animEffect transition="in" filter="box(out)">
                                      <p:cBhvr>
                                        <p:cTn id="22" dur="500"/>
                                        <p:tgtEl>
                                          <p:spTgt spid="106502">
                                            <p:txEl>
                                              <p:pRg st="0" end="0"/>
                                            </p:txEl>
                                          </p:spTgt>
                                        </p:tgtEl>
                                      </p:cBhvr>
                                    </p:animEffect>
                                  </p:childTnLst>
                                  <p:subTnLst>
                                    <p:audio>
                                      <p:cMediaNode>
                                        <p:cTn display="0" masterRel="sameClick">
                                          <p:stCondLst>
                                            <p:cond evt="begin" delay="0">
                                              <p:tn val="20"/>
                                            </p:cond>
                                          </p:stCondLst>
                                          <p:endCondLst>
                                            <p:cond evt="onStopAudio" delay="0">
                                              <p:tgtEl>
                                                <p:sldTgt/>
                                              </p:tgtEl>
                                            </p:cond>
                                          </p:endCondLst>
                                        </p:cTn>
                                        <p:tgtEl>
                                          <p:sndTgt r:embed="rId3" name="camera.wav"/>
                                        </p:tgtEl>
                                      </p:cMediaNode>
                                    </p:audio>
                                  </p:sub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32" fill="hold" grpId="0" nodeType="clickEffect">
                                  <p:stCondLst>
                                    <p:cond delay="0"/>
                                  </p:stCondLst>
                                  <p:childTnLst>
                                    <p:set>
                                      <p:cBhvr>
                                        <p:cTn id="26" dur="1" fill="hold">
                                          <p:stCondLst>
                                            <p:cond delay="0"/>
                                          </p:stCondLst>
                                        </p:cTn>
                                        <p:tgtEl>
                                          <p:spTgt spid="106503">
                                            <p:txEl>
                                              <p:pRg st="0" end="0"/>
                                            </p:txEl>
                                          </p:spTgt>
                                        </p:tgtEl>
                                        <p:attrNameLst>
                                          <p:attrName>style.visibility</p:attrName>
                                        </p:attrNameLst>
                                      </p:cBhvr>
                                      <p:to>
                                        <p:strVal val="visible"/>
                                      </p:to>
                                    </p:set>
                                    <p:animEffect transition="in" filter="box(out)">
                                      <p:cBhvr>
                                        <p:cTn id="27" dur="500"/>
                                        <p:tgtEl>
                                          <p:spTgt spid="106503">
                                            <p:txEl>
                                              <p:pRg st="0" end="0"/>
                                            </p:txEl>
                                          </p:spTgt>
                                        </p:tgtEl>
                                      </p:cBhvr>
                                    </p:animEffect>
                                  </p:childTnLst>
                                  <p:subTnLst>
                                    <p:audio>
                                      <p:cMediaNode>
                                        <p:cTn display="0" masterRel="sameClick">
                                          <p:stCondLst>
                                            <p:cond evt="begin" delay="0">
                                              <p:tn val="25"/>
                                            </p:cond>
                                          </p:stCondLst>
                                          <p:endCondLst>
                                            <p:cond evt="onStopAudio" delay="0">
                                              <p:tgtEl>
                                                <p:sldTgt/>
                                              </p:tgtEl>
                                            </p:cond>
                                          </p:endCondLst>
                                        </p:cTn>
                                        <p:tgtEl>
                                          <p:sndTgt r:embed="rId3" name="camera.wav"/>
                                        </p:tgtEl>
                                      </p:cMediaNode>
                                    </p:audio>
                                  </p:sub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32" fill="hold" grpId="0" nodeType="clickEffect">
                                  <p:stCondLst>
                                    <p:cond delay="0"/>
                                  </p:stCondLst>
                                  <p:childTnLst>
                                    <p:set>
                                      <p:cBhvr>
                                        <p:cTn id="31" dur="1" fill="hold">
                                          <p:stCondLst>
                                            <p:cond delay="0"/>
                                          </p:stCondLst>
                                        </p:cTn>
                                        <p:tgtEl>
                                          <p:spTgt spid="106509"/>
                                        </p:tgtEl>
                                        <p:attrNameLst>
                                          <p:attrName>style.visibility</p:attrName>
                                        </p:attrNameLst>
                                      </p:cBhvr>
                                      <p:to>
                                        <p:strVal val="visible"/>
                                      </p:to>
                                    </p:set>
                                    <p:animEffect transition="in" filter="box(out)">
                                      <p:cBhvr>
                                        <p:cTn id="32" dur="500"/>
                                        <p:tgtEl>
                                          <p:spTgt spid="106509"/>
                                        </p:tgtEl>
                                      </p:cBhvr>
                                    </p:animEffect>
                                  </p:childTnLst>
                                  <p:subTnLst>
                                    <p:audio>
                                      <p:cMediaNode>
                                        <p:cTn display="0" masterRel="sameClick">
                                          <p:stCondLst>
                                            <p:cond evt="begin" delay="0">
                                              <p:tn val="30"/>
                                            </p:cond>
                                          </p:stCondLst>
                                          <p:endCondLst>
                                            <p:cond evt="onStopAudio" delay="0">
                                              <p:tgtEl>
                                                <p:sldTgt/>
                                              </p:tgtEl>
                                            </p:cond>
                                          </p:endCondLst>
                                        </p:cTn>
                                        <p:tgtEl>
                                          <p:sndTgt r:embed="rId3" name="camera.wav"/>
                                        </p:tgtEl>
                                      </p:cMediaNode>
                                    </p:audio>
                                  </p:sub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ntr" presetSubtype="32" fill="hold" grpId="0" nodeType="clickEffect">
                                  <p:stCondLst>
                                    <p:cond delay="0"/>
                                  </p:stCondLst>
                                  <p:childTnLst>
                                    <p:set>
                                      <p:cBhvr>
                                        <p:cTn id="36" dur="1" fill="hold">
                                          <p:stCondLst>
                                            <p:cond delay="0"/>
                                          </p:stCondLst>
                                        </p:cTn>
                                        <p:tgtEl>
                                          <p:spTgt spid="106504">
                                            <p:txEl>
                                              <p:pRg st="0" end="0"/>
                                            </p:txEl>
                                          </p:spTgt>
                                        </p:tgtEl>
                                        <p:attrNameLst>
                                          <p:attrName>style.visibility</p:attrName>
                                        </p:attrNameLst>
                                      </p:cBhvr>
                                      <p:to>
                                        <p:strVal val="visible"/>
                                      </p:to>
                                    </p:set>
                                    <p:animEffect transition="in" filter="box(out)">
                                      <p:cBhvr>
                                        <p:cTn id="37" dur="500"/>
                                        <p:tgtEl>
                                          <p:spTgt spid="106504">
                                            <p:txEl>
                                              <p:pRg st="0" end="0"/>
                                            </p:txEl>
                                          </p:spTgt>
                                        </p:tgtEl>
                                      </p:cBhvr>
                                    </p:animEffect>
                                  </p:childTnLst>
                                  <p:subTnLst>
                                    <p:audio>
                                      <p:cMediaNode>
                                        <p:cTn display="0" masterRel="sameClick">
                                          <p:stCondLst>
                                            <p:cond evt="begin" delay="0">
                                              <p:tn val="35"/>
                                            </p:cond>
                                          </p:stCondLst>
                                          <p:endCondLst>
                                            <p:cond evt="onStopAudio" delay="0">
                                              <p:tgtEl>
                                                <p:sldTgt/>
                                              </p:tgtEl>
                                            </p:cond>
                                          </p:endCondLst>
                                        </p:cTn>
                                        <p:tgtEl>
                                          <p:sndTgt r:embed="rId3" name="camera.wav"/>
                                        </p:tgtEl>
                                      </p:cMediaNode>
                                    </p:audio>
                                  </p:subTnLst>
                                </p:cTn>
                              </p:par>
                            </p:childTnLst>
                          </p:cTn>
                        </p:par>
                      </p:childTnLst>
                    </p:cTn>
                  </p:par>
                  <p:par>
                    <p:cTn id="38" fill="hold" nodeType="clickPar">
                      <p:stCondLst>
                        <p:cond delay="indefinite"/>
                      </p:stCondLst>
                      <p:childTnLst>
                        <p:par>
                          <p:cTn id="39" fill="hold" nodeType="withGroup">
                            <p:stCondLst>
                              <p:cond delay="0"/>
                            </p:stCondLst>
                            <p:childTnLst>
                              <p:par>
                                <p:cTn id="40" presetID="4" presetClass="entr" presetSubtype="32" fill="hold" grpId="0" nodeType="clickEffect">
                                  <p:stCondLst>
                                    <p:cond delay="0"/>
                                  </p:stCondLst>
                                  <p:childTnLst>
                                    <p:set>
                                      <p:cBhvr>
                                        <p:cTn id="41" dur="1" fill="hold">
                                          <p:stCondLst>
                                            <p:cond delay="0"/>
                                          </p:stCondLst>
                                        </p:cTn>
                                        <p:tgtEl>
                                          <p:spTgt spid="106505"/>
                                        </p:tgtEl>
                                        <p:attrNameLst>
                                          <p:attrName>style.visibility</p:attrName>
                                        </p:attrNameLst>
                                      </p:cBhvr>
                                      <p:to>
                                        <p:strVal val="visible"/>
                                      </p:to>
                                    </p:set>
                                    <p:animEffect transition="in" filter="box(out)">
                                      <p:cBhvr>
                                        <p:cTn id="42" dur="500"/>
                                        <p:tgtEl>
                                          <p:spTgt spid="106505"/>
                                        </p:tgtEl>
                                      </p:cBhvr>
                                    </p:animEffect>
                                  </p:childTnLst>
                                  <p:subTnLst>
                                    <p:audio>
                                      <p:cMediaNode>
                                        <p:cTn display="0" masterRel="sameClick">
                                          <p:stCondLst>
                                            <p:cond evt="begin" delay="0">
                                              <p:tn val="40"/>
                                            </p:cond>
                                          </p:stCondLst>
                                          <p:endCondLst>
                                            <p:cond evt="onStopAudio" delay="0">
                                              <p:tgtEl>
                                                <p:sldTgt/>
                                              </p:tgtEl>
                                            </p:cond>
                                          </p:endCondLst>
                                        </p:cTn>
                                        <p:tgtEl>
                                          <p:sndTgt r:embed="rId3" name="camera.wav"/>
                                        </p:tgtEl>
                                      </p:cMediaNode>
                                    </p:audio>
                                  </p:subTnLst>
                                </p:cTn>
                              </p:par>
                            </p:childTnLst>
                          </p:cTn>
                        </p:par>
                      </p:childTnLst>
                    </p:cTn>
                  </p:par>
                  <p:par>
                    <p:cTn id="43" fill="hold" nodeType="clickPar">
                      <p:stCondLst>
                        <p:cond delay="indefinite"/>
                      </p:stCondLst>
                      <p:childTnLst>
                        <p:par>
                          <p:cTn id="44" fill="hold" nodeType="withGroup">
                            <p:stCondLst>
                              <p:cond delay="0"/>
                            </p:stCondLst>
                            <p:childTnLst>
                              <p:par>
                                <p:cTn id="45" presetID="4" presetClass="entr" presetSubtype="32" fill="hold" grpId="0" nodeType="clickEffect">
                                  <p:stCondLst>
                                    <p:cond delay="0"/>
                                  </p:stCondLst>
                                  <p:childTnLst>
                                    <p:set>
                                      <p:cBhvr>
                                        <p:cTn id="46" dur="1" fill="hold">
                                          <p:stCondLst>
                                            <p:cond delay="0"/>
                                          </p:stCondLst>
                                        </p:cTn>
                                        <p:tgtEl>
                                          <p:spTgt spid="106506">
                                            <p:txEl>
                                              <p:pRg st="0" end="0"/>
                                            </p:txEl>
                                          </p:spTgt>
                                        </p:tgtEl>
                                        <p:attrNameLst>
                                          <p:attrName>style.visibility</p:attrName>
                                        </p:attrNameLst>
                                      </p:cBhvr>
                                      <p:to>
                                        <p:strVal val="visible"/>
                                      </p:to>
                                    </p:set>
                                    <p:animEffect transition="in" filter="box(out)">
                                      <p:cBhvr>
                                        <p:cTn id="47" dur="500"/>
                                        <p:tgtEl>
                                          <p:spTgt spid="106506">
                                            <p:txEl>
                                              <p:pRg st="0" end="0"/>
                                            </p:txEl>
                                          </p:spTgt>
                                        </p:tgtEl>
                                      </p:cBhvr>
                                    </p:animEffect>
                                  </p:childTnLst>
                                  <p:subTnLst>
                                    <p:audio>
                                      <p:cMediaNode>
                                        <p:cTn display="0" masterRel="sameClick">
                                          <p:stCondLst>
                                            <p:cond evt="begin" delay="0">
                                              <p:tn val="45"/>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4" grpId="0" build="p" autoUpdateAnimBg="0"/>
      <p:bldP spid="104455" grpId="0" build="p" autoUpdateAnimBg="0"/>
      <p:bldP spid="106501" grpId="0" build="p" autoUpdateAnimBg="0"/>
      <p:bldP spid="106502" grpId="0" build="p" autoUpdateAnimBg="0"/>
      <p:bldP spid="106503" grpId="0" build="p" autoUpdateAnimBg="0"/>
      <p:bldP spid="106504" grpId="0" build="p" autoUpdateAnimBg="0"/>
      <p:bldP spid="106505" grpId="0" animBg="1"/>
      <p:bldP spid="106506" grpId="0" build="p" autoUpdateAnimBg="0"/>
      <p:bldP spid="106509" grpId="0" animBg="1"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21" name="Text Box 2"/>
          <p:cNvSpPr txBox="1">
            <a:spLocks noChangeArrowheads="1"/>
          </p:cNvSpPr>
          <p:nvPr/>
        </p:nvSpPr>
        <p:spPr bwMode="auto">
          <a:xfrm>
            <a:off x="2286000" y="5943600"/>
            <a:ext cx="1752600" cy="422275"/>
          </a:xfrm>
          <a:prstGeom prst="rect">
            <a:avLst/>
          </a:prstGeom>
          <a:solidFill>
            <a:srgbClr val="FFFF00"/>
          </a:solidFill>
          <a:ln w="254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endParaRPr lang="en-US" sz="2000">
              <a:latin typeface="Comic Sans MS" pitchFamily="66" charset="0"/>
            </a:endParaRPr>
          </a:p>
        </p:txBody>
      </p:sp>
      <p:sp>
        <p:nvSpPr>
          <p:cNvPr id="25602" name="Text Box 2"/>
          <p:cNvSpPr txBox="1">
            <a:spLocks noChangeArrowheads="1"/>
          </p:cNvSpPr>
          <p:nvPr/>
        </p:nvSpPr>
        <p:spPr bwMode="auto">
          <a:xfrm>
            <a:off x="533400" y="0"/>
            <a:ext cx="7924800" cy="1793875"/>
          </a:xfrm>
          <a:prstGeom prst="rect">
            <a:avLst/>
          </a:prstGeom>
          <a:solidFill>
            <a:srgbClr val="FFFF00"/>
          </a:solidFill>
          <a:ln w="254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dirty="0">
                <a:latin typeface="Comic Sans MS" pitchFamily="66" charset="0"/>
              </a:rPr>
              <a:t>Example:  Titration of a Strong Base and a Weak Acid</a:t>
            </a:r>
          </a:p>
          <a:p>
            <a:pPr eaLnBrk="1" hangingPunct="1">
              <a:spcBef>
                <a:spcPct val="50000"/>
              </a:spcBef>
            </a:pPr>
            <a:r>
              <a:rPr lang="en-US" sz="2000" dirty="0">
                <a:latin typeface="Comic Sans MS" pitchFamily="66" charset="0"/>
              </a:rPr>
              <a:t>Calculate the pH when the following quantities of </a:t>
            </a:r>
            <a:r>
              <a:rPr lang="en-US" sz="2000" dirty="0" smtClean="0">
                <a:latin typeface="Comic Sans MS" pitchFamily="66" charset="0"/>
              </a:rPr>
              <a:t>0.0500M </a:t>
            </a:r>
            <a:r>
              <a:rPr lang="en-US" sz="2000" dirty="0">
                <a:latin typeface="Comic Sans MS" pitchFamily="66" charset="0"/>
              </a:rPr>
              <a:t>KOH solution have been added to 50.0 ml of a </a:t>
            </a:r>
            <a:r>
              <a:rPr lang="en-US" sz="2000" dirty="0" smtClean="0">
                <a:latin typeface="Comic Sans MS" pitchFamily="66" charset="0"/>
              </a:rPr>
              <a:t>0.0250M </a:t>
            </a:r>
            <a:r>
              <a:rPr lang="en-US" sz="2000" dirty="0">
                <a:latin typeface="Comic Sans MS" pitchFamily="66" charset="0"/>
              </a:rPr>
              <a:t>solution of benzoic acid (HC</a:t>
            </a:r>
            <a:r>
              <a:rPr lang="en-US" sz="2000" baseline="-25000" dirty="0">
                <a:latin typeface="Comic Sans MS" pitchFamily="66" charset="0"/>
              </a:rPr>
              <a:t>7</a:t>
            </a:r>
            <a:r>
              <a:rPr lang="en-US" sz="2000" dirty="0">
                <a:latin typeface="Comic Sans MS" pitchFamily="66" charset="0"/>
              </a:rPr>
              <a:t>H</a:t>
            </a:r>
            <a:r>
              <a:rPr lang="en-US" sz="2000" baseline="-25000" dirty="0">
                <a:latin typeface="Comic Sans MS" pitchFamily="66" charset="0"/>
              </a:rPr>
              <a:t>5</a:t>
            </a:r>
            <a:r>
              <a:rPr lang="en-US" sz="2000" dirty="0">
                <a:latin typeface="Comic Sans MS" pitchFamily="66" charset="0"/>
              </a:rPr>
              <a:t>O</a:t>
            </a:r>
            <a:r>
              <a:rPr lang="en-US" sz="2000" baseline="-25000" dirty="0">
                <a:latin typeface="Comic Sans MS" pitchFamily="66" charset="0"/>
              </a:rPr>
              <a:t>2</a:t>
            </a:r>
            <a:r>
              <a:rPr lang="en-US" sz="2000" dirty="0">
                <a:latin typeface="Comic Sans MS" pitchFamily="66" charset="0"/>
              </a:rPr>
              <a:t>    </a:t>
            </a:r>
            <a:r>
              <a:rPr lang="en-US" sz="2000" dirty="0" err="1">
                <a:latin typeface="Comic Sans MS" pitchFamily="66" charset="0"/>
              </a:rPr>
              <a:t>Ka</a:t>
            </a:r>
            <a:r>
              <a:rPr lang="en-US" sz="2000" dirty="0">
                <a:latin typeface="Comic Sans MS" pitchFamily="66" charset="0"/>
              </a:rPr>
              <a:t> = 6.5x10</a:t>
            </a:r>
            <a:r>
              <a:rPr lang="en-US" sz="2000" baseline="30000" dirty="0">
                <a:latin typeface="Comic Sans MS" pitchFamily="66" charset="0"/>
              </a:rPr>
              <a:t>-5</a:t>
            </a:r>
            <a:r>
              <a:rPr lang="en-US" sz="2000" dirty="0">
                <a:latin typeface="Comic Sans MS" pitchFamily="66" charset="0"/>
              </a:rPr>
              <a:t>).   A) 20.0ml     B) 25.0ml     C) 30.0ml</a:t>
            </a:r>
          </a:p>
        </p:txBody>
      </p:sp>
      <p:sp>
        <p:nvSpPr>
          <p:cNvPr id="25603" name="Text Box 3"/>
          <p:cNvSpPr txBox="1">
            <a:spLocks noChangeArrowheads="1"/>
          </p:cNvSpPr>
          <p:nvPr/>
        </p:nvSpPr>
        <p:spPr bwMode="auto">
          <a:xfrm>
            <a:off x="914400" y="2209800"/>
            <a:ext cx="7848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a:solidFill>
                  <a:schemeClr val="hlink"/>
                </a:solidFill>
                <a:latin typeface="Comic Sans MS" pitchFamily="66" charset="0"/>
              </a:rPr>
              <a:t>Step 2:  Before the equiv. point  (20.0 ml KOH added)</a:t>
            </a:r>
          </a:p>
        </p:txBody>
      </p:sp>
      <p:sp>
        <p:nvSpPr>
          <p:cNvPr id="25615" name="Text Box 2"/>
          <p:cNvSpPr txBox="1">
            <a:spLocks noChangeArrowheads="1"/>
          </p:cNvSpPr>
          <p:nvPr/>
        </p:nvSpPr>
        <p:spPr bwMode="auto">
          <a:xfrm>
            <a:off x="914400" y="2819400"/>
            <a:ext cx="8153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a:latin typeface="Comic Sans MS" pitchFamily="66" charset="0"/>
              </a:rPr>
              <a:t>Next, using these values, perform equilibrium calculations…</a:t>
            </a:r>
          </a:p>
        </p:txBody>
      </p:sp>
      <p:graphicFrame>
        <p:nvGraphicFramePr>
          <p:cNvPr id="25616" name="Object 16"/>
          <p:cNvGraphicFramePr>
            <a:graphicFrameLocks noChangeAspect="1"/>
          </p:cNvGraphicFramePr>
          <p:nvPr/>
        </p:nvGraphicFramePr>
        <p:xfrm>
          <a:off x="2514600" y="3505200"/>
          <a:ext cx="2670175" cy="809625"/>
        </p:xfrm>
        <a:graphic>
          <a:graphicData uri="http://schemas.openxmlformats.org/presentationml/2006/ole">
            <mc:AlternateContent xmlns:mc="http://schemas.openxmlformats.org/markup-compatibility/2006">
              <mc:Choice xmlns:v="urn:schemas-microsoft-com:vml" Requires="v">
                <p:oleObj spid="_x0000_s25673" name="Equation" r:id="rId4" imgW="1422360" imgH="431640" progId="Equation.3">
                  <p:embed/>
                </p:oleObj>
              </mc:Choice>
              <mc:Fallback>
                <p:oleObj name="Equation" r:id="rId4" imgW="1422360" imgH="431640" progId="Equation.3">
                  <p:embed/>
                  <p:pic>
                    <p:nvPicPr>
                      <p:cNvPr id="0" name="Object 1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4600" y="3505200"/>
                        <a:ext cx="2670175" cy="809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5617" name="Object 17"/>
          <p:cNvGraphicFramePr>
            <a:graphicFrameLocks noChangeAspect="1"/>
          </p:cNvGraphicFramePr>
          <p:nvPr/>
        </p:nvGraphicFramePr>
        <p:xfrm>
          <a:off x="2514600" y="4191000"/>
          <a:ext cx="4495800" cy="1479550"/>
        </p:xfrm>
        <a:graphic>
          <a:graphicData uri="http://schemas.openxmlformats.org/presentationml/2006/ole">
            <mc:AlternateContent xmlns:mc="http://schemas.openxmlformats.org/markup-compatibility/2006">
              <mc:Choice xmlns:v="urn:schemas-microsoft-com:vml" Requires="v">
                <p:oleObj spid="_x0000_s25674" name="Equation" r:id="rId6" imgW="2197080" imgH="723600" progId="Equation.DSMT4">
                  <p:embed/>
                </p:oleObj>
              </mc:Choice>
              <mc:Fallback>
                <p:oleObj name="Equation" r:id="rId6" imgW="2197080" imgH="723600" progId="Equation.DSMT4">
                  <p:embed/>
                  <p:pic>
                    <p:nvPicPr>
                      <p:cNvPr id="0" name="Object 1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14600" y="4191000"/>
                        <a:ext cx="4495800" cy="1479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5618" name="Object 18"/>
          <p:cNvGraphicFramePr>
            <a:graphicFrameLocks noChangeAspect="1"/>
          </p:cNvGraphicFramePr>
          <p:nvPr/>
        </p:nvGraphicFramePr>
        <p:xfrm>
          <a:off x="2590800" y="5995988"/>
          <a:ext cx="1219200" cy="381000"/>
        </p:xfrm>
        <a:graphic>
          <a:graphicData uri="http://schemas.openxmlformats.org/presentationml/2006/ole">
            <mc:AlternateContent xmlns:mc="http://schemas.openxmlformats.org/markup-compatibility/2006">
              <mc:Choice xmlns:v="urn:schemas-microsoft-com:vml" Requires="v">
                <p:oleObj spid="_x0000_s25675" name="Equation" r:id="rId8" imgW="609480" imgH="190440" progId="Equation.DSMT4">
                  <p:embed/>
                </p:oleObj>
              </mc:Choice>
              <mc:Fallback>
                <p:oleObj name="Equation" r:id="rId8" imgW="609480" imgH="190440" progId="Equation.DSMT4">
                  <p:embed/>
                  <p:pic>
                    <p:nvPicPr>
                      <p:cNvPr id="0" name="Object 1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590800" y="5995988"/>
                        <a:ext cx="1219200" cy="381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5619" name="Line 19"/>
          <p:cNvSpPr>
            <a:spLocks noChangeShapeType="1"/>
          </p:cNvSpPr>
          <p:nvPr/>
        </p:nvSpPr>
        <p:spPr bwMode="auto">
          <a:xfrm>
            <a:off x="5867400" y="4724400"/>
            <a:ext cx="762000"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20" name="Line 20"/>
          <p:cNvSpPr>
            <a:spLocks noChangeShapeType="1"/>
          </p:cNvSpPr>
          <p:nvPr/>
        </p:nvSpPr>
        <p:spPr bwMode="auto">
          <a:xfrm>
            <a:off x="5867400" y="5486400"/>
            <a:ext cx="762000"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561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561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61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5620"/>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562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56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21" grpId="0" animBg="1"/>
      <p:bldP spid="25619" grpId="0" animBg="1"/>
      <p:bldP spid="2562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26626" name="Text Box 2"/>
          <p:cNvSpPr txBox="1">
            <a:spLocks noChangeArrowheads="1"/>
          </p:cNvSpPr>
          <p:nvPr/>
        </p:nvSpPr>
        <p:spPr bwMode="auto">
          <a:xfrm>
            <a:off x="1295400" y="609600"/>
            <a:ext cx="7162800" cy="884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3200">
                <a:latin typeface="Comic Sans MS" pitchFamily="66" charset="0"/>
              </a:rPr>
              <a:t>OR</a:t>
            </a:r>
            <a:r>
              <a:rPr lang="en-US" sz="2000">
                <a:latin typeface="Comic Sans MS" pitchFamily="66" charset="0"/>
              </a:rPr>
              <a:t> solve convert to concentration (M) and perform ICE equilibrium calculations…</a:t>
            </a:r>
          </a:p>
        </p:txBody>
      </p:sp>
      <p:sp>
        <p:nvSpPr>
          <p:cNvPr id="108547" name="Text Box 3"/>
          <p:cNvSpPr txBox="1">
            <a:spLocks noChangeArrowheads="1"/>
          </p:cNvSpPr>
          <p:nvPr/>
        </p:nvSpPr>
        <p:spPr bwMode="auto">
          <a:xfrm>
            <a:off x="914400" y="1843088"/>
            <a:ext cx="61722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800">
                <a:latin typeface="Comic Sans MS" pitchFamily="66" charset="0"/>
              </a:rPr>
              <a:t>HC</a:t>
            </a:r>
            <a:r>
              <a:rPr lang="en-US" sz="2800" baseline="-25000">
                <a:latin typeface="Comic Sans MS" pitchFamily="66" charset="0"/>
              </a:rPr>
              <a:t>7</a:t>
            </a:r>
            <a:r>
              <a:rPr lang="en-US" sz="2800">
                <a:latin typeface="Comic Sans MS" pitchFamily="66" charset="0"/>
              </a:rPr>
              <a:t>H</a:t>
            </a:r>
            <a:r>
              <a:rPr lang="en-US" sz="2800" baseline="-25000">
                <a:latin typeface="Comic Sans MS" pitchFamily="66" charset="0"/>
              </a:rPr>
              <a:t>5</a:t>
            </a:r>
            <a:r>
              <a:rPr lang="en-US" sz="2800">
                <a:latin typeface="Comic Sans MS" pitchFamily="66" charset="0"/>
              </a:rPr>
              <a:t>O</a:t>
            </a:r>
            <a:r>
              <a:rPr lang="en-US" sz="2800" baseline="-25000">
                <a:latin typeface="Comic Sans MS" pitchFamily="66" charset="0"/>
              </a:rPr>
              <a:t>2</a:t>
            </a:r>
            <a:r>
              <a:rPr lang="en-US" sz="2800">
                <a:latin typeface="Comic Sans MS" pitchFamily="66" charset="0"/>
              </a:rPr>
              <a:t>  </a:t>
            </a:r>
            <a:r>
              <a:rPr lang="en-US" sz="2800">
                <a:latin typeface="Comic Sans MS" pitchFamily="66" charset="0"/>
                <a:sym typeface="Symbol" pitchFamily="18" charset="2"/>
              </a:rPr>
              <a:t>   H</a:t>
            </a:r>
            <a:r>
              <a:rPr lang="en-US" sz="2800" baseline="30000">
                <a:latin typeface="Comic Sans MS" pitchFamily="66" charset="0"/>
                <a:sym typeface="Symbol" pitchFamily="18" charset="2"/>
              </a:rPr>
              <a:t>+</a:t>
            </a:r>
            <a:r>
              <a:rPr lang="en-US" sz="2800">
                <a:latin typeface="Comic Sans MS" pitchFamily="66" charset="0"/>
                <a:sym typeface="Symbol" pitchFamily="18" charset="2"/>
              </a:rPr>
              <a:t>  +  C</a:t>
            </a:r>
            <a:r>
              <a:rPr lang="en-US" sz="2800" baseline="-25000">
                <a:latin typeface="Comic Sans MS" pitchFamily="66" charset="0"/>
                <a:sym typeface="Symbol" pitchFamily="18" charset="2"/>
              </a:rPr>
              <a:t>7</a:t>
            </a:r>
            <a:r>
              <a:rPr lang="en-US" sz="2800">
                <a:latin typeface="Comic Sans MS" pitchFamily="66" charset="0"/>
                <a:sym typeface="Symbol" pitchFamily="18" charset="2"/>
              </a:rPr>
              <a:t>H</a:t>
            </a:r>
            <a:r>
              <a:rPr lang="en-US" sz="2800" baseline="-25000">
                <a:latin typeface="Comic Sans MS" pitchFamily="66" charset="0"/>
                <a:sym typeface="Symbol" pitchFamily="18" charset="2"/>
              </a:rPr>
              <a:t>5</a:t>
            </a:r>
            <a:r>
              <a:rPr lang="en-US" sz="2800">
                <a:latin typeface="Comic Sans MS" pitchFamily="66" charset="0"/>
                <a:sym typeface="Symbol" pitchFamily="18" charset="2"/>
              </a:rPr>
              <a:t>O</a:t>
            </a:r>
            <a:r>
              <a:rPr lang="en-US" sz="2800" baseline="-25000">
                <a:latin typeface="Comic Sans MS" pitchFamily="66" charset="0"/>
                <a:sym typeface="Symbol" pitchFamily="18" charset="2"/>
              </a:rPr>
              <a:t>2</a:t>
            </a:r>
            <a:r>
              <a:rPr lang="en-US" sz="2800" baseline="30000">
                <a:latin typeface="Comic Sans MS" pitchFamily="66" charset="0"/>
                <a:sym typeface="Symbol" pitchFamily="18" charset="2"/>
              </a:rPr>
              <a:t>-</a:t>
            </a:r>
            <a:endParaRPr lang="en-US" sz="2800" baseline="30000">
              <a:latin typeface="Comic Sans MS" pitchFamily="66" charset="0"/>
            </a:endParaRPr>
          </a:p>
        </p:txBody>
      </p:sp>
      <p:sp>
        <p:nvSpPr>
          <p:cNvPr id="108548" name="Text Box 4"/>
          <p:cNvSpPr txBox="1">
            <a:spLocks noChangeArrowheads="1"/>
          </p:cNvSpPr>
          <p:nvPr/>
        </p:nvSpPr>
        <p:spPr bwMode="auto">
          <a:xfrm>
            <a:off x="381000" y="2286000"/>
            <a:ext cx="1066800" cy="2043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3200">
                <a:latin typeface="Comic Sans MS" pitchFamily="66" charset="0"/>
              </a:rPr>
              <a:t>I</a:t>
            </a:r>
          </a:p>
          <a:p>
            <a:pPr eaLnBrk="1" hangingPunct="1">
              <a:spcBef>
                <a:spcPct val="50000"/>
              </a:spcBef>
            </a:pPr>
            <a:r>
              <a:rPr lang="en-US" sz="3200">
                <a:latin typeface="Comic Sans MS" pitchFamily="66" charset="0"/>
              </a:rPr>
              <a:t>C</a:t>
            </a:r>
          </a:p>
          <a:p>
            <a:pPr eaLnBrk="1" hangingPunct="1">
              <a:spcBef>
                <a:spcPct val="50000"/>
              </a:spcBef>
            </a:pPr>
            <a:r>
              <a:rPr lang="en-US" sz="3200">
                <a:latin typeface="Comic Sans MS" pitchFamily="66" charset="0"/>
              </a:rPr>
              <a:t>E</a:t>
            </a:r>
          </a:p>
        </p:txBody>
      </p:sp>
      <p:sp>
        <p:nvSpPr>
          <p:cNvPr id="108549" name="Text Box 5"/>
          <p:cNvSpPr txBox="1">
            <a:spLocks noChangeArrowheads="1"/>
          </p:cNvSpPr>
          <p:nvPr/>
        </p:nvSpPr>
        <p:spPr bwMode="auto">
          <a:xfrm>
            <a:off x="1219200" y="2362200"/>
            <a:ext cx="5486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a:latin typeface="Comic Sans MS" pitchFamily="66" charset="0"/>
              </a:rPr>
              <a:t>.00357               </a:t>
            </a:r>
            <a:r>
              <a:rPr lang="en-US" sz="2000">
                <a:latin typeface="Comic Sans MS" pitchFamily="66" charset="0"/>
                <a:sym typeface="Symbol" pitchFamily="18" charset="2"/>
              </a:rPr>
              <a:t>0           .0143</a:t>
            </a:r>
            <a:r>
              <a:rPr lang="en-US" sz="2000">
                <a:latin typeface="Comic Sans MS" pitchFamily="66" charset="0"/>
              </a:rPr>
              <a:t> </a:t>
            </a:r>
          </a:p>
        </p:txBody>
      </p:sp>
      <p:sp>
        <p:nvSpPr>
          <p:cNvPr id="108550" name="Line 6"/>
          <p:cNvSpPr>
            <a:spLocks noChangeShapeType="1"/>
          </p:cNvSpPr>
          <p:nvPr/>
        </p:nvSpPr>
        <p:spPr bwMode="auto">
          <a:xfrm>
            <a:off x="304800" y="3581400"/>
            <a:ext cx="6705600" cy="0"/>
          </a:xfrm>
          <a:prstGeom prst="line">
            <a:avLst/>
          </a:prstGeom>
          <a:noFill/>
          <a:ln w="25400">
            <a:solidFill>
              <a:schemeClr val="hlink"/>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108551" name="Text Box 7"/>
          <p:cNvSpPr txBox="1">
            <a:spLocks noChangeArrowheads="1"/>
          </p:cNvSpPr>
          <p:nvPr/>
        </p:nvSpPr>
        <p:spPr bwMode="auto">
          <a:xfrm>
            <a:off x="1371600" y="2971800"/>
            <a:ext cx="5410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a:latin typeface="Comic Sans MS" pitchFamily="66" charset="0"/>
              </a:rPr>
              <a:t>-x                     + x               + x</a:t>
            </a:r>
          </a:p>
        </p:txBody>
      </p:sp>
      <p:sp>
        <p:nvSpPr>
          <p:cNvPr id="108552" name="Text Box 8"/>
          <p:cNvSpPr txBox="1">
            <a:spLocks noChangeArrowheads="1"/>
          </p:cNvSpPr>
          <p:nvPr/>
        </p:nvSpPr>
        <p:spPr bwMode="auto">
          <a:xfrm>
            <a:off x="1066800" y="3733800"/>
            <a:ext cx="525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a:latin typeface="Comic Sans MS" pitchFamily="66" charset="0"/>
              </a:rPr>
              <a:t>.00357-x               x              .0143 + x</a:t>
            </a:r>
          </a:p>
        </p:txBody>
      </p:sp>
      <p:sp>
        <p:nvSpPr>
          <p:cNvPr id="108553" name="Text Box 9"/>
          <p:cNvSpPr txBox="1">
            <a:spLocks noChangeArrowheads="1"/>
          </p:cNvSpPr>
          <p:nvPr/>
        </p:nvSpPr>
        <p:spPr bwMode="auto">
          <a:xfrm rot="1913275">
            <a:off x="1295400" y="4572000"/>
            <a:ext cx="2743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a:latin typeface="Comic Sans MS" pitchFamily="66" charset="0"/>
                <a:sym typeface="Symbol" pitchFamily="18" charset="2"/>
              </a:rPr>
              <a:t>.00357</a:t>
            </a:r>
            <a:endParaRPr lang="en-US" sz="2000">
              <a:latin typeface="Comic Sans MS" pitchFamily="66" charset="0"/>
            </a:endParaRPr>
          </a:p>
        </p:txBody>
      </p:sp>
      <p:sp>
        <p:nvSpPr>
          <p:cNvPr id="108554" name="Text Box 10"/>
          <p:cNvSpPr txBox="1">
            <a:spLocks noChangeArrowheads="1"/>
          </p:cNvSpPr>
          <p:nvPr/>
        </p:nvSpPr>
        <p:spPr bwMode="auto">
          <a:xfrm rot="1913275">
            <a:off x="4724400" y="4648200"/>
            <a:ext cx="2743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a:latin typeface="Comic Sans MS" pitchFamily="66" charset="0"/>
                <a:sym typeface="Symbol" pitchFamily="18" charset="2"/>
              </a:rPr>
              <a:t>.0143</a:t>
            </a:r>
            <a:endParaRPr lang="en-US" sz="2000">
              <a:latin typeface="Comic Sans MS" pitchFamily="66" charset="0"/>
            </a:endParaRPr>
          </a:p>
        </p:txBody>
      </p:sp>
      <p:graphicFrame>
        <p:nvGraphicFramePr>
          <p:cNvPr id="108555" name="Object 11"/>
          <p:cNvGraphicFramePr>
            <a:graphicFrameLocks noChangeAspect="1"/>
          </p:cNvGraphicFramePr>
          <p:nvPr/>
        </p:nvGraphicFramePr>
        <p:xfrm>
          <a:off x="304800" y="4724400"/>
          <a:ext cx="6324600" cy="1044575"/>
        </p:xfrm>
        <a:graphic>
          <a:graphicData uri="http://schemas.openxmlformats.org/presentationml/2006/ole">
            <mc:AlternateContent xmlns:mc="http://schemas.openxmlformats.org/markup-compatibility/2006">
              <mc:Choice xmlns:v="urn:schemas-microsoft-com:vml" Requires="v">
                <p:oleObj spid="_x0000_s26656" name="Equation" r:id="rId5" imgW="2768600" imgH="457200" progId="Equation.3">
                  <p:embed/>
                </p:oleObj>
              </mc:Choice>
              <mc:Fallback>
                <p:oleObj name="Equation" r:id="rId5" imgW="2768600" imgH="457200" progId="Equation.3">
                  <p:embed/>
                  <p:pic>
                    <p:nvPicPr>
                      <p:cNvPr id="0" name="Object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24400"/>
                        <a:ext cx="6324600" cy="1044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8556" name="Text Box 12"/>
          <p:cNvSpPr txBox="1">
            <a:spLocks noChangeArrowheads="1"/>
          </p:cNvSpPr>
          <p:nvPr/>
        </p:nvSpPr>
        <p:spPr bwMode="auto">
          <a:xfrm>
            <a:off x="381000" y="6096000"/>
            <a:ext cx="2895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a:latin typeface="Comic Sans MS" pitchFamily="66" charset="0"/>
              </a:rPr>
              <a:t>X = [H</a:t>
            </a:r>
            <a:r>
              <a:rPr lang="en-US" sz="2000" baseline="30000">
                <a:latin typeface="Comic Sans MS" pitchFamily="66" charset="0"/>
              </a:rPr>
              <a:t>+</a:t>
            </a:r>
            <a:r>
              <a:rPr lang="en-US" sz="2000">
                <a:latin typeface="Comic Sans MS" pitchFamily="66" charset="0"/>
              </a:rPr>
              <a:t>] = 1.60x10</a:t>
            </a:r>
            <a:r>
              <a:rPr lang="en-US" sz="2000" baseline="30000">
                <a:latin typeface="Comic Sans MS" pitchFamily="66" charset="0"/>
              </a:rPr>
              <a:t>-5</a:t>
            </a:r>
            <a:r>
              <a:rPr lang="en-US" sz="2000">
                <a:latin typeface="Comic Sans MS" pitchFamily="66" charset="0"/>
              </a:rPr>
              <a:t>        </a:t>
            </a:r>
          </a:p>
        </p:txBody>
      </p:sp>
      <p:sp>
        <p:nvSpPr>
          <p:cNvPr id="108557" name="Text Box 13"/>
          <p:cNvSpPr txBox="1">
            <a:spLocks noChangeArrowheads="1"/>
          </p:cNvSpPr>
          <p:nvPr/>
        </p:nvSpPr>
        <p:spPr bwMode="auto">
          <a:xfrm>
            <a:off x="5791200" y="6172200"/>
            <a:ext cx="1600200" cy="422275"/>
          </a:xfrm>
          <a:prstGeom prst="rect">
            <a:avLst/>
          </a:prstGeom>
          <a:solidFill>
            <a:srgbClr val="FFFF00"/>
          </a:solidFill>
          <a:ln w="254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a:latin typeface="Comic Sans MS" pitchFamily="66" charset="0"/>
              </a:rPr>
              <a:t>pH = 4.80</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108547">
                                            <p:txEl>
                                              <p:pRg st="0" end="0"/>
                                            </p:txEl>
                                          </p:spTgt>
                                        </p:tgtEl>
                                        <p:attrNameLst>
                                          <p:attrName>style.visibility</p:attrName>
                                        </p:attrNameLst>
                                      </p:cBhvr>
                                      <p:to>
                                        <p:strVal val="visible"/>
                                      </p:to>
                                    </p:set>
                                    <p:animEffect transition="in" filter="box(out)">
                                      <p:cBhvr>
                                        <p:cTn id="7" dur="500"/>
                                        <p:tgtEl>
                                          <p:spTgt spid="108547">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4"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108548">
                                            <p:txEl>
                                              <p:pRg st="0" end="0"/>
                                            </p:txEl>
                                          </p:spTgt>
                                        </p:tgtEl>
                                        <p:attrNameLst>
                                          <p:attrName>style.visibility</p:attrName>
                                        </p:attrNameLst>
                                      </p:cBhvr>
                                      <p:to>
                                        <p:strVal val="visible"/>
                                      </p:to>
                                    </p:set>
                                    <p:animEffect transition="in" filter="box(out)">
                                      <p:cBhvr>
                                        <p:cTn id="12" dur="500"/>
                                        <p:tgtEl>
                                          <p:spTgt spid="108548">
                                            <p:txEl>
                                              <p:pRg st="0" end="0"/>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4" name="camera.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108548">
                                            <p:txEl>
                                              <p:pRg st="1" end="1"/>
                                            </p:txEl>
                                          </p:spTgt>
                                        </p:tgtEl>
                                        <p:attrNameLst>
                                          <p:attrName>style.visibility</p:attrName>
                                        </p:attrNameLst>
                                      </p:cBhvr>
                                      <p:to>
                                        <p:strVal val="visible"/>
                                      </p:to>
                                    </p:set>
                                    <p:animEffect transition="in" filter="box(out)">
                                      <p:cBhvr>
                                        <p:cTn id="17" dur="500"/>
                                        <p:tgtEl>
                                          <p:spTgt spid="108548">
                                            <p:txEl>
                                              <p:pRg st="1" end="1"/>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4" name="camera.wav"/>
                                        </p:tgtEl>
                                      </p:cMediaNode>
                                    </p:audio>
                                  </p:sub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108548">
                                            <p:txEl>
                                              <p:pRg st="2" end="2"/>
                                            </p:txEl>
                                          </p:spTgt>
                                        </p:tgtEl>
                                        <p:attrNameLst>
                                          <p:attrName>style.visibility</p:attrName>
                                        </p:attrNameLst>
                                      </p:cBhvr>
                                      <p:to>
                                        <p:strVal val="visible"/>
                                      </p:to>
                                    </p:set>
                                    <p:animEffect transition="in" filter="box(out)">
                                      <p:cBhvr>
                                        <p:cTn id="22" dur="500"/>
                                        <p:tgtEl>
                                          <p:spTgt spid="108548">
                                            <p:txEl>
                                              <p:pRg st="2" end="2"/>
                                            </p:txEl>
                                          </p:spTgt>
                                        </p:tgtEl>
                                      </p:cBhvr>
                                    </p:animEffect>
                                  </p:childTnLst>
                                  <p:subTnLst>
                                    <p:audio>
                                      <p:cMediaNode>
                                        <p:cTn display="0" masterRel="sameClick">
                                          <p:stCondLst>
                                            <p:cond evt="begin" delay="0">
                                              <p:tn val="20"/>
                                            </p:cond>
                                          </p:stCondLst>
                                          <p:endCondLst>
                                            <p:cond evt="onStopAudio" delay="0">
                                              <p:tgtEl>
                                                <p:sldTgt/>
                                              </p:tgtEl>
                                            </p:cond>
                                          </p:endCondLst>
                                        </p:cTn>
                                        <p:tgtEl>
                                          <p:sndTgt r:embed="rId4" name="camera.wav"/>
                                        </p:tgtEl>
                                      </p:cMediaNode>
                                    </p:audio>
                                  </p:sub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32" fill="hold" grpId="0" nodeType="clickEffect">
                                  <p:stCondLst>
                                    <p:cond delay="0"/>
                                  </p:stCondLst>
                                  <p:childTnLst>
                                    <p:set>
                                      <p:cBhvr>
                                        <p:cTn id="26" dur="1" fill="hold">
                                          <p:stCondLst>
                                            <p:cond delay="0"/>
                                          </p:stCondLst>
                                        </p:cTn>
                                        <p:tgtEl>
                                          <p:spTgt spid="108549">
                                            <p:txEl>
                                              <p:pRg st="0" end="0"/>
                                            </p:txEl>
                                          </p:spTgt>
                                        </p:tgtEl>
                                        <p:attrNameLst>
                                          <p:attrName>style.visibility</p:attrName>
                                        </p:attrNameLst>
                                      </p:cBhvr>
                                      <p:to>
                                        <p:strVal val="visible"/>
                                      </p:to>
                                    </p:set>
                                    <p:animEffect transition="in" filter="box(out)">
                                      <p:cBhvr>
                                        <p:cTn id="27" dur="500"/>
                                        <p:tgtEl>
                                          <p:spTgt spid="108549">
                                            <p:txEl>
                                              <p:pRg st="0" end="0"/>
                                            </p:txEl>
                                          </p:spTgt>
                                        </p:tgtEl>
                                      </p:cBhvr>
                                    </p:animEffect>
                                  </p:childTnLst>
                                  <p:subTnLst>
                                    <p:audio>
                                      <p:cMediaNode>
                                        <p:cTn display="0" masterRel="sameClick">
                                          <p:stCondLst>
                                            <p:cond evt="begin" delay="0">
                                              <p:tn val="25"/>
                                            </p:cond>
                                          </p:stCondLst>
                                          <p:endCondLst>
                                            <p:cond evt="onStopAudio" delay="0">
                                              <p:tgtEl>
                                                <p:sldTgt/>
                                              </p:tgtEl>
                                            </p:cond>
                                          </p:endCondLst>
                                        </p:cTn>
                                        <p:tgtEl>
                                          <p:sndTgt r:embed="rId4" name="camera.wav"/>
                                        </p:tgtEl>
                                      </p:cMediaNode>
                                    </p:audio>
                                  </p:sub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32" fill="hold" grpId="0" nodeType="clickEffect">
                                  <p:stCondLst>
                                    <p:cond delay="0"/>
                                  </p:stCondLst>
                                  <p:childTnLst>
                                    <p:set>
                                      <p:cBhvr>
                                        <p:cTn id="31" dur="1" fill="hold">
                                          <p:stCondLst>
                                            <p:cond delay="0"/>
                                          </p:stCondLst>
                                        </p:cTn>
                                        <p:tgtEl>
                                          <p:spTgt spid="108551">
                                            <p:txEl>
                                              <p:pRg st="0" end="0"/>
                                            </p:txEl>
                                          </p:spTgt>
                                        </p:tgtEl>
                                        <p:attrNameLst>
                                          <p:attrName>style.visibility</p:attrName>
                                        </p:attrNameLst>
                                      </p:cBhvr>
                                      <p:to>
                                        <p:strVal val="visible"/>
                                      </p:to>
                                    </p:set>
                                    <p:animEffect transition="in" filter="box(out)">
                                      <p:cBhvr>
                                        <p:cTn id="32" dur="500"/>
                                        <p:tgtEl>
                                          <p:spTgt spid="108551">
                                            <p:txEl>
                                              <p:pRg st="0" end="0"/>
                                            </p:txEl>
                                          </p:spTgt>
                                        </p:tgtEl>
                                      </p:cBhvr>
                                    </p:animEffect>
                                  </p:childTnLst>
                                  <p:subTnLst>
                                    <p:audio>
                                      <p:cMediaNode>
                                        <p:cTn display="0" masterRel="sameClick">
                                          <p:stCondLst>
                                            <p:cond evt="begin" delay="0">
                                              <p:tn val="30"/>
                                            </p:cond>
                                          </p:stCondLst>
                                          <p:endCondLst>
                                            <p:cond evt="onStopAudio" delay="0">
                                              <p:tgtEl>
                                                <p:sldTgt/>
                                              </p:tgtEl>
                                            </p:cond>
                                          </p:endCondLst>
                                        </p:cTn>
                                        <p:tgtEl>
                                          <p:sndTgt r:embed="rId4" name="camera.wav"/>
                                        </p:tgtEl>
                                      </p:cMediaNode>
                                    </p:audio>
                                  </p:sub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ntr" presetSubtype="32" fill="hold" grpId="0" nodeType="clickEffect">
                                  <p:stCondLst>
                                    <p:cond delay="0"/>
                                  </p:stCondLst>
                                  <p:childTnLst>
                                    <p:set>
                                      <p:cBhvr>
                                        <p:cTn id="36" dur="1" fill="hold">
                                          <p:stCondLst>
                                            <p:cond delay="0"/>
                                          </p:stCondLst>
                                        </p:cTn>
                                        <p:tgtEl>
                                          <p:spTgt spid="108550"/>
                                        </p:tgtEl>
                                        <p:attrNameLst>
                                          <p:attrName>style.visibility</p:attrName>
                                        </p:attrNameLst>
                                      </p:cBhvr>
                                      <p:to>
                                        <p:strVal val="visible"/>
                                      </p:to>
                                    </p:set>
                                    <p:animEffect transition="in" filter="box(out)">
                                      <p:cBhvr>
                                        <p:cTn id="37" dur="500"/>
                                        <p:tgtEl>
                                          <p:spTgt spid="108550"/>
                                        </p:tgtEl>
                                      </p:cBhvr>
                                    </p:animEffect>
                                  </p:childTnLst>
                                  <p:subTnLst>
                                    <p:audio>
                                      <p:cMediaNode>
                                        <p:cTn display="0" masterRel="sameClick">
                                          <p:stCondLst>
                                            <p:cond evt="begin" delay="0">
                                              <p:tn val="35"/>
                                            </p:cond>
                                          </p:stCondLst>
                                          <p:endCondLst>
                                            <p:cond evt="onStopAudio" delay="0">
                                              <p:tgtEl>
                                                <p:sldTgt/>
                                              </p:tgtEl>
                                            </p:cond>
                                          </p:endCondLst>
                                        </p:cTn>
                                        <p:tgtEl>
                                          <p:sndTgt r:embed="rId4" name="camera.wav"/>
                                        </p:tgtEl>
                                      </p:cMediaNode>
                                    </p:audio>
                                  </p:subTnLst>
                                </p:cTn>
                              </p:par>
                            </p:childTnLst>
                          </p:cTn>
                        </p:par>
                      </p:childTnLst>
                    </p:cTn>
                  </p:par>
                  <p:par>
                    <p:cTn id="38" fill="hold" nodeType="clickPar">
                      <p:stCondLst>
                        <p:cond delay="indefinite"/>
                      </p:stCondLst>
                      <p:childTnLst>
                        <p:par>
                          <p:cTn id="39" fill="hold" nodeType="withGroup">
                            <p:stCondLst>
                              <p:cond delay="0"/>
                            </p:stCondLst>
                            <p:childTnLst>
                              <p:par>
                                <p:cTn id="40" presetID="4" presetClass="entr" presetSubtype="32" fill="hold" grpId="0" nodeType="clickEffect">
                                  <p:stCondLst>
                                    <p:cond delay="0"/>
                                  </p:stCondLst>
                                  <p:childTnLst>
                                    <p:set>
                                      <p:cBhvr>
                                        <p:cTn id="41" dur="1" fill="hold">
                                          <p:stCondLst>
                                            <p:cond delay="0"/>
                                          </p:stCondLst>
                                        </p:cTn>
                                        <p:tgtEl>
                                          <p:spTgt spid="108552">
                                            <p:txEl>
                                              <p:pRg st="0" end="0"/>
                                            </p:txEl>
                                          </p:spTgt>
                                        </p:tgtEl>
                                        <p:attrNameLst>
                                          <p:attrName>style.visibility</p:attrName>
                                        </p:attrNameLst>
                                      </p:cBhvr>
                                      <p:to>
                                        <p:strVal val="visible"/>
                                      </p:to>
                                    </p:set>
                                    <p:animEffect transition="in" filter="box(out)">
                                      <p:cBhvr>
                                        <p:cTn id="42" dur="500"/>
                                        <p:tgtEl>
                                          <p:spTgt spid="108552">
                                            <p:txEl>
                                              <p:pRg st="0" end="0"/>
                                            </p:txEl>
                                          </p:spTgt>
                                        </p:tgtEl>
                                      </p:cBhvr>
                                    </p:animEffect>
                                  </p:childTnLst>
                                  <p:subTnLst>
                                    <p:audio>
                                      <p:cMediaNode>
                                        <p:cTn display="0" masterRel="sameClick">
                                          <p:stCondLst>
                                            <p:cond evt="begin" delay="0">
                                              <p:tn val="40"/>
                                            </p:cond>
                                          </p:stCondLst>
                                          <p:endCondLst>
                                            <p:cond evt="onStopAudio" delay="0">
                                              <p:tgtEl>
                                                <p:sldTgt/>
                                              </p:tgtEl>
                                            </p:cond>
                                          </p:endCondLst>
                                        </p:cTn>
                                        <p:tgtEl>
                                          <p:sndTgt r:embed="rId4" name="camera.wav"/>
                                        </p:tgtEl>
                                      </p:cMediaNode>
                                    </p:audio>
                                  </p:subTnLst>
                                </p:cTn>
                              </p:par>
                            </p:childTnLst>
                          </p:cTn>
                        </p:par>
                      </p:childTnLst>
                    </p:cTn>
                  </p:par>
                  <p:par>
                    <p:cTn id="43" fill="hold" nodeType="clickPar">
                      <p:stCondLst>
                        <p:cond delay="indefinite"/>
                      </p:stCondLst>
                      <p:childTnLst>
                        <p:par>
                          <p:cTn id="44" fill="hold" nodeType="withGroup">
                            <p:stCondLst>
                              <p:cond delay="0"/>
                            </p:stCondLst>
                            <p:childTnLst>
                              <p:par>
                                <p:cTn id="45" presetID="4" presetClass="entr" presetSubtype="32" fill="hold" grpId="0" nodeType="clickEffect">
                                  <p:stCondLst>
                                    <p:cond delay="0"/>
                                  </p:stCondLst>
                                  <p:childTnLst>
                                    <p:set>
                                      <p:cBhvr>
                                        <p:cTn id="46" dur="1" fill="hold">
                                          <p:stCondLst>
                                            <p:cond delay="0"/>
                                          </p:stCondLst>
                                        </p:cTn>
                                        <p:tgtEl>
                                          <p:spTgt spid="108553">
                                            <p:txEl>
                                              <p:pRg st="0" end="0"/>
                                            </p:txEl>
                                          </p:spTgt>
                                        </p:tgtEl>
                                        <p:attrNameLst>
                                          <p:attrName>style.visibility</p:attrName>
                                        </p:attrNameLst>
                                      </p:cBhvr>
                                      <p:to>
                                        <p:strVal val="visible"/>
                                      </p:to>
                                    </p:set>
                                    <p:animEffect transition="in" filter="box(out)">
                                      <p:cBhvr>
                                        <p:cTn id="47" dur="500"/>
                                        <p:tgtEl>
                                          <p:spTgt spid="108553">
                                            <p:txEl>
                                              <p:pRg st="0" end="0"/>
                                            </p:txEl>
                                          </p:spTgt>
                                        </p:tgtEl>
                                      </p:cBhvr>
                                    </p:animEffect>
                                  </p:childTnLst>
                                  <p:subTnLst>
                                    <p:audio>
                                      <p:cMediaNode>
                                        <p:cTn display="0" masterRel="sameClick">
                                          <p:stCondLst>
                                            <p:cond evt="begin" delay="0">
                                              <p:tn val="45"/>
                                            </p:cond>
                                          </p:stCondLst>
                                          <p:endCondLst>
                                            <p:cond evt="onStopAudio" delay="0">
                                              <p:tgtEl>
                                                <p:sldTgt/>
                                              </p:tgtEl>
                                            </p:cond>
                                          </p:endCondLst>
                                        </p:cTn>
                                        <p:tgtEl>
                                          <p:sndTgt r:embed="rId4" name="camera.wav"/>
                                        </p:tgtEl>
                                      </p:cMediaNode>
                                    </p:audio>
                                  </p:subTnLst>
                                </p:cTn>
                              </p:par>
                            </p:childTnLst>
                          </p:cTn>
                        </p:par>
                      </p:childTnLst>
                    </p:cTn>
                  </p:par>
                  <p:par>
                    <p:cTn id="48" fill="hold" nodeType="clickPar">
                      <p:stCondLst>
                        <p:cond delay="indefinite"/>
                      </p:stCondLst>
                      <p:childTnLst>
                        <p:par>
                          <p:cTn id="49" fill="hold" nodeType="withGroup">
                            <p:stCondLst>
                              <p:cond delay="0"/>
                            </p:stCondLst>
                            <p:childTnLst>
                              <p:par>
                                <p:cTn id="50" presetID="4" presetClass="entr" presetSubtype="32" fill="hold" grpId="0" nodeType="clickEffect">
                                  <p:stCondLst>
                                    <p:cond delay="0"/>
                                  </p:stCondLst>
                                  <p:childTnLst>
                                    <p:set>
                                      <p:cBhvr>
                                        <p:cTn id="51" dur="1" fill="hold">
                                          <p:stCondLst>
                                            <p:cond delay="0"/>
                                          </p:stCondLst>
                                        </p:cTn>
                                        <p:tgtEl>
                                          <p:spTgt spid="108554">
                                            <p:txEl>
                                              <p:pRg st="0" end="0"/>
                                            </p:txEl>
                                          </p:spTgt>
                                        </p:tgtEl>
                                        <p:attrNameLst>
                                          <p:attrName>style.visibility</p:attrName>
                                        </p:attrNameLst>
                                      </p:cBhvr>
                                      <p:to>
                                        <p:strVal val="visible"/>
                                      </p:to>
                                    </p:set>
                                    <p:animEffect transition="in" filter="box(out)">
                                      <p:cBhvr>
                                        <p:cTn id="52" dur="500"/>
                                        <p:tgtEl>
                                          <p:spTgt spid="108554">
                                            <p:txEl>
                                              <p:pRg st="0" end="0"/>
                                            </p:txEl>
                                          </p:spTgt>
                                        </p:tgtEl>
                                      </p:cBhvr>
                                    </p:animEffect>
                                  </p:childTnLst>
                                  <p:subTnLst>
                                    <p:audio>
                                      <p:cMediaNode>
                                        <p:cTn display="0" masterRel="sameClick">
                                          <p:stCondLst>
                                            <p:cond evt="begin" delay="0">
                                              <p:tn val="50"/>
                                            </p:cond>
                                          </p:stCondLst>
                                          <p:endCondLst>
                                            <p:cond evt="onStopAudio" delay="0">
                                              <p:tgtEl>
                                                <p:sldTgt/>
                                              </p:tgtEl>
                                            </p:cond>
                                          </p:endCondLst>
                                        </p:cTn>
                                        <p:tgtEl>
                                          <p:sndTgt r:embed="rId4" name="camera.wav"/>
                                        </p:tgtEl>
                                      </p:cMediaNode>
                                    </p:audio>
                                  </p:subTnLst>
                                </p:cTn>
                              </p:par>
                            </p:childTnLst>
                          </p:cTn>
                        </p:par>
                      </p:childTnLst>
                    </p:cTn>
                  </p:par>
                  <p:par>
                    <p:cTn id="53" fill="hold" nodeType="clickPar">
                      <p:stCondLst>
                        <p:cond delay="indefinite"/>
                      </p:stCondLst>
                      <p:childTnLst>
                        <p:par>
                          <p:cTn id="54" fill="hold" nodeType="withGroup">
                            <p:stCondLst>
                              <p:cond delay="0"/>
                            </p:stCondLst>
                            <p:childTnLst>
                              <p:par>
                                <p:cTn id="55" presetID="4" presetClass="entr" presetSubtype="32" fill="hold" nodeType="clickEffect">
                                  <p:stCondLst>
                                    <p:cond delay="0"/>
                                  </p:stCondLst>
                                  <p:childTnLst>
                                    <p:set>
                                      <p:cBhvr>
                                        <p:cTn id="56" dur="1" fill="hold">
                                          <p:stCondLst>
                                            <p:cond delay="0"/>
                                          </p:stCondLst>
                                        </p:cTn>
                                        <p:tgtEl>
                                          <p:spTgt spid="108555"/>
                                        </p:tgtEl>
                                        <p:attrNameLst>
                                          <p:attrName>style.visibility</p:attrName>
                                        </p:attrNameLst>
                                      </p:cBhvr>
                                      <p:to>
                                        <p:strVal val="visible"/>
                                      </p:to>
                                    </p:set>
                                    <p:animEffect transition="in" filter="box(out)">
                                      <p:cBhvr>
                                        <p:cTn id="57" dur="500"/>
                                        <p:tgtEl>
                                          <p:spTgt spid="108555"/>
                                        </p:tgtEl>
                                      </p:cBhvr>
                                    </p:animEffect>
                                  </p:childTnLst>
                                  <p:subTnLst>
                                    <p:audio>
                                      <p:cMediaNode>
                                        <p:cTn display="0" masterRel="sameClick">
                                          <p:stCondLst>
                                            <p:cond evt="begin" delay="0">
                                              <p:tn val="55"/>
                                            </p:cond>
                                          </p:stCondLst>
                                          <p:endCondLst>
                                            <p:cond evt="onStopAudio" delay="0">
                                              <p:tgtEl>
                                                <p:sldTgt/>
                                              </p:tgtEl>
                                            </p:cond>
                                          </p:endCondLst>
                                        </p:cTn>
                                        <p:tgtEl>
                                          <p:sndTgt r:embed="rId4" name="camera.wav"/>
                                        </p:tgtEl>
                                      </p:cMediaNode>
                                    </p:audio>
                                  </p:subTnLst>
                                </p:cTn>
                              </p:par>
                            </p:childTnLst>
                          </p:cTn>
                        </p:par>
                      </p:childTnLst>
                    </p:cTn>
                  </p:par>
                  <p:par>
                    <p:cTn id="58" fill="hold" nodeType="clickPar">
                      <p:stCondLst>
                        <p:cond delay="indefinite"/>
                      </p:stCondLst>
                      <p:childTnLst>
                        <p:par>
                          <p:cTn id="59" fill="hold" nodeType="withGroup">
                            <p:stCondLst>
                              <p:cond delay="0"/>
                            </p:stCondLst>
                            <p:childTnLst>
                              <p:par>
                                <p:cTn id="60" presetID="4" presetClass="entr" presetSubtype="32" fill="hold" grpId="0" nodeType="clickEffect">
                                  <p:stCondLst>
                                    <p:cond delay="0"/>
                                  </p:stCondLst>
                                  <p:childTnLst>
                                    <p:set>
                                      <p:cBhvr>
                                        <p:cTn id="61" dur="1" fill="hold">
                                          <p:stCondLst>
                                            <p:cond delay="0"/>
                                          </p:stCondLst>
                                        </p:cTn>
                                        <p:tgtEl>
                                          <p:spTgt spid="108556">
                                            <p:txEl>
                                              <p:pRg st="0" end="0"/>
                                            </p:txEl>
                                          </p:spTgt>
                                        </p:tgtEl>
                                        <p:attrNameLst>
                                          <p:attrName>style.visibility</p:attrName>
                                        </p:attrNameLst>
                                      </p:cBhvr>
                                      <p:to>
                                        <p:strVal val="visible"/>
                                      </p:to>
                                    </p:set>
                                    <p:animEffect transition="in" filter="box(out)">
                                      <p:cBhvr>
                                        <p:cTn id="62" dur="500"/>
                                        <p:tgtEl>
                                          <p:spTgt spid="108556">
                                            <p:txEl>
                                              <p:pRg st="0" end="0"/>
                                            </p:txEl>
                                          </p:spTgt>
                                        </p:tgtEl>
                                      </p:cBhvr>
                                    </p:animEffect>
                                  </p:childTnLst>
                                  <p:subTnLst>
                                    <p:audio>
                                      <p:cMediaNode>
                                        <p:cTn display="0" masterRel="sameClick">
                                          <p:stCondLst>
                                            <p:cond evt="begin" delay="0">
                                              <p:tn val="60"/>
                                            </p:cond>
                                          </p:stCondLst>
                                          <p:endCondLst>
                                            <p:cond evt="onStopAudio" delay="0">
                                              <p:tgtEl>
                                                <p:sldTgt/>
                                              </p:tgtEl>
                                            </p:cond>
                                          </p:endCondLst>
                                        </p:cTn>
                                        <p:tgtEl>
                                          <p:sndTgt r:embed="rId4" name="camera.wav"/>
                                        </p:tgtEl>
                                      </p:cMediaNode>
                                    </p:audio>
                                  </p:subTnLst>
                                </p:cTn>
                              </p:par>
                            </p:childTnLst>
                          </p:cTn>
                        </p:par>
                      </p:childTnLst>
                    </p:cTn>
                  </p:par>
                  <p:par>
                    <p:cTn id="63" fill="hold" nodeType="clickPar">
                      <p:stCondLst>
                        <p:cond delay="indefinite"/>
                      </p:stCondLst>
                      <p:childTnLst>
                        <p:par>
                          <p:cTn id="64" fill="hold" nodeType="withGroup">
                            <p:stCondLst>
                              <p:cond delay="0"/>
                            </p:stCondLst>
                            <p:childTnLst>
                              <p:par>
                                <p:cTn id="65" presetID="4" presetClass="entr" presetSubtype="32" fill="hold" grpId="0" nodeType="clickEffect">
                                  <p:stCondLst>
                                    <p:cond delay="0"/>
                                  </p:stCondLst>
                                  <p:childTnLst>
                                    <p:set>
                                      <p:cBhvr>
                                        <p:cTn id="66" dur="1" fill="hold">
                                          <p:stCondLst>
                                            <p:cond delay="0"/>
                                          </p:stCondLst>
                                        </p:cTn>
                                        <p:tgtEl>
                                          <p:spTgt spid="108557"/>
                                        </p:tgtEl>
                                        <p:attrNameLst>
                                          <p:attrName>style.visibility</p:attrName>
                                        </p:attrNameLst>
                                      </p:cBhvr>
                                      <p:to>
                                        <p:strVal val="visible"/>
                                      </p:to>
                                    </p:set>
                                    <p:animEffect transition="in" filter="box(out)">
                                      <p:cBhvr>
                                        <p:cTn id="67" dur="500"/>
                                        <p:tgtEl>
                                          <p:spTgt spid="108557"/>
                                        </p:tgtEl>
                                      </p:cBhvr>
                                    </p:animEffect>
                                  </p:childTnLst>
                                  <p:subTnLst>
                                    <p:audio>
                                      <p:cMediaNode>
                                        <p:cTn display="0" masterRel="sameClick">
                                          <p:stCondLst>
                                            <p:cond evt="begin" delay="0">
                                              <p:tn val="65"/>
                                            </p:cond>
                                          </p:stCondLst>
                                          <p:endCondLst>
                                            <p:cond evt="onStopAudio" delay="0">
                                              <p:tgtEl>
                                                <p:sldTgt/>
                                              </p:tgtEl>
                                            </p:cond>
                                          </p:endCondLst>
                                        </p:cTn>
                                        <p:tgtEl>
                                          <p:sndTgt r:embed="rId4"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547" grpId="0" build="p" autoUpdateAnimBg="0"/>
      <p:bldP spid="108548" grpId="0" build="p" autoUpdateAnimBg="0"/>
      <p:bldP spid="108549" grpId="0" build="p" autoUpdateAnimBg="0"/>
      <p:bldP spid="108550" grpId="0" animBg="1"/>
      <p:bldP spid="108551" grpId="0" build="p" autoUpdateAnimBg="0"/>
      <p:bldP spid="108552" grpId="0" build="p" autoUpdateAnimBg="0"/>
      <p:bldP spid="108553" grpId="0" build="p" autoUpdateAnimBg="0"/>
      <p:bldP spid="108554" grpId="0" build="p" autoUpdateAnimBg="0"/>
      <p:bldP spid="108556" grpId="0" build="p" autoUpdateAnimBg="0"/>
      <p:bldP spid="108557" grpId="0" animBg="1"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2"/>
          <p:cNvSpPr txBox="1">
            <a:spLocks noChangeArrowheads="1"/>
          </p:cNvSpPr>
          <p:nvPr/>
        </p:nvSpPr>
        <p:spPr bwMode="auto">
          <a:xfrm>
            <a:off x="533400" y="0"/>
            <a:ext cx="7924800" cy="1793875"/>
          </a:xfrm>
          <a:prstGeom prst="rect">
            <a:avLst/>
          </a:prstGeom>
          <a:solidFill>
            <a:srgbClr val="FFFF00"/>
          </a:solidFill>
          <a:ln w="254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dirty="0">
                <a:latin typeface="Comic Sans MS" pitchFamily="66" charset="0"/>
              </a:rPr>
              <a:t>Example:  Titration of a Strong Base and a Weak Acid</a:t>
            </a:r>
          </a:p>
          <a:p>
            <a:pPr eaLnBrk="1" hangingPunct="1">
              <a:spcBef>
                <a:spcPct val="50000"/>
              </a:spcBef>
            </a:pPr>
            <a:r>
              <a:rPr lang="en-US" sz="2000" dirty="0">
                <a:latin typeface="Comic Sans MS" pitchFamily="66" charset="0"/>
              </a:rPr>
              <a:t>Calculate the pH when the following quantities of </a:t>
            </a:r>
            <a:r>
              <a:rPr lang="en-US" sz="2000" dirty="0" smtClean="0">
                <a:latin typeface="Comic Sans MS" pitchFamily="66" charset="0"/>
              </a:rPr>
              <a:t>0.050M </a:t>
            </a:r>
            <a:r>
              <a:rPr lang="en-US" sz="2000" dirty="0">
                <a:latin typeface="Comic Sans MS" pitchFamily="66" charset="0"/>
              </a:rPr>
              <a:t>KOH solution have been added to 50.0 ml of a </a:t>
            </a:r>
            <a:r>
              <a:rPr lang="en-US" sz="2000" dirty="0" smtClean="0">
                <a:latin typeface="Comic Sans MS" pitchFamily="66" charset="0"/>
              </a:rPr>
              <a:t>0.025M </a:t>
            </a:r>
            <a:r>
              <a:rPr lang="en-US" sz="2000" dirty="0">
                <a:latin typeface="Comic Sans MS" pitchFamily="66" charset="0"/>
              </a:rPr>
              <a:t>solution of benzoic acid (HC</a:t>
            </a:r>
            <a:r>
              <a:rPr lang="en-US" sz="2000" baseline="-25000" dirty="0">
                <a:latin typeface="Comic Sans MS" pitchFamily="66" charset="0"/>
              </a:rPr>
              <a:t>7</a:t>
            </a:r>
            <a:r>
              <a:rPr lang="en-US" sz="2000" dirty="0">
                <a:latin typeface="Comic Sans MS" pitchFamily="66" charset="0"/>
              </a:rPr>
              <a:t>H</a:t>
            </a:r>
            <a:r>
              <a:rPr lang="en-US" sz="2000" baseline="-25000" dirty="0">
                <a:latin typeface="Comic Sans MS" pitchFamily="66" charset="0"/>
              </a:rPr>
              <a:t>5</a:t>
            </a:r>
            <a:r>
              <a:rPr lang="en-US" sz="2000" dirty="0">
                <a:latin typeface="Comic Sans MS" pitchFamily="66" charset="0"/>
              </a:rPr>
              <a:t>O</a:t>
            </a:r>
            <a:r>
              <a:rPr lang="en-US" sz="2000" baseline="-25000" dirty="0">
                <a:latin typeface="Comic Sans MS" pitchFamily="66" charset="0"/>
              </a:rPr>
              <a:t>2</a:t>
            </a:r>
            <a:r>
              <a:rPr lang="en-US" sz="2000" dirty="0">
                <a:latin typeface="Comic Sans MS" pitchFamily="66" charset="0"/>
              </a:rPr>
              <a:t>    </a:t>
            </a:r>
            <a:r>
              <a:rPr lang="en-US" sz="2000" dirty="0" err="1">
                <a:latin typeface="Comic Sans MS" pitchFamily="66" charset="0"/>
              </a:rPr>
              <a:t>Ka</a:t>
            </a:r>
            <a:r>
              <a:rPr lang="en-US" sz="2000" dirty="0">
                <a:latin typeface="Comic Sans MS" pitchFamily="66" charset="0"/>
              </a:rPr>
              <a:t> = 6.5x10</a:t>
            </a:r>
            <a:r>
              <a:rPr lang="en-US" sz="2000" baseline="30000" dirty="0">
                <a:latin typeface="Comic Sans MS" pitchFamily="66" charset="0"/>
              </a:rPr>
              <a:t>-5</a:t>
            </a:r>
            <a:r>
              <a:rPr lang="en-US" sz="2000" dirty="0">
                <a:latin typeface="Comic Sans MS" pitchFamily="66" charset="0"/>
              </a:rPr>
              <a:t>).   A) 20.0ml     B) 25.0ml     C) 30.0ml</a:t>
            </a:r>
          </a:p>
        </p:txBody>
      </p:sp>
      <p:sp>
        <p:nvSpPr>
          <p:cNvPr id="27651" name="Text Box 3"/>
          <p:cNvSpPr txBox="1">
            <a:spLocks noChangeArrowheads="1"/>
          </p:cNvSpPr>
          <p:nvPr/>
        </p:nvSpPr>
        <p:spPr bwMode="auto">
          <a:xfrm>
            <a:off x="914400" y="2133600"/>
            <a:ext cx="7391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a:solidFill>
                  <a:schemeClr val="hlink"/>
                </a:solidFill>
                <a:latin typeface="Comic Sans MS" pitchFamily="66" charset="0"/>
              </a:rPr>
              <a:t>Step 3:  At the equivalence point (25.0 ml KOH added)</a:t>
            </a:r>
          </a:p>
        </p:txBody>
      </p:sp>
      <p:sp>
        <p:nvSpPr>
          <p:cNvPr id="110596" name="Text Box 4"/>
          <p:cNvSpPr txBox="1">
            <a:spLocks noChangeArrowheads="1"/>
          </p:cNvSpPr>
          <p:nvPr/>
        </p:nvSpPr>
        <p:spPr bwMode="auto">
          <a:xfrm>
            <a:off x="2362200" y="3581400"/>
            <a:ext cx="670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a:latin typeface="Comic Sans MS" pitchFamily="66" charset="0"/>
              </a:rPr>
              <a:t>C</a:t>
            </a:r>
            <a:r>
              <a:rPr lang="en-US" sz="2400" baseline="-25000">
                <a:latin typeface="Comic Sans MS" pitchFamily="66" charset="0"/>
              </a:rPr>
              <a:t>6</a:t>
            </a:r>
            <a:r>
              <a:rPr lang="en-US" sz="2400">
                <a:latin typeface="Comic Sans MS" pitchFamily="66" charset="0"/>
              </a:rPr>
              <a:t>H</a:t>
            </a:r>
            <a:r>
              <a:rPr lang="en-US" sz="2400" baseline="-25000">
                <a:latin typeface="Comic Sans MS" pitchFamily="66" charset="0"/>
              </a:rPr>
              <a:t>5</a:t>
            </a:r>
            <a:r>
              <a:rPr lang="en-US" sz="2400">
                <a:latin typeface="Comic Sans MS" pitchFamily="66" charset="0"/>
              </a:rPr>
              <a:t>COOH  +  KOH  </a:t>
            </a:r>
            <a:r>
              <a:rPr lang="en-US" sz="2400">
                <a:latin typeface="Comic Sans MS" pitchFamily="66" charset="0"/>
                <a:sym typeface="Wingdings" pitchFamily="2" charset="2"/>
              </a:rPr>
              <a:t>  KC</a:t>
            </a:r>
            <a:r>
              <a:rPr lang="en-US" sz="2400" baseline="-25000">
                <a:latin typeface="Comic Sans MS" pitchFamily="66" charset="0"/>
                <a:sym typeface="Wingdings" pitchFamily="2" charset="2"/>
              </a:rPr>
              <a:t>6</a:t>
            </a:r>
            <a:r>
              <a:rPr lang="en-US" sz="2400">
                <a:latin typeface="Comic Sans MS" pitchFamily="66" charset="0"/>
                <a:sym typeface="Wingdings" pitchFamily="2" charset="2"/>
              </a:rPr>
              <a:t>H</a:t>
            </a:r>
            <a:r>
              <a:rPr lang="en-US" sz="2400" baseline="-25000">
                <a:latin typeface="Comic Sans MS" pitchFamily="66" charset="0"/>
                <a:sym typeface="Wingdings" pitchFamily="2" charset="2"/>
              </a:rPr>
              <a:t>5</a:t>
            </a:r>
            <a:r>
              <a:rPr lang="en-US" sz="2400">
                <a:latin typeface="Comic Sans MS" pitchFamily="66" charset="0"/>
                <a:sym typeface="Wingdings" pitchFamily="2" charset="2"/>
              </a:rPr>
              <a:t>COO  +  H</a:t>
            </a:r>
            <a:r>
              <a:rPr lang="en-US" sz="2400" baseline="-25000">
                <a:latin typeface="Comic Sans MS" pitchFamily="66" charset="0"/>
                <a:sym typeface="Wingdings" pitchFamily="2" charset="2"/>
              </a:rPr>
              <a:t>2</a:t>
            </a:r>
            <a:r>
              <a:rPr lang="en-US" sz="2400">
                <a:latin typeface="Comic Sans MS" pitchFamily="66" charset="0"/>
                <a:sym typeface="Wingdings" pitchFamily="2" charset="2"/>
              </a:rPr>
              <a:t>O</a:t>
            </a:r>
            <a:endParaRPr lang="en-US" sz="2400">
              <a:latin typeface="Comic Sans MS" pitchFamily="66" charset="0"/>
            </a:endParaRPr>
          </a:p>
        </p:txBody>
      </p:sp>
      <p:sp>
        <p:nvSpPr>
          <p:cNvPr id="110597" name="Text Box 5"/>
          <p:cNvSpPr txBox="1">
            <a:spLocks noChangeArrowheads="1"/>
          </p:cNvSpPr>
          <p:nvPr/>
        </p:nvSpPr>
        <p:spPr bwMode="auto">
          <a:xfrm>
            <a:off x="1066800" y="2574925"/>
            <a:ext cx="6400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a:latin typeface="Comic Sans MS" pitchFamily="66" charset="0"/>
              </a:rPr>
              <a:t>(50.0ml)(0.025M HC</a:t>
            </a:r>
            <a:r>
              <a:rPr lang="en-US" sz="2000" baseline="-25000">
                <a:latin typeface="Comic Sans MS" pitchFamily="66" charset="0"/>
              </a:rPr>
              <a:t>7</a:t>
            </a:r>
            <a:r>
              <a:rPr lang="en-US" sz="2000">
                <a:latin typeface="Comic Sans MS" pitchFamily="66" charset="0"/>
              </a:rPr>
              <a:t>H</a:t>
            </a:r>
            <a:r>
              <a:rPr lang="en-US" sz="2000" baseline="-25000">
                <a:latin typeface="Comic Sans MS" pitchFamily="66" charset="0"/>
              </a:rPr>
              <a:t>5</a:t>
            </a:r>
            <a:r>
              <a:rPr lang="en-US" sz="2000">
                <a:latin typeface="Comic Sans MS" pitchFamily="66" charset="0"/>
              </a:rPr>
              <a:t>O</a:t>
            </a:r>
            <a:r>
              <a:rPr lang="en-US" sz="2000" baseline="-25000">
                <a:latin typeface="Comic Sans MS" pitchFamily="66" charset="0"/>
              </a:rPr>
              <a:t>2</a:t>
            </a:r>
            <a:r>
              <a:rPr lang="en-US" sz="2000">
                <a:latin typeface="Comic Sans MS" pitchFamily="66" charset="0"/>
              </a:rPr>
              <a:t>)  =  1.25 mmol acid</a:t>
            </a:r>
          </a:p>
        </p:txBody>
      </p:sp>
      <p:sp>
        <p:nvSpPr>
          <p:cNvPr id="110598" name="Text Box 6"/>
          <p:cNvSpPr txBox="1">
            <a:spLocks noChangeArrowheads="1"/>
          </p:cNvSpPr>
          <p:nvPr/>
        </p:nvSpPr>
        <p:spPr bwMode="auto">
          <a:xfrm>
            <a:off x="1524000" y="3032125"/>
            <a:ext cx="5486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a:latin typeface="Comic Sans MS" pitchFamily="66" charset="0"/>
              </a:rPr>
              <a:t>(25.0ml)(0.050M KOH)  =  1.25 mmol base</a:t>
            </a:r>
          </a:p>
        </p:txBody>
      </p:sp>
      <p:sp>
        <p:nvSpPr>
          <p:cNvPr id="110599" name="Text Box 7"/>
          <p:cNvSpPr txBox="1">
            <a:spLocks noChangeArrowheads="1"/>
          </p:cNvSpPr>
          <p:nvPr/>
        </p:nvSpPr>
        <p:spPr bwMode="auto">
          <a:xfrm>
            <a:off x="228600" y="5715000"/>
            <a:ext cx="32766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a:latin typeface="Comic Sans MS" pitchFamily="66" charset="0"/>
              </a:rPr>
              <a:t>This solution is identical to one that contains .00125 mol KC</a:t>
            </a:r>
            <a:r>
              <a:rPr lang="en-US" sz="2800" baseline="-25000">
                <a:latin typeface="Comic Sans MS" pitchFamily="66" charset="0"/>
              </a:rPr>
              <a:t>7</a:t>
            </a:r>
            <a:r>
              <a:rPr lang="en-US" sz="2000">
                <a:latin typeface="Comic Sans MS" pitchFamily="66" charset="0"/>
              </a:rPr>
              <a:t>H</a:t>
            </a:r>
            <a:r>
              <a:rPr lang="en-US" sz="2800" baseline="-25000">
                <a:latin typeface="Comic Sans MS" pitchFamily="66" charset="0"/>
              </a:rPr>
              <a:t>5</a:t>
            </a:r>
            <a:r>
              <a:rPr lang="en-US" sz="2000">
                <a:latin typeface="Comic Sans MS" pitchFamily="66" charset="0"/>
              </a:rPr>
              <a:t>O</a:t>
            </a:r>
            <a:r>
              <a:rPr lang="en-US" sz="2800" baseline="-25000">
                <a:latin typeface="Comic Sans MS" pitchFamily="66" charset="0"/>
              </a:rPr>
              <a:t>2</a:t>
            </a:r>
          </a:p>
        </p:txBody>
      </p:sp>
      <p:graphicFrame>
        <p:nvGraphicFramePr>
          <p:cNvPr id="110600" name="Object 8"/>
          <p:cNvGraphicFramePr>
            <a:graphicFrameLocks noChangeAspect="1"/>
          </p:cNvGraphicFramePr>
          <p:nvPr/>
        </p:nvGraphicFramePr>
        <p:xfrm>
          <a:off x="4191000" y="5943600"/>
          <a:ext cx="4495800" cy="762000"/>
        </p:xfrm>
        <a:graphic>
          <a:graphicData uri="http://schemas.openxmlformats.org/presentationml/2006/ole">
            <mc:AlternateContent xmlns:mc="http://schemas.openxmlformats.org/markup-compatibility/2006">
              <mc:Choice xmlns:v="urn:schemas-microsoft-com:vml" Requires="v">
                <p:oleObj spid="_x0000_s27681" name="Equation" r:id="rId5" imgW="2247840" imgH="380880" progId="Equation.DSMT4">
                  <p:embed/>
                </p:oleObj>
              </mc:Choice>
              <mc:Fallback>
                <p:oleObj name="Equation" r:id="rId5" imgW="2247840" imgH="380880" progId="Equation.DSMT4">
                  <p:embed/>
                  <p:pic>
                    <p:nvPicPr>
                      <p:cNvPr id="0" name="Object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91000" y="5943600"/>
                        <a:ext cx="4495800" cy="762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6502" name="Text Box 6"/>
          <p:cNvSpPr txBox="1">
            <a:spLocks noChangeArrowheads="1"/>
          </p:cNvSpPr>
          <p:nvPr/>
        </p:nvSpPr>
        <p:spPr bwMode="auto">
          <a:xfrm>
            <a:off x="685800" y="4114800"/>
            <a:ext cx="152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a:latin typeface="Comic Sans MS" pitchFamily="66" charset="0"/>
              </a:rPr>
              <a:t>Before rxn</a:t>
            </a:r>
          </a:p>
        </p:txBody>
      </p:sp>
      <p:sp>
        <p:nvSpPr>
          <p:cNvPr id="106503" name="Text Box 7"/>
          <p:cNvSpPr txBox="1">
            <a:spLocks noChangeArrowheads="1"/>
          </p:cNvSpPr>
          <p:nvPr/>
        </p:nvSpPr>
        <p:spPr bwMode="auto">
          <a:xfrm>
            <a:off x="2667000" y="4038600"/>
            <a:ext cx="5943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a:latin typeface="Comic Sans MS" pitchFamily="66" charset="0"/>
              </a:rPr>
              <a:t>1.25 mmol     1.25 mmol         0.00 mmol</a:t>
            </a:r>
          </a:p>
        </p:txBody>
      </p:sp>
      <p:sp>
        <p:nvSpPr>
          <p:cNvPr id="106504" name="Text Box 8"/>
          <p:cNvSpPr txBox="1">
            <a:spLocks noChangeArrowheads="1"/>
          </p:cNvSpPr>
          <p:nvPr/>
        </p:nvSpPr>
        <p:spPr bwMode="auto">
          <a:xfrm>
            <a:off x="685800" y="4572000"/>
            <a:ext cx="7924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a:latin typeface="Comic Sans MS" pitchFamily="66" charset="0"/>
              </a:rPr>
              <a:t>Change              -1.25 mmol   -1.25 mmol       +1.25mmol</a:t>
            </a:r>
          </a:p>
        </p:txBody>
      </p:sp>
      <p:sp>
        <p:nvSpPr>
          <p:cNvPr id="106505" name="Line 9"/>
          <p:cNvSpPr>
            <a:spLocks noChangeShapeType="1"/>
          </p:cNvSpPr>
          <p:nvPr/>
        </p:nvSpPr>
        <p:spPr bwMode="auto">
          <a:xfrm>
            <a:off x="304800" y="5029200"/>
            <a:ext cx="8305800" cy="0"/>
          </a:xfrm>
          <a:prstGeom prst="line">
            <a:avLst/>
          </a:prstGeom>
          <a:noFill/>
          <a:ln w="25400">
            <a:solidFill>
              <a:schemeClr val="hlink"/>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106506" name="Text Box 10"/>
          <p:cNvSpPr txBox="1">
            <a:spLocks noChangeArrowheads="1"/>
          </p:cNvSpPr>
          <p:nvPr/>
        </p:nvSpPr>
        <p:spPr bwMode="auto">
          <a:xfrm>
            <a:off x="685800" y="5181600"/>
            <a:ext cx="7924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a:latin typeface="Comic Sans MS" pitchFamily="66" charset="0"/>
              </a:rPr>
              <a:t>After rxn           0.00 mmol    0.00 mmol        1.25 mmol</a:t>
            </a:r>
          </a:p>
        </p:txBody>
      </p:sp>
      <p:sp>
        <p:nvSpPr>
          <p:cNvPr id="27663" name="Line 15"/>
          <p:cNvSpPr>
            <a:spLocks noChangeShapeType="1"/>
          </p:cNvSpPr>
          <p:nvPr/>
        </p:nvSpPr>
        <p:spPr bwMode="auto">
          <a:xfrm>
            <a:off x="3124200" y="6248400"/>
            <a:ext cx="609600" cy="0"/>
          </a:xfrm>
          <a:prstGeom prst="line">
            <a:avLst/>
          </a:prstGeom>
          <a:noFill/>
          <a:ln w="349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110597">
                                            <p:txEl>
                                              <p:pRg st="0" end="0"/>
                                            </p:txEl>
                                          </p:spTgt>
                                        </p:tgtEl>
                                        <p:attrNameLst>
                                          <p:attrName>style.visibility</p:attrName>
                                        </p:attrNameLst>
                                      </p:cBhvr>
                                      <p:to>
                                        <p:strVal val="visible"/>
                                      </p:to>
                                    </p:set>
                                    <p:animEffect transition="in" filter="box(out)">
                                      <p:cBhvr>
                                        <p:cTn id="7" dur="500"/>
                                        <p:tgtEl>
                                          <p:spTgt spid="110597">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4"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110598">
                                            <p:txEl>
                                              <p:pRg st="0" end="0"/>
                                            </p:txEl>
                                          </p:spTgt>
                                        </p:tgtEl>
                                        <p:attrNameLst>
                                          <p:attrName>style.visibility</p:attrName>
                                        </p:attrNameLst>
                                      </p:cBhvr>
                                      <p:to>
                                        <p:strVal val="visible"/>
                                      </p:to>
                                    </p:set>
                                    <p:animEffect transition="in" filter="box(out)">
                                      <p:cBhvr>
                                        <p:cTn id="12" dur="500"/>
                                        <p:tgtEl>
                                          <p:spTgt spid="110598">
                                            <p:txEl>
                                              <p:pRg st="0" end="0"/>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4" name="camera.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110596">
                                            <p:txEl>
                                              <p:pRg st="0" end="0"/>
                                            </p:txEl>
                                          </p:spTgt>
                                        </p:tgtEl>
                                        <p:attrNameLst>
                                          <p:attrName>style.visibility</p:attrName>
                                        </p:attrNameLst>
                                      </p:cBhvr>
                                      <p:to>
                                        <p:strVal val="visible"/>
                                      </p:to>
                                    </p:set>
                                    <p:animEffect transition="in" filter="box(out)">
                                      <p:cBhvr>
                                        <p:cTn id="17" dur="500"/>
                                        <p:tgtEl>
                                          <p:spTgt spid="110596">
                                            <p:txEl>
                                              <p:pRg st="0" end="0"/>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4" name="camera.wav"/>
                                        </p:tgtEl>
                                      </p:cMediaNode>
                                    </p:audio>
                                  </p:sub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06502"/>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106503"/>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06505"/>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106504"/>
                                        </p:tgtEl>
                                        <p:attrNameLst>
                                          <p:attrName>style.visibility</p:attrName>
                                        </p:attrNameLst>
                                      </p:cBhvr>
                                      <p:to>
                                        <p:strVal val="visible"/>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06506"/>
                                        </p:tgtEl>
                                        <p:attrNameLst>
                                          <p:attrName>style.visibility</p:attrName>
                                        </p:attrNameLst>
                                      </p:cBhvr>
                                      <p:to>
                                        <p:strVal val="visible"/>
                                      </p:to>
                                    </p:set>
                                  </p:childTnLst>
                                </p:cTn>
                              </p:par>
                            </p:childTnLst>
                          </p:cTn>
                        </p:par>
                      </p:childTnLst>
                    </p:cTn>
                  </p:par>
                  <p:par>
                    <p:cTn id="34" fill="hold" nodeType="clickPar">
                      <p:stCondLst>
                        <p:cond delay="indefinite"/>
                      </p:stCondLst>
                      <p:childTnLst>
                        <p:par>
                          <p:cTn id="35" fill="hold" nodeType="withGroup">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10599"/>
                                        </p:tgtEl>
                                        <p:attrNameLst>
                                          <p:attrName>style.visibility</p:attrName>
                                        </p:attrNameLst>
                                      </p:cBhvr>
                                      <p:to>
                                        <p:strVal val="visible"/>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27663"/>
                                        </p:tgtEl>
                                        <p:attrNameLst>
                                          <p:attrName>style.visibility</p:attrName>
                                        </p:attrNameLst>
                                      </p:cBhvr>
                                      <p:to>
                                        <p:strVal val="visible"/>
                                      </p:to>
                                    </p:set>
                                  </p:childTnLst>
                                </p:cTn>
                              </p:par>
                            </p:childTnLst>
                          </p:cTn>
                        </p:par>
                      </p:childTnLst>
                    </p:cTn>
                  </p:par>
                  <p:par>
                    <p:cTn id="42" fill="hold" nodeType="clickPar">
                      <p:stCondLst>
                        <p:cond delay="indefinite"/>
                      </p:stCondLst>
                      <p:childTnLst>
                        <p:par>
                          <p:cTn id="43" fill="hold" nodeType="withGroup">
                            <p:stCondLst>
                              <p:cond delay="0"/>
                            </p:stCondLst>
                            <p:childTnLst>
                              <p:par>
                                <p:cTn id="44" presetID="1" presetClass="entr" presetSubtype="0" fill="hold" nodeType="clickEffect">
                                  <p:stCondLst>
                                    <p:cond delay="0"/>
                                  </p:stCondLst>
                                  <p:childTnLst>
                                    <p:set>
                                      <p:cBhvr>
                                        <p:cTn id="45" dur="1" fill="hold">
                                          <p:stCondLst>
                                            <p:cond delay="0"/>
                                          </p:stCondLst>
                                        </p:cTn>
                                        <p:tgtEl>
                                          <p:spTgt spid="1106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596" grpId="0" build="p" autoUpdateAnimBg="0"/>
      <p:bldP spid="110597" grpId="0" build="p" autoUpdateAnimBg="0"/>
      <p:bldP spid="110598" grpId="0" build="p" autoUpdateAnimBg="0"/>
      <p:bldP spid="110599" grpId="0"/>
      <p:bldP spid="106502" grpId="0"/>
      <p:bldP spid="106503" grpId="0"/>
      <p:bldP spid="106504" grpId="0"/>
      <p:bldP spid="106505" grpId="0" animBg="1"/>
      <p:bldP spid="106506" grpId="0"/>
      <p:bldP spid="2766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2"/>
          <p:cNvSpPr txBox="1">
            <a:spLocks noChangeArrowheads="1"/>
          </p:cNvSpPr>
          <p:nvPr/>
        </p:nvSpPr>
        <p:spPr bwMode="auto">
          <a:xfrm>
            <a:off x="609600" y="152400"/>
            <a:ext cx="77724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a:latin typeface="Comic Sans MS" pitchFamily="66" charset="0"/>
              </a:rPr>
              <a:t>This is the same as asking “what is the pH of a .0167M solution of KC</a:t>
            </a:r>
            <a:r>
              <a:rPr lang="en-US" sz="2000" baseline="-25000">
                <a:latin typeface="Comic Sans MS" pitchFamily="66" charset="0"/>
              </a:rPr>
              <a:t>7</a:t>
            </a:r>
            <a:r>
              <a:rPr lang="en-US" sz="2000">
                <a:latin typeface="Comic Sans MS" pitchFamily="66" charset="0"/>
              </a:rPr>
              <a:t>H</a:t>
            </a:r>
            <a:r>
              <a:rPr lang="en-US" sz="2000" baseline="-25000">
                <a:latin typeface="Comic Sans MS" pitchFamily="66" charset="0"/>
              </a:rPr>
              <a:t>5</a:t>
            </a:r>
            <a:r>
              <a:rPr lang="en-US" sz="2000">
                <a:latin typeface="Comic Sans MS" pitchFamily="66" charset="0"/>
              </a:rPr>
              <a:t>O</a:t>
            </a:r>
            <a:r>
              <a:rPr lang="en-US" sz="2000" baseline="-25000">
                <a:latin typeface="Comic Sans MS" pitchFamily="66" charset="0"/>
              </a:rPr>
              <a:t>2</a:t>
            </a:r>
            <a:r>
              <a:rPr lang="en-US" sz="2000">
                <a:latin typeface="Comic Sans MS" pitchFamily="66" charset="0"/>
              </a:rPr>
              <a:t>?”</a:t>
            </a:r>
          </a:p>
        </p:txBody>
      </p:sp>
      <p:sp>
        <p:nvSpPr>
          <p:cNvPr id="112643" name="Text Box 3"/>
          <p:cNvSpPr txBox="1">
            <a:spLocks noChangeArrowheads="1"/>
          </p:cNvSpPr>
          <p:nvPr/>
        </p:nvSpPr>
        <p:spPr bwMode="auto">
          <a:xfrm>
            <a:off x="1600200" y="1066800"/>
            <a:ext cx="55626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800">
                <a:latin typeface="Comic Sans MS" pitchFamily="66" charset="0"/>
              </a:rPr>
              <a:t>KC</a:t>
            </a:r>
            <a:r>
              <a:rPr lang="en-US" sz="2000" baseline="-25000">
                <a:latin typeface="Comic Sans MS" pitchFamily="66" charset="0"/>
              </a:rPr>
              <a:t>7</a:t>
            </a:r>
            <a:r>
              <a:rPr lang="en-US" sz="2800">
                <a:latin typeface="Comic Sans MS" pitchFamily="66" charset="0"/>
              </a:rPr>
              <a:t>H</a:t>
            </a:r>
            <a:r>
              <a:rPr lang="en-US" sz="2000" baseline="-25000">
                <a:latin typeface="Comic Sans MS" pitchFamily="66" charset="0"/>
              </a:rPr>
              <a:t>5</a:t>
            </a:r>
            <a:r>
              <a:rPr lang="en-US" sz="2800">
                <a:latin typeface="Comic Sans MS" pitchFamily="66" charset="0"/>
              </a:rPr>
              <a:t>O</a:t>
            </a:r>
            <a:r>
              <a:rPr lang="en-US" sz="2000" baseline="-25000">
                <a:latin typeface="Comic Sans MS" pitchFamily="66" charset="0"/>
              </a:rPr>
              <a:t>2</a:t>
            </a:r>
            <a:r>
              <a:rPr lang="en-US" sz="2800">
                <a:latin typeface="Comic Sans MS" pitchFamily="66" charset="0"/>
              </a:rPr>
              <a:t>  </a:t>
            </a:r>
            <a:r>
              <a:rPr lang="en-US" sz="2800">
                <a:latin typeface="Comic Sans MS" pitchFamily="66" charset="0"/>
                <a:sym typeface="Wingdings" pitchFamily="2" charset="2"/>
              </a:rPr>
              <a:t>  K</a:t>
            </a:r>
            <a:r>
              <a:rPr lang="en-US" sz="2000" baseline="30000">
                <a:latin typeface="Comic Sans MS" pitchFamily="66" charset="0"/>
                <a:sym typeface="Wingdings" pitchFamily="2" charset="2"/>
              </a:rPr>
              <a:t>+</a:t>
            </a:r>
            <a:r>
              <a:rPr lang="en-US" sz="2800">
                <a:latin typeface="Comic Sans MS" pitchFamily="66" charset="0"/>
                <a:sym typeface="Wingdings" pitchFamily="2" charset="2"/>
              </a:rPr>
              <a:t>  +  C</a:t>
            </a:r>
            <a:r>
              <a:rPr lang="en-US" sz="2000" baseline="-25000">
                <a:latin typeface="Comic Sans MS" pitchFamily="66" charset="0"/>
                <a:sym typeface="Wingdings" pitchFamily="2" charset="2"/>
              </a:rPr>
              <a:t>7</a:t>
            </a:r>
            <a:r>
              <a:rPr lang="en-US" sz="2800">
                <a:latin typeface="Comic Sans MS" pitchFamily="66" charset="0"/>
                <a:sym typeface="Wingdings" pitchFamily="2" charset="2"/>
              </a:rPr>
              <a:t>H</a:t>
            </a:r>
            <a:r>
              <a:rPr lang="en-US" sz="2000" baseline="-25000">
                <a:latin typeface="Comic Sans MS" pitchFamily="66" charset="0"/>
                <a:sym typeface="Wingdings" pitchFamily="2" charset="2"/>
              </a:rPr>
              <a:t>5</a:t>
            </a:r>
            <a:r>
              <a:rPr lang="en-US" sz="2800">
                <a:latin typeface="Comic Sans MS" pitchFamily="66" charset="0"/>
                <a:sym typeface="Wingdings" pitchFamily="2" charset="2"/>
              </a:rPr>
              <a:t>O</a:t>
            </a:r>
            <a:r>
              <a:rPr lang="en-US" sz="2000" baseline="-25000">
                <a:latin typeface="Comic Sans MS" pitchFamily="66" charset="0"/>
                <a:sym typeface="Wingdings" pitchFamily="2" charset="2"/>
              </a:rPr>
              <a:t>2</a:t>
            </a:r>
            <a:r>
              <a:rPr lang="en-US" sz="2000" baseline="30000">
                <a:latin typeface="Comic Sans MS" pitchFamily="66" charset="0"/>
                <a:sym typeface="Wingdings" pitchFamily="2" charset="2"/>
              </a:rPr>
              <a:t>-</a:t>
            </a:r>
            <a:endParaRPr lang="en-US" sz="2000" baseline="30000">
              <a:latin typeface="Comic Sans MS" pitchFamily="66" charset="0"/>
            </a:endParaRPr>
          </a:p>
        </p:txBody>
      </p:sp>
      <p:sp>
        <p:nvSpPr>
          <p:cNvPr id="112644" name="Text Box 4"/>
          <p:cNvSpPr txBox="1">
            <a:spLocks noChangeArrowheads="1"/>
          </p:cNvSpPr>
          <p:nvPr/>
        </p:nvSpPr>
        <p:spPr bwMode="auto">
          <a:xfrm>
            <a:off x="990600" y="1600200"/>
            <a:ext cx="73914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a:latin typeface="Comic Sans MS" pitchFamily="66" charset="0"/>
              </a:rPr>
              <a:t>Now, the C</a:t>
            </a:r>
            <a:r>
              <a:rPr lang="en-US" sz="2000" baseline="-25000">
                <a:latin typeface="Comic Sans MS" pitchFamily="66" charset="0"/>
              </a:rPr>
              <a:t>7</a:t>
            </a:r>
            <a:r>
              <a:rPr lang="en-US" sz="2000">
                <a:latin typeface="Comic Sans MS" pitchFamily="66" charset="0"/>
              </a:rPr>
              <a:t>H</a:t>
            </a:r>
            <a:r>
              <a:rPr lang="en-US" sz="2000" baseline="-25000">
                <a:latin typeface="Comic Sans MS" pitchFamily="66" charset="0"/>
              </a:rPr>
              <a:t>5</a:t>
            </a:r>
            <a:r>
              <a:rPr lang="en-US" sz="2000">
                <a:latin typeface="Comic Sans MS" pitchFamily="66" charset="0"/>
              </a:rPr>
              <a:t>O</a:t>
            </a:r>
            <a:r>
              <a:rPr lang="en-US" sz="2000" baseline="-25000">
                <a:latin typeface="Comic Sans MS" pitchFamily="66" charset="0"/>
              </a:rPr>
              <a:t>2</a:t>
            </a:r>
            <a:r>
              <a:rPr lang="en-US" sz="2000" baseline="30000">
                <a:latin typeface="Comic Sans MS" pitchFamily="66" charset="0"/>
              </a:rPr>
              <a:t>-</a:t>
            </a:r>
            <a:r>
              <a:rPr lang="en-US" sz="2000">
                <a:latin typeface="Comic Sans MS" pitchFamily="66" charset="0"/>
              </a:rPr>
              <a:t> ion reacts with water to form a base  (remember, it the salt of a strong base and a weak acid)</a:t>
            </a:r>
          </a:p>
        </p:txBody>
      </p:sp>
      <p:sp>
        <p:nvSpPr>
          <p:cNvPr id="112645" name="Text Box 5"/>
          <p:cNvSpPr txBox="1">
            <a:spLocks noChangeArrowheads="1"/>
          </p:cNvSpPr>
          <p:nvPr/>
        </p:nvSpPr>
        <p:spPr bwMode="auto">
          <a:xfrm>
            <a:off x="1143000" y="2362200"/>
            <a:ext cx="78486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800">
                <a:latin typeface="Comic Sans MS" pitchFamily="66" charset="0"/>
              </a:rPr>
              <a:t>C</a:t>
            </a:r>
            <a:r>
              <a:rPr lang="en-US" sz="2000" baseline="-25000">
                <a:latin typeface="Comic Sans MS" pitchFamily="66" charset="0"/>
              </a:rPr>
              <a:t>6</a:t>
            </a:r>
            <a:r>
              <a:rPr lang="en-US" sz="2800">
                <a:latin typeface="Comic Sans MS" pitchFamily="66" charset="0"/>
              </a:rPr>
              <a:t>H</a:t>
            </a:r>
            <a:r>
              <a:rPr lang="en-US" sz="2000" baseline="-25000">
                <a:latin typeface="Comic Sans MS" pitchFamily="66" charset="0"/>
              </a:rPr>
              <a:t>5</a:t>
            </a:r>
            <a:r>
              <a:rPr lang="en-US" sz="2800">
                <a:latin typeface="Comic Sans MS" pitchFamily="66" charset="0"/>
              </a:rPr>
              <a:t>COO</a:t>
            </a:r>
            <a:r>
              <a:rPr lang="en-US" sz="2800" baseline="30000">
                <a:latin typeface="Comic Sans MS" pitchFamily="66" charset="0"/>
              </a:rPr>
              <a:t>-</a:t>
            </a:r>
            <a:r>
              <a:rPr lang="en-US" sz="2800">
                <a:latin typeface="Comic Sans MS" pitchFamily="66" charset="0"/>
              </a:rPr>
              <a:t>   +   H</a:t>
            </a:r>
            <a:r>
              <a:rPr lang="en-US" sz="2000" baseline="-25000">
                <a:latin typeface="Comic Sans MS" pitchFamily="66" charset="0"/>
              </a:rPr>
              <a:t>2</a:t>
            </a:r>
            <a:r>
              <a:rPr lang="en-US" sz="2800">
                <a:latin typeface="Comic Sans MS" pitchFamily="66" charset="0"/>
              </a:rPr>
              <a:t>O   </a:t>
            </a:r>
            <a:r>
              <a:rPr lang="en-US" sz="2800">
                <a:latin typeface="Comic Sans MS" pitchFamily="66" charset="0"/>
                <a:sym typeface="Symbol" pitchFamily="18" charset="2"/>
              </a:rPr>
              <a:t> C</a:t>
            </a:r>
            <a:r>
              <a:rPr lang="en-US" sz="2000" baseline="-25000">
                <a:latin typeface="Comic Sans MS" pitchFamily="66" charset="0"/>
                <a:sym typeface="Symbol" pitchFamily="18" charset="2"/>
              </a:rPr>
              <a:t>6</a:t>
            </a:r>
            <a:r>
              <a:rPr lang="en-US" sz="2800">
                <a:latin typeface="Comic Sans MS" pitchFamily="66" charset="0"/>
                <a:sym typeface="Symbol" pitchFamily="18" charset="2"/>
              </a:rPr>
              <a:t>H</a:t>
            </a:r>
            <a:r>
              <a:rPr lang="en-US" sz="2000" baseline="-25000">
                <a:latin typeface="Comic Sans MS" pitchFamily="66" charset="0"/>
                <a:sym typeface="Symbol" pitchFamily="18" charset="2"/>
              </a:rPr>
              <a:t>5</a:t>
            </a:r>
            <a:r>
              <a:rPr lang="en-US" sz="2800">
                <a:latin typeface="Comic Sans MS" pitchFamily="66" charset="0"/>
                <a:sym typeface="Symbol" pitchFamily="18" charset="2"/>
              </a:rPr>
              <a:t>COOH   +   OH</a:t>
            </a:r>
            <a:r>
              <a:rPr lang="en-US" sz="2800" baseline="30000">
                <a:latin typeface="Comic Sans MS" pitchFamily="66" charset="0"/>
                <a:sym typeface="Symbol" pitchFamily="18" charset="2"/>
              </a:rPr>
              <a:t>-</a:t>
            </a:r>
            <a:endParaRPr lang="en-US" sz="2800" baseline="30000">
              <a:latin typeface="Comic Sans MS" pitchFamily="66" charset="0"/>
            </a:endParaRPr>
          </a:p>
        </p:txBody>
      </p:sp>
      <p:sp>
        <p:nvSpPr>
          <p:cNvPr id="112646" name="Text Box 6"/>
          <p:cNvSpPr txBox="1">
            <a:spLocks noChangeArrowheads="1"/>
          </p:cNvSpPr>
          <p:nvPr/>
        </p:nvSpPr>
        <p:spPr bwMode="auto">
          <a:xfrm>
            <a:off x="609600" y="2819400"/>
            <a:ext cx="914400" cy="1801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800">
                <a:latin typeface="Comic Sans MS" pitchFamily="66" charset="0"/>
              </a:rPr>
              <a:t>I</a:t>
            </a:r>
          </a:p>
          <a:p>
            <a:pPr eaLnBrk="1" hangingPunct="1">
              <a:spcBef>
                <a:spcPct val="50000"/>
              </a:spcBef>
            </a:pPr>
            <a:r>
              <a:rPr lang="en-US" sz="2800">
                <a:latin typeface="Comic Sans MS" pitchFamily="66" charset="0"/>
              </a:rPr>
              <a:t>C</a:t>
            </a:r>
          </a:p>
          <a:p>
            <a:pPr eaLnBrk="1" hangingPunct="1">
              <a:spcBef>
                <a:spcPct val="50000"/>
              </a:spcBef>
            </a:pPr>
            <a:r>
              <a:rPr lang="en-US" sz="2800">
                <a:latin typeface="Comic Sans MS" pitchFamily="66" charset="0"/>
              </a:rPr>
              <a:t>E</a:t>
            </a:r>
          </a:p>
        </p:txBody>
      </p:sp>
      <p:sp>
        <p:nvSpPr>
          <p:cNvPr id="112647" name="Text Box 7"/>
          <p:cNvSpPr txBox="1">
            <a:spLocks noChangeArrowheads="1"/>
          </p:cNvSpPr>
          <p:nvPr/>
        </p:nvSpPr>
        <p:spPr bwMode="auto">
          <a:xfrm>
            <a:off x="1371600" y="2971800"/>
            <a:ext cx="7239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a:latin typeface="Comic Sans MS" pitchFamily="66" charset="0"/>
              </a:rPr>
              <a:t>.0167M                                          0                          </a:t>
            </a:r>
            <a:r>
              <a:rPr lang="en-US" sz="2000">
                <a:latin typeface="Comic Sans MS" pitchFamily="66" charset="0"/>
                <a:sym typeface="Symbol" pitchFamily="18" charset="2"/>
              </a:rPr>
              <a:t>0</a:t>
            </a:r>
            <a:endParaRPr lang="en-US" sz="2000">
              <a:latin typeface="Comic Sans MS" pitchFamily="66" charset="0"/>
            </a:endParaRPr>
          </a:p>
        </p:txBody>
      </p:sp>
      <p:sp>
        <p:nvSpPr>
          <p:cNvPr id="112648" name="Text Box 8"/>
          <p:cNvSpPr txBox="1">
            <a:spLocks noChangeArrowheads="1"/>
          </p:cNvSpPr>
          <p:nvPr/>
        </p:nvSpPr>
        <p:spPr bwMode="auto">
          <a:xfrm>
            <a:off x="1524000" y="3489325"/>
            <a:ext cx="7010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a:latin typeface="Comic Sans MS" pitchFamily="66" charset="0"/>
              </a:rPr>
              <a:t>-x                                              + x                         + x</a:t>
            </a:r>
          </a:p>
        </p:txBody>
      </p:sp>
      <p:sp>
        <p:nvSpPr>
          <p:cNvPr id="112649" name="Line 9"/>
          <p:cNvSpPr>
            <a:spLocks noChangeShapeType="1"/>
          </p:cNvSpPr>
          <p:nvPr/>
        </p:nvSpPr>
        <p:spPr bwMode="auto">
          <a:xfrm>
            <a:off x="609600" y="4038600"/>
            <a:ext cx="8229600" cy="0"/>
          </a:xfrm>
          <a:prstGeom prst="line">
            <a:avLst/>
          </a:prstGeom>
          <a:noFill/>
          <a:ln w="25400">
            <a:solidFill>
              <a:schemeClr val="hlink"/>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112650" name="Text Box 10"/>
          <p:cNvSpPr txBox="1">
            <a:spLocks noChangeArrowheads="1"/>
          </p:cNvSpPr>
          <p:nvPr/>
        </p:nvSpPr>
        <p:spPr bwMode="auto">
          <a:xfrm>
            <a:off x="1371600" y="4191000"/>
            <a:ext cx="7467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a:latin typeface="Comic Sans MS" pitchFamily="66" charset="0"/>
              </a:rPr>
              <a:t>.0167-x                                          x                          x</a:t>
            </a:r>
          </a:p>
        </p:txBody>
      </p:sp>
      <p:sp>
        <p:nvSpPr>
          <p:cNvPr id="112651" name="Text Box 11"/>
          <p:cNvSpPr txBox="1">
            <a:spLocks noChangeArrowheads="1"/>
          </p:cNvSpPr>
          <p:nvPr/>
        </p:nvSpPr>
        <p:spPr bwMode="auto">
          <a:xfrm>
            <a:off x="2514600" y="4175125"/>
            <a:ext cx="2133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a:latin typeface="Comic Sans MS" pitchFamily="66" charset="0"/>
                <a:sym typeface="Symbol" pitchFamily="18" charset="2"/>
              </a:rPr>
              <a:t>.0167</a:t>
            </a:r>
            <a:endParaRPr lang="en-US" sz="2000">
              <a:latin typeface="Comic Sans MS" pitchFamily="66" charset="0"/>
            </a:endParaRPr>
          </a:p>
        </p:txBody>
      </p:sp>
      <p:graphicFrame>
        <p:nvGraphicFramePr>
          <p:cNvPr id="112652" name="Object 12"/>
          <p:cNvGraphicFramePr>
            <a:graphicFrameLocks noChangeAspect="1"/>
          </p:cNvGraphicFramePr>
          <p:nvPr/>
        </p:nvGraphicFramePr>
        <p:xfrm>
          <a:off x="1857375" y="4648200"/>
          <a:ext cx="5305425" cy="792163"/>
        </p:xfrm>
        <a:graphic>
          <a:graphicData uri="http://schemas.openxmlformats.org/presentationml/2006/ole">
            <mc:AlternateContent xmlns:mc="http://schemas.openxmlformats.org/markup-compatibility/2006">
              <mc:Choice xmlns:v="urn:schemas-microsoft-com:vml" Requires="v">
                <p:oleObj spid="_x0000_s28705" name="Equation" r:id="rId6" imgW="2641320" imgH="393480" progId="Equation.DSMT4">
                  <p:embed/>
                </p:oleObj>
              </mc:Choice>
              <mc:Fallback>
                <p:oleObj name="Equation" r:id="rId6" imgW="2641320" imgH="393480" progId="Equation.DSMT4">
                  <p:embed/>
                  <p:pic>
                    <p:nvPicPr>
                      <p:cNvPr id="0" name="Object 1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57375" y="4648200"/>
                        <a:ext cx="5305425"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2653" name="Text Box 13"/>
          <p:cNvSpPr txBox="1">
            <a:spLocks noChangeArrowheads="1"/>
          </p:cNvSpPr>
          <p:nvPr/>
        </p:nvSpPr>
        <p:spPr bwMode="auto">
          <a:xfrm>
            <a:off x="0" y="5521325"/>
            <a:ext cx="3124200" cy="1336675"/>
          </a:xfrm>
          <a:prstGeom prst="rect">
            <a:avLst/>
          </a:prstGeom>
          <a:solidFill>
            <a:srgbClr val="FFFF00"/>
          </a:solidFill>
          <a:ln w="254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a:latin typeface="Comic Sans MS" pitchFamily="66" charset="0"/>
              </a:rPr>
              <a:t>K</a:t>
            </a:r>
            <a:r>
              <a:rPr lang="en-US" sz="2000" baseline="-25000">
                <a:latin typeface="Comic Sans MS" pitchFamily="66" charset="0"/>
              </a:rPr>
              <a:t>a</a:t>
            </a:r>
            <a:r>
              <a:rPr lang="en-US" sz="2000">
                <a:latin typeface="Comic Sans MS" pitchFamily="66" charset="0"/>
              </a:rPr>
              <a:t> x K</a:t>
            </a:r>
            <a:r>
              <a:rPr lang="en-US" sz="2000" baseline="-25000">
                <a:latin typeface="Comic Sans MS" pitchFamily="66" charset="0"/>
              </a:rPr>
              <a:t>b</a:t>
            </a:r>
            <a:r>
              <a:rPr lang="en-US" sz="2000">
                <a:latin typeface="Comic Sans MS" pitchFamily="66" charset="0"/>
              </a:rPr>
              <a:t> = 10</a:t>
            </a:r>
            <a:r>
              <a:rPr lang="en-US" sz="2000" baseline="30000">
                <a:latin typeface="Comic Sans MS" pitchFamily="66" charset="0"/>
              </a:rPr>
              <a:t>-14</a:t>
            </a:r>
            <a:r>
              <a:rPr lang="en-US" sz="2000">
                <a:latin typeface="Comic Sans MS" pitchFamily="66" charset="0"/>
              </a:rPr>
              <a:t> (at 298K)</a:t>
            </a:r>
          </a:p>
          <a:p>
            <a:pPr eaLnBrk="1" hangingPunct="1">
              <a:spcBef>
                <a:spcPct val="50000"/>
              </a:spcBef>
            </a:pPr>
            <a:r>
              <a:rPr lang="en-US" sz="2000">
                <a:latin typeface="Comic Sans MS" pitchFamily="66" charset="0"/>
              </a:rPr>
              <a:t>K</a:t>
            </a:r>
            <a:r>
              <a:rPr lang="en-US" sz="2000" baseline="-25000">
                <a:latin typeface="Comic Sans MS" pitchFamily="66" charset="0"/>
              </a:rPr>
              <a:t>b</a:t>
            </a:r>
            <a:r>
              <a:rPr lang="en-US" sz="2000">
                <a:latin typeface="Comic Sans MS" pitchFamily="66" charset="0"/>
              </a:rPr>
              <a:t> = 10</a:t>
            </a:r>
            <a:r>
              <a:rPr lang="en-US" sz="2000" baseline="30000">
                <a:latin typeface="Comic Sans MS" pitchFamily="66" charset="0"/>
              </a:rPr>
              <a:t>-14</a:t>
            </a:r>
            <a:r>
              <a:rPr lang="en-US" sz="2000">
                <a:latin typeface="Comic Sans MS" pitchFamily="66" charset="0"/>
              </a:rPr>
              <a:t>/6.5x10</a:t>
            </a:r>
            <a:r>
              <a:rPr lang="en-US" sz="2000" baseline="30000">
                <a:latin typeface="Comic Sans MS" pitchFamily="66" charset="0"/>
              </a:rPr>
              <a:t>-5</a:t>
            </a:r>
          </a:p>
          <a:p>
            <a:pPr eaLnBrk="1" hangingPunct="1">
              <a:spcBef>
                <a:spcPct val="50000"/>
              </a:spcBef>
            </a:pPr>
            <a:r>
              <a:rPr lang="en-US" sz="2000">
                <a:latin typeface="Comic Sans MS" pitchFamily="66" charset="0"/>
              </a:rPr>
              <a:t>K</a:t>
            </a:r>
            <a:r>
              <a:rPr lang="en-US" sz="2000" baseline="-25000">
                <a:latin typeface="Comic Sans MS" pitchFamily="66" charset="0"/>
              </a:rPr>
              <a:t>b</a:t>
            </a:r>
            <a:r>
              <a:rPr lang="en-US" sz="2000">
                <a:latin typeface="Comic Sans MS" pitchFamily="66" charset="0"/>
              </a:rPr>
              <a:t> = 1.54 x 10</a:t>
            </a:r>
            <a:r>
              <a:rPr lang="en-US" sz="2000" baseline="30000">
                <a:latin typeface="Comic Sans MS" pitchFamily="66" charset="0"/>
              </a:rPr>
              <a:t>-10</a:t>
            </a:r>
          </a:p>
        </p:txBody>
      </p:sp>
      <p:sp>
        <p:nvSpPr>
          <p:cNvPr id="112654" name="Text Box 14"/>
          <p:cNvSpPr txBox="1">
            <a:spLocks noChangeArrowheads="1"/>
          </p:cNvSpPr>
          <p:nvPr/>
        </p:nvSpPr>
        <p:spPr bwMode="auto">
          <a:xfrm>
            <a:off x="4876800" y="5791200"/>
            <a:ext cx="4114800" cy="879475"/>
          </a:xfrm>
          <a:prstGeom prst="rect">
            <a:avLst/>
          </a:prstGeom>
          <a:solidFill>
            <a:srgbClr val="FFFF00"/>
          </a:solidFill>
          <a:ln w="254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eaLnBrk="1" hangingPunct="1">
              <a:spcBef>
                <a:spcPct val="50000"/>
              </a:spcBef>
            </a:pPr>
            <a:r>
              <a:rPr lang="en-US" sz="2000" dirty="0">
                <a:latin typeface="Comic Sans MS" pitchFamily="66" charset="0"/>
              </a:rPr>
              <a:t>x = 1.60x10</a:t>
            </a:r>
            <a:r>
              <a:rPr lang="en-US" sz="2000" baseline="30000" dirty="0">
                <a:latin typeface="Comic Sans MS" pitchFamily="66" charset="0"/>
              </a:rPr>
              <a:t>-6</a:t>
            </a:r>
            <a:r>
              <a:rPr lang="en-US" sz="2000" dirty="0">
                <a:latin typeface="Comic Sans MS" pitchFamily="66" charset="0"/>
              </a:rPr>
              <a:t> = [OH</a:t>
            </a:r>
            <a:r>
              <a:rPr lang="en-US" sz="2000" baseline="30000" dirty="0">
                <a:latin typeface="Comic Sans MS" pitchFamily="66" charset="0"/>
              </a:rPr>
              <a:t>-</a:t>
            </a:r>
            <a:r>
              <a:rPr lang="en-US" sz="2000" dirty="0">
                <a:latin typeface="Comic Sans MS" pitchFamily="66" charset="0"/>
              </a:rPr>
              <a:t>]</a:t>
            </a:r>
          </a:p>
          <a:p>
            <a:pPr algn="ctr" eaLnBrk="1" hangingPunct="1">
              <a:spcBef>
                <a:spcPct val="50000"/>
              </a:spcBef>
            </a:pPr>
            <a:r>
              <a:rPr lang="en-US" sz="2000" dirty="0">
                <a:latin typeface="Comic Sans MS" pitchFamily="66" charset="0"/>
              </a:rPr>
              <a:t>pH = </a:t>
            </a:r>
            <a:r>
              <a:rPr lang="en-US" sz="2000" dirty="0" smtClean="0">
                <a:latin typeface="Comic Sans MS" pitchFamily="66" charset="0"/>
              </a:rPr>
              <a:t>8.21</a:t>
            </a:r>
            <a:endParaRPr lang="en-US" sz="2000" dirty="0">
              <a:latin typeface="Comic Sans MS" pitchFamily="66"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112643">
                                            <p:txEl>
                                              <p:pRg st="0" end="0"/>
                                            </p:txEl>
                                          </p:spTgt>
                                        </p:tgtEl>
                                        <p:attrNameLst>
                                          <p:attrName>style.visibility</p:attrName>
                                        </p:attrNameLst>
                                      </p:cBhvr>
                                      <p:to>
                                        <p:strVal val="visible"/>
                                      </p:to>
                                    </p:set>
                                    <p:animEffect transition="in" filter="box(out)">
                                      <p:cBhvr>
                                        <p:cTn id="7" dur="500"/>
                                        <p:tgtEl>
                                          <p:spTgt spid="112643">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4"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112644">
                                            <p:txEl>
                                              <p:pRg st="0" end="0"/>
                                            </p:txEl>
                                          </p:spTgt>
                                        </p:tgtEl>
                                        <p:attrNameLst>
                                          <p:attrName>style.visibility</p:attrName>
                                        </p:attrNameLst>
                                      </p:cBhvr>
                                      <p:to>
                                        <p:strVal val="visible"/>
                                      </p:to>
                                    </p:set>
                                    <p:animEffect transition="in" filter="box(out)">
                                      <p:cBhvr>
                                        <p:cTn id="12" dur="500"/>
                                        <p:tgtEl>
                                          <p:spTgt spid="112644">
                                            <p:txEl>
                                              <p:pRg st="0" end="0"/>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4" name="camera.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112645">
                                            <p:txEl>
                                              <p:pRg st="0" end="0"/>
                                            </p:txEl>
                                          </p:spTgt>
                                        </p:tgtEl>
                                        <p:attrNameLst>
                                          <p:attrName>style.visibility</p:attrName>
                                        </p:attrNameLst>
                                      </p:cBhvr>
                                      <p:to>
                                        <p:strVal val="visible"/>
                                      </p:to>
                                    </p:set>
                                    <p:animEffect transition="in" filter="box(out)">
                                      <p:cBhvr>
                                        <p:cTn id="17" dur="500"/>
                                        <p:tgtEl>
                                          <p:spTgt spid="112645">
                                            <p:txEl>
                                              <p:pRg st="0" end="0"/>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4" name="camera.wav"/>
                                        </p:tgtEl>
                                      </p:cMediaNode>
                                    </p:audio>
                                  </p:sub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112646">
                                            <p:txEl>
                                              <p:pRg st="0" end="0"/>
                                            </p:txEl>
                                          </p:spTgt>
                                        </p:tgtEl>
                                        <p:attrNameLst>
                                          <p:attrName>style.visibility</p:attrName>
                                        </p:attrNameLst>
                                      </p:cBhvr>
                                      <p:to>
                                        <p:strVal val="visible"/>
                                      </p:to>
                                    </p:set>
                                    <p:animEffect transition="in" filter="box(out)">
                                      <p:cBhvr>
                                        <p:cTn id="22" dur="500"/>
                                        <p:tgtEl>
                                          <p:spTgt spid="112646">
                                            <p:txEl>
                                              <p:pRg st="0" end="0"/>
                                            </p:txEl>
                                          </p:spTgt>
                                        </p:tgtEl>
                                      </p:cBhvr>
                                    </p:animEffect>
                                  </p:childTnLst>
                                  <p:subTnLst>
                                    <p:audio>
                                      <p:cMediaNode>
                                        <p:cTn display="0" masterRel="sameClick">
                                          <p:stCondLst>
                                            <p:cond evt="begin" delay="0">
                                              <p:tn val="20"/>
                                            </p:cond>
                                          </p:stCondLst>
                                          <p:endCondLst>
                                            <p:cond evt="onStopAudio" delay="0">
                                              <p:tgtEl>
                                                <p:sldTgt/>
                                              </p:tgtEl>
                                            </p:cond>
                                          </p:endCondLst>
                                        </p:cTn>
                                        <p:tgtEl>
                                          <p:sndTgt r:embed="rId4" name="camera.wav"/>
                                        </p:tgtEl>
                                      </p:cMediaNode>
                                    </p:audio>
                                  </p:sub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32" fill="hold" grpId="0" nodeType="clickEffect">
                                  <p:stCondLst>
                                    <p:cond delay="0"/>
                                  </p:stCondLst>
                                  <p:childTnLst>
                                    <p:set>
                                      <p:cBhvr>
                                        <p:cTn id="26" dur="1" fill="hold">
                                          <p:stCondLst>
                                            <p:cond delay="0"/>
                                          </p:stCondLst>
                                        </p:cTn>
                                        <p:tgtEl>
                                          <p:spTgt spid="112646">
                                            <p:txEl>
                                              <p:pRg st="1" end="1"/>
                                            </p:txEl>
                                          </p:spTgt>
                                        </p:tgtEl>
                                        <p:attrNameLst>
                                          <p:attrName>style.visibility</p:attrName>
                                        </p:attrNameLst>
                                      </p:cBhvr>
                                      <p:to>
                                        <p:strVal val="visible"/>
                                      </p:to>
                                    </p:set>
                                    <p:animEffect transition="in" filter="box(out)">
                                      <p:cBhvr>
                                        <p:cTn id="27" dur="500"/>
                                        <p:tgtEl>
                                          <p:spTgt spid="112646">
                                            <p:txEl>
                                              <p:pRg st="1" end="1"/>
                                            </p:txEl>
                                          </p:spTgt>
                                        </p:tgtEl>
                                      </p:cBhvr>
                                    </p:animEffect>
                                  </p:childTnLst>
                                  <p:subTnLst>
                                    <p:audio>
                                      <p:cMediaNode>
                                        <p:cTn display="0" masterRel="sameClick">
                                          <p:stCondLst>
                                            <p:cond evt="begin" delay="0">
                                              <p:tn val="25"/>
                                            </p:cond>
                                          </p:stCondLst>
                                          <p:endCondLst>
                                            <p:cond evt="onStopAudio" delay="0">
                                              <p:tgtEl>
                                                <p:sldTgt/>
                                              </p:tgtEl>
                                            </p:cond>
                                          </p:endCondLst>
                                        </p:cTn>
                                        <p:tgtEl>
                                          <p:sndTgt r:embed="rId4" name="camera.wav"/>
                                        </p:tgtEl>
                                      </p:cMediaNode>
                                    </p:audio>
                                  </p:sub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32" fill="hold" grpId="0" nodeType="clickEffect">
                                  <p:stCondLst>
                                    <p:cond delay="0"/>
                                  </p:stCondLst>
                                  <p:childTnLst>
                                    <p:set>
                                      <p:cBhvr>
                                        <p:cTn id="31" dur="1" fill="hold">
                                          <p:stCondLst>
                                            <p:cond delay="0"/>
                                          </p:stCondLst>
                                        </p:cTn>
                                        <p:tgtEl>
                                          <p:spTgt spid="112646">
                                            <p:txEl>
                                              <p:pRg st="2" end="2"/>
                                            </p:txEl>
                                          </p:spTgt>
                                        </p:tgtEl>
                                        <p:attrNameLst>
                                          <p:attrName>style.visibility</p:attrName>
                                        </p:attrNameLst>
                                      </p:cBhvr>
                                      <p:to>
                                        <p:strVal val="visible"/>
                                      </p:to>
                                    </p:set>
                                    <p:animEffect transition="in" filter="box(out)">
                                      <p:cBhvr>
                                        <p:cTn id="32" dur="500"/>
                                        <p:tgtEl>
                                          <p:spTgt spid="112646">
                                            <p:txEl>
                                              <p:pRg st="2" end="2"/>
                                            </p:txEl>
                                          </p:spTgt>
                                        </p:tgtEl>
                                      </p:cBhvr>
                                    </p:animEffect>
                                  </p:childTnLst>
                                  <p:subTnLst>
                                    <p:audio>
                                      <p:cMediaNode>
                                        <p:cTn display="0" masterRel="sameClick">
                                          <p:stCondLst>
                                            <p:cond evt="begin" delay="0">
                                              <p:tn val="30"/>
                                            </p:cond>
                                          </p:stCondLst>
                                          <p:endCondLst>
                                            <p:cond evt="onStopAudio" delay="0">
                                              <p:tgtEl>
                                                <p:sldTgt/>
                                              </p:tgtEl>
                                            </p:cond>
                                          </p:endCondLst>
                                        </p:cTn>
                                        <p:tgtEl>
                                          <p:sndTgt r:embed="rId4" name="camera.wav"/>
                                        </p:tgtEl>
                                      </p:cMediaNode>
                                    </p:audio>
                                  </p:sub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ntr" presetSubtype="32" fill="hold" grpId="0" nodeType="clickEffect">
                                  <p:stCondLst>
                                    <p:cond delay="0"/>
                                  </p:stCondLst>
                                  <p:childTnLst>
                                    <p:set>
                                      <p:cBhvr>
                                        <p:cTn id="36" dur="1" fill="hold">
                                          <p:stCondLst>
                                            <p:cond delay="0"/>
                                          </p:stCondLst>
                                        </p:cTn>
                                        <p:tgtEl>
                                          <p:spTgt spid="112647">
                                            <p:txEl>
                                              <p:pRg st="0" end="0"/>
                                            </p:txEl>
                                          </p:spTgt>
                                        </p:tgtEl>
                                        <p:attrNameLst>
                                          <p:attrName>style.visibility</p:attrName>
                                        </p:attrNameLst>
                                      </p:cBhvr>
                                      <p:to>
                                        <p:strVal val="visible"/>
                                      </p:to>
                                    </p:set>
                                    <p:animEffect transition="in" filter="box(out)">
                                      <p:cBhvr>
                                        <p:cTn id="37" dur="500"/>
                                        <p:tgtEl>
                                          <p:spTgt spid="112647">
                                            <p:txEl>
                                              <p:pRg st="0" end="0"/>
                                            </p:txEl>
                                          </p:spTgt>
                                        </p:tgtEl>
                                      </p:cBhvr>
                                    </p:animEffect>
                                  </p:childTnLst>
                                  <p:subTnLst>
                                    <p:audio>
                                      <p:cMediaNode>
                                        <p:cTn display="0" masterRel="sameClick">
                                          <p:stCondLst>
                                            <p:cond evt="begin" delay="0">
                                              <p:tn val="35"/>
                                            </p:cond>
                                          </p:stCondLst>
                                          <p:endCondLst>
                                            <p:cond evt="onStopAudio" delay="0">
                                              <p:tgtEl>
                                                <p:sldTgt/>
                                              </p:tgtEl>
                                            </p:cond>
                                          </p:endCondLst>
                                        </p:cTn>
                                        <p:tgtEl>
                                          <p:sndTgt r:embed="rId4" name="camera.wav"/>
                                        </p:tgtEl>
                                      </p:cMediaNode>
                                    </p:audio>
                                  </p:subTnLst>
                                </p:cTn>
                              </p:par>
                            </p:childTnLst>
                          </p:cTn>
                        </p:par>
                      </p:childTnLst>
                    </p:cTn>
                  </p:par>
                  <p:par>
                    <p:cTn id="38" fill="hold" nodeType="clickPar">
                      <p:stCondLst>
                        <p:cond delay="indefinite"/>
                      </p:stCondLst>
                      <p:childTnLst>
                        <p:par>
                          <p:cTn id="39" fill="hold" nodeType="withGroup">
                            <p:stCondLst>
                              <p:cond delay="0"/>
                            </p:stCondLst>
                            <p:childTnLst>
                              <p:par>
                                <p:cTn id="40" presetID="4" presetClass="entr" presetSubtype="32" fill="hold" grpId="0" nodeType="clickEffect">
                                  <p:stCondLst>
                                    <p:cond delay="0"/>
                                  </p:stCondLst>
                                  <p:childTnLst>
                                    <p:set>
                                      <p:cBhvr>
                                        <p:cTn id="41" dur="1" fill="hold">
                                          <p:stCondLst>
                                            <p:cond delay="0"/>
                                          </p:stCondLst>
                                        </p:cTn>
                                        <p:tgtEl>
                                          <p:spTgt spid="112648">
                                            <p:txEl>
                                              <p:pRg st="0" end="0"/>
                                            </p:txEl>
                                          </p:spTgt>
                                        </p:tgtEl>
                                        <p:attrNameLst>
                                          <p:attrName>style.visibility</p:attrName>
                                        </p:attrNameLst>
                                      </p:cBhvr>
                                      <p:to>
                                        <p:strVal val="visible"/>
                                      </p:to>
                                    </p:set>
                                    <p:animEffect transition="in" filter="box(out)">
                                      <p:cBhvr>
                                        <p:cTn id="42" dur="500"/>
                                        <p:tgtEl>
                                          <p:spTgt spid="112648">
                                            <p:txEl>
                                              <p:pRg st="0" end="0"/>
                                            </p:txEl>
                                          </p:spTgt>
                                        </p:tgtEl>
                                      </p:cBhvr>
                                    </p:animEffect>
                                  </p:childTnLst>
                                  <p:subTnLst>
                                    <p:audio>
                                      <p:cMediaNode>
                                        <p:cTn display="0" masterRel="sameClick">
                                          <p:stCondLst>
                                            <p:cond evt="begin" delay="0">
                                              <p:tn val="40"/>
                                            </p:cond>
                                          </p:stCondLst>
                                          <p:endCondLst>
                                            <p:cond evt="onStopAudio" delay="0">
                                              <p:tgtEl>
                                                <p:sldTgt/>
                                              </p:tgtEl>
                                            </p:cond>
                                          </p:endCondLst>
                                        </p:cTn>
                                        <p:tgtEl>
                                          <p:sndTgt r:embed="rId4" name="camera.wav"/>
                                        </p:tgtEl>
                                      </p:cMediaNode>
                                    </p:audio>
                                  </p:subTnLst>
                                </p:cTn>
                              </p:par>
                            </p:childTnLst>
                          </p:cTn>
                        </p:par>
                      </p:childTnLst>
                    </p:cTn>
                  </p:par>
                  <p:par>
                    <p:cTn id="43" fill="hold" nodeType="clickPar">
                      <p:stCondLst>
                        <p:cond delay="indefinite"/>
                      </p:stCondLst>
                      <p:childTnLst>
                        <p:par>
                          <p:cTn id="44" fill="hold" nodeType="withGroup">
                            <p:stCondLst>
                              <p:cond delay="0"/>
                            </p:stCondLst>
                            <p:childTnLst>
                              <p:par>
                                <p:cTn id="45" presetID="4" presetClass="entr" presetSubtype="32" fill="hold" grpId="0" nodeType="clickEffect">
                                  <p:stCondLst>
                                    <p:cond delay="0"/>
                                  </p:stCondLst>
                                  <p:childTnLst>
                                    <p:set>
                                      <p:cBhvr>
                                        <p:cTn id="46" dur="1" fill="hold">
                                          <p:stCondLst>
                                            <p:cond delay="0"/>
                                          </p:stCondLst>
                                        </p:cTn>
                                        <p:tgtEl>
                                          <p:spTgt spid="112649"/>
                                        </p:tgtEl>
                                        <p:attrNameLst>
                                          <p:attrName>style.visibility</p:attrName>
                                        </p:attrNameLst>
                                      </p:cBhvr>
                                      <p:to>
                                        <p:strVal val="visible"/>
                                      </p:to>
                                    </p:set>
                                    <p:animEffect transition="in" filter="box(out)">
                                      <p:cBhvr>
                                        <p:cTn id="47" dur="500"/>
                                        <p:tgtEl>
                                          <p:spTgt spid="112649"/>
                                        </p:tgtEl>
                                      </p:cBhvr>
                                    </p:animEffect>
                                  </p:childTnLst>
                                  <p:subTnLst>
                                    <p:audio>
                                      <p:cMediaNode>
                                        <p:cTn display="0" masterRel="sameClick">
                                          <p:stCondLst>
                                            <p:cond evt="begin" delay="0">
                                              <p:tn val="45"/>
                                            </p:cond>
                                          </p:stCondLst>
                                          <p:endCondLst>
                                            <p:cond evt="onStopAudio" delay="0">
                                              <p:tgtEl>
                                                <p:sldTgt/>
                                              </p:tgtEl>
                                            </p:cond>
                                          </p:endCondLst>
                                        </p:cTn>
                                        <p:tgtEl>
                                          <p:sndTgt r:embed="rId4" name="camera.wav"/>
                                        </p:tgtEl>
                                      </p:cMediaNode>
                                    </p:audio>
                                  </p:subTnLst>
                                </p:cTn>
                              </p:par>
                            </p:childTnLst>
                          </p:cTn>
                        </p:par>
                      </p:childTnLst>
                    </p:cTn>
                  </p:par>
                  <p:par>
                    <p:cTn id="48" fill="hold" nodeType="clickPar">
                      <p:stCondLst>
                        <p:cond delay="indefinite"/>
                      </p:stCondLst>
                      <p:childTnLst>
                        <p:par>
                          <p:cTn id="49" fill="hold" nodeType="withGroup">
                            <p:stCondLst>
                              <p:cond delay="0"/>
                            </p:stCondLst>
                            <p:childTnLst>
                              <p:par>
                                <p:cTn id="50" presetID="4" presetClass="entr" presetSubtype="32" fill="hold" grpId="0" nodeType="clickEffect">
                                  <p:stCondLst>
                                    <p:cond delay="0"/>
                                  </p:stCondLst>
                                  <p:childTnLst>
                                    <p:set>
                                      <p:cBhvr>
                                        <p:cTn id="51" dur="1" fill="hold">
                                          <p:stCondLst>
                                            <p:cond delay="0"/>
                                          </p:stCondLst>
                                        </p:cTn>
                                        <p:tgtEl>
                                          <p:spTgt spid="112650">
                                            <p:txEl>
                                              <p:pRg st="0" end="0"/>
                                            </p:txEl>
                                          </p:spTgt>
                                        </p:tgtEl>
                                        <p:attrNameLst>
                                          <p:attrName>style.visibility</p:attrName>
                                        </p:attrNameLst>
                                      </p:cBhvr>
                                      <p:to>
                                        <p:strVal val="visible"/>
                                      </p:to>
                                    </p:set>
                                    <p:animEffect transition="in" filter="box(out)">
                                      <p:cBhvr>
                                        <p:cTn id="52" dur="500"/>
                                        <p:tgtEl>
                                          <p:spTgt spid="112650">
                                            <p:txEl>
                                              <p:pRg st="0" end="0"/>
                                            </p:txEl>
                                          </p:spTgt>
                                        </p:tgtEl>
                                      </p:cBhvr>
                                    </p:animEffect>
                                  </p:childTnLst>
                                  <p:subTnLst>
                                    <p:audio>
                                      <p:cMediaNode>
                                        <p:cTn display="0" masterRel="sameClick">
                                          <p:stCondLst>
                                            <p:cond evt="begin" delay="0">
                                              <p:tn val="50"/>
                                            </p:cond>
                                          </p:stCondLst>
                                          <p:endCondLst>
                                            <p:cond evt="onStopAudio" delay="0">
                                              <p:tgtEl>
                                                <p:sldTgt/>
                                              </p:tgtEl>
                                            </p:cond>
                                          </p:endCondLst>
                                        </p:cTn>
                                        <p:tgtEl>
                                          <p:sndTgt r:embed="rId4" name="camera.wav"/>
                                        </p:tgtEl>
                                      </p:cMediaNode>
                                    </p:audio>
                                  </p:subTnLst>
                                </p:cTn>
                              </p:par>
                            </p:childTnLst>
                          </p:cTn>
                        </p:par>
                      </p:childTnLst>
                    </p:cTn>
                  </p:par>
                  <p:par>
                    <p:cTn id="53" fill="hold" nodeType="clickPar">
                      <p:stCondLst>
                        <p:cond delay="indefinite"/>
                      </p:stCondLst>
                      <p:childTnLst>
                        <p:par>
                          <p:cTn id="54" fill="hold" nodeType="withGroup">
                            <p:stCondLst>
                              <p:cond delay="0"/>
                            </p:stCondLst>
                            <p:childTnLst>
                              <p:par>
                                <p:cTn id="55" presetID="4" presetClass="entr" presetSubtype="32" fill="hold" grpId="0" nodeType="clickEffect">
                                  <p:stCondLst>
                                    <p:cond delay="0"/>
                                  </p:stCondLst>
                                  <p:childTnLst>
                                    <p:set>
                                      <p:cBhvr>
                                        <p:cTn id="56" dur="1" fill="hold">
                                          <p:stCondLst>
                                            <p:cond delay="0"/>
                                          </p:stCondLst>
                                        </p:cTn>
                                        <p:tgtEl>
                                          <p:spTgt spid="112651">
                                            <p:txEl>
                                              <p:pRg st="0" end="0"/>
                                            </p:txEl>
                                          </p:spTgt>
                                        </p:tgtEl>
                                        <p:attrNameLst>
                                          <p:attrName>style.visibility</p:attrName>
                                        </p:attrNameLst>
                                      </p:cBhvr>
                                      <p:to>
                                        <p:strVal val="visible"/>
                                      </p:to>
                                    </p:set>
                                    <p:animEffect transition="in" filter="box(out)">
                                      <p:cBhvr>
                                        <p:cTn id="57" dur="500"/>
                                        <p:tgtEl>
                                          <p:spTgt spid="112651">
                                            <p:txEl>
                                              <p:pRg st="0" end="0"/>
                                            </p:txEl>
                                          </p:spTgt>
                                        </p:tgtEl>
                                      </p:cBhvr>
                                    </p:animEffect>
                                  </p:childTnLst>
                                  <p:subTnLst>
                                    <p:audio>
                                      <p:cMediaNode>
                                        <p:cTn display="0" masterRel="sameClick">
                                          <p:stCondLst>
                                            <p:cond evt="begin" delay="0">
                                              <p:tn val="55"/>
                                            </p:cond>
                                          </p:stCondLst>
                                          <p:endCondLst>
                                            <p:cond evt="onStopAudio" delay="0">
                                              <p:tgtEl>
                                                <p:sldTgt/>
                                              </p:tgtEl>
                                            </p:cond>
                                          </p:endCondLst>
                                        </p:cTn>
                                        <p:tgtEl>
                                          <p:sndTgt r:embed="rId4" name="camera.wav"/>
                                        </p:tgtEl>
                                      </p:cMediaNode>
                                    </p:audio>
                                  </p:subTnLst>
                                </p:cTn>
                              </p:par>
                            </p:childTnLst>
                          </p:cTn>
                        </p:par>
                      </p:childTnLst>
                    </p:cTn>
                  </p:par>
                  <p:par>
                    <p:cTn id="58" fill="hold" nodeType="clickPar">
                      <p:stCondLst>
                        <p:cond delay="indefinite"/>
                      </p:stCondLst>
                      <p:childTnLst>
                        <p:par>
                          <p:cTn id="59" fill="hold" nodeType="withGroup">
                            <p:stCondLst>
                              <p:cond delay="0"/>
                            </p:stCondLst>
                            <p:childTnLst>
                              <p:par>
                                <p:cTn id="60" presetID="2" presetClass="entr" presetSubtype="8" fill="hold" nodeType="clickEffect">
                                  <p:stCondLst>
                                    <p:cond delay="0"/>
                                  </p:stCondLst>
                                  <p:childTnLst>
                                    <p:set>
                                      <p:cBhvr>
                                        <p:cTn id="61" dur="1" fill="hold">
                                          <p:stCondLst>
                                            <p:cond delay="0"/>
                                          </p:stCondLst>
                                        </p:cTn>
                                        <p:tgtEl>
                                          <p:spTgt spid="112652"/>
                                        </p:tgtEl>
                                        <p:attrNameLst>
                                          <p:attrName>style.visibility</p:attrName>
                                        </p:attrNameLst>
                                      </p:cBhvr>
                                      <p:to>
                                        <p:strVal val="visible"/>
                                      </p:to>
                                    </p:set>
                                    <p:anim calcmode="lin" valueType="num">
                                      <p:cBhvr additive="base">
                                        <p:cTn id="62" dur="500" fill="hold"/>
                                        <p:tgtEl>
                                          <p:spTgt spid="112652"/>
                                        </p:tgtEl>
                                        <p:attrNameLst>
                                          <p:attrName>ppt_x</p:attrName>
                                        </p:attrNameLst>
                                      </p:cBhvr>
                                      <p:tavLst>
                                        <p:tav tm="0">
                                          <p:val>
                                            <p:strVal val="0-#ppt_w/2"/>
                                          </p:val>
                                        </p:tav>
                                        <p:tav tm="100000">
                                          <p:val>
                                            <p:strVal val="#ppt_x"/>
                                          </p:val>
                                        </p:tav>
                                      </p:tavLst>
                                    </p:anim>
                                    <p:anim calcmode="lin" valueType="num">
                                      <p:cBhvr additive="base">
                                        <p:cTn id="63" dur="500" fill="hold"/>
                                        <p:tgtEl>
                                          <p:spTgt spid="11265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60"/>
                                            </p:cond>
                                          </p:stCondLst>
                                          <p:endCondLst>
                                            <p:cond evt="onStopAudio" delay="0">
                                              <p:tgtEl>
                                                <p:sldTgt/>
                                              </p:tgtEl>
                                            </p:cond>
                                          </p:endCondLst>
                                        </p:cTn>
                                        <p:tgtEl>
                                          <p:sndTgt r:embed="rId5" name="whoosh.wav"/>
                                        </p:tgtEl>
                                      </p:cMediaNode>
                                    </p:audio>
                                  </p:subTnLst>
                                </p:cTn>
                              </p:par>
                            </p:childTnLst>
                          </p:cTn>
                        </p:par>
                      </p:childTnLst>
                    </p:cTn>
                  </p:par>
                  <p:par>
                    <p:cTn id="64" fill="hold" nodeType="clickPar">
                      <p:stCondLst>
                        <p:cond delay="indefinite"/>
                      </p:stCondLst>
                      <p:childTnLst>
                        <p:par>
                          <p:cTn id="65" fill="hold" nodeType="withGroup">
                            <p:stCondLst>
                              <p:cond delay="0"/>
                            </p:stCondLst>
                            <p:childTnLst>
                              <p:par>
                                <p:cTn id="66" presetID="4" presetClass="entr" presetSubtype="32" fill="hold" grpId="0" nodeType="clickEffect">
                                  <p:stCondLst>
                                    <p:cond delay="0"/>
                                  </p:stCondLst>
                                  <p:childTnLst>
                                    <p:set>
                                      <p:cBhvr>
                                        <p:cTn id="67" dur="1" fill="hold">
                                          <p:stCondLst>
                                            <p:cond delay="0"/>
                                          </p:stCondLst>
                                        </p:cTn>
                                        <p:tgtEl>
                                          <p:spTgt spid="112653"/>
                                        </p:tgtEl>
                                        <p:attrNameLst>
                                          <p:attrName>style.visibility</p:attrName>
                                        </p:attrNameLst>
                                      </p:cBhvr>
                                      <p:to>
                                        <p:strVal val="visible"/>
                                      </p:to>
                                    </p:set>
                                    <p:animEffect transition="in" filter="box(out)">
                                      <p:cBhvr>
                                        <p:cTn id="68" dur="500"/>
                                        <p:tgtEl>
                                          <p:spTgt spid="112653"/>
                                        </p:tgtEl>
                                      </p:cBhvr>
                                    </p:animEffect>
                                  </p:childTnLst>
                                  <p:subTnLst>
                                    <p:audio>
                                      <p:cMediaNode>
                                        <p:cTn display="0" masterRel="sameClick">
                                          <p:stCondLst>
                                            <p:cond evt="begin" delay="0">
                                              <p:tn val="66"/>
                                            </p:cond>
                                          </p:stCondLst>
                                          <p:endCondLst>
                                            <p:cond evt="onStopAudio" delay="0">
                                              <p:tgtEl>
                                                <p:sldTgt/>
                                              </p:tgtEl>
                                            </p:cond>
                                          </p:endCondLst>
                                        </p:cTn>
                                        <p:tgtEl>
                                          <p:sndTgt r:embed="rId4" name="camera.wav"/>
                                        </p:tgtEl>
                                      </p:cMediaNode>
                                    </p:audio>
                                  </p:subTnLst>
                                </p:cTn>
                              </p:par>
                            </p:childTnLst>
                          </p:cTn>
                        </p:par>
                      </p:childTnLst>
                    </p:cTn>
                  </p:par>
                  <p:par>
                    <p:cTn id="69" fill="hold" nodeType="clickPar">
                      <p:stCondLst>
                        <p:cond delay="indefinite"/>
                      </p:stCondLst>
                      <p:childTnLst>
                        <p:par>
                          <p:cTn id="70" fill="hold" nodeType="withGroup">
                            <p:stCondLst>
                              <p:cond delay="0"/>
                            </p:stCondLst>
                            <p:childTnLst>
                              <p:par>
                                <p:cTn id="71" presetID="4" presetClass="entr" presetSubtype="32" fill="hold" grpId="0" nodeType="clickEffect">
                                  <p:stCondLst>
                                    <p:cond delay="0"/>
                                  </p:stCondLst>
                                  <p:childTnLst>
                                    <p:set>
                                      <p:cBhvr>
                                        <p:cTn id="72" dur="1" fill="hold">
                                          <p:stCondLst>
                                            <p:cond delay="0"/>
                                          </p:stCondLst>
                                        </p:cTn>
                                        <p:tgtEl>
                                          <p:spTgt spid="112654"/>
                                        </p:tgtEl>
                                        <p:attrNameLst>
                                          <p:attrName>style.visibility</p:attrName>
                                        </p:attrNameLst>
                                      </p:cBhvr>
                                      <p:to>
                                        <p:strVal val="visible"/>
                                      </p:to>
                                    </p:set>
                                    <p:animEffect transition="in" filter="box(out)">
                                      <p:cBhvr>
                                        <p:cTn id="73" dur="500"/>
                                        <p:tgtEl>
                                          <p:spTgt spid="112654"/>
                                        </p:tgtEl>
                                      </p:cBhvr>
                                    </p:animEffect>
                                  </p:childTnLst>
                                  <p:subTnLst>
                                    <p:audio>
                                      <p:cMediaNode>
                                        <p:cTn display="0" masterRel="sameClick">
                                          <p:stCondLst>
                                            <p:cond evt="begin" delay="0">
                                              <p:tn val="71"/>
                                            </p:cond>
                                          </p:stCondLst>
                                          <p:endCondLst>
                                            <p:cond evt="onStopAudio" delay="0">
                                              <p:tgtEl>
                                                <p:sldTgt/>
                                              </p:tgtEl>
                                            </p:cond>
                                          </p:endCondLst>
                                        </p:cTn>
                                        <p:tgtEl>
                                          <p:sndTgt r:embed="rId4"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43" grpId="0" build="p" autoUpdateAnimBg="0"/>
      <p:bldP spid="112644" grpId="0" build="p" autoUpdateAnimBg="0"/>
      <p:bldP spid="112645" grpId="0" build="p" autoUpdateAnimBg="0"/>
      <p:bldP spid="112646" grpId="0" build="p" autoUpdateAnimBg="0"/>
      <p:bldP spid="112647" grpId="0" build="p" autoUpdateAnimBg="0"/>
      <p:bldP spid="112648" grpId="0" build="p" autoUpdateAnimBg="0"/>
      <p:bldP spid="112649" grpId="0" animBg="1"/>
      <p:bldP spid="112650" grpId="0" build="p" autoUpdateAnimBg="0"/>
      <p:bldP spid="112651" grpId="0" build="p" autoUpdateAnimBg="0"/>
      <p:bldP spid="112653" grpId="0" animBg="1" autoUpdateAnimBg="0"/>
      <p:bldP spid="112654" grpId="0" animBg="1" autoUpdateAnimBg="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1370013" y="301625"/>
            <a:ext cx="7313612" cy="793750"/>
          </a:xfrm>
          <a:noFill/>
        </p:spPr>
        <p:txBody>
          <a:bodyPr lIns="92075" tIns="46038" rIns="92075" bIns="46038" anchor="t" anchorCtr="1">
            <a:spAutoFit/>
          </a:bodyPr>
          <a:lstStyle/>
          <a:p>
            <a:pPr eaLnBrk="1" hangingPunct="1"/>
            <a:r>
              <a:rPr lang="en-US" sz="4600" smtClean="0"/>
              <a:t>Titration Units</a:t>
            </a:r>
          </a:p>
        </p:txBody>
      </p:sp>
      <p:sp>
        <p:nvSpPr>
          <p:cNvPr id="130051" name="Rectangle 3"/>
          <p:cNvSpPr>
            <a:spLocks noGrp="1" noChangeArrowheads="1"/>
          </p:cNvSpPr>
          <p:nvPr>
            <p:ph type="body" idx="1"/>
          </p:nvPr>
        </p:nvSpPr>
        <p:spPr>
          <a:xfrm>
            <a:off x="914400" y="1827213"/>
            <a:ext cx="7769225" cy="4725987"/>
          </a:xfrm>
          <a:noFill/>
        </p:spPr>
        <p:txBody>
          <a:bodyPr lIns="92075" tIns="46038" rIns="92075" bIns="46038"/>
          <a:lstStyle/>
          <a:p>
            <a:pPr eaLnBrk="1" hangingPunct="1"/>
            <a:endParaRPr lang="en-US" sz="2800" smtClean="0"/>
          </a:p>
          <a:p>
            <a:pPr eaLnBrk="1" hangingPunct="1"/>
            <a:r>
              <a:rPr lang="en-US" sz="2600" smtClean="0"/>
              <a:t>millimole (mmol) = 1/1000 mol = 10</a:t>
            </a:r>
            <a:r>
              <a:rPr lang="en-US" sz="2600" baseline="30000" smtClean="0"/>
              <a:t>-3</a:t>
            </a:r>
            <a:r>
              <a:rPr lang="en-US" sz="2600" smtClean="0"/>
              <a:t> mol</a:t>
            </a:r>
            <a:r>
              <a:rPr lang="en-US" sz="2800" smtClean="0"/>
              <a:t/>
            </a:r>
            <a:br>
              <a:rPr lang="en-US" sz="2800" smtClean="0"/>
            </a:br>
            <a:endParaRPr lang="en-US" sz="2800" smtClean="0"/>
          </a:p>
          <a:p>
            <a:pPr eaLnBrk="1" hangingPunct="1"/>
            <a:r>
              <a:rPr lang="en-US" sz="2800" smtClean="0"/>
              <a:t>Molarity = mol/L = mmol/mL </a:t>
            </a:r>
            <a:br>
              <a:rPr lang="en-US" sz="2800" smtClean="0"/>
            </a:br>
            <a:endParaRPr lang="en-US" sz="2800" smtClean="0"/>
          </a:p>
          <a:p>
            <a:pPr lvl="1" eaLnBrk="1" hangingPunct="1"/>
            <a:r>
              <a:rPr lang="en-US" sz="2800" smtClean="0"/>
              <a:t>This makes calculations easier because we will rarely add liters of solution.</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130051">
                                            <p:txEl>
                                              <p:pRg st="1" end="1"/>
                                            </p:txEl>
                                          </p:spTgt>
                                        </p:tgtEl>
                                        <p:attrNameLst>
                                          <p:attrName>style.visibility</p:attrName>
                                        </p:attrNameLst>
                                      </p:cBhvr>
                                      <p:to>
                                        <p:strVal val="visible"/>
                                      </p:to>
                                    </p:set>
                                    <p:anim to="" calcmode="lin" valueType="num">
                                      <p:cBhvr>
                                        <p:cTn id="7" dur="1" fill="hold"/>
                                        <p:tgtEl>
                                          <p:spTgt spid="130051">
                                            <p:txEl>
                                              <p:pRg st="1" end="1"/>
                                            </p:txEl>
                                          </p:spTgt>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130051">
                                            <p:txEl>
                                              <p:pRg st="2" end="2"/>
                                            </p:txEl>
                                          </p:spTgt>
                                        </p:tgtEl>
                                        <p:attrNameLst>
                                          <p:attrName>style.visibility</p:attrName>
                                        </p:attrNameLst>
                                      </p:cBhvr>
                                      <p:to>
                                        <p:strVal val="visible"/>
                                      </p:to>
                                    </p:set>
                                    <p:anim to="" calcmode="lin" valueType="num">
                                      <p:cBhvr>
                                        <p:cTn id="12" dur="1" fill="hold"/>
                                        <p:tgtEl>
                                          <p:spTgt spid="130051">
                                            <p:txEl>
                                              <p:pRg st="2" end="2"/>
                                            </p:txEl>
                                          </p:spTgt>
                                        </p:tgtEl>
                                        <p:attrNameLst>
                                          <p:attrName/>
                                        </p:attrNameLst>
                                      </p:cBhvr>
                                    </p:anim>
                                  </p:childTnLst>
                                </p:cTn>
                              </p:par>
                              <p:par>
                                <p:cTn id="13" presetID="24" presetClass="entr" presetSubtype="0" fill="hold" grpId="0" nodeType="withEffect">
                                  <p:stCondLst>
                                    <p:cond delay="0"/>
                                  </p:stCondLst>
                                  <p:childTnLst>
                                    <p:set>
                                      <p:cBhvr>
                                        <p:cTn id="14" dur="1" fill="hold">
                                          <p:stCondLst>
                                            <p:cond delay="499"/>
                                          </p:stCondLst>
                                        </p:cTn>
                                        <p:tgtEl>
                                          <p:spTgt spid="130051">
                                            <p:txEl>
                                              <p:pRg st="3" end="3"/>
                                            </p:txEl>
                                          </p:spTgt>
                                        </p:tgtEl>
                                        <p:attrNameLst>
                                          <p:attrName>style.visibility</p:attrName>
                                        </p:attrNameLst>
                                      </p:cBhvr>
                                      <p:to>
                                        <p:strVal val="visible"/>
                                      </p:to>
                                    </p:set>
                                    <p:anim to="" calcmode="lin" valueType="num">
                                      <p:cBhvr>
                                        <p:cTn id="15" dur="1" fill="hold"/>
                                        <p:tgtEl>
                                          <p:spTgt spid="130051">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051" grpId="0" build="p"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2"/>
          <p:cNvSpPr txBox="1">
            <a:spLocks noChangeArrowheads="1"/>
          </p:cNvSpPr>
          <p:nvPr/>
        </p:nvSpPr>
        <p:spPr bwMode="auto">
          <a:xfrm>
            <a:off x="533400" y="0"/>
            <a:ext cx="7924800" cy="1793875"/>
          </a:xfrm>
          <a:prstGeom prst="rect">
            <a:avLst/>
          </a:prstGeom>
          <a:solidFill>
            <a:srgbClr val="FFFF00"/>
          </a:solidFill>
          <a:ln w="254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dirty="0">
                <a:latin typeface="Comic Sans MS" pitchFamily="66" charset="0"/>
              </a:rPr>
              <a:t>Example:  Titration of a Strong Base and a Weak Acid</a:t>
            </a:r>
          </a:p>
          <a:p>
            <a:pPr eaLnBrk="1" hangingPunct="1">
              <a:spcBef>
                <a:spcPct val="50000"/>
              </a:spcBef>
            </a:pPr>
            <a:r>
              <a:rPr lang="en-US" sz="2000" dirty="0">
                <a:latin typeface="Comic Sans MS" pitchFamily="66" charset="0"/>
              </a:rPr>
              <a:t>Calculate the pH when the following quantities of 0.050M KOH solution have been added to 50.0 ml of a </a:t>
            </a:r>
            <a:r>
              <a:rPr lang="en-US" sz="2000" dirty="0" smtClean="0">
                <a:latin typeface="Comic Sans MS" pitchFamily="66" charset="0"/>
              </a:rPr>
              <a:t>0.025M </a:t>
            </a:r>
            <a:r>
              <a:rPr lang="en-US" sz="2000" dirty="0">
                <a:latin typeface="Comic Sans MS" pitchFamily="66" charset="0"/>
              </a:rPr>
              <a:t>solution of benzoic acid (HC</a:t>
            </a:r>
            <a:r>
              <a:rPr lang="en-US" sz="2000" baseline="-25000" dirty="0">
                <a:latin typeface="Comic Sans MS" pitchFamily="66" charset="0"/>
              </a:rPr>
              <a:t>7</a:t>
            </a:r>
            <a:r>
              <a:rPr lang="en-US" sz="2000" dirty="0">
                <a:latin typeface="Comic Sans MS" pitchFamily="66" charset="0"/>
              </a:rPr>
              <a:t>H</a:t>
            </a:r>
            <a:r>
              <a:rPr lang="en-US" sz="2000" baseline="-25000" dirty="0">
                <a:latin typeface="Comic Sans MS" pitchFamily="66" charset="0"/>
              </a:rPr>
              <a:t>5</a:t>
            </a:r>
            <a:r>
              <a:rPr lang="en-US" sz="2000" dirty="0">
                <a:latin typeface="Comic Sans MS" pitchFamily="66" charset="0"/>
              </a:rPr>
              <a:t>O</a:t>
            </a:r>
            <a:r>
              <a:rPr lang="en-US" sz="2000" baseline="-25000" dirty="0">
                <a:latin typeface="Comic Sans MS" pitchFamily="66" charset="0"/>
              </a:rPr>
              <a:t>2</a:t>
            </a:r>
            <a:r>
              <a:rPr lang="en-US" sz="2000" dirty="0">
                <a:latin typeface="Comic Sans MS" pitchFamily="66" charset="0"/>
              </a:rPr>
              <a:t>    </a:t>
            </a:r>
            <a:r>
              <a:rPr lang="en-US" sz="2000" dirty="0" err="1">
                <a:latin typeface="Comic Sans MS" pitchFamily="66" charset="0"/>
              </a:rPr>
              <a:t>Ka</a:t>
            </a:r>
            <a:r>
              <a:rPr lang="en-US" sz="2000" dirty="0">
                <a:latin typeface="Comic Sans MS" pitchFamily="66" charset="0"/>
              </a:rPr>
              <a:t> = 6.5x10</a:t>
            </a:r>
            <a:r>
              <a:rPr lang="en-US" sz="2000" baseline="30000" dirty="0">
                <a:latin typeface="Comic Sans MS" pitchFamily="66" charset="0"/>
              </a:rPr>
              <a:t>-5</a:t>
            </a:r>
            <a:r>
              <a:rPr lang="en-US" sz="2000" dirty="0">
                <a:latin typeface="Comic Sans MS" pitchFamily="66" charset="0"/>
              </a:rPr>
              <a:t>).   A) 20.0ml     B) 25.0ml     C) 30.0ml</a:t>
            </a:r>
          </a:p>
        </p:txBody>
      </p:sp>
      <p:sp>
        <p:nvSpPr>
          <p:cNvPr id="29699" name="Text Box 3"/>
          <p:cNvSpPr txBox="1">
            <a:spLocks noChangeArrowheads="1"/>
          </p:cNvSpPr>
          <p:nvPr/>
        </p:nvSpPr>
        <p:spPr bwMode="auto">
          <a:xfrm>
            <a:off x="1066800" y="2133600"/>
            <a:ext cx="6477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a:solidFill>
                  <a:schemeClr val="hlink"/>
                </a:solidFill>
                <a:latin typeface="Comic Sans MS" pitchFamily="66" charset="0"/>
              </a:rPr>
              <a:t>Step 4:  Beyond the Eq point (30.0 ml KOH added)</a:t>
            </a:r>
          </a:p>
        </p:txBody>
      </p:sp>
      <p:sp>
        <p:nvSpPr>
          <p:cNvPr id="114692" name="Text Box 4"/>
          <p:cNvSpPr txBox="1">
            <a:spLocks noChangeArrowheads="1"/>
          </p:cNvSpPr>
          <p:nvPr/>
        </p:nvSpPr>
        <p:spPr bwMode="auto">
          <a:xfrm>
            <a:off x="609600" y="2895600"/>
            <a:ext cx="84582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a:latin typeface="Comic Sans MS" pitchFamily="66" charset="0"/>
              </a:rPr>
              <a:t>Beyond the equivalence point, there is no longer any benzoic acid to neutralize the additional KOH added.  The pH of the solution will be determined by the amount of excess KOH  (the effect of the salt is negligible compared to the KOH)</a:t>
            </a:r>
          </a:p>
        </p:txBody>
      </p:sp>
      <p:sp>
        <p:nvSpPr>
          <p:cNvPr id="114693" name="Text Box 5"/>
          <p:cNvSpPr txBox="1">
            <a:spLocks noChangeArrowheads="1"/>
          </p:cNvSpPr>
          <p:nvPr/>
        </p:nvSpPr>
        <p:spPr bwMode="auto">
          <a:xfrm>
            <a:off x="1676400" y="4495800"/>
            <a:ext cx="6553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a:latin typeface="Comic Sans MS" pitchFamily="66" charset="0"/>
              </a:rPr>
              <a:t>50.0ml  x  0.025M  =  1.25 mmol  HC</a:t>
            </a:r>
            <a:r>
              <a:rPr lang="en-US" sz="2000" baseline="-25000">
                <a:latin typeface="Comic Sans MS" pitchFamily="66" charset="0"/>
              </a:rPr>
              <a:t>7</a:t>
            </a:r>
            <a:r>
              <a:rPr lang="en-US" sz="2000">
                <a:latin typeface="Comic Sans MS" pitchFamily="66" charset="0"/>
              </a:rPr>
              <a:t>H</a:t>
            </a:r>
            <a:r>
              <a:rPr lang="en-US" sz="2000" baseline="-25000">
                <a:latin typeface="Comic Sans MS" pitchFamily="66" charset="0"/>
              </a:rPr>
              <a:t>5</a:t>
            </a:r>
            <a:r>
              <a:rPr lang="en-US" sz="2000">
                <a:latin typeface="Comic Sans MS" pitchFamily="66" charset="0"/>
              </a:rPr>
              <a:t>O</a:t>
            </a:r>
            <a:r>
              <a:rPr lang="en-US" sz="2000" baseline="-25000">
                <a:latin typeface="Comic Sans MS" pitchFamily="66" charset="0"/>
              </a:rPr>
              <a:t>2</a:t>
            </a:r>
          </a:p>
        </p:txBody>
      </p:sp>
      <p:sp>
        <p:nvSpPr>
          <p:cNvPr id="114694" name="Text Box 6"/>
          <p:cNvSpPr txBox="1">
            <a:spLocks noChangeArrowheads="1"/>
          </p:cNvSpPr>
          <p:nvPr/>
        </p:nvSpPr>
        <p:spPr bwMode="auto">
          <a:xfrm>
            <a:off x="1676400" y="4191000"/>
            <a:ext cx="6019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a:latin typeface="Comic Sans MS" pitchFamily="66" charset="0"/>
              </a:rPr>
              <a:t>30.0ml  x  0.050M  =  1.50 mmol KOH added               </a:t>
            </a:r>
          </a:p>
        </p:txBody>
      </p:sp>
      <p:sp>
        <p:nvSpPr>
          <p:cNvPr id="114695" name="Line 7"/>
          <p:cNvSpPr>
            <a:spLocks noChangeShapeType="1"/>
          </p:cNvSpPr>
          <p:nvPr/>
        </p:nvSpPr>
        <p:spPr bwMode="auto">
          <a:xfrm>
            <a:off x="1295400" y="4953000"/>
            <a:ext cx="6324600" cy="0"/>
          </a:xfrm>
          <a:prstGeom prst="line">
            <a:avLst/>
          </a:prstGeom>
          <a:noFill/>
          <a:ln w="25400">
            <a:solidFill>
              <a:schemeClr val="hlink"/>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114696" name="Text Box 8"/>
          <p:cNvSpPr txBox="1">
            <a:spLocks noChangeArrowheads="1"/>
          </p:cNvSpPr>
          <p:nvPr/>
        </p:nvSpPr>
        <p:spPr bwMode="auto">
          <a:xfrm>
            <a:off x="4267200" y="4953000"/>
            <a:ext cx="4648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dirty="0">
                <a:latin typeface="Comic Sans MS" pitchFamily="66" charset="0"/>
              </a:rPr>
              <a:t>0.25 </a:t>
            </a:r>
            <a:r>
              <a:rPr lang="en-US" sz="2000" dirty="0" err="1" smtClean="0">
                <a:latin typeface="Comic Sans MS" pitchFamily="66" charset="0"/>
              </a:rPr>
              <a:t>mmol</a:t>
            </a:r>
            <a:r>
              <a:rPr lang="en-US" sz="2000" dirty="0" smtClean="0">
                <a:latin typeface="Comic Sans MS" pitchFamily="66" charset="0"/>
              </a:rPr>
              <a:t> </a:t>
            </a:r>
            <a:r>
              <a:rPr lang="en-US" sz="2000" dirty="0">
                <a:latin typeface="Comic Sans MS" pitchFamily="66" charset="0"/>
              </a:rPr>
              <a:t>excess OH-</a:t>
            </a:r>
          </a:p>
        </p:txBody>
      </p:sp>
      <p:graphicFrame>
        <p:nvGraphicFramePr>
          <p:cNvPr id="114697" name="Object 9"/>
          <p:cNvGraphicFramePr>
            <a:graphicFrameLocks noChangeAspect="1"/>
          </p:cNvGraphicFramePr>
          <p:nvPr/>
        </p:nvGraphicFramePr>
        <p:xfrm>
          <a:off x="776288" y="5695950"/>
          <a:ext cx="4086225" cy="869950"/>
        </p:xfrm>
        <a:graphic>
          <a:graphicData uri="http://schemas.openxmlformats.org/presentationml/2006/ole">
            <mc:AlternateContent xmlns:mc="http://schemas.openxmlformats.org/markup-compatibility/2006">
              <mc:Choice xmlns:v="urn:schemas-microsoft-com:vml" Requires="v">
                <p:oleObj spid="_x0000_s29725" name="Equation" r:id="rId5" imgW="1790640" imgH="380880" progId="Equation.DSMT4">
                  <p:embed/>
                </p:oleObj>
              </mc:Choice>
              <mc:Fallback>
                <p:oleObj name="Equation" r:id="rId5" imgW="1790640" imgH="380880" progId="Equation.DSMT4">
                  <p:embed/>
                  <p:pic>
                    <p:nvPicPr>
                      <p:cNvPr id="0" name="Object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6288" y="5695950"/>
                        <a:ext cx="4086225" cy="869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4698" name="Text Box 10"/>
          <p:cNvSpPr txBox="1">
            <a:spLocks noChangeArrowheads="1"/>
          </p:cNvSpPr>
          <p:nvPr/>
        </p:nvSpPr>
        <p:spPr bwMode="auto">
          <a:xfrm>
            <a:off x="6248400" y="5562600"/>
            <a:ext cx="1676400" cy="879475"/>
          </a:xfrm>
          <a:prstGeom prst="rect">
            <a:avLst/>
          </a:prstGeom>
          <a:solidFill>
            <a:srgbClr val="FFFF00"/>
          </a:solidFill>
          <a:ln w="254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eaLnBrk="1" hangingPunct="1">
              <a:spcBef>
                <a:spcPct val="50000"/>
              </a:spcBef>
            </a:pPr>
            <a:r>
              <a:rPr lang="en-US" sz="2000">
                <a:latin typeface="Comic Sans MS" pitchFamily="66" charset="0"/>
              </a:rPr>
              <a:t>pOH = 2.51</a:t>
            </a:r>
          </a:p>
          <a:p>
            <a:pPr algn="ctr" eaLnBrk="1" hangingPunct="1">
              <a:spcBef>
                <a:spcPct val="50000"/>
              </a:spcBef>
            </a:pPr>
            <a:r>
              <a:rPr lang="en-US" sz="2000">
                <a:latin typeface="Comic Sans MS" pitchFamily="66" charset="0"/>
              </a:rPr>
              <a:t>pH = 11.49</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114692">
                                            <p:txEl>
                                              <p:pRg st="0" end="0"/>
                                            </p:txEl>
                                          </p:spTgt>
                                        </p:tgtEl>
                                        <p:attrNameLst>
                                          <p:attrName>style.visibility</p:attrName>
                                        </p:attrNameLst>
                                      </p:cBhvr>
                                      <p:to>
                                        <p:strVal val="visible"/>
                                      </p:to>
                                    </p:set>
                                    <p:animEffect transition="in" filter="box(out)">
                                      <p:cBhvr>
                                        <p:cTn id="7" dur="500"/>
                                        <p:tgtEl>
                                          <p:spTgt spid="114692">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4"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114694">
                                            <p:txEl>
                                              <p:pRg st="0" end="0"/>
                                            </p:txEl>
                                          </p:spTgt>
                                        </p:tgtEl>
                                        <p:attrNameLst>
                                          <p:attrName>style.visibility</p:attrName>
                                        </p:attrNameLst>
                                      </p:cBhvr>
                                      <p:to>
                                        <p:strVal val="visible"/>
                                      </p:to>
                                    </p:set>
                                    <p:animEffect transition="in" filter="box(out)">
                                      <p:cBhvr>
                                        <p:cTn id="12" dur="500"/>
                                        <p:tgtEl>
                                          <p:spTgt spid="114694">
                                            <p:txEl>
                                              <p:pRg st="0" end="0"/>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4" name="camera.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114693">
                                            <p:txEl>
                                              <p:pRg st="0" end="0"/>
                                            </p:txEl>
                                          </p:spTgt>
                                        </p:tgtEl>
                                        <p:attrNameLst>
                                          <p:attrName>style.visibility</p:attrName>
                                        </p:attrNameLst>
                                      </p:cBhvr>
                                      <p:to>
                                        <p:strVal val="visible"/>
                                      </p:to>
                                    </p:set>
                                    <p:animEffect transition="in" filter="box(out)">
                                      <p:cBhvr>
                                        <p:cTn id="17" dur="500"/>
                                        <p:tgtEl>
                                          <p:spTgt spid="114693">
                                            <p:txEl>
                                              <p:pRg st="0" end="0"/>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4" name="camera.wav"/>
                                        </p:tgtEl>
                                      </p:cMediaNode>
                                    </p:audio>
                                  </p:sub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114695"/>
                                        </p:tgtEl>
                                        <p:attrNameLst>
                                          <p:attrName>style.visibility</p:attrName>
                                        </p:attrNameLst>
                                      </p:cBhvr>
                                      <p:to>
                                        <p:strVal val="visible"/>
                                      </p:to>
                                    </p:set>
                                    <p:animEffect transition="in" filter="box(out)">
                                      <p:cBhvr>
                                        <p:cTn id="22" dur="500"/>
                                        <p:tgtEl>
                                          <p:spTgt spid="114695"/>
                                        </p:tgtEl>
                                      </p:cBhvr>
                                    </p:animEffect>
                                  </p:childTnLst>
                                  <p:subTnLst>
                                    <p:audio>
                                      <p:cMediaNode>
                                        <p:cTn display="0" masterRel="sameClick">
                                          <p:stCondLst>
                                            <p:cond evt="begin" delay="0">
                                              <p:tn val="20"/>
                                            </p:cond>
                                          </p:stCondLst>
                                          <p:endCondLst>
                                            <p:cond evt="onStopAudio" delay="0">
                                              <p:tgtEl>
                                                <p:sldTgt/>
                                              </p:tgtEl>
                                            </p:cond>
                                          </p:endCondLst>
                                        </p:cTn>
                                        <p:tgtEl>
                                          <p:sndTgt r:embed="rId4" name="camera.wav"/>
                                        </p:tgtEl>
                                      </p:cMediaNode>
                                    </p:audio>
                                  </p:sub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32" fill="hold" grpId="0" nodeType="clickEffect">
                                  <p:stCondLst>
                                    <p:cond delay="0"/>
                                  </p:stCondLst>
                                  <p:childTnLst>
                                    <p:set>
                                      <p:cBhvr>
                                        <p:cTn id="26" dur="1" fill="hold">
                                          <p:stCondLst>
                                            <p:cond delay="0"/>
                                          </p:stCondLst>
                                        </p:cTn>
                                        <p:tgtEl>
                                          <p:spTgt spid="114696">
                                            <p:txEl>
                                              <p:pRg st="0" end="0"/>
                                            </p:txEl>
                                          </p:spTgt>
                                        </p:tgtEl>
                                        <p:attrNameLst>
                                          <p:attrName>style.visibility</p:attrName>
                                        </p:attrNameLst>
                                      </p:cBhvr>
                                      <p:to>
                                        <p:strVal val="visible"/>
                                      </p:to>
                                    </p:set>
                                    <p:animEffect transition="in" filter="box(out)">
                                      <p:cBhvr>
                                        <p:cTn id="27" dur="500"/>
                                        <p:tgtEl>
                                          <p:spTgt spid="114696">
                                            <p:txEl>
                                              <p:pRg st="0" end="0"/>
                                            </p:txEl>
                                          </p:spTgt>
                                        </p:tgtEl>
                                      </p:cBhvr>
                                    </p:animEffect>
                                  </p:childTnLst>
                                  <p:subTnLst>
                                    <p:audio>
                                      <p:cMediaNode>
                                        <p:cTn display="0" masterRel="sameClick">
                                          <p:stCondLst>
                                            <p:cond evt="begin" delay="0">
                                              <p:tn val="25"/>
                                            </p:cond>
                                          </p:stCondLst>
                                          <p:endCondLst>
                                            <p:cond evt="onStopAudio" delay="0">
                                              <p:tgtEl>
                                                <p:sldTgt/>
                                              </p:tgtEl>
                                            </p:cond>
                                          </p:endCondLst>
                                        </p:cTn>
                                        <p:tgtEl>
                                          <p:sndTgt r:embed="rId4" name="camera.wav"/>
                                        </p:tgtEl>
                                      </p:cMediaNode>
                                    </p:audio>
                                  </p:sub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32" fill="hold" nodeType="clickEffect">
                                  <p:stCondLst>
                                    <p:cond delay="0"/>
                                  </p:stCondLst>
                                  <p:childTnLst>
                                    <p:set>
                                      <p:cBhvr>
                                        <p:cTn id="31" dur="1" fill="hold">
                                          <p:stCondLst>
                                            <p:cond delay="0"/>
                                          </p:stCondLst>
                                        </p:cTn>
                                        <p:tgtEl>
                                          <p:spTgt spid="114697"/>
                                        </p:tgtEl>
                                        <p:attrNameLst>
                                          <p:attrName>style.visibility</p:attrName>
                                        </p:attrNameLst>
                                      </p:cBhvr>
                                      <p:to>
                                        <p:strVal val="visible"/>
                                      </p:to>
                                    </p:set>
                                    <p:animEffect transition="in" filter="box(out)">
                                      <p:cBhvr>
                                        <p:cTn id="32" dur="500"/>
                                        <p:tgtEl>
                                          <p:spTgt spid="114697"/>
                                        </p:tgtEl>
                                      </p:cBhvr>
                                    </p:animEffect>
                                  </p:childTnLst>
                                  <p:subTnLst>
                                    <p:audio>
                                      <p:cMediaNode>
                                        <p:cTn display="0" masterRel="sameClick">
                                          <p:stCondLst>
                                            <p:cond evt="begin" delay="0">
                                              <p:tn val="30"/>
                                            </p:cond>
                                          </p:stCondLst>
                                          <p:endCondLst>
                                            <p:cond evt="onStopAudio" delay="0">
                                              <p:tgtEl>
                                                <p:sldTgt/>
                                              </p:tgtEl>
                                            </p:cond>
                                          </p:endCondLst>
                                        </p:cTn>
                                        <p:tgtEl>
                                          <p:sndTgt r:embed="rId4" name="camera.wav"/>
                                        </p:tgtEl>
                                      </p:cMediaNode>
                                    </p:audio>
                                  </p:sub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ntr" presetSubtype="32" fill="hold" grpId="0" nodeType="clickEffect">
                                  <p:stCondLst>
                                    <p:cond delay="0"/>
                                  </p:stCondLst>
                                  <p:childTnLst>
                                    <p:set>
                                      <p:cBhvr>
                                        <p:cTn id="36" dur="1" fill="hold">
                                          <p:stCondLst>
                                            <p:cond delay="0"/>
                                          </p:stCondLst>
                                        </p:cTn>
                                        <p:tgtEl>
                                          <p:spTgt spid="114698"/>
                                        </p:tgtEl>
                                        <p:attrNameLst>
                                          <p:attrName>style.visibility</p:attrName>
                                        </p:attrNameLst>
                                      </p:cBhvr>
                                      <p:to>
                                        <p:strVal val="visible"/>
                                      </p:to>
                                    </p:set>
                                    <p:animEffect transition="in" filter="box(out)">
                                      <p:cBhvr>
                                        <p:cTn id="37" dur="500"/>
                                        <p:tgtEl>
                                          <p:spTgt spid="114698"/>
                                        </p:tgtEl>
                                      </p:cBhvr>
                                    </p:animEffect>
                                  </p:childTnLst>
                                  <p:subTnLst>
                                    <p:audio>
                                      <p:cMediaNode>
                                        <p:cTn display="0" masterRel="sameClick">
                                          <p:stCondLst>
                                            <p:cond evt="begin" delay="0">
                                              <p:tn val="35"/>
                                            </p:cond>
                                          </p:stCondLst>
                                          <p:endCondLst>
                                            <p:cond evt="onStopAudio" delay="0">
                                              <p:tgtEl>
                                                <p:sldTgt/>
                                              </p:tgtEl>
                                            </p:cond>
                                          </p:endCondLst>
                                        </p:cTn>
                                        <p:tgtEl>
                                          <p:sndTgt r:embed="rId4"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692" grpId="0" build="p" autoUpdateAnimBg="0"/>
      <p:bldP spid="114693" grpId="0" build="p" autoUpdateAnimBg="0"/>
      <p:bldP spid="114694" grpId="0" build="p" autoUpdateAnimBg="0"/>
      <p:bldP spid="114695" grpId="0" animBg="1"/>
      <p:bldP spid="114696" grpId="0" build="p" autoUpdateAnimBg="0"/>
      <p:bldP spid="114698" grpId="0" animBg="1"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914400" y="304800"/>
            <a:ext cx="80772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800">
                <a:solidFill>
                  <a:schemeClr val="tx2"/>
                </a:solidFill>
                <a:latin typeface="Comic Sans MS" pitchFamily="66" charset="0"/>
              </a:rPr>
              <a:t>We have used three different methods of calculating the pH during a titration….</a:t>
            </a:r>
          </a:p>
        </p:txBody>
      </p:sp>
      <p:sp>
        <p:nvSpPr>
          <p:cNvPr id="132099" name="Text Box 3"/>
          <p:cNvSpPr txBox="1">
            <a:spLocks noChangeArrowheads="1"/>
          </p:cNvSpPr>
          <p:nvPr/>
        </p:nvSpPr>
        <p:spPr bwMode="auto">
          <a:xfrm>
            <a:off x="990600" y="2286000"/>
            <a:ext cx="74676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dirty="0">
                <a:latin typeface="Comic Sans MS" pitchFamily="66" charset="0"/>
              </a:rPr>
              <a:t>1. Before the equivalence point has been reached.  </a:t>
            </a:r>
            <a:r>
              <a:rPr lang="en-US" sz="2000" dirty="0" smtClean="0">
                <a:latin typeface="Comic Sans MS" pitchFamily="66" charset="0"/>
              </a:rPr>
              <a:t/>
            </a:r>
            <a:br>
              <a:rPr lang="en-US" sz="2000" dirty="0" smtClean="0">
                <a:latin typeface="Comic Sans MS" pitchFamily="66" charset="0"/>
              </a:rPr>
            </a:br>
            <a:r>
              <a:rPr lang="en-US" sz="2000" dirty="0" smtClean="0">
                <a:latin typeface="Comic Sans MS" pitchFamily="66" charset="0"/>
              </a:rPr>
              <a:t>	(weak </a:t>
            </a:r>
            <a:r>
              <a:rPr lang="en-US" sz="2000" dirty="0">
                <a:latin typeface="Comic Sans MS" pitchFamily="66" charset="0"/>
              </a:rPr>
              <a:t>acid/base + common ion, buffered region)</a:t>
            </a:r>
          </a:p>
        </p:txBody>
      </p:sp>
      <p:sp>
        <p:nvSpPr>
          <p:cNvPr id="132100" name="Text Box 4"/>
          <p:cNvSpPr txBox="1">
            <a:spLocks noChangeArrowheads="1"/>
          </p:cNvSpPr>
          <p:nvPr/>
        </p:nvSpPr>
        <p:spPr bwMode="auto">
          <a:xfrm>
            <a:off x="990600" y="3505200"/>
            <a:ext cx="7315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a:latin typeface="Comic Sans MS" pitchFamily="66" charset="0"/>
              </a:rPr>
              <a:t>2. At the equivalence point.  (hydrolysis of a salt)</a:t>
            </a:r>
          </a:p>
        </p:txBody>
      </p:sp>
      <p:sp>
        <p:nvSpPr>
          <p:cNvPr id="132101" name="Text Box 5"/>
          <p:cNvSpPr txBox="1">
            <a:spLocks noChangeArrowheads="1"/>
          </p:cNvSpPr>
          <p:nvPr/>
        </p:nvSpPr>
        <p:spPr bwMode="auto">
          <a:xfrm>
            <a:off x="990600" y="4572000"/>
            <a:ext cx="7162800"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000" dirty="0">
                <a:latin typeface="Comic Sans MS" pitchFamily="66" charset="0"/>
              </a:rPr>
              <a:t>3. Beyond the equivalence point.  </a:t>
            </a:r>
            <a:endParaRPr lang="en-US" sz="2000" dirty="0" smtClean="0">
              <a:latin typeface="Comic Sans MS" pitchFamily="66" charset="0"/>
            </a:endParaRPr>
          </a:p>
          <a:p>
            <a:pPr eaLnBrk="1" hangingPunct="1">
              <a:spcBef>
                <a:spcPct val="50000"/>
              </a:spcBef>
            </a:pPr>
            <a:r>
              <a:rPr lang="en-US" sz="2000" dirty="0">
                <a:latin typeface="Comic Sans MS" pitchFamily="66" charset="0"/>
              </a:rPr>
              <a:t>	</a:t>
            </a:r>
            <a:r>
              <a:rPr lang="en-US" sz="2000" dirty="0" smtClean="0">
                <a:latin typeface="Comic Sans MS" pitchFamily="66" charset="0"/>
              </a:rPr>
              <a:t>(strong acid/base </a:t>
            </a:r>
            <a:r>
              <a:rPr lang="en-US" sz="2000" dirty="0">
                <a:latin typeface="Comic Sans MS" pitchFamily="66" charset="0"/>
              </a:rPr>
              <a:t>in water)</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32099">
                                            <p:txEl>
                                              <p:pRg st="0" end="0"/>
                                            </p:txEl>
                                          </p:spTgt>
                                        </p:tgtEl>
                                        <p:attrNameLst>
                                          <p:attrName>style.visibility</p:attrName>
                                        </p:attrNameLst>
                                      </p:cBhvr>
                                      <p:to>
                                        <p:strVal val="visible"/>
                                      </p:to>
                                    </p:set>
                                    <p:anim calcmode="lin" valueType="num">
                                      <p:cBhvr additive="base">
                                        <p:cTn id="7" dur="500" fill="hold"/>
                                        <p:tgtEl>
                                          <p:spTgt spid="13209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32099">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wav"/>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4" presetClass="entr" presetSubtype="32" fill="hold" grpId="0" nodeType="clickEffect">
                                  <p:stCondLst>
                                    <p:cond delay="0"/>
                                  </p:stCondLst>
                                  <p:childTnLst>
                                    <p:set>
                                      <p:cBhvr>
                                        <p:cTn id="12" dur="1" fill="hold">
                                          <p:stCondLst>
                                            <p:cond delay="0"/>
                                          </p:stCondLst>
                                        </p:cTn>
                                        <p:tgtEl>
                                          <p:spTgt spid="132100">
                                            <p:txEl>
                                              <p:pRg st="0" end="0"/>
                                            </p:txEl>
                                          </p:spTgt>
                                        </p:tgtEl>
                                        <p:attrNameLst>
                                          <p:attrName>style.visibility</p:attrName>
                                        </p:attrNameLst>
                                      </p:cBhvr>
                                      <p:to>
                                        <p:strVal val="visible"/>
                                      </p:to>
                                    </p:set>
                                    <p:animEffect transition="in" filter="box(out)">
                                      <p:cBhvr>
                                        <p:cTn id="13" dur="500"/>
                                        <p:tgtEl>
                                          <p:spTgt spid="132100">
                                            <p:txEl>
                                              <p:pRg st="0" end="0"/>
                                            </p:txEl>
                                          </p:spTgt>
                                        </p:tgtEl>
                                      </p:cBhvr>
                                    </p:animEffect>
                                  </p:childTnLst>
                                  <p:subTnLst>
                                    <p:audio>
                                      <p:cMediaNode>
                                        <p:cTn display="0" masterRel="sameClick">
                                          <p:stCondLst>
                                            <p:cond evt="begin" delay="0">
                                              <p:tn val="11"/>
                                            </p:cond>
                                          </p:stCondLst>
                                          <p:endCondLst>
                                            <p:cond evt="onStopAudio" delay="0">
                                              <p:tgtEl>
                                                <p:sldTgt/>
                                              </p:tgtEl>
                                            </p:cond>
                                          </p:endCondLst>
                                        </p:cTn>
                                        <p:tgtEl>
                                          <p:sndTgt r:embed="rId4" name="camera.wav"/>
                                        </p:tgtEl>
                                      </p:cMediaNode>
                                    </p:audio>
                                  </p:subTnLst>
                                </p:cTn>
                              </p:par>
                            </p:childTnLst>
                          </p:cTn>
                        </p:par>
                      </p:childTnLst>
                    </p:cTn>
                  </p:par>
                  <p:par>
                    <p:cTn id="14" fill="hold" nodeType="clickPar">
                      <p:stCondLst>
                        <p:cond delay="indefinite"/>
                      </p:stCondLst>
                      <p:childTnLst>
                        <p:par>
                          <p:cTn id="15" fill="hold" nodeType="withGroup">
                            <p:stCondLst>
                              <p:cond delay="0"/>
                            </p:stCondLst>
                            <p:childTnLst>
                              <p:par>
                                <p:cTn id="16" presetID="4" presetClass="entr" presetSubtype="32" fill="hold" grpId="0" nodeType="clickEffect">
                                  <p:stCondLst>
                                    <p:cond delay="0"/>
                                  </p:stCondLst>
                                  <p:childTnLst>
                                    <p:set>
                                      <p:cBhvr>
                                        <p:cTn id="17" dur="1" fill="hold">
                                          <p:stCondLst>
                                            <p:cond delay="0"/>
                                          </p:stCondLst>
                                        </p:cTn>
                                        <p:tgtEl>
                                          <p:spTgt spid="132101">
                                            <p:txEl>
                                              <p:pRg st="0" end="0"/>
                                            </p:txEl>
                                          </p:spTgt>
                                        </p:tgtEl>
                                        <p:attrNameLst>
                                          <p:attrName>style.visibility</p:attrName>
                                        </p:attrNameLst>
                                      </p:cBhvr>
                                      <p:to>
                                        <p:strVal val="visible"/>
                                      </p:to>
                                    </p:set>
                                    <p:animEffect transition="in" filter="box(out)">
                                      <p:cBhvr>
                                        <p:cTn id="18" dur="500"/>
                                        <p:tgtEl>
                                          <p:spTgt spid="132101">
                                            <p:txEl>
                                              <p:pRg st="0" end="0"/>
                                            </p:txEl>
                                          </p:spTgt>
                                        </p:tgtEl>
                                      </p:cBhvr>
                                    </p:animEffect>
                                  </p:childTnLst>
                                  <p:subTnLst>
                                    <p:audio>
                                      <p:cMediaNode>
                                        <p:cTn display="0" masterRel="sameClick">
                                          <p:stCondLst>
                                            <p:cond evt="begin" delay="0">
                                              <p:tn val="16"/>
                                            </p:cond>
                                          </p:stCondLst>
                                          <p:endCondLst>
                                            <p:cond evt="onStopAudio" delay="0">
                                              <p:tgtEl>
                                                <p:sldTgt/>
                                              </p:tgtEl>
                                            </p:cond>
                                          </p:endCondLst>
                                        </p:cTn>
                                        <p:tgtEl>
                                          <p:sndTgt r:embed="rId4" name="camera.wav"/>
                                        </p:tgtEl>
                                      </p:cMediaNode>
                                    </p:audio>
                                  </p:subTnLst>
                                </p:cTn>
                              </p:par>
                            </p:childTnLst>
                          </p:cTn>
                        </p:par>
                      </p:childTnLst>
                    </p:cTn>
                  </p:par>
                  <p:par>
                    <p:cTn id="19" fill="hold">
                      <p:stCondLst>
                        <p:cond delay="indefinite"/>
                      </p:stCondLst>
                      <p:childTnLst>
                        <p:par>
                          <p:cTn id="20" fill="hold">
                            <p:stCondLst>
                              <p:cond delay="0"/>
                            </p:stCondLst>
                            <p:childTnLst>
                              <p:par>
                                <p:cTn id="21" presetID="4" presetClass="entr" presetSubtype="32" fill="hold" grpId="0" nodeType="clickEffect">
                                  <p:stCondLst>
                                    <p:cond delay="0"/>
                                  </p:stCondLst>
                                  <p:childTnLst>
                                    <p:set>
                                      <p:cBhvr>
                                        <p:cTn id="22" dur="1" fill="hold">
                                          <p:stCondLst>
                                            <p:cond delay="0"/>
                                          </p:stCondLst>
                                        </p:cTn>
                                        <p:tgtEl>
                                          <p:spTgt spid="132101">
                                            <p:txEl>
                                              <p:pRg st="1" end="1"/>
                                            </p:txEl>
                                          </p:spTgt>
                                        </p:tgtEl>
                                        <p:attrNameLst>
                                          <p:attrName>style.visibility</p:attrName>
                                        </p:attrNameLst>
                                      </p:cBhvr>
                                      <p:to>
                                        <p:strVal val="visible"/>
                                      </p:to>
                                    </p:set>
                                    <p:animEffect transition="in" filter="box(out)">
                                      <p:cBhvr>
                                        <p:cTn id="23" dur="500"/>
                                        <p:tgtEl>
                                          <p:spTgt spid="132101">
                                            <p:txEl>
                                              <p:pRg st="1" end="1"/>
                                            </p:txEl>
                                          </p:spTgt>
                                        </p:tgtEl>
                                      </p:cBhvr>
                                    </p:animEffect>
                                  </p:childTnLst>
                                  <p:subTnLst>
                                    <p:audio>
                                      <p:cMediaNode>
                                        <p:cTn display="0" masterRel="sameClick">
                                          <p:stCondLst>
                                            <p:cond evt="begin" delay="0">
                                              <p:tn val="21"/>
                                            </p:cond>
                                          </p:stCondLst>
                                          <p:endCondLst>
                                            <p:cond evt="onStopAudio" delay="0">
                                              <p:tgtEl>
                                                <p:sldTgt/>
                                              </p:tgtEl>
                                            </p:cond>
                                          </p:endCondLst>
                                        </p:cTn>
                                        <p:tgtEl>
                                          <p:sndTgt r:embed="rId4"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099" grpId="0" build="p" autoUpdateAnimBg="0"/>
      <p:bldP spid="132100" grpId="0" build="p" autoUpdateAnimBg="0"/>
      <p:bldP spid="132101" grpId="0" build="p"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r>
              <a:rPr lang="en-US" sz="3200" b="1" smtClean="0"/>
              <a:t>INDICATORS</a:t>
            </a:r>
            <a:r>
              <a:rPr lang="en-US" sz="3200" smtClean="0"/>
              <a:t/>
            </a:r>
            <a:br>
              <a:rPr lang="en-US" sz="3200" smtClean="0"/>
            </a:br>
            <a:endParaRPr lang="en-US" sz="3200" smtClean="0"/>
          </a:p>
        </p:txBody>
      </p:sp>
      <p:sp>
        <p:nvSpPr>
          <p:cNvPr id="74755" name="Rectangle 3"/>
          <p:cNvSpPr>
            <a:spLocks noGrp="1" noChangeArrowheads="1"/>
          </p:cNvSpPr>
          <p:nvPr>
            <p:ph type="body" idx="1"/>
          </p:nvPr>
        </p:nvSpPr>
        <p:spPr/>
        <p:txBody>
          <a:bodyPr/>
          <a:lstStyle/>
          <a:p>
            <a:r>
              <a:rPr lang="en-US" sz="2800" smtClean="0"/>
              <a:t>Indicators signal change in pH</a:t>
            </a:r>
          </a:p>
          <a:p>
            <a:r>
              <a:rPr lang="en-US" sz="2800" smtClean="0"/>
              <a:t>Indicators change color when the pH is equal to their pKa</a:t>
            </a:r>
          </a:p>
          <a:p>
            <a:r>
              <a:rPr lang="en-US" sz="2800" smtClean="0"/>
              <a:t>Indicators can be used to signal the equivalence point in titrations</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r>
              <a:rPr lang="en-US" sz="3200" b="1" smtClean="0"/>
              <a:t>INDICATORS</a:t>
            </a:r>
            <a:r>
              <a:rPr lang="en-US" sz="3200" smtClean="0"/>
              <a:t/>
            </a:r>
            <a:br>
              <a:rPr lang="en-US" sz="3200" smtClean="0"/>
            </a:br>
            <a:endParaRPr lang="en-US" sz="3200" smtClean="0"/>
          </a:p>
        </p:txBody>
      </p:sp>
      <p:sp>
        <p:nvSpPr>
          <p:cNvPr id="75779" name="Rectangle 3"/>
          <p:cNvSpPr>
            <a:spLocks noGrp="1" noChangeArrowheads="1"/>
          </p:cNvSpPr>
          <p:nvPr>
            <p:ph type="body" idx="1"/>
          </p:nvPr>
        </p:nvSpPr>
        <p:spPr>
          <a:xfrm>
            <a:off x="914400" y="1600200"/>
            <a:ext cx="7769225" cy="1295400"/>
          </a:xfrm>
        </p:spPr>
        <p:txBody>
          <a:bodyPr/>
          <a:lstStyle/>
          <a:p>
            <a:pPr>
              <a:buFont typeface="Wingdings" pitchFamily="2" charset="2"/>
              <a:buNone/>
            </a:pPr>
            <a:r>
              <a:rPr lang="en-US" sz="2400" smtClean="0"/>
              <a:t>	An indicator is a weak acid (or base) in which the dissociated form is a different color than the undissociated form.</a:t>
            </a:r>
          </a:p>
        </p:txBody>
      </p:sp>
      <p:sp>
        <p:nvSpPr>
          <p:cNvPr id="75780" name="Rectangle 4"/>
          <p:cNvSpPr>
            <a:spLocks noChangeArrowheads="1"/>
          </p:cNvSpPr>
          <p:nvPr/>
        </p:nvSpPr>
        <p:spPr bwMode="auto">
          <a:xfrm>
            <a:off x="914400" y="2819400"/>
            <a:ext cx="7769225"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tx2"/>
              </a:buClr>
              <a:buSzPct val="70000"/>
              <a:buFont typeface="Wingdings" pitchFamily="2" charset="2"/>
              <a:buNone/>
            </a:pPr>
            <a:r>
              <a:rPr lang="en-US" sz="2400"/>
              <a:t>	</a:t>
            </a:r>
            <a:r>
              <a:rPr lang="en-US" sz="2800" b="1"/>
              <a:t>HIn(aq) </a:t>
            </a:r>
            <a:r>
              <a:rPr lang="en-US" sz="2800" b="1">
                <a:sym typeface="Symbol" pitchFamily="18" charset="2"/>
              </a:rPr>
              <a:t> H</a:t>
            </a:r>
            <a:r>
              <a:rPr lang="en-US" sz="2800" b="1" baseline="30000">
                <a:sym typeface="Symbol" pitchFamily="18" charset="2"/>
              </a:rPr>
              <a:t>+</a:t>
            </a:r>
            <a:r>
              <a:rPr lang="en-US" sz="2800" b="1">
                <a:sym typeface="Symbol" pitchFamily="18" charset="2"/>
              </a:rPr>
              <a:t>(aq) + In</a:t>
            </a:r>
            <a:r>
              <a:rPr lang="en-US" sz="2800" b="1" baseline="30000">
                <a:sym typeface="Symbol" pitchFamily="18" charset="2"/>
              </a:rPr>
              <a:t>-</a:t>
            </a:r>
            <a:r>
              <a:rPr lang="en-US" sz="2800" b="1">
                <a:sym typeface="Symbol" pitchFamily="18" charset="2"/>
              </a:rPr>
              <a:t>(aq)</a:t>
            </a:r>
          </a:p>
        </p:txBody>
      </p:sp>
      <p:sp>
        <p:nvSpPr>
          <p:cNvPr id="75781" name="Rectangle 5"/>
          <p:cNvSpPr>
            <a:spLocks noChangeArrowheads="1"/>
          </p:cNvSpPr>
          <p:nvPr/>
        </p:nvSpPr>
        <p:spPr bwMode="auto">
          <a:xfrm>
            <a:off x="914400" y="3352800"/>
            <a:ext cx="776922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tx2"/>
              </a:buClr>
              <a:buSzPct val="70000"/>
              <a:buFont typeface="Wingdings" pitchFamily="2" charset="2"/>
              <a:buNone/>
            </a:pPr>
            <a:r>
              <a:rPr lang="en-US" sz="2400"/>
              <a:t>	</a:t>
            </a:r>
            <a:r>
              <a:rPr lang="en-US" sz="2400">
                <a:solidFill>
                  <a:schemeClr val="hlink"/>
                </a:solidFill>
              </a:rPr>
              <a:t>color A</a:t>
            </a:r>
            <a:r>
              <a:rPr lang="en-US" sz="2400"/>
              <a:t>				</a:t>
            </a:r>
            <a:r>
              <a:rPr lang="en-US" sz="2400">
                <a:solidFill>
                  <a:schemeClr val="tx2"/>
                </a:solidFill>
              </a:rPr>
              <a:t>color B</a:t>
            </a:r>
          </a:p>
          <a:p>
            <a:pPr marL="342900" indent="-342900">
              <a:spcBef>
                <a:spcPct val="20000"/>
              </a:spcBef>
              <a:buClr>
                <a:schemeClr val="tx2"/>
              </a:buClr>
              <a:buSzPct val="70000"/>
              <a:buFont typeface="Wingdings" pitchFamily="2" charset="2"/>
              <a:buNone/>
            </a:pPr>
            <a:r>
              <a:rPr lang="en-US" sz="1600">
                <a:solidFill>
                  <a:schemeClr val="hlink"/>
                </a:solidFill>
              </a:rPr>
              <a:t>(color in acid sol’n)</a:t>
            </a:r>
            <a:r>
              <a:rPr lang="en-US" sz="1600"/>
              <a:t>		     </a:t>
            </a:r>
            <a:r>
              <a:rPr lang="en-US" sz="1600">
                <a:solidFill>
                  <a:schemeClr val="tx2"/>
                </a:solidFill>
              </a:rPr>
              <a:t>(color in alkali sol’n)</a:t>
            </a:r>
          </a:p>
        </p:txBody>
      </p:sp>
      <p:graphicFrame>
        <p:nvGraphicFramePr>
          <p:cNvPr id="75782" name="Object 6"/>
          <p:cNvGraphicFramePr>
            <a:graphicFrameLocks noChangeAspect="1"/>
          </p:cNvGraphicFramePr>
          <p:nvPr>
            <p:extLst>
              <p:ext uri="{D42A27DB-BD31-4B8C-83A1-F6EECF244321}">
                <p14:modId xmlns:p14="http://schemas.microsoft.com/office/powerpoint/2010/main" val="519601056"/>
              </p:ext>
            </p:extLst>
          </p:nvPr>
        </p:nvGraphicFramePr>
        <p:xfrm>
          <a:off x="1306513" y="4102100"/>
          <a:ext cx="2112962" cy="925513"/>
        </p:xfrm>
        <a:graphic>
          <a:graphicData uri="http://schemas.openxmlformats.org/presentationml/2006/ole">
            <mc:AlternateContent xmlns:mc="http://schemas.openxmlformats.org/markup-compatibility/2006">
              <mc:Choice xmlns:v="urn:schemas-microsoft-com:vml" Requires="v">
                <p:oleObj spid="_x0000_s75822" name="Equation" r:id="rId3" imgW="1015920" imgH="444240" progId="Equation.3">
                  <p:embed/>
                </p:oleObj>
              </mc:Choice>
              <mc:Fallback>
                <p:oleObj name="Equation" r:id="rId3" imgW="1015920" imgH="444240" progId="Equation.3">
                  <p:embed/>
                  <p:pic>
                    <p:nvPicPr>
                      <p:cNvPr id="0" name="Object 6"/>
                      <p:cNvPicPr>
                        <a:picLocks noChangeAspect="1" noChangeArrowheads="1"/>
                      </p:cNvPicPr>
                      <p:nvPr/>
                    </p:nvPicPr>
                    <p:blipFill>
                      <a:blip r:embed="rId4"/>
                      <a:srcRect/>
                      <a:stretch>
                        <a:fillRect/>
                      </a:stretch>
                    </p:blipFill>
                    <p:spPr bwMode="auto">
                      <a:xfrm>
                        <a:off x="1306513" y="4102100"/>
                        <a:ext cx="2112962" cy="925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5783" name="Object 7"/>
          <p:cNvGraphicFramePr>
            <a:graphicFrameLocks noChangeAspect="1"/>
          </p:cNvGraphicFramePr>
          <p:nvPr/>
        </p:nvGraphicFramePr>
        <p:xfrm>
          <a:off x="3429000" y="4191000"/>
          <a:ext cx="1743075" cy="765175"/>
        </p:xfrm>
        <a:graphic>
          <a:graphicData uri="http://schemas.openxmlformats.org/presentationml/2006/ole">
            <mc:AlternateContent xmlns:mc="http://schemas.openxmlformats.org/markup-compatibility/2006">
              <mc:Choice xmlns:v="urn:schemas-microsoft-com:vml" Requires="v">
                <p:oleObj spid="_x0000_s75823" name="Equation" r:id="rId5" imgW="838080" imgH="368280" progId="Equation.DSMT4">
                  <p:embed/>
                </p:oleObj>
              </mc:Choice>
              <mc:Fallback>
                <p:oleObj name="Equation" r:id="rId5" imgW="838080" imgH="368280" progId="Equation.DSMT4">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29000" y="4191000"/>
                        <a:ext cx="1743075" cy="765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5785" name="Rectangle 9"/>
          <p:cNvSpPr>
            <a:spLocks noChangeArrowheads="1"/>
          </p:cNvSpPr>
          <p:nvPr/>
        </p:nvSpPr>
        <p:spPr bwMode="auto">
          <a:xfrm>
            <a:off x="79375" y="5181600"/>
            <a:ext cx="5940425"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tx2"/>
              </a:buClr>
              <a:buSzPct val="70000"/>
              <a:buFont typeface="Wingdings" pitchFamily="2" charset="2"/>
              <a:buNone/>
            </a:pPr>
            <a:r>
              <a:rPr lang="en-US" sz="2400" dirty="0"/>
              <a:t>Color changes when [</a:t>
            </a:r>
            <a:r>
              <a:rPr lang="en-US" sz="2400" dirty="0" smtClean="0"/>
              <a:t>In</a:t>
            </a:r>
            <a:r>
              <a:rPr lang="en-US" sz="2400" baseline="30000" dirty="0" smtClean="0"/>
              <a:t>-</a:t>
            </a:r>
            <a:r>
              <a:rPr lang="en-US" sz="2400" dirty="0"/>
              <a:t>] = [</a:t>
            </a:r>
            <a:r>
              <a:rPr lang="en-US" sz="2400" dirty="0" err="1"/>
              <a:t>HIn</a:t>
            </a:r>
            <a:r>
              <a:rPr lang="en-US" sz="2400" dirty="0"/>
              <a:t>].</a:t>
            </a:r>
          </a:p>
          <a:p>
            <a:pPr marL="342900" indent="-342900">
              <a:spcBef>
                <a:spcPct val="20000"/>
              </a:spcBef>
              <a:buClr>
                <a:schemeClr val="tx2"/>
              </a:buClr>
              <a:buSzPct val="70000"/>
              <a:buFont typeface="Wingdings" pitchFamily="2" charset="2"/>
              <a:buNone/>
            </a:pPr>
            <a:endParaRPr lang="en-US" sz="2400" dirty="0"/>
          </a:p>
        </p:txBody>
      </p:sp>
      <p:sp>
        <p:nvSpPr>
          <p:cNvPr id="75786" name="Rectangle 10"/>
          <p:cNvSpPr>
            <a:spLocks noChangeArrowheads="1"/>
          </p:cNvSpPr>
          <p:nvPr/>
        </p:nvSpPr>
        <p:spPr bwMode="auto">
          <a:xfrm>
            <a:off x="76200" y="5715000"/>
            <a:ext cx="77724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tx2"/>
              </a:buClr>
              <a:buSzPct val="70000"/>
              <a:buFont typeface="Wingdings" pitchFamily="2" charset="2"/>
              <a:buNone/>
            </a:pPr>
            <a:r>
              <a:rPr lang="en-US" sz="2400"/>
              <a:t>Thus, indicator changes color when K</a:t>
            </a:r>
            <a:r>
              <a:rPr lang="en-US" sz="2400" baseline="-25000"/>
              <a:t>in</a:t>
            </a:r>
            <a:r>
              <a:rPr lang="en-US" sz="2400"/>
              <a:t> = [H</a:t>
            </a:r>
            <a:r>
              <a:rPr lang="en-US" sz="2400" baseline="30000"/>
              <a:t>+</a:t>
            </a:r>
            <a:r>
              <a:rPr lang="en-US" sz="2400"/>
              <a:t>]</a:t>
            </a:r>
          </a:p>
          <a:p>
            <a:pPr marL="342900" indent="-342900">
              <a:spcBef>
                <a:spcPct val="20000"/>
              </a:spcBef>
              <a:buClr>
                <a:schemeClr val="tx2"/>
              </a:buClr>
              <a:buSzPct val="70000"/>
              <a:buFont typeface="Wingdings" pitchFamily="2" charset="2"/>
              <a:buNone/>
            </a:pPr>
            <a:endParaRPr lang="en-US" sz="2400"/>
          </a:p>
        </p:txBody>
      </p:sp>
      <p:sp>
        <p:nvSpPr>
          <p:cNvPr id="75787" name="Rectangle 11"/>
          <p:cNvSpPr>
            <a:spLocks noChangeArrowheads="1"/>
          </p:cNvSpPr>
          <p:nvPr/>
        </p:nvSpPr>
        <p:spPr bwMode="auto">
          <a:xfrm>
            <a:off x="3810000" y="6172200"/>
            <a:ext cx="35052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tx2"/>
              </a:buClr>
              <a:buSzPct val="70000"/>
              <a:buFont typeface="Wingdings" pitchFamily="2" charset="2"/>
              <a:buNone/>
            </a:pPr>
            <a:r>
              <a:rPr lang="en-US" sz="2400"/>
              <a:t>…or when pK</a:t>
            </a:r>
            <a:r>
              <a:rPr lang="en-US" sz="2400" baseline="-25000"/>
              <a:t>in</a:t>
            </a:r>
            <a:r>
              <a:rPr lang="en-US" sz="2400"/>
              <a:t> = pH</a:t>
            </a:r>
          </a:p>
          <a:p>
            <a:pPr marL="342900" indent="-342900">
              <a:spcBef>
                <a:spcPct val="20000"/>
              </a:spcBef>
              <a:buClr>
                <a:schemeClr val="tx2"/>
              </a:buClr>
              <a:buSzPct val="70000"/>
              <a:buFont typeface="Wingdings" pitchFamily="2" charset="2"/>
              <a:buNone/>
            </a:pPr>
            <a:endParaRPr lang="en-US" sz="240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r>
              <a:rPr lang="en-US" smtClean="0"/>
              <a:t>How do you choose an indicator?</a:t>
            </a:r>
          </a:p>
        </p:txBody>
      </p:sp>
      <p:graphicFrame>
        <p:nvGraphicFramePr>
          <p:cNvPr id="76833" name="Group 33"/>
          <p:cNvGraphicFramePr>
            <a:graphicFrameLocks noGrp="1"/>
          </p:cNvGraphicFramePr>
          <p:nvPr/>
        </p:nvGraphicFramePr>
        <p:xfrm>
          <a:off x="838200" y="2844800"/>
          <a:ext cx="8077200" cy="3294063"/>
        </p:xfrm>
        <a:graphic>
          <a:graphicData uri="http://schemas.openxmlformats.org/drawingml/2006/table">
            <a:tbl>
              <a:tblPr/>
              <a:tblGrid>
                <a:gridCol w="2438400"/>
                <a:gridCol w="1295400"/>
                <a:gridCol w="2078038"/>
                <a:gridCol w="2265362"/>
              </a:tblGrid>
              <a:tr h="584200">
                <a:tc>
                  <a:txBody>
                    <a:bodyPr/>
                    <a:lstStyle/>
                    <a:p>
                      <a:pPr marL="0" marR="0" lvl="0" indent="0" algn="ctr" defTabSz="914400" rtl="0" eaLnBrk="0" fontAlgn="base" latinLnBrk="0" hangingPunct="0">
                        <a:lnSpc>
                          <a:spcPct val="100000"/>
                        </a:lnSpc>
                        <a:spcBef>
                          <a:spcPct val="20000"/>
                        </a:spcBef>
                        <a:spcAft>
                          <a:spcPct val="0"/>
                        </a:spcAft>
                        <a:buClr>
                          <a:schemeClr val="tx2"/>
                        </a:buClr>
                        <a:buSzPct val="70000"/>
                        <a:buFont typeface="Wingdings" pitchFamily="2" charset="2"/>
                        <a:buNone/>
                        <a:tabLst/>
                      </a:pPr>
                      <a:r>
                        <a:rPr kumimoji="0" lang="en-US" sz="2500" b="1" i="0" u="none" strike="noStrike" cap="none" normalizeH="0" baseline="0" smtClean="0">
                          <a:ln>
                            <a:noFill/>
                          </a:ln>
                          <a:solidFill>
                            <a:schemeClr val="tx1"/>
                          </a:solidFill>
                          <a:effectLst/>
                          <a:latin typeface="Verdana" pitchFamily="34" charset="0"/>
                        </a:rPr>
                        <a:t>Indicator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tx2"/>
                        </a:buClr>
                        <a:buSzPct val="70000"/>
                        <a:buFont typeface="Wingdings" pitchFamily="2" charset="2"/>
                        <a:buNone/>
                        <a:tabLst/>
                      </a:pPr>
                      <a:r>
                        <a:rPr kumimoji="0" lang="en-US" sz="2500" b="1" i="0" u="none" strike="noStrike" cap="none" normalizeH="0" baseline="0" smtClean="0">
                          <a:ln>
                            <a:noFill/>
                          </a:ln>
                          <a:solidFill>
                            <a:schemeClr val="tx1"/>
                          </a:solidFill>
                          <a:effectLst/>
                          <a:latin typeface="Verdana" pitchFamily="34" charset="0"/>
                        </a:rPr>
                        <a:t>pK</a:t>
                      </a:r>
                      <a:r>
                        <a:rPr kumimoji="0" lang="en-US" sz="2500" b="1" i="0" u="none" strike="noStrike" cap="none" normalizeH="0" baseline="-25000" smtClean="0">
                          <a:ln>
                            <a:noFill/>
                          </a:ln>
                          <a:solidFill>
                            <a:schemeClr val="tx1"/>
                          </a:solidFill>
                          <a:effectLst/>
                          <a:latin typeface="Verdana" pitchFamily="34" charset="0"/>
                        </a:rPr>
                        <a:t>in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tx2"/>
                        </a:buClr>
                        <a:buSzPct val="70000"/>
                        <a:buFont typeface="Wingdings" pitchFamily="2" charset="2"/>
                        <a:buNone/>
                        <a:tabLst/>
                      </a:pPr>
                      <a:r>
                        <a:rPr kumimoji="0" lang="en-US" sz="2500" b="1" i="0" u="none" strike="noStrike" cap="none" normalizeH="0" baseline="0" smtClean="0">
                          <a:ln>
                            <a:noFill/>
                          </a:ln>
                          <a:solidFill>
                            <a:schemeClr val="tx1"/>
                          </a:solidFill>
                          <a:effectLst/>
                          <a:latin typeface="Verdana" pitchFamily="34" charset="0"/>
                        </a:rPr>
                        <a:t>pH range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tx2"/>
                        </a:buClr>
                        <a:buSzPct val="70000"/>
                        <a:buFont typeface="Wingdings" pitchFamily="2" charset="2"/>
                        <a:buNone/>
                        <a:tabLst/>
                      </a:pPr>
                      <a:r>
                        <a:rPr kumimoji="0" lang="en-US" sz="2500" b="1" i="0" u="none" strike="noStrike" cap="none" normalizeH="0" baseline="0" smtClean="0">
                          <a:ln>
                            <a:noFill/>
                          </a:ln>
                          <a:solidFill>
                            <a:schemeClr val="tx1"/>
                          </a:solidFill>
                          <a:effectLst/>
                          <a:latin typeface="Verdana" pitchFamily="34" charset="0"/>
                        </a:rPr>
                        <a:t>Use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355725">
                <a:tc>
                  <a:txBody>
                    <a:bodyPr/>
                    <a:lstStyle/>
                    <a:p>
                      <a:pPr marL="0" marR="0" lvl="0" indent="0" algn="l" defTabSz="914400" rtl="0" eaLnBrk="0" fontAlgn="base" latinLnBrk="0" hangingPunct="0">
                        <a:lnSpc>
                          <a:spcPct val="100000"/>
                        </a:lnSpc>
                        <a:spcBef>
                          <a:spcPct val="20000"/>
                        </a:spcBef>
                        <a:spcAft>
                          <a:spcPct val="0"/>
                        </a:spcAft>
                        <a:buClr>
                          <a:schemeClr val="tx2"/>
                        </a:buClr>
                        <a:buSzPct val="70000"/>
                        <a:buFont typeface="Wingdings" pitchFamily="2" charset="2"/>
                        <a:buNone/>
                        <a:tabLst/>
                      </a:pPr>
                      <a:r>
                        <a:rPr kumimoji="0" lang="en-US" sz="2200" b="0" i="0" u="none" strike="noStrike" cap="none" normalizeH="0" baseline="0" smtClean="0">
                          <a:ln>
                            <a:noFill/>
                          </a:ln>
                          <a:solidFill>
                            <a:schemeClr val="tx1"/>
                          </a:solidFill>
                          <a:effectLst/>
                          <a:latin typeface="Verdana" pitchFamily="34" charset="0"/>
                        </a:rPr>
                        <a:t>methyl orange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tx2"/>
                        </a:buClr>
                        <a:buSzPct val="70000"/>
                        <a:buFont typeface="Wingdings" pitchFamily="2" charset="2"/>
                        <a:buNone/>
                        <a:tabLst/>
                      </a:pPr>
                      <a:r>
                        <a:rPr kumimoji="0" lang="en-US" sz="2200" b="0" i="0" u="none" strike="noStrike" cap="none" normalizeH="0" baseline="0" smtClean="0">
                          <a:ln>
                            <a:noFill/>
                          </a:ln>
                          <a:solidFill>
                            <a:schemeClr val="tx1"/>
                          </a:solidFill>
                          <a:effectLst/>
                          <a:latin typeface="Verdana" pitchFamily="34" charset="0"/>
                        </a:rPr>
                        <a:t>3.7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tx2"/>
                        </a:buClr>
                        <a:buSzPct val="70000"/>
                        <a:buFont typeface="Wingdings" pitchFamily="2" charset="2"/>
                        <a:buNone/>
                        <a:tabLst/>
                      </a:pPr>
                      <a:r>
                        <a:rPr kumimoji="0" lang="en-US" sz="2200" b="0" i="0" u="none" strike="noStrike" cap="none" normalizeH="0" baseline="0" smtClean="0">
                          <a:ln>
                            <a:noFill/>
                          </a:ln>
                          <a:solidFill>
                            <a:schemeClr val="tx1"/>
                          </a:solidFill>
                          <a:effectLst/>
                          <a:latin typeface="Verdana" pitchFamily="34" charset="0"/>
                        </a:rPr>
                        <a:t>3.1-4.4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tx2"/>
                        </a:buClr>
                        <a:buSzPct val="70000"/>
                        <a:buFont typeface="Wingdings" pitchFamily="2" charset="2"/>
                        <a:buNone/>
                        <a:tabLst/>
                      </a:pPr>
                      <a:r>
                        <a:rPr kumimoji="0" lang="en-US" sz="2200" b="0" i="0" u="none" strike="noStrike" cap="none" normalizeH="0" baseline="0" smtClean="0">
                          <a:ln>
                            <a:noFill/>
                          </a:ln>
                          <a:solidFill>
                            <a:schemeClr val="tx1"/>
                          </a:solidFill>
                          <a:effectLst/>
                          <a:latin typeface="Verdana" pitchFamily="34" charset="0"/>
                        </a:rPr>
                        <a:t>Titrations with strong acids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354138">
                <a:tc>
                  <a:txBody>
                    <a:bodyPr/>
                    <a:lstStyle/>
                    <a:p>
                      <a:pPr marL="0" marR="0" lvl="0" indent="0" algn="l" defTabSz="914400" rtl="0" eaLnBrk="0" fontAlgn="base" latinLnBrk="0" hangingPunct="0">
                        <a:lnSpc>
                          <a:spcPct val="100000"/>
                        </a:lnSpc>
                        <a:spcBef>
                          <a:spcPct val="20000"/>
                        </a:spcBef>
                        <a:spcAft>
                          <a:spcPct val="0"/>
                        </a:spcAft>
                        <a:buClr>
                          <a:schemeClr val="tx2"/>
                        </a:buClr>
                        <a:buSzPct val="70000"/>
                        <a:buFont typeface="Wingdings" pitchFamily="2" charset="2"/>
                        <a:buNone/>
                        <a:tabLst/>
                      </a:pPr>
                      <a:r>
                        <a:rPr kumimoji="0" lang="en-US" sz="2200" b="0" i="0" u="none" strike="noStrike" cap="none" normalizeH="0" baseline="0" smtClean="0">
                          <a:ln>
                            <a:noFill/>
                          </a:ln>
                          <a:solidFill>
                            <a:schemeClr val="tx1"/>
                          </a:solidFill>
                          <a:effectLst/>
                          <a:latin typeface="Verdana" pitchFamily="34" charset="0"/>
                        </a:rPr>
                        <a:t>phenolphthalein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tx2"/>
                        </a:buClr>
                        <a:buSzPct val="70000"/>
                        <a:buFont typeface="Wingdings" pitchFamily="2" charset="2"/>
                        <a:buNone/>
                        <a:tabLst/>
                      </a:pPr>
                      <a:r>
                        <a:rPr kumimoji="0" lang="en-US" sz="2200" b="0" i="0" u="none" strike="noStrike" cap="none" normalizeH="0" baseline="0" smtClean="0">
                          <a:ln>
                            <a:noFill/>
                          </a:ln>
                          <a:solidFill>
                            <a:schemeClr val="tx1"/>
                          </a:solidFill>
                          <a:effectLst/>
                          <a:latin typeface="Verdana" pitchFamily="34" charset="0"/>
                        </a:rPr>
                        <a:t>9.6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tx2"/>
                        </a:buClr>
                        <a:buSzPct val="70000"/>
                        <a:buFont typeface="Wingdings" pitchFamily="2" charset="2"/>
                        <a:buNone/>
                        <a:tabLst/>
                      </a:pPr>
                      <a:r>
                        <a:rPr kumimoji="0" lang="en-US" sz="2200" b="0" i="0" u="none" strike="noStrike" cap="none" normalizeH="0" baseline="0" smtClean="0">
                          <a:ln>
                            <a:noFill/>
                          </a:ln>
                          <a:solidFill>
                            <a:schemeClr val="tx1"/>
                          </a:solidFill>
                          <a:effectLst/>
                          <a:latin typeface="Verdana" pitchFamily="34" charset="0"/>
                        </a:rPr>
                        <a:t>8.3-10.0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tx2"/>
                        </a:buClr>
                        <a:buSzPct val="70000"/>
                        <a:buFont typeface="Wingdings" pitchFamily="2" charset="2"/>
                        <a:buNone/>
                        <a:tabLst/>
                      </a:pPr>
                      <a:r>
                        <a:rPr kumimoji="0" lang="en-US" sz="2200" b="0" i="0" u="none" strike="noStrike" cap="none" normalizeH="0" baseline="0" smtClean="0">
                          <a:ln>
                            <a:noFill/>
                          </a:ln>
                          <a:solidFill>
                            <a:schemeClr val="tx1"/>
                          </a:solidFill>
                          <a:effectLst/>
                          <a:latin typeface="Verdana" pitchFamily="34" charset="0"/>
                        </a:rPr>
                        <a:t>Titrations with strong bases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smtClean="0"/>
              <a:t>Types of Titrations</a:t>
            </a:r>
          </a:p>
        </p:txBody>
      </p:sp>
      <p:sp>
        <p:nvSpPr>
          <p:cNvPr id="6147" name="Rectangle 3"/>
          <p:cNvSpPr>
            <a:spLocks noGrp="1" noChangeArrowheads="1"/>
          </p:cNvSpPr>
          <p:nvPr>
            <p:ph type="body" idx="1"/>
          </p:nvPr>
        </p:nvSpPr>
        <p:spPr/>
        <p:txBody>
          <a:bodyPr/>
          <a:lstStyle/>
          <a:p>
            <a:pPr eaLnBrk="1" hangingPunct="1"/>
            <a:r>
              <a:rPr lang="en-US" sz="2400" smtClean="0">
                <a:solidFill>
                  <a:schemeClr val="hlink"/>
                </a:solidFill>
              </a:rPr>
              <a:t>Strong Acid</a:t>
            </a:r>
            <a:r>
              <a:rPr lang="en-US" sz="2400" smtClean="0"/>
              <a:t> – </a:t>
            </a:r>
            <a:r>
              <a:rPr lang="en-US" sz="2400" smtClean="0">
                <a:solidFill>
                  <a:schemeClr val="tx2"/>
                </a:solidFill>
              </a:rPr>
              <a:t>Strong Base</a:t>
            </a:r>
            <a:r>
              <a:rPr lang="en-US" sz="2400" smtClean="0"/>
              <a:t> Titrations</a:t>
            </a:r>
            <a:br>
              <a:rPr lang="en-US" sz="2400" smtClean="0"/>
            </a:br>
            <a:endParaRPr lang="en-US" sz="2400" smtClean="0"/>
          </a:p>
          <a:p>
            <a:pPr eaLnBrk="1" hangingPunct="1"/>
            <a:r>
              <a:rPr lang="en-US" sz="2400" smtClean="0"/>
              <a:t>Titrations of </a:t>
            </a:r>
            <a:r>
              <a:rPr lang="en-US" sz="2400" smtClean="0">
                <a:solidFill>
                  <a:schemeClr val="hlink"/>
                </a:solidFill>
              </a:rPr>
              <a:t>Weak Acids</a:t>
            </a:r>
            <a:r>
              <a:rPr lang="en-US" sz="2400" smtClean="0"/>
              <a:t> with </a:t>
            </a:r>
            <a:r>
              <a:rPr lang="en-US" sz="2400" smtClean="0">
                <a:solidFill>
                  <a:schemeClr val="tx2"/>
                </a:solidFill>
              </a:rPr>
              <a:t>Strong Bases</a:t>
            </a:r>
          </a:p>
          <a:p>
            <a:pPr eaLnBrk="1" hangingPunct="1"/>
            <a:endParaRPr lang="en-US" sz="2400" smtClean="0"/>
          </a:p>
          <a:p>
            <a:pPr eaLnBrk="1" hangingPunct="1"/>
            <a:r>
              <a:rPr lang="en-US" sz="2400" smtClean="0"/>
              <a:t>Titrations of </a:t>
            </a:r>
            <a:r>
              <a:rPr lang="en-US" sz="2400" smtClean="0">
                <a:solidFill>
                  <a:schemeClr val="tx2"/>
                </a:solidFill>
              </a:rPr>
              <a:t>Weak Bases</a:t>
            </a:r>
            <a:r>
              <a:rPr lang="en-US" sz="2400" smtClean="0"/>
              <a:t> with </a:t>
            </a:r>
            <a:r>
              <a:rPr lang="en-US" sz="2400" smtClean="0">
                <a:solidFill>
                  <a:schemeClr val="hlink"/>
                </a:solidFill>
              </a:rPr>
              <a:t>Strong Acids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noFill/>
        </p:spPr>
        <p:txBody>
          <a:bodyPr lIns="92075" tIns="46038" rIns="92075" bIns="46038" anchor="t" anchorCtr="1">
            <a:spAutoFit/>
          </a:bodyPr>
          <a:lstStyle/>
          <a:p>
            <a:pPr eaLnBrk="1" hangingPunct="1"/>
            <a:r>
              <a:rPr lang="en-US" smtClean="0"/>
              <a:t>Strong acid with Strong Base</a:t>
            </a:r>
          </a:p>
        </p:txBody>
      </p:sp>
      <p:sp>
        <p:nvSpPr>
          <p:cNvPr id="185347" name="Rectangle 3"/>
          <p:cNvSpPr>
            <a:spLocks noGrp="1" noChangeArrowheads="1"/>
          </p:cNvSpPr>
          <p:nvPr>
            <p:ph type="body" idx="1"/>
          </p:nvPr>
        </p:nvSpPr>
        <p:spPr>
          <a:xfrm>
            <a:off x="1524000" y="2209800"/>
            <a:ext cx="7086600" cy="4114800"/>
          </a:xfrm>
          <a:noFill/>
        </p:spPr>
        <p:txBody>
          <a:bodyPr lIns="92075" tIns="46038" rIns="92075" bIns="46038"/>
          <a:lstStyle/>
          <a:p>
            <a:pPr eaLnBrk="1" hangingPunct="1"/>
            <a:r>
              <a:rPr lang="en-US" smtClean="0"/>
              <a:t>Do the stoichiometry.</a:t>
            </a:r>
          </a:p>
          <a:p>
            <a:pPr eaLnBrk="1" hangingPunct="1"/>
            <a:r>
              <a:rPr lang="en-US" smtClean="0"/>
              <a:t>There is no equilibrium.</a:t>
            </a:r>
          </a:p>
          <a:p>
            <a:pPr lvl="1" eaLnBrk="1" hangingPunct="1"/>
            <a:r>
              <a:rPr lang="en-US" smtClean="0"/>
              <a:t>They both dissociate completely.</a:t>
            </a:r>
          </a:p>
          <a:p>
            <a:pPr eaLnBrk="1" hangingPunct="1"/>
            <a:r>
              <a:rPr lang="en-US" smtClean="0"/>
              <a:t>Ex: The titration of 50.0 mL of 0.200 M HNO</a:t>
            </a:r>
            <a:r>
              <a:rPr lang="en-US" sz="3700" baseline="-25000" smtClean="0"/>
              <a:t>3</a:t>
            </a:r>
            <a:r>
              <a:rPr lang="en-US" smtClean="0"/>
              <a:t> with 0.100 M NaOH</a:t>
            </a:r>
          </a:p>
          <a:p>
            <a:pPr eaLnBrk="1" hangingPunct="1"/>
            <a:r>
              <a:rPr lang="en-US" smtClean="0"/>
              <a:t>Analyze the pH</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185347">
                                            <p:txEl>
                                              <p:pRg st="0" end="0"/>
                                            </p:txEl>
                                          </p:spTgt>
                                        </p:tgtEl>
                                        <p:attrNameLst>
                                          <p:attrName>style.visibility</p:attrName>
                                        </p:attrNameLst>
                                      </p:cBhvr>
                                      <p:to>
                                        <p:strVal val="visible"/>
                                      </p:to>
                                    </p:set>
                                    <p:anim to="" calcmode="lin" valueType="num">
                                      <p:cBhvr>
                                        <p:cTn id="7" dur="1" fill="hold"/>
                                        <p:tgtEl>
                                          <p:spTgt spid="185347">
                                            <p:txEl>
                                              <p:pRg st="0" end="0"/>
                                            </p:txEl>
                                          </p:spTgt>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185347">
                                            <p:txEl>
                                              <p:pRg st="1" end="1"/>
                                            </p:txEl>
                                          </p:spTgt>
                                        </p:tgtEl>
                                        <p:attrNameLst>
                                          <p:attrName>style.visibility</p:attrName>
                                        </p:attrNameLst>
                                      </p:cBhvr>
                                      <p:to>
                                        <p:strVal val="visible"/>
                                      </p:to>
                                    </p:set>
                                    <p:anim to="" calcmode="lin" valueType="num">
                                      <p:cBhvr>
                                        <p:cTn id="12" dur="1" fill="hold"/>
                                        <p:tgtEl>
                                          <p:spTgt spid="185347">
                                            <p:txEl>
                                              <p:pRg st="1" end="1"/>
                                            </p:txEl>
                                          </p:spTgt>
                                        </p:tgtEl>
                                        <p:attrNameLst>
                                          <p:attrName/>
                                        </p:attrNameLst>
                                      </p:cBhvr>
                                    </p:anim>
                                  </p:childTnLst>
                                </p:cTn>
                              </p:par>
                              <p:par>
                                <p:cTn id="13" presetID="24" presetClass="entr" presetSubtype="0" fill="hold" grpId="0" nodeType="withEffect">
                                  <p:stCondLst>
                                    <p:cond delay="0"/>
                                  </p:stCondLst>
                                  <p:childTnLst>
                                    <p:set>
                                      <p:cBhvr>
                                        <p:cTn id="14" dur="1" fill="hold">
                                          <p:stCondLst>
                                            <p:cond delay="499"/>
                                          </p:stCondLst>
                                        </p:cTn>
                                        <p:tgtEl>
                                          <p:spTgt spid="185347">
                                            <p:txEl>
                                              <p:pRg st="2" end="2"/>
                                            </p:txEl>
                                          </p:spTgt>
                                        </p:tgtEl>
                                        <p:attrNameLst>
                                          <p:attrName>style.visibility</p:attrName>
                                        </p:attrNameLst>
                                      </p:cBhvr>
                                      <p:to>
                                        <p:strVal val="visible"/>
                                      </p:to>
                                    </p:set>
                                    <p:anim to="" calcmode="lin" valueType="num">
                                      <p:cBhvr>
                                        <p:cTn id="15" dur="1" fill="hold"/>
                                        <p:tgtEl>
                                          <p:spTgt spid="185347">
                                            <p:txEl>
                                              <p:pRg st="2" end="2"/>
                                            </p:txEl>
                                          </p:spTgt>
                                        </p:tgtEl>
                                        <p:attrNameLst>
                                          <p:attrName/>
                                        </p:attrNameLst>
                                      </p:cBhvr>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24" presetClass="entr" presetSubtype="0" fill="hold" grpId="0" nodeType="clickEffect">
                                  <p:stCondLst>
                                    <p:cond delay="0"/>
                                  </p:stCondLst>
                                  <p:childTnLst>
                                    <p:set>
                                      <p:cBhvr>
                                        <p:cTn id="19" dur="1" fill="hold">
                                          <p:stCondLst>
                                            <p:cond delay="499"/>
                                          </p:stCondLst>
                                        </p:cTn>
                                        <p:tgtEl>
                                          <p:spTgt spid="185347">
                                            <p:txEl>
                                              <p:pRg st="3" end="3"/>
                                            </p:txEl>
                                          </p:spTgt>
                                        </p:tgtEl>
                                        <p:attrNameLst>
                                          <p:attrName>style.visibility</p:attrName>
                                        </p:attrNameLst>
                                      </p:cBhvr>
                                      <p:to>
                                        <p:strVal val="visible"/>
                                      </p:to>
                                    </p:set>
                                    <p:anim to="" calcmode="lin" valueType="num">
                                      <p:cBhvr>
                                        <p:cTn id="20" dur="1" fill="hold"/>
                                        <p:tgtEl>
                                          <p:spTgt spid="185347">
                                            <p:txEl>
                                              <p:pRg st="3" end="3"/>
                                            </p:txEl>
                                          </p:spTgt>
                                        </p:tgtEl>
                                        <p:attrNameLst>
                                          <p:attrName/>
                                        </p:attrNameLst>
                                      </p:cBhvr>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4" presetClass="entr" presetSubtype="0" fill="hold" grpId="0" nodeType="clickEffect">
                                  <p:stCondLst>
                                    <p:cond delay="0"/>
                                  </p:stCondLst>
                                  <p:childTnLst>
                                    <p:set>
                                      <p:cBhvr>
                                        <p:cTn id="24" dur="1" fill="hold">
                                          <p:stCondLst>
                                            <p:cond delay="499"/>
                                          </p:stCondLst>
                                        </p:cTn>
                                        <p:tgtEl>
                                          <p:spTgt spid="185347">
                                            <p:txEl>
                                              <p:pRg st="4" end="4"/>
                                            </p:txEl>
                                          </p:spTgt>
                                        </p:tgtEl>
                                        <p:attrNameLst>
                                          <p:attrName>style.visibility</p:attrName>
                                        </p:attrNameLst>
                                      </p:cBhvr>
                                      <p:to>
                                        <p:strVal val="visible"/>
                                      </p:to>
                                    </p:set>
                                    <p:anim to="" calcmode="lin" valueType="num">
                                      <p:cBhvr>
                                        <p:cTn id="25" dur="1" fill="hold"/>
                                        <p:tgtEl>
                                          <p:spTgt spid="185347">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5347" grpId="0" build="p" autoUpdateAnimBg="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noFill/>
        </p:spPr>
        <p:txBody>
          <a:bodyPr lIns="92075" tIns="46038" rIns="92075" bIns="46038" anchor="t" anchorCtr="1">
            <a:spAutoFit/>
          </a:bodyPr>
          <a:lstStyle/>
          <a:p>
            <a:pPr eaLnBrk="1" hangingPunct="1"/>
            <a:r>
              <a:rPr lang="en-US" smtClean="0"/>
              <a:t>Weak acid with Strong base</a:t>
            </a:r>
          </a:p>
        </p:txBody>
      </p:sp>
      <p:sp>
        <p:nvSpPr>
          <p:cNvPr id="187395" name="Rectangle 3"/>
          <p:cNvSpPr>
            <a:spLocks noGrp="1" noChangeArrowheads="1"/>
          </p:cNvSpPr>
          <p:nvPr>
            <p:ph type="body" idx="1"/>
          </p:nvPr>
        </p:nvSpPr>
        <p:spPr>
          <a:noFill/>
        </p:spPr>
        <p:txBody>
          <a:bodyPr lIns="92075" tIns="46038" rIns="92075" bIns="46038"/>
          <a:lstStyle/>
          <a:p>
            <a:pPr eaLnBrk="1" hangingPunct="1"/>
            <a:r>
              <a:rPr lang="en-US" smtClean="0"/>
              <a:t>There is an equilibrium.</a:t>
            </a:r>
          </a:p>
          <a:p>
            <a:pPr eaLnBrk="1" hangingPunct="1"/>
            <a:r>
              <a:rPr lang="en-US" smtClean="0"/>
              <a:t>Do stoichiometry.</a:t>
            </a:r>
          </a:p>
          <a:p>
            <a:pPr eaLnBrk="1" hangingPunct="1"/>
            <a:r>
              <a:rPr lang="en-US" smtClean="0"/>
              <a:t>Then do equilibrium.</a:t>
            </a:r>
          </a:p>
          <a:p>
            <a:pPr eaLnBrk="1" hangingPunct="1"/>
            <a:r>
              <a:rPr lang="en-US" smtClean="0"/>
              <a:t>Ex: Titrate 50.0 mL of 0.10 M HF (Ka = 7.2 x 10</a:t>
            </a:r>
            <a:r>
              <a:rPr lang="en-US" sz="3700" baseline="30000" smtClean="0"/>
              <a:t>-4</a:t>
            </a:r>
            <a:r>
              <a:rPr lang="en-US" smtClean="0"/>
              <a:t>) with 0.10 M NaOH </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187395">
                                            <p:txEl>
                                              <p:pRg st="0" end="0"/>
                                            </p:txEl>
                                          </p:spTgt>
                                        </p:tgtEl>
                                        <p:attrNameLst>
                                          <p:attrName>style.visibility</p:attrName>
                                        </p:attrNameLst>
                                      </p:cBhvr>
                                      <p:to>
                                        <p:strVal val="visible"/>
                                      </p:to>
                                    </p:set>
                                    <p:anim to="" calcmode="lin" valueType="num">
                                      <p:cBhvr>
                                        <p:cTn id="7" dur="1" fill="hold"/>
                                        <p:tgtEl>
                                          <p:spTgt spid="187395">
                                            <p:txEl>
                                              <p:pRg st="0" end="0"/>
                                            </p:txEl>
                                          </p:spTgt>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187395">
                                            <p:txEl>
                                              <p:pRg st="1" end="1"/>
                                            </p:txEl>
                                          </p:spTgt>
                                        </p:tgtEl>
                                        <p:attrNameLst>
                                          <p:attrName>style.visibility</p:attrName>
                                        </p:attrNameLst>
                                      </p:cBhvr>
                                      <p:to>
                                        <p:strVal val="visible"/>
                                      </p:to>
                                    </p:set>
                                    <p:anim to="" calcmode="lin" valueType="num">
                                      <p:cBhvr>
                                        <p:cTn id="12" dur="1" fill="hold"/>
                                        <p:tgtEl>
                                          <p:spTgt spid="187395">
                                            <p:txEl>
                                              <p:pRg st="1" end="1"/>
                                            </p:txEl>
                                          </p:spTgt>
                                        </p:tgtEl>
                                        <p:attrNameLst>
                                          <p:attrName/>
                                        </p:attrNameLst>
                                      </p:cBhvr>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4" presetClass="entr" presetSubtype="0" fill="hold" grpId="0" nodeType="clickEffect">
                                  <p:stCondLst>
                                    <p:cond delay="0"/>
                                  </p:stCondLst>
                                  <p:childTnLst>
                                    <p:set>
                                      <p:cBhvr>
                                        <p:cTn id="16" dur="1" fill="hold">
                                          <p:stCondLst>
                                            <p:cond delay="499"/>
                                          </p:stCondLst>
                                        </p:cTn>
                                        <p:tgtEl>
                                          <p:spTgt spid="187395">
                                            <p:txEl>
                                              <p:pRg st="2" end="2"/>
                                            </p:txEl>
                                          </p:spTgt>
                                        </p:tgtEl>
                                        <p:attrNameLst>
                                          <p:attrName>style.visibility</p:attrName>
                                        </p:attrNameLst>
                                      </p:cBhvr>
                                      <p:to>
                                        <p:strVal val="visible"/>
                                      </p:to>
                                    </p:set>
                                    <p:anim to="" calcmode="lin" valueType="num">
                                      <p:cBhvr>
                                        <p:cTn id="17" dur="1" fill="hold"/>
                                        <p:tgtEl>
                                          <p:spTgt spid="187395">
                                            <p:txEl>
                                              <p:pRg st="2" end="2"/>
                                            </p:txEl>
                                          </p:spTgt>
                                        </p:tgtEl>
                                        <p:attrNameLst>
                                          <p:attrName/>
                                        </p:attrNameLst>
                                      </p:cBhvr>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4" presetClass="entr" presetSubtype="0" fill="hold" grpId="0" nodeType="clickEffect">
                                  <p:stCondLst>
                                    <p:cond delay="0"/>
                                  </p:stCondLst>
                                  <p:childTnLst>
                                    <p:set>
                                      <p:cBhvr>
                                        <p:cTn id="21" dur="1" fill="hold">
                                          <p:stCondLst>
                                            <p:cond delay="499"/>
                                          </p:stCondLst>
                                        </p:cTn>
                                        <p:tgtEl>
                                          <p:spTgt spid="187395">
                                            <p:txEl>
                                              <p:pRg st="3" end="3"/>
                                            </p:txEl>
                                          </p:spTgt>
                                        </p:tgtEl>
                                        <p:attrNameLst>
                                          <p:attrName>style.visibility</p:attrName>
                                        </p:attrNameLst>
                                      </p:cBhvr>
                                      <p:to>
                                        <p:strVal val="visible"/>
                                      </p:to>
                                    </p:set>
                                    <p:anim to="" calcmode="lin" valueType="num">
                                      <p:cBhvr>
                                        <p:cTn id="22" dur="1" fill="hold"/>
                                        <p:tgtEl>
                                          <p:spTgt spid="187395">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395"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ctrTitle"/>
          </p:nvPr>
        </p:nvSpPr>
        <p:spPr>
          <a:xfrm>
            <a:off x="3268407" y="1371600"/>
            <a:ext cx="3967162" cy="708528"/>
          </a:xfrm>
          <a:noFill/>
        </p:spPr>
        <p:txBody>
          <a:bodyPr wrap="square" lIns="92075" tIns="46038" rIns="92075" bIns="46038" anchor="ctr">
            <a:spAutoFit/>
          </a:bodyPr>
          <a:lstStyle/>
          <a:p>
            <a:pPr eaLnBrk="1" hangingPunct="1"/>
            <a:r>
              <a:rPr lang="en-US" dirty="0" smtClean="0"/>
              <a:t>Titration Curves</a:t>
            </a:r>
          </a:p>
        </p:txBody>
      </p:sp>
      <p:pic>
        <p:nvPicPr>
          <p:cNvPr id="3" name="Picture 2" descr="D:\Image Downloads\buret.gif"/>
          <p:cNvPicPr>
            <a:picLocks noChangeAspect="1" noChangeArrowheads="1"/>
          </p:cNvPicPr>
          <p:nvPr/>
        </p:nvPicPr>
        <p:blipFill>
          <a:blip r:embed="rId4">
            <a:extLst>
              <a:ext uri="{28A0092B-C50C-407E-A947-70E740481C1C}">
                <a14:useLocalDpi xmlns:a14="http://schemas.microsoft.com/office/drawing/2010/main" val="0"/>
              </a:ext>
            </a:extLst>
          </a:blip>
          <a:srcRect r="36513"/>
          <a:stretch>
            <a:fillRect/>
          </a:stretch>
        </p:blipFill>
        <p:spPr bwMode="auto">
          <a:xfrm>
            <a:off x="870488" y="457200"/>
            <a:ext cx="2630488" cy="60198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Box 3"/>
          <p:cNvSpPr txBox="1">
            <a:spLocks noChangeArrowheads="1"/>
          </p:cNvSpPr>
          <p:nvPr/>
        </p:nvSpPr>
        <p:spPr bwMode="auto">
          <a:xfrm>
            <a:off x="3766088" y="2667000"/>
            <a:ext cx="22098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t>Buret</a:t>
            </a:r>
          </a:p>
        </p:txBody>
      </p:sp>
      <p:sp>
        <p:nvSpPr>
          <p:cNvPr id="5" name="Text Box 4"/>
          <p:cNvSpPr txBox="1">
            <a:spLocks noChangeArrowheads="1"/>
          </p:cNvSpPr>
          <p:nvPr/>
        </p:nvSpPr>
        <p:spPr bwMode="auto">
          <a:xfrm>
            <a:off x="3613688" y="5257800"/>
            <a:ext cx="32766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dirty="0"/>
              <a:t>Solution with Indicator</a:t>
            </a:r>
          </a:p>
        </p:txBody>
      </p:sp>
      <p:pic>
        <p:nvPicPr>
          <p:cNvPr id="6" name="Picture 5" descr="D:\Image Downloads\buret reading.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32888" y="2752725"/>
            <a:ext cx="1371600" cy="24574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out)">
                                      <p:cBhvr>
                                        <p:cTn id="7" dur="500"/>
                                        <p:tgtEl>
                                          <p:spTgt spid="6"/>
                                        </p:tgtEl>
                                      </p:cBhvr>
                                    </p:animEffect>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1284826" y="58578"/>
            <a:ext cx="7401974" cy="12009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spAutoFit/>
          </a:bodyPr>
          <a:lstStyle>
            <a:lvl1pPr algn="l" rtl="0" eaLnBrk="0" fontAlgn="base" hangingPunct="0">
              <a:spcBef>
                <a:spcPct val="0"/>
              </a:spcBef>
              <a:spcAft>
                <a:spcPct val="0"/>
              </a:spcAft>
              <a:defRPr sz="3600">
                <a:solidFill>
                  <a:schemeClr val="tx2"/>
                </a:solidFill>
                <a:latin typeface="+mj-lt"/>
                <a:ea typeface="+mj-ea"/>
                <a:cs typeface="+mj-cs"/>
              </a:defRPr>
            </a:lvl1pPr>
            <a:lvl2pPr algn="l" rtl="0" eaLnBrk="0" fontAlgn="base" hangingPunct="0">
              <a:spcBef>
                <a:spcPct val="0"/>
              </a:spcBef>
              <a:spcAft>
                <a:spcPct val="0"/>
              </a:spcAft>
              <a:defRPr sz="3600">
                <a:solidFill>
                  <a:schemeClr val="tx2"/>
                </a:solidFill>
                <a:latin typeface="Arial" charset="0"/>
              </a:defRPr>
            </a:lvl2pPr>
            <a:lvl3pPr algn="l" rtl="0" eaLnBrk="0" fontAlgn="base" hangingPunct="0">
              <a:spcBef>
                <a:spcPct val="0"/>
              </a:spcBef>
              <a:spcAft>
                <a:spcPct val="0"/>
              </a:spcAft>
              <a:defRPr sz="3600">
                <a:solidFill>
                  <a:schemeClr val="tx2"/>
                </a:solidFill>
                <a:latin typeface="Arial" charset="0"/>
              </a:defRPr>
            </a:lvl3pPr>
            <a:lvl4pPr algn="l" rtl="0" eaLnBrk="0" fontAlgn="base" hangingPunct="0">
              <a:spcBef>
                <a:spcPct val="0"/>
              </a:spcBef>
              <a:spcAft>
                <a:spcPct val="0"/>
              </a:spcAft>
              <a:defRPr sz="3600">
                <a:solidFill>
                  <a:schemeClr val="tx2"/>
                </a:solidFill>
                <a:latin typeface="Arial" charset="0"/>
              </a:defRPr>
            </a:lvl4pPr>
            <a:lvl5pPr algn="l" rtl="0" eaLnBrk="0" fontAlgn="base" hangingPunct="0">
              <a:spcBef>
                <a:spcPct val="0"/>
              </a:spcBef>
              <a:spcAft>
                <a:spcPct val="0"/>
              </a:spcAft>
              <a:defRPr sz="3600">
                <a:solidFill>
                  <a:schemeClr val="tx2"/>
                </a:solidFill>
                <a:latin typeface="Arial" charset="0"/>
              </a:defRPr>
            </a:lvl5pPr>
            <a:lvl6pPr marL="457200" algn="l" rtl="0" fontAlgn="base">
              <a:spcBef>
                <a:spcPct val="0"/>
              </a:spcBef>
              <a:spcAft>
                <a:spcPct val="0"/>
              </a:spcAft>
              <a:defRPr sz="3600">
                <a:solidFill>
                  <a:schemeClr val="tx2"/>
                </a:solidFill>
                <a:latin typeface="Arial" charset="0"/>
              </a:defRPr>
            </a:lvl6pPr>
            <a:lvl7pPr marL="914400" algn="l" rtl="0" fontAlgn="base">
              <a:spcBef>
                <a:spcPct val="0"/>
              </a:spcBef>
              <a:spcAft>
                <a:spcPct val="0"/>
              </a:spcAft>
              <a:defRPr sz="3600">
                <a:solidFill>
                  <a:schemeClr val="tx2"/>
                </a:solidFill>
                <a:latin typeface="Arial" charset="0"/>
              </a:defRPr>
            </a:lvl7pPr>
            <a:lvl8pPr marL="1371600" algn="l" rtl="0" fontAlgn="base">
              <a:spcBef>
                <a:spcPct val="0"/>
              </a:spcBef>
              <a:spcAft>
                <a:spcPct val="0"/>
              </a:spcAft>
              <a:defRPr sz="3600">
                <a:solidFill>
                  <a:schemeClr val="tx2"/>
                </a:solidFill>
                <a:latin typeface="Arial" charset="0"/>
              </a:defRPr>
            </a:lvl8pPr>
            <a:lvl9pPr marL="1828800" algn="l" rtl="0" fontAlgn="base">
              <a:spcBef>
                <a:spcPct val="0"/>
              </a:spcBef>
              <a:spcAft>
                <a:spcPct val="0"/>
              </a:spcAft>
              <a:defRPr sz="3600">
                <a:solidFill>
                  <a:schemeClr val="tx2"/>
                </a:solidFill>
                <a:latin typeface="Arial" charset="0"/>
              </a:defRPr>
            </a:lvl9pPr>
          </a:lstStyle>
          <a:p>
            <a:pPr eaLnBrk="1" hangingPunct="1"/>
            <a:r>
              <a:rPr lang="en-US" dirty="0" smtClean="0"/>
              <a:t>Titration Curves</a:t>
            </a:r>
            <a:r>
              <a:rPr lang="en-US" smtClean="0"/>
              <a:t>: Analytical </a:t>
            </a:r>
            <a:r>
              <a:rPr lang="en-US" dirty="0" smtClean="0"/>
              <a:t>Determination of Birth Year</a:t>
            </a:r>
          </a:p>
        </p:txBody>
      </p:sp>
      <p:pic>
        <p:nvPicPr>
          <p:cNvPr id="76805" name="Picture 5" descr="http://i.chzbgr.com/completestore/2011/10/11/74e8a2c2-2995-4253-9c80-e92d6c3df41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1905000"/>
            <a:ext cx="5509097" cy="332749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810126" y="5715000"/>
            <a:ext cx="7848600" cy="830997"/>
          </a:xfrm>
          <a:prstGeom prst="rect">
            <a:avLst/>
          </a:prstGeom>
          <a:noFill/>
        </p:spPr>
        <p:txBody>
          <a:bodyPr wrap="square" rtlCol="0">
            <a:spAutoFit/>
          </a:bodyPr>
          <a:lstStyle/>
          <a:p>
            <a:r>
              <a:rPr lang="en-US" sz="1200" dirty="0" smtClean="0">
                <a:solidFill>
                  <a:srgbClr val="000000"/>
                </a:solidFill>
                <a:latin typeface="Verdana"/>
              </a:rPr>
              <a:t>From How I Met Your Mother (Season 7, Episode 4 – “Field Trip”): It’s </a:t>
            </a:r>
            <a:r>
              <a:rPr lang="en-US" sz="1200" dirty="0">
                <a:solidFill>
                  <a:srgbClr val="000000"/>
                </a:solidFill>
                <a:latin typeface="Verdana"/>
              </a:rPr>
              <a:t>hard to argue with Barney’s logical basis of the </a:t>
            </a:r>
            <a:r>
              <a:rPr lang="en-US" sz="1200" dirty="0" err="1">
                <a:solidFill>
                  <a:srgbClr val="000000"/>
                </a:solidFill>
                <a:latin typeface="Verdana"/>
              </a:rPr>
              <a:t>Ewok</a:t>
            </a:r>
            <a:r>
              <a:rPr lang="en-US" sz="1200" dirty="0">
                <a:solidFill>
                  <a:srgbClr val="000000"/>
                </a:solidFill>
                <a:latin typeface="Verdana"/>
              </a:rPr>
              <a:t> Line. If you were older than ten years old </a:t>
            </a:r>
            <a:r>
              <a:rPr lang="en-US" sz="1200" dirty="0" smtClean="0">
                <a:latin typeface="Verdana"/>
              </a:rPr>
              <a:t>when </a:t>
            </a:r>
            <a:r>
              <a:rPr lang="en-US" sz="1200" i="1" dirty="0" smtClean="0">
                <a:latin typeface="Verdana"/>
              </a:rPr>
              <a:t>Return of the Jedi</a:t>
            </a:r>
            <a:r>
              <a:rPr lang="en-US" sz="1200" dirty="0">
                <a:latin typeface="Verdana"/>
              </a:rPr>
              <a:t> </a:t>
            </a:r>
            <a:r>
              <a:rPr lang="en-US" sz="1200" dirty="0" smtClean="0">
                <a:solidFill>
                  <a:srgbClr val="000000"/>
                </a:solidFill>
                <a:latin typeface="Verdana"/>
              </a:rPr>
              <a:t>was released (1983), </a:t>
            </a:r>
            <a:r>
              <a:rPr lang="en-US" sz="1200" dirty="0">
                <a:solidFill>
                  <a:srgbClr val="000000"/>
                </a:solidFill>
                <a:latin typeface="Verdana"/>
              </a:rPr>
              <a:t>you’re not going to </a:t>
            </a:r>
            <a:r>
              <a:rPr lang="en-US" sz="1200" dirty="0" smtClean="0">
                <a:solidFill>
                  <a:srgbClr val="000000"/>
                </a:solidFill>
                <a:latin typeface="Verdana"/>
              </a:rPr>
              <a:t>remember your </a:t>
            </a:r>
            <a:r>
              <a:rPr lang="en-US" sz="1200" dirty="0">
                <a:solidFill>
                  <a:srgbClr val="000000"/>
                </a:solidFill>
                <a:latin typeface="Verdana"/>
              </a:rPr>
              <a:t>first </a:t>
            </a:r>
            <a:r>
              <a:rPr lang="en-US" sz="1200" dirty="0" err="1">
                <a:solidFill>
                  <a:srgbClr val="000000"/>
                </a:solidFill>
                <a:latin typeface="Verdana"/>
              </a:rPr>
              <a:t>Ewok</a:t>
            </a:r>
            <a:r>
              <a:rPr lang="en-US" sz="1200" dirty="0">
                <a:solidFill>
                  <a:srgbClr val="000000"/>
                </a:solidFill>
                <a:latin typeface="Verdana"/>
              </a:rPr>
              <a:t> experience as all cute and cuddly. I was born on the correct side of the line, and find the </a:t>
            </a:r>
            <a:r>
              <a:rPr lang="en-US" sz="1200" dirty="0" err="1">
                <a:solidFill>
                  <a:srgbClr val="000000"/>
                </a:solidFill>
                <a:latin typeface="Verdana"/>
              </a:rPr>
              <a:t>Ewoks</a:t>
            </a:r>
            <a:r>
              <a:rPr lang="en-US" sz="1200" dirty="0">
                <a:solidFill>
                  <a:srgbClr val="000000"/>
                </a:solidFill>
                <a:latin typeface="Verdana"/>
              </a:rPr>
              <a:t> </a:t>
            </a:r>
            <a:r>
              <a:rPr lang="en-US" sz="1200" dirty="0" smtClean="0">
                <a:solidFill>
                  <a:srgbClr val="000000"/>
                </a:solidFill>
                <a:latin typeface="Verdana"/>
              </a:rPr>
              <a:t>adorable.</a:t>
            </a:r>
            <a:endParaRPr lang="en-US" sz="1200" dirty="0"/>
          </a:p>
        </p:txBody>
      </p:sp>
    </p:spTree>
    <p:extLst>
      <p:ext uri="{BB962C8B-B14F-4D97-AF65-F5344CB8AC3E}">
        <p14:creationId xmlns:p14="http://schemas.microsoft.com/office/powerpoint/2010/main" val="32037269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1625"/>
            <a:ext cx="7997825" cy="765175"/>
          </a:xfrm>
        </p:spPr>
        <p:txBody>
          <a:bodyPr/>
          <a:lstStyle/>
          <a:p>
            <a:r>
              <a:rPr lang="en-US" dirty="0" smtClean="0"/>
              <a:t>More silly graphs…</a:t>
            </a:r>
            <a:endParaRPr lang="en-US" dirty="0"/>
          </a:p>
        </p:txBody>
      </p:sp>
      <p:pic>
        <p:nvPicPr>
          <p:cNvPr id="76802" name="Picture 2" descr="Graphs Lead to Decline in Lov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447800"/>
            <a:ext cx="4048125" cy="2295526"/>
          </a:xfrm>
          <a:prstGeom prst="rect">
            <a:avLst/>
          </a:prstGeom>
          <a:noFill/>
          <a:extLst>
            <a:ext uri="{909E8E84-426E-40DD-AFC4-6F175D3DCCD1}">
              <a14:hiddenFill xmlns:a14="http://schemas.microsoft.com/office/drawing/2010/main">
                <a:solidFill>
                  <a:srgbClr val="FFFFFF"/>
                </a:solidFill>
              </a14:hiddenFill>
            </a:ext>
          </a:extLst>
        </p:spPr>
      </p:pic>
      <p:pic>
        <p:nvPicPr>
          <p:cNvPr id="7680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337" y="4143375"/>
            <a:ext cx="9067800" cy="271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680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67237" y="1219200"/>
            <a:ext cx="4362450" cy="2924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76196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680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680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68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Eclipse">
  <a:themeElements>
    <a:clrScheme name="Eclipse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fontScheme name="Eclipse">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Eclips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Eclipse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Eclipse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Eclipse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Eclipse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Eclipse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Eclipse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Eclipse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Eclipse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Eclipse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Eclipse</Template>
  <TotalTime>1353</TotalTime>
  <Words>1496</Words>
  <Application>Microsoft Office PowerPoint</Application>
  <PresentationFormat>On-screen Show (4:3)</PresentationFormat>
  <Paragraphs>213</Paragraphs>
  <Slides>34</Slides>
  <Notes>28</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2</vt:i4>
      </vt:variant>
      <vt:variant>
        <vt:lpstr>Slide Titles</vt:lpstr>
      </vt:variant>
      <vt:variant>
        <vt:i4>34</vt:i4>
      </vt:variant>
    </vt:vector>
  </HeadingPairs>
  <TitlesOfParts>
    <vt:vector size="43" baseType="lpstr">
      <vt:lpstr>Arial</vt:lpstr>
      <vt:lpstr>Comic Sans MS</vt:lpstr>
      <vt:lpstr>Monotype Sorts</vt:lpstr>
      <vt:lpstr>Symbol</vt:lpstr>
      <vt:lpstr>Verdana</vt:lpstr>
      <vt:lpstr>Wingdings</vt:lpstr>
      <vt:lpstr>Eclipse</vt:lpstr>
      <vt:lpstr>Microsoft Equation 3.0</vt:lpstr>
      <vt:lpstr>Equation</vt:lpstr>
      <vt:lpstr>Unit 8: Acids and Bases </vt:lpstr>
      <vt:lpstr>Titrations</vt:lpstr>
      <vt:lpstr>Titration Units</vt:lpstr>
      <vt:lpstr>Types of Titrations</vt:lpstr>
      <vt:lpstr>Strong acid with Strong Base</vt:lpstr>
      <vt:lpstr>Weak acid with Strong base</vt:lpstr>
      <vt:lpstr>Titration Curves</vt:lpstr>
      <vt:lpstr>PowerPoint Presentation</vt:lpstr>
      <vt:lpstr>More silly graphs…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INDICATORS </vt:lpstr>
      <vt:lpstr>INDICATORS </vt:lpstr>
      <vt:lpstr>How do you choose an indicator?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Applications of  Aqueous Equilibria</dc:title>
  <dc:creator>Debbie Y. Dogancay</dc:creator>
  <cp:lastModifiedBy>Dogancay, Deborah</cp:lastModifiedBy>
  <cp:revision>43</cp:revision>
  <cp:lastPrinted>2013-01-31T16:10:08Z</cp:lastPrinted>
  <dcterms:created xsi:type="dcterms:W3CDTF">2009-02-26T08:27:05Z</dcterms:created>
  <dcterms:modified xsi:type="dcterms:W3CDTF">2013-11-21T19:58:22Z</dcterms:modified>
</cp:coreProperties>
</file>