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36"/>
  </p:notesMasterIdLst>
  <p:handoutMasterIdLst>
    <p:handoutMasterId r:id="rId37"/>
  </p:handoutMasterIdLst>
  <p:sldIdLst>
    <p:sldId id="282" r:id="rId2"/>
    <p:sldId id="303" r:id="rId3"/>
    <p:sldId id="305" r:id="rId4"/>
    <p:sldId id="304" r:id="rId5"/>
    <p:sldId id="332" r:id="rId6"/>
    <p:sldId id="333" r:id="rId7"/>
    <p:sldId id="334" r:id="rId8"/>
    <p:sldId id="344" r:id="rId9"/>
    <p:sldId id="345" r:id="rId10"/>
    <p:sldId id="346" r:id="rId11"/>
    <p:sldId id="284" r:id="rId12"/>
    <p:sldId id="340" r:id="rId13"/>
    <p:sldId id="335" r:id="rId14"/>
    <p:sldId id="336" r:id="rId15"/>
    <p:sldId id="338" r:id="rId16"/>
    <p:sldId id="339" r:id="rId17"/>
    <p:sldId id="286" r:id="rId18"/>
    <p:sldId id="287" r:id="rId19"/>
    <p:sldId id="288" r:id="rId20"/>
    <p:sldId id="289" r:id="rId21"/>
    <p:sldId id="290" r:id="rId22"/>
    <p:sldId id="291" r:id="rId23"/>
    <p:sldId id="292" r:id="rId24"/>
    <p:sldId id="293" r:id="rId25"/>
    <p:sldId id="294" r:id="rId26"/>
    <p:sldId id="295" r:id="rId27"/>
    <p:sldId id="296" r:id="rId28"/>
    <p:sldId id="297" r:id="rId29"/>
    <p:sldId id="298" r:id="rId30"/>
    <p:sldId id="299" r:id="rId31"/>
    <p:sldId id="306" r:id="rId32"/>
    <p:sldId id="341" r:id="rId33"/>
    <p:sldId id="342" r:id="rId34"/>
    <p:sldId id="343" r:id="rId3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606" autoAdjust="0"/>
    <p:restoredTop sz="86476" autoAdjust="0"/>
  </p:normalViewPr>
  <p:slideViewPr>
    <p:cSldViewPr>
      <p:cViewPr varScale="1">
        <p:scale>
          <a:sx n="80" d="100"/>
          <a:sy n="80" d="100"/>
        </p:scale>
        <p:origin x="696"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2707"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fld id="{7F1AF13F-6A7F-4C1B-979B-C2B910E37E91}" type="datetimeFigureOut">
              <a:rPr lang="en-US"/>
              <a:pPr/>
              <a:t>11/21/2013</a:t>
            </a:fld>
            <a:endParaRPr lang="en-US"/>
          </a:p>
        </p:txBody>
      </p:sp>
      <p:sp>
        <p:nvSpPr>
          <p:cNvPr id="72708"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2709"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50AEC6D-D100-4CA1-90DB-D0E7B40E3520}" type="slidenum">
              <a:rPr lang="en-US"/>
              <a:pPr/>
              <a:t>‹#›</a:t>
            </a:fld>
            <a:endParaRPr lang="en-US"/>
          </a:p>
        </p:txBody>
      </p:sp>
    </p:spTree>
    <p:extLst>
      <p:ext uri="{BB962C8B-B14F-4D97-AF65-F5344CB8AC3E}">
        <p14:creationId xmlns:p14="http://schemas.microsoft.com/office/powerpoint/2010/main" val="26565072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17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F37C1590-28D0-488E-8040-238E2C9E04E3}" type="slidenum">
              <a:rPr lang="en-US"/>
              <a:pPr>
                <a:defRPr/>
              </a:pPr>
              <a:t>‹#›</a:t>
            </a:fld>
            <a:endParaRPr lang="en-US"/>
          </a:p>
        </p:txBody>
      </p:sp>
    </p:spTree>
    <p:extLst>
      <p:ext uri="{BB962C8B-B14F-4D97-AF65-F5344CB8AC3E}">
        <p14:creationId xmlns:p14="http://schemas.microsoft.com/office/powerpoint/2010/main" val="28623334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5299840F-DFDB-4E82-B228-6F97CC087C9D}" type="slidenum">
              <a:rPr lang="en-US" smtClean="0">
                <a:latin typeface="Arial" pitchFamily="34" charset="0"/>
              </a:rPr>
              <a:pPr/>
              <a:t>1</a:t>
            </a:fld>
            <a:endParaRPr lang="en-US" smtClean="0">
              <a:latin typeface="Arial" pitchFamily="34"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41521286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3CE2E681-2809-4779-830B-52F57BA26BE8}" type="slidenum">
              <a:rPr lang="en-US" smtClean="0">
                <a:latin typeface="Arial" pitchFamily="34" charset="0"/>
              </a:rPr>
              <a:pPr/>
              <a:t>13</a:t>
            </a:fld>
            <a:endParaRPr lang="en-US" smtClean="0">
              <a:latin typeface="Arial" pitchFamily="34" charset="0"/>
            </a:endParaRPr>
          </a:p>
        </p:txBody>
      </p:sp>
      <p:sp>
        <p:nvSpPr>
          <p:cNvPr id="41987" name="Rectangle 2"/>
          <p:cNvSpPr>
            <a:spLocks noGrp="1" noRot="1" noChangeAspect="1" noChangeArrowheads="1" noTextEdit="1"/>
          </p:cNvSpPr>
          <p:nvPr>
            <p:ph type="sldImg"/>
          </p:nvPr>
        </p:nvSpPr>
        <p:spPr>
          <a:xfrm>
            <a:off x="1150938" y="692150"/>
            <a:ext cx="4556125" cy="3416300"/>
          </a:xfrm>
          <a:ln/>
        </p:spPr>
      </p:sp>
      <p:sp>
        <p:nvSpPr>
          <p:cNvPr id="41988" name="Rectangle 3"/>
          <p:cNvSpPr>
            <a:spLocks noGrp="1" noChangeArrowheads="1"/>
          </p:cNvSpPr>
          <p:nvPr>
            <p:ph type="body" idx="1"/>
          </p:nvPr>
        </p:nvSpPr>
        <p:spPr>
          <a:xfrm>
            <a:off x="914400" y="4343400"/>
            <a:ext cx="5029200" cy="4114800"/>
          </a:xfrm>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25308609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32B3EB93-D2C1-4D05-8875-06A23A4ACA07}" type="slidenum">
              <a:rPr lang="en-US" smtClean="0">
                <a:latin typeface="Arial" pitchFamily="34" charset="0"/>
              </a:rPr>
              <a:pPr/>
              <a:t>14</a:t>
            </a:fld>
            <a:endParaRPr lang="en-US" smtClean="0">
              <a:latin typeface="Arial" pitchFamily="34" charset="0"/>
            </a:endParaRPr>
          </a:p>
        </p:txBody>
      </p:sp>
      <p:sp>
        <p:nvSpPr>
          <p:cNvPr id="43011" name="Rectangle 2"/>
          <p:cNvSpPr>
            <a:spLocks noGrp="1" noRot="1" noChangeAspect="1" noChangeArrowheads="1" noTextEdit="1"/>
          </p:cNvSpPr>
          <p:nvPr>
            <p:ph type="sldImg"/>
          </p:nvPr>
        </p:nvSpPr>
        <p:spPr>
          <a:xfrm>
            <a:off x="1150938" y="692150"/>
            <a:ext cx="4556125" cy="3416300"/>
          </a:xfrm>
          <a:ln/>
        </p:spPr>
      </p:sp>
      <p:sp>
        <p:nvSpPr>
          <p:cNvPr id="43012" name="Rectangle 3"/>
          <p:cNvSpPr>
            <a:spLocks noGrp="1" noChangeArrowheads="1"/>
          </p:cNvSpPr>
          <p:nvPr>
            <p:ph type="body" idx="1"/>
          </p:nvPr>
        </p:nvSpPr>
        <p:spPr>
          <a:xfrm>
            <a:off x="914400" y="4343400"/>
            <a:ext cx="5029200" cy="4114800"/>
          </a:xfrm>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375886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4E94BEF9-B173-4483-AE96-5089C2C4323D}" type="slidenum">
              <a:rPr lang="en-US" smtClean="0">
                <a:latin typeface="Arial" pitchFamily="34" charset="0"/>
              </a:rPr>
              <a:pPr/>
              <a:t>15</a:t>
            </a:fld>
            <a:endParaRPr lang="en-US" smtClean="0">
              <a:latin typeface="Arial" pitchFamily="34" charset="0"/>
            </a:endParaRPr>
          </a:p>
        </p:txBody>
      </p:sp>
      <p:sp>
        <p:nvSpPr>
          <p:cNvPr id="44035" name="Rectangle 2"/>
          <p:cNvSpPr>
            <a:spLocks noGrp="1" noRot="1" noChangeAspect="1" noChangeArrowheads="1" noTextEdit="1"/>
          </p:cNvSpPr>
          <p:nvPr>
            <p:ph type="sldImg"/>
          </p:nvPr>
        </p:nvSpPr>
        <p:spPr>
          <a:xfrm>
            <a:off x="1150938" y="692150"/>
            <a:ext cx="4556125" cy="3416300"/>
          </a:xfrm>
          <a:ln/>
        </p:spPr>
      </p:sp>
      <p:sp>
        <p:nvSpPr>
          <p:cNvPr id="44036" name="Rectangle 3"/>
          <p:cNvSpPr>
            <a:spLocks noGrp="1" noChangeArrowheads="1"/>
          </p:cNvSpPr>
          <p:nvPr>
            <p:ph type="body" idx="1"/>
          </p:nvPr>
        </p:nvSpPr>
        <p:spPr>
          <a:xfrm>
            <a:off x="914400" y="4343400"/>
            <a:ext cx="5029200" cy="4114800"/>
          </a:xfrm>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21822676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92F58768-73AC-4EBA-82DD-E5E73C29E9CD}" type="slidenum">
              <a:rPr lang="en-US" smtClean="0">
                <a:latin typeface="Arial" pitchFamily="34" charset="0"/>
              </a:rPr>
              <a:pPr/>
              <a:t>16</a:t>
            </a:fld>
            <a:endParaRPr lang="en-US" smtClean="0">
              <a:latin typeface="Arial" pitchFamily="34" charset="0"/>
            </a:endParaRPr>
          </a:p>
        </p:txBody>
      </p:sp>
      <p:sp>
        <p:nvSpPr>
          <p:cNvPr id="45059" name="Rectangle 2"/>
          <p:cNvSpPr>
            <a:spLocks noGrp="1" noRot="1" noChangeAspect="1" noChangeArrowheads="1" noTextEdit="1"/>
          </p:cNvSpPr>
          <p:nvPr>
            <p:ph type="sldImg"/>
          </p:nvPr>
        </p:nvSpPr>
        <p:spPr>
          <a:xfrm>
            <a:off x="1150938" y="692150"/>
            <a:ext cx="4556125" cy="3416300"/>
          </a:xfrm>
          <a:ln/>
        </p:spPr>
      </p:sp>
      <p:sp>
        <p:nvSpPr>
          <p:cNvPr id="45060" name="Rectangle 3"/>
          <p:cNvSpPr>
            <a:spLocks noGrp="1" noChangeArrowheads="1"/>
          </p:cNvSpPr>
          <p:nvPr>
            <p:ph type="body" idx="1"/>
          </p:nvPr>
        </p:nvSpPr>
        <p:spPr>
          <a:xfrm>
            <a:off x="914400" y="4343400"/>
            <a:ext cx="5029200" cy="4114800"/>
          </a:xfrm>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9327295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6E44B325-3CE1-48E9-98BF-0877488A88B4}" type="slidenum">
              <a:rPr lang="en-US" smtClean="0">
                <a:latin typeface="Arial" pitchFamily="34" charset="0"/>
              </a:rPr>
              <a:pPr/>
              <a:t>17</a:t>
            </a:fld>
            <a:endParaRPr lang="en-US" smtClean="0">
              <a:latin typeface="Arial" pitchFamily="34"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35580475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6B234B8C-67E1-446F-B491-46BCF8BB25E6}" type="slidenum">
              <a:rPr lang="en-US" smtClean="0">
                <a:latin typeface="Arial" pitchFamily="34" charset="0"/>
              </a:rPr>
              <a:pPr/>
              <a:t>18</a:t>
            </a:fld>
            <a:endParaRPr lang="en-US" smtClean="0">
              <a:latin typeface="Arial" pitchFamily="34"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39625019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BB49219D-D454-4CB9-96C4-76D3B7FEC0F2}" type="slidenum">
              <a:rPr lang="en-US" smtClean="0">
                <a:latin typeface="Arial" pitchFamily="34" charset="0"/>
              </a:rPr>
              <a:pPr/>
              <a:t>19</a:t>
            </a:fld>
            <a:endParaRPr lang="en-US" smtClean="0">
              <a:latin typeface="Arial" pitchFamily="34"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32380344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74CD7B91-826E-4F97-82E0-6075ABFAEF28}" type="slidenum">
              <a:rPr lang="en-US" smtClean="0">
                <a:latin typeface="Arial" pitchFamily="34" charset="0"/>
              </a:rPr>
              <a:pPr/>
              <a:t>20</a:t>
            </a:fld>
            <a:endParaRPr lang="en-US" smtClean="0">
              <a:latin typeface="Arial" pitchFamily="34" charset="0"/>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31008431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C5D28AFB-7A70-4455-8B64-F447558D3C5E}" type="slidenum">
              <a:rPr lang="en-US" smtClean="0">
                <a:latin typeface="Arial" pitchFamily="34" charset="0"/>
              </a:rPr>
              <a:pPr/>
              <a:t>21</a:t>
            </a:fld>
            <a:endParaRPr lang="en-US" smtClean="0">
              <a:latin typeface="Arial" pitchFamily="34"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19697841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469A4216-7AB0-4B83-896D-56C5DEC723C4}" type="slidenum">
              <a:rPr lang="en-US" smtClean="0">
                <a:latin typeface="Arial" pitchFamily="34" charset="0"/>
              </a:rPr>
              <a:pPr/>
              <a:t>22</a:t>
            </a:fld>
            <a:endParaRPr lang="en-US" smtClean="0">
              <a:latin typeface="Arial" pitchFamily="34" charset="0"/>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418203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724F9CC9-2FFB-45D1-9F17-E17D4D5EB3C8}" type="slidenum">
              <a:rPr lang="en-US" smtClean="0">
                <a:latin typeface="Arial" pitchFamily="34" charset="0"/>
              </a:rPr>
              <a:pPr/>
              <a:t>2</a:t>
            </a:fld>
            <a:endParaRPr lang="en-US" smtClean="0">
              <a:latin typeface="Arial" pitchFamily="34" charset="0"/>
            </a:endParaRPr>
          </a:p>
        </p:txBody>
      </p:sp>
      <p:sp>
        <p:nvSpPr>
          <p:cNvPr id="33795"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33796" name="Rectangle 3"/>
          <p:cNvSpPr>
            <a:spLocks noGrp="1" noChangeArrowheads="1"/>
          </p:cNvSpPr>
          <p:nvPr>
            <p:ph type="body" idx="1"/>
          </p:nvPr>
        </p:nvSpPr>
        <p:spPr>
          <a:xfrm>
            <a:off x="914400" y="4343400"/>
            <a:ext cx="5029200" cy="4114800"/>
          </a:xfrm>
          <a:noFill/>
        </p:spPr>
        <p:txBody>
          <a:bodyPr lIns="92075" tIns="46038" rIns="92075" bIns="46038"/>
          <a:lstStyle/>
          <a:p>
            <a:pPr eaLnBrk="1" hangingPunct="1"/>
            <a:endParaRPr lang="en-US" smtClean="0">
              <a:latin typeface="Arial" pitchFamily="34" charset="0"/>
            </a:endParaRPr>
          </a:p>
        </p:txBody>
      </p:sp>
    </p:spTree>
    <p:extLst>
      <p:ext uri="{BB962C8B-B14F-4D97-AF65-F5344CB8AC3E}">
        <p14:creationId xmlns:p14="http://schemas.microsoft.com/office/powerpoint/2010/main" val="33203846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7BC612D3-2BD4-44A1-9359-0864719AD2CE}" type="slidenum">
              <a:rPr lang="en-US" smtClean="0">
                <a:latin typeface="Arial" pitchFamily="34" charset="0"/>
              </a:rPr>
              <a:pPr/>
              <a:t>23</a:t>
            </a:fld>
            <a:endParaRPr lang="en-US" smtClean="0">
              <a:latin typeface="Arial" pitchFamily="34"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18803641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CFA23B30-5F3D-46A7-89AA-A024330524EA}" type="slidenum">
              <a:rPr lang="en-US" smtClean="0">
                <a:latin typeface="Arial" pitchFamily="34" charset="0"/>
              </a:rPr>
              <a:pPr/>
              <a:t>24</a:t>
            </a:fld>
            <a:endParaRPr lang="en-US" smtClean="0">
              <a:latin typeface="Arial" pitchFamily="34" charset="0"/>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31129553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B6D333FF-CFD1-478E-9DE4-B6BBE1E4C4B5}" type="slidenum">
              <a:rPr lang="en-US" smtClean="0">
                <a:latin typeface="Arial" pitchFamily="34" charset="0"/>
              </a:rPr>
              <a:pPr/>
              <a:t>25</a:t>
            </a:fld>
            <a:endParaRPr lang="en-US" smtClean="0">
              <a:latin typeface="Arial" pitchFamily="34"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40710567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93A77A9F-2F15-4AD0-87C2-17696DEC95ED}" type="slidenum">
              <a:rPr lang="en-US" smtClean="0">
                <a:latin typeface="Arial" pitchFamily="34" charset="0"/>
              </a:rPr>
              <a:pPr/>
              <a:t>26</a:t>
            </a:fld>
            <a:endParaRPr lang="en-US" smtClean="0">
              <a:latin typeface="Arial" pitchFamily="34" charset="0"/>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223620591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5D8BF6E9-E779-4F6D-AAB2-2BFD8A7226C4}" type="slidenum">
              <a:rPr lang="en-US" smtClean="0">
                <a:latin typeface="Arial" pitchFamily="34" charset="0"/>
              </a:rPr>
              <a:pPr/>
              <a:t>27</a:t>
            </a:fld>
            <a:endParaRPr lang="en-US" smtClean="0">
              <a:latin typeface="Arial" pitchFamily="34"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181418153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C30CCEF7-6C29-42BD-862F-308BB79C457E}" type="slidenum">
              <a:rPr lang="en-US" smtClean="0">
                <a:latin typeface="Arial" pitchFamily="34" charset="0"/>
              </a:rPr>
              <a:pPr/>
              <a:t>28</a:t>
            </a:fld>
            <a:endParaRPr lang="en-US" smtClean="0">
              <a:latin typeface="Arial" pitchFamily="34" charset="0"/>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3882432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2B1F1880-5438-4A8F-9AFB-D1E1555D70A8}" type="slidenum">
              <a:rPr lang="en-US" smtClean="0">
                <a:latin typeface="Arial" pitchFamily="34" charset="0"/>
              </a:rPr>
              <a:pPr/>
              <a:t>29</a:t>
            </a:fld>
            <a:endParaRPr lang="en-US" smtClean="0">
              <a:latin typeface="Arial" pitchFamily="34"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41668956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BDD5652F-66FE-45AB-A309-C3E1CBA9033C}" type="slidenum">
              <a:rPr lang="en-US" smtClean="0">
                <a:latin typeface="Arial" pitchFamily="34" charset="0"/>
              </a:rPr>
              <a:pPr/>
              <a:t>30</a:t>
            </a:fld>
            <a:endParaRPr lang="en-US" smtClean="0">
              <a:latin typeface="Arial" pitchFamily="34"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392085992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2EC426F0-49FB-4376-891B-237DB6517F12}" type="slidenum">
              <a:rPr lang="en-US" smtClean="0">
                <a:latin typeface="Arial" pitchFamily="34" charset="0"/>
              </a:rPr>
              <a:pPr/>
              <a:t>31</a:t>
            </a:fld>
            <a:endParaRPr lang="en-US" smtClean="0">
              <a:latin typeface="Arial" pitchFamily="34"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4085052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AE66DEEA-8116-42C1-803C-EED43EF2BD05}" type="slidenum">
              <a:rPr lang="en-US" smtClean="0">
                <a:latin typeface="Arial" pitchFamily="34" charset="0"/>
              </a:rPr>
              <a:pPr/>
              <a:t>3</a:t>
            </a:fld>
            <a:endParaRPr lang="en-US" smtClean="0">
              <a:latin typeface="Arial" pitchFamily="34" charset="0"/>
            </a:endParaRPr>
          </a:p>
        </p:txBody>
      </p:sp>
      <p:sp>
        <p:nvSpPr>
          <p:cNvPr id="34819"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34820" name="Rectangle 3"/>
          <p:cNvSpPr>
            <a:spLocks noGrp="1" noChangeArrowheads="1"/>
          </p:cNvSpPr>
          <p:nvPr>
            <p:ph type="body" idx="1"/>
          </p:nvPr>
        </p:nvSpPr>
        <p:spPr>
          <a:xfrm>
            <a:off x="914400" y="4343400"/>
            <a:ext cx="5029200" cy="4114800"/>
          </a:xfrm>
          <a:noFill/>
        </p:spPr>
        <p:txBody>
          <a:bodyPr lIns="92075" tIns="46038" rIns="92075" bIns="46038"/>
          <a:lstStyle/>
          <a:p>
            <a:pPr eaLnBrk="1" hangingPunct="1"/>
            <a:endParaRPr lang="en-US" smtClean="0">
              <a:latin typeface="Arial" pitchFamily="34" charset="0"/>
            </a:endParaRPr>
          </a:p>
        </p:txBody>
      </p:sp>
    </p:spTree>
    <p:extLst>
      <p:ext uri="{BB962C8B-B14F-4D97-AF65-F5344CB8AC3E}">
        <p14:creationId xmlns:p14="http://schemas.microsoft.com/office/powerpoint/2010/main" val="2904526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52DAF1B1-D874-42FE-9470-EEABDE7E6A7E}" type="slidenum">
              <a:rPr lang="en-US" smtClean="0">
                <a:latin typeface="Arial" pitchFamily="34" charset="0"/>
              </a:rPr>
              <a:pPr/>
              <a:t>4</a:t>
            </a:fld>
            <a:endParaRPr lang="en-US" smtClean="0">
              <a:latin typeface="Arial" pitchFamily="34"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19253289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C298D039-BA0C-467A-8E63-F40E8482CFE2}" type="slidenum">
              <a:rPr lang="en-US" smtClean="0">
                <a:latin typeface="Arial" pitchFamily="34" charset="0"/>
              </a:rPr>
              <a:pPr/>
              <a:t>5</a:t>
            </a:fld>
            <a:endParaRPr lang="en-US" smtClean="0">
              <a:latin typeface="Arial" pitchFamily="34" charset="0"/>
            </a:endParaRPr>
          </a:p>
        </p:txBody>
      </p:sp>
      <p:sp>
        <p:nvSpPr>
          <p:cNvPr id="36867"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36868" name="Rectangle 3"/>
          <p:cNvSpPr>
            <a:spLocks noGrp="1" noChangeArrowheads="1"/>
          </p:cNvSpPr>
          <p:nvPr>
            <p:ph type="body" idx="1"/>
          </p:nvPr>
        </p:nvSpPr>
        <p:spPr>
          <a:xfrm>
            <a:off x="914400" y="4343400"/>
            <a:ext cx="5029200" cy="4114800"/>
          </a:xfrm>
          <a:noFill/>
        </p:spPr>
        <p:txBody>
          <a:bodyPr lIns="92075" tIns="46038" rIns="92075" bIns="46038"/>
          <a:lstStyle/>
          <a:p>
            <a:pPr eaLnBrk="1" hangingPunct="1"/>
            <a:endParaRPr lang="en-US" smtClean="0">
              <a:latin typeface="Arial" pitchFamily="34" charset="0"/>
            </a:endParaRPr>
          </a:p>
        </p:txBody>
      </p:sp>
    </p:spTree>
    <p:extLst>
      <p:ext uri="{BB962C8B-B14F-4D97-AF65-F5344CB8AC3E}">
        <p14:creationId xmlns:p14="http://schemas.microsoft.com/office/powerpoint/2010/main" val="26503615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E8F3EE3D-1E30-47C8-9667-A5AB89142B9E}" type="slidenum">
              <a:rPr lang="en-US" smtClean="0">
                <a:latin typeface="Arial" pitchFamily="34" charset="0"/>
              </a:rPr>
              <a:pPr/>
              <a:t>6</a:t>
            </a:fld>
            <a:endParaRPr lang="en-US" smtClean="0">
              <a:latin typeface="Arial" pitchFamily="34" charset="0"/>
            </a:endParaRPr>
          </a:p>
        </p:txBody>
      </p:sp>
      <p:sp>
        <p:nvSpPr>
          <p:cNvPr id="37891"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37892" name="Rectangle 3"/>
          <p:cNvSpPr>
            <a:spLocks noGrp="1" noChangeArrowheads="1"/>
          </p:cNvSpPr>
          <p:nvPr>
            <p:ph type="body" idx="1"/>
          </p:nvPr>
        </p:nvSpPr>
        <p:spPr>
          <a:xfrm>
            <a:off x="914400" y="4343400"/>
            <a:ext cx="5029200" cy="4114800"/>
          </a:xfrm>
          <a:noFill/>
        </p:spPr>
        <p:txBody>
          <a:bodyPr lIns="92075" tIns="46038" rIns="92075" bIns="46038"/>
          <a:lstStyle/>
          <a:p>
            <a:pPr eaLnBrk="1" hangingPunct="1"/>
            <a:endParaRPr lang="en-US" smtClean="0">
              <a:latin typeface="Arial" pitchFamily="34" charset="0"/>
            </a:endParaRPr>
          </a:p>
        </p:txBody>
      </p:sp>
    </p:spTree>
    <p:extLst>
      <p:ext uri="{BB962C8B-B14F-4D97-AF65-F5344CB8AC3E}">
        <p14:creationId xmlns:p14="http://schemas.microsoft.com/office/powerpoint/2010/main" val="10089200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EFBFD792-F429-4DFE-B308-C669DBB2264A}" type="slidenum">
              <a:rPr lang="en-US" smtClean="0">
                <a:latin typeface="Arial" pitchFamily="34" charset="0"/>
              </a:rPr>
              <a:pPr/>
              <a:t>7</a:t>
            </a:fld>
            <a:endParaRPr lang="en-US" smtClean="0">
              <a:latin typeface="Arial" pitchFamily="34" charset="0"/>
            </a:endParaRPr>
          </a:p>
        </p:txBody>
      </p:sp>
      <p:sp>
        <p:nvSpPr>
          <p:cNvPr id="38915"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38916" name="Rectangle 3"/>
          <p:cNvSpPr>
            <a:spLocks noGrp="1" noChangeArrowheads="1"/>
          </p:cNvSpPr>
          <p:nvPr>
            <p:ph type="body" idx="1"/>
          </p:nvPr>
        </p:nvSpPr>
        <p:spPr>
          <a:xfrm>
            <a:off x="914400" y="4343400"/>
            <a:ext cx="5029200" cy="4114800"/>
          </a:xfrm>
          <a:noFill/>
        </p:spPr>
        <p:txBody>
          <a:bodyPr lIns="92075" tIns="46038" rIns="92075" bIns="46038"/>
          <a:lstStyle/>
          <a:p>
            <a:pPr eaLnBrk="1" hangingPunct="1"/>
            <a:endParaRPr lang="en-US" smtClean="0">
              <a:latin typeface="Arial" pitchFamily="34" charset="0"/>
            </a:endParaRPr>
          </a:p>
        </p:txBody>
      </p:sp>
    </p:spTree>
    <p:extLst>
      <p:ext uri="{BB962C8B-B14F-4D97-AF65-F5344CB8AC3E}">
        <p14:creationId xmlns:p14="http://schemas.microsoft.com/office/powerpoint/2010/main" val="22547745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7E545372-88B1-48FF-A7A3-7F0E9563C6DF}" type="slidenum">
              <a:rPr lang="en-US" smtClean="0">
                <a:latin typeface="Arial" pitchFamily="34" charset="0"/>
              </a:rPr>
              <a:pPr/>
              <a:t>11</a:t>
            </a:fld>
            <a:endParaRPr lang="en-US" smtClean="0">
              <a:latin typeface="Arial" pitchFamily="34"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36439602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04809513-D87E-498F-AB9E-40108E01D513}" type="slidenum">
              <a:rPr lang="en-US" smtClean="0">
                <a:latin typeface="Arial" pitchFamily="34" charset="0"/>
              </a:rPr>
              <a:pPr/>
              <a:t>12</a:t>
            </a:fld>
            <a:endParaRPr lang="en-US" smtClean="0">
              <a:latin typeface="Arial" pitchFamily="34"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en-US" smtClean="0">
              <a:latin typeface="Arial" pitchFamily="34" charset="0"/>
            </a:endParaRPr>
          </a:p>
        </p:txBody>
      </p:sp>
    </p:spTree>
    <p:extLst>
      <p:ext uri="{BB962C8B-B14F-4D97-AF65-F5344CB8AC3E}">
        <p14:creationId xmlns:p14="http://schemas.microsoft.com/office/powerpoint/2010/main" val="22473334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222625" y="304800"/>
            <a:ext cx="11909425" cy="4724400"/>
            <a:chOff x="-2030" y="192"/>
            <a:chExt cx="7502" cy="2976"/>
          </a:xfrm>
        </p:grpSpPr>
        <p:sp>
          <p:nvSpPr>
            <p:cNvPr id="5" name="Line 3"/>
            <p:cNvSpPr>
              <a:spLocks noChangeShapeType="1"/>
            </p:cNvSpPr>
            <p:nvPr/>
          </p:nvSpPr>
          <p:spPr bwMode="auto">
            <a:xfrm>
              <a:off x="912" y="1584"/>
              <a:ext cx="456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AutoShape 4"/>
            <p:cNvSpPr>
              <a:spLocks noChangeArrowheads="1"/>
            </p:cNvSpPr>
            <p:nvPr/>
          </p:nvSpPr>
          <p:spPr bwMode="auto">
            <a:xfrm>
              <a:off x="-1584" y="864"/>
              <a:ext cx="2304" cy="2304"/>
            </a:xfrm>
            <a:custGeom>
              <a:avLst/>
              <a:gdLst>
                <a:gd name="T0" fmla="*/ 57 w 64000"/>
                <a:gd name="T1" fmla="*/ -38 h 64000"/>
                <a:gd name="T2" fmla="*/ 83 w 64000"/>
                <a:gd name="T3" fmla="*/ 0 h 64000"/>
                <a:gd name="T4" fmla="*/ 57 w 64000"/>
                <a:gd name="T5" fmla="*/ 38 h 64000"/>
                <a:gd name="T6" fmla="*/ 57 w 64000"/>
                <a:gd name="T7" fmla="*/ 38 h 64000"/>
                <a:gd name="T8" fmla="*/ 57 w 64000"/>
                <a:gd name="T9" fmla="*/ 38 h 64000"/>
                <a:gd name="T10" fmla="*/ 57 w 64000"/>
                <a:gd name="T11" fmla="*/ 38 h 64000"/>
                <a:gd name="T12" fmla="*/ 57 w 64000"/>
                <a:gd name="T13" fmla="*/ -38 h 64000"/>
                <a:gd name="T14" fmla="*/ 57 w 64000"/>
                <a:gd name="T15" fmla="*/ -38 h 64000"/>
                <a:gd name="T16" fmla="*/ 57 w 64000"/>
                <a:gd name="T17" fmla="*/ -38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44083 w 64000"/>
                <a:gd name="T28" fmla="*/ -29639 h 64000"/>
                <a:gd name="T29" fmla="*/ 44083 w 64000"/>
                <a:gd name="T30" fmla="*/ 29639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 name="AutoShape 5"/>
            <p:cNvSpPr>
              <a:spLocks noChangeArrowheads="1"/>
            </p:cNvSpPr>
            <p:nvPr/>
          </p:nvSpPr>
          <p:spPr bwMode="auto">
            <a:xfrm>
              <a:off x="-2030" y="192"/>
              <a:ext cx="2544" cy="2544"/>
            </a:xfrm>
            <a:custGeom>
              <a:avLst/>
              <a:gdLst>
                <a:gd name="T0" fmla="*/ 81 w 64000"/>
                <a:gd name="T1" fmla="*/ -41 h 64000"/>
                <a:gd name="T2" fmla="*/ 101 w 64000"/>
                <a:gd name="T3" fmla="*/ 0 h 64000"/>
                <a:gd name="T4" fmla="*/ 81 w 64000"/>
                <a:gd name="T5" fmla="*/ 41 h 64000"/>
                <a:gd name="T6" fmla="*/ 81 w 64000"/>
                <a:gd name="T7" fmla="*/ 41 h 64000"/>
                <a:gd name="T8" fmla="*/ 81 w 64000"/>
                <a:gd name="T9" fmla="*/ 41 h 64000"/>
                <a:gd name="T10" fmla="*/ 81 w 64000"/>
                <a:gd name="T11" fmla="*/ 41 h 64000"/>
                <a:gd name="T12" fmla="*/ 81 w 64000"/>
                <a:gd name="T13" fmla="*/ -41 h 64000"/>
                <a:gd name="T14" fmla="*/ 81 w 64000"/>
                <a:gd name="T15" fmla="*/ -41 h 64000"/>
                <a:gd name="T16" fmla="*/ 81 w 64000"/>
                <a:gd name="T17" fmla="*/ -41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994 w 64000"/>
                <a:gd name="T28" fmla="*/ -25761 h 64000"/>
                <a:gd name="T29" fmla="*/ 50994 w 64000"/>
                <a:gd name="T30" fmla="*/ 25761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sp>
        <p:nvSpPr>
          <p:cNvPr id="26630" name="Rectangle 6"/>
          <p:cNvSpPr>
            <a:spLocks noGrp="1" noChangeArrowheads="1"/>
          </p:cNvSpPr>
          <p:nvPr>
            <p:ph type="ctrTitle"/>
          </p:nvPr>
        </p:nvSpPr>
        <p:spPr>
          <a:xfrm>
            <a:off x="1443038" y="985838"/>
            <a:ext cx="7239000" cy="1444625"/>
          </a:xfrm>
        </p:spPr>
        <p:txBody>
          <a:bodyPr/>
          <a:lstStyle>
            <a:lvl1pPr>
              <a:defRPr sz="4000"/>
            </a:lvl1pPr>
          </a:lstStyle>
          <a:p>
            <a:pPr lvl="0"/>
            <a:r>
              <a:rPr lang="en-US" noProof="0" smtClean="0"/>
              <a:t>Click to edit Master title style</a:t>
            </a:r>
          </a:p>
        </p:txBody>
      </p:sp>
      <p:sp>
        <p:nvSpPr>
          <p:cNvPr id="26631"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pPr lvl="0"/>
            <a:r>
              <a:rPr lang="en-US" noProof="0" smtClean="0"/>
              <a:t>Click to edit Master subtitle style</a:t>
            </a:r>
          </a:p>
        </p:txBody>
      </p:sp>
      <p:sp>
        <p:nvSpPr>
          <p:cNvPr id="8" name="Rectangle 8"/>
          <p:cNvSpPr>
            <a:spLocks noGrp="1" noChangeArrowheads="1"/>
          </p:cNvSpPr>
          <p:nvPr>
            <p:ph type="dt" sz="half" idx="10"/>
          </p:nvPr>
        </p:nvSpPr>
        <p:spPr/>
        <p:txBody>
          <a:bodyPr/>
          <a:lstStyle>
            <a:lvl1pPr>
              <a:defRPr/>
            </a:lvl1pPr>
          </a:lstStyle>
          <a:p>
            <a:pPr>
              <a:defRPr/>
            </a:pPr>
            <a:endParaRPr lang="en-US"/>
          </a:p>
        </p:txBody>
      </p:sp>
      <p:sp>
        <p:nvSpPr>
          <p:cNvPr id="9" name="Rectangle 9"/>
          <p:cNvSpPr>
            <a:spLocks noGrp="1" noChangeArrowheads="1"/>
          </p:cNvSpPr>
          <p:nvPr>
            <p:ph type="ftr" sz="quarter" idx="11"/>
          </p:nvPr>
        </p:nvSpPr>
        <p:spPr/>
        <p:txBody>
          <a:bodyPr/>
          <a:lstStyle>
            <a:lvl1pPr>
              <a:defRPr/>
            </a:lvl1pPr>
          </a:lstStyle>
          <a:p>
            <a:pPr>
              <a:defRPr/>
            </a:pPr>
            <a:endParaRPr lang="en-US"/>
          </a:p>
        </p:txBody>
      </p:sp>
      <p:sp>
        <p:nvSpPr>
          <p:cNvPr id="10" name="Rectangle 10"/>
          <p:cNvSpPr>
            <a:spLocks noGrp="1" noChangeArrowheads="1"/>
          </p:cNvSpPr>
          <p:nvPr>
            <p:ph type="sldNum" sz="quarter" idx="12"/>
          </p:nvPr>
        </p:nvSpPr>
        <p:spPr/>
        <p:txBody>
          <a:bodyPr/>
          <a:lstStyle>
            <a:lvl1pPr>
              <a:defRPr/>
            </a:lvl1pPr>
          </a:lstStyle>
          <a:p>
            <a:pPr>
              <a:defRPr/>
            </a:pPr>
            <a:fld id="{072945B6-0AC7-4034-862D-FA468627A7A1}" type="slidenum">
              <a:rPr lang="en-US"/>
              <a:pPr>
                <a:defRPr/>
              </a:pPr>
              <a:t>‹#›</a:t>
            </a:fld>
            <a:endParaRPr lang="en-US"/>
          </a:p>
        </p:txBody>
      </p:sp>
    </p:spTree>
    <p:extLst>
      <p:ext uri="{BB962C8B-B14F-4D97-AF65-F5344CB8AC3E}">
        <p14:creationId xmlns:p14="http://schemas.microsoft.com/office/powerpoint/2010/main" val="3219155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F21B60BB-D4CA-490A-8857-D890914240DC}" type="slidenum">
              <a:rPr lang="en-US"/>
              <a:pPr>
                <a:defRPr/>
              </a:pPr>
              <a:t>‹#›</a:t>
            </a:fld>
            <a:endParaRPr lang="en-US"/>
          </a:p>
        </p:txBody>
      </p:sp>
    </p:spTree>
    <p:extLst>
      <p:ext uri="{BB962C8B-B14F-4D97-AF65-F5344CB8AC3E}">
        <p14:creationId xmlns:p14="http://schemas.microsoft.com/office/powerpoint/2010/main" val="1620475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0BEF47DC-9E36-41C5-9F9D-31BB40F60705}" type="slidenum">
              <a:rPr lang="en-US"/>
              <a:pPr>
                <a:defRPr/>
              </a:pPr>
              <a:t>‹#›</a:t>
            </a:fld>
            <a:endParaRPr lang="en-US"/>
          </a:p>
        </p:txBody>
      </p:sp>
    </p:spTree>
    <p:extLst>
      <p:ext uri="{BB962C8B-B14F-4D97-AF65-F5344CB8AC3E}">
        <p14:creationId xmlns:p14="http://schemas.microsoft.com/office/powerpoint/2010/main" val="3170050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0A47213B-0F0A-4BE4-9AD9-A7E11327EB0D}" type="slidenum">
              <a:rPr lang="en-US"/>
              <a:pPr>
                <a:defRPr/>
              </a:pPr>
              <a:t>‹#›</a:t>
            </a:fld>
            <a:endParaRPr lang="en-US"/>
          </a:p>
        </p:txBody>
      </p:sp>
    </p:spTree>
    <p:extLst>
      <p:ext uri="{BB962C8B-B14F-4D97-AF65-F5344CB8AC3E}">
        <p14:creationId xmlns:p14="http://schemas.microsoft.com/office/powerpoint/2010/main" val="2426557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dt" sz="half" idx="10"/>
          </p:nvPr>
        </p:nvSpPr>
        <p:spPr>
          <a:ln/>
        </p:spPr>
        <p:txBody>
          <a:bodyPr/>
          <a:lstStyle>
            <a:lvl1pPr>
              <a:defRPr/>
            </a:lvl1pPr>
          </a:lstStyle>
          <a:p>
            <a:pPr>
              <a:defRPr/>
            </a:pPr>
            <a:endParaRPr lang="en-US"/>
          </a:p>
        </p:txBody>
      </p:sp>
      <p:sp>
        <p:nvSpPr>
          <p:cNvPr id="5" name="Rectangle 9"/>
          <p:cNvSpPr>
            <a:spLocks noGrp="1" noChangeArrowheads="1"/>
          </p:cNvSpPr>
          <p:nvPr>
            <p:ph type="ftr" sz="quarter" idx="11"/>
          </p:nvPr>
        </p:nvSpPr>
        <p:spPr>
          <a:ln/>
        </p:spPr>
        <p:txBody>
          <a:bodyPr/>
          <a:lstStyle>
            <a:lvl1pPr>
              <a:defRPr/>
            </a:lvl1pPr>
          </a:lstStyle>
          <a:p>
            <a:pPr>
              <a:defRPr/>
            </a:pPr>
            <a:endParaRPr lang="en-US"/>
          </a:p>
        </p:txBody>
      </p:sp>
      <p:sp>
        <p:nvSpPr>
          <p:cNvPr id="6" name="Rectangle 10"/>
          <p:cNvSpPr>
            <a:spLocks noGrp="1" noChangeArrowheads="1"/>
          </p:cNvSpPr>
          <p:nvPr>
            <p:ph type="sldNum" sz="quarter" idx="12"/>
          </p:nvPr>
        </p:nvSpPr>
        <p:spPr>
          <a:ln/>
        </p:spPr>
        <p:txBody>
          <a:bodyPr/>
          <a:lstStyle>
            <a:lvl1pPr>
              <a:defRPr/>
            </a:lvl1pPr>
          </a:lstStyle>
          <a:p>
            <a:pPr>
              <a:defRPr/>
            </a:pPr>
            <a:fld id="{C6541299-B166-4B5F-9C0B-A958DF07D555}" type="slidenum">
              <a:rPr lang="en-US"/>
              <a:pPr>
                <a:defRPr/>
              </a:pPr>
              <a:t>‹#›</a:t>
            </a:fld>
            <a:endParaRPr lang="en-US"/>
          </a:p>
        </p:txBody>
      </p:sp>
    </p:spTree>
    <p:extLst>
      <p:ext uri="{BB962C8B-B14F-4D97-AF65-F5344CB8AC3E}">
        <p14:creationId xmlns:p14="http://schemas.microsoft.com/office/powerpoint/2010/main" val="2455984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0013" y="1827213"/>
            <a:ext cx="3579812"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2225"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9869E899-E9A9-4D17-BFC5-D9F83BF5CD15}" type="slidenum">
              <a:rPr lang="en-US"/>
              <a:pPr>
                <a:defRPr/>
              </a:pPr>
              <a:t>‹#›</a:t>
            </a:fld>
            <a:endParaRPr lang="en-US"/>
          </a:p>
        </p:txBody>
      </p:sp>
    </p:spTree>
    <p:extLst>
      <p:ext uri="{BB962C8B-B14F-4D97-AF65-F5344CB8AC3E}">
        <p14:creationId xmlns:p14="http://schemas.microsoft.com/office/powerpoint/2010/main" val="15060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en-US"/>
          </a:p>
        </p:txBody>
      </p:sp>
      <p:sp>
        <p:nvSpPr>
          <p:cNvPr id="8" name="Rectangle 9"/>
          <p:cNvSpPr>
            <a:spLocks noGrp="1" noChangeArrowheads="1"/>
          </p:cNvSpPr>
          <p:nvPr>
            <p:ph type="ftr" sz="quarter" idx="11"/>
          </p:nvPr>
        </p:nvSpPr>
        <p:spPr>
          <a:ln/>
        </p:spPr>
        <p:txBody>
          <a:bodyPr/>
          <a:lstStyle>
            <a:lvl1pPr>
              <a:defRPr/>
            </a:lvl1pPr>
          </a:lstStyle>
          <a:p>
            <a:pPr>
              <a:defRPr/>
            </a:pPr>
            <a:endParaRPr lang="en-US"/>
          </a:p>
        </p:txBody>
      </p:sp>
      <p:sp>
        <p:nvSpPr>
          <p:cNvPr id="9" name="Rectangle 10"/>
          <p:cNvSpPr>
            <a:spLocks noGrp="1" noChangeArrowheads="1"/>
          </p:cNvSpPr>
          <p:nvPr>
            <p:ph type="sldNum" sz="quarter" idx="12"/>
          </p:nvPr>
        </p:nvSpPr>
        <p:spPr>
          <a:ln/>
        </p:spPr>
        <p:txBody>
          <a:bodyPr/>
          <a:lstStyle>
            <a:lvl1pPr>
              <a:defRPr/>
            </a:lvl1pPr>
          </a:lstStyle>
          <a:p>
            <a:pPr>
              <a:defRPr/>
            </a:pPr>
            <a:fld id="{CE911C7F-AC15-48F6-99D1-9FD2879714DC}" type="slidenum">
              <a:rPr lang="en-US"/>
              <a:pPr>
                <a:defRPr/>
              </a:pPr>
              <a:t>‹#›</a:t>
            </a:fld>
            <a:endParaRPr lang="en-US"/>
          </a:p>
        </p:txBody>
      </p:sp>
    </p:spTree>
    <p:extLst>
      <p:ext uri="{BB962C8B-B14F-4D97-AF65-F5344CB8AC3E}">
        <p14:creationId xmlns:p14="http://schemas.microsoft.com/office/powerpoint/2010/main" val="2282459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en-US"/>
          </a:p>
        </p:txBody>
      </p:sp>
      <p:sp>
        <p:nvSpPr>
          <p:cNvPr id="4" name="Rectangle 9"/>
          <p:cNvSpPr>
            <a:spLocks noGrp="1" noChangeArrowheads="1"/>
          </p:cNvSpPr>
          <p:nvPr>
            <p:ph type="ftr" sz="quarter" idx="11"/>
          </p:nvPr>
        </p:nvSpPr>
        <p:spPr>
          <a:ln/>
        </p:spPr>
        <p:txBody>
          <a:bodyPr/>
          <a:lstStyle>
            <a:lvl1pPr>
              <a:defRPr/>
            </a:lvl1pPr>
          </a:lstStyle>
          <a:p>
            <a:pPr>
              <a:defRPr/>
            </a:pPr>
            <a:endParaRPr lang="en-US"/>
          </a:p>
        </p:txBody>
      </p:sp>
      <p:sp>
        <p:nvSpPr>
          <p:cNvPr id="5" name="Rectangle 10"/>
          <p:cNvSpPr>
            <a:spLocks noGrp="1" noChangeArrowheads="1"/>
          </p:cNvSpPr>
          <p:nvPr>
            <p:ph type="sldNum" sz="quarter" idx="12"/>
          </p:nvPr>
        </p:nvSpPr>
        <p:spPr>
          <a:ln/>
        </p:spPr>
        <p:txBody>
          <a:bodyPr/>
          <a:lstStyle>
            <a:lvl1pPr>
              <a:defRPr/>
            </a:lvl1pPr>
          </a:lstStyle>
          <a:p>
            <a:pPr>
              <a:defRPr/>
            </a:pPr>
            <a:fld id="{C4F2899A-9BDC-4A22-9166-ADFC9DAA4CC6}" type="slidenum">
              <a:rPr lang="en-US"/>
              <a:pPr>
                <a:defRPr/>
              </a:pPr>
              <a:t>‹#›</a:t>
            </a:fld>
            <a:endParaRPr lang="en-US"/>
          </a:p>
        </p:txBody>
      </p:sp>
    </p:spTree>
    <p:extLst>
      <p:ext uri="{BB962C8B-B14F-4D97-AF65-F5344CB8AC3E}">
        <p14:creationId xmlns:p14="http://schemas.microsoft.com/office/powerpoint/2010/main" val="3741344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en-US"/>
          </a:p>
        </p:txBody>
      </p:sp>
      <p:sp>
        <p:nvSpPr>
          <p:cNvPr id="3" name="Rectangle 9"/>
          <p:cNvSpPr>
            <a:spLocks noGrp="1" noChangeArrowheads="1"/>
          </p:cNvSpPr>
          <p:nvPr>
            <p:ph type="ftr" sz="quarter" idx="11"/>
          </p:nvPr>
        </p:nvSpPr>
        <p:spPr>
          <a:ln/>
        </p:spPr>
        <p:txBody>
          <a:bodyPr/>
          <a:lstStyle>
            <a:lvl1pPr>
              <a:defRPr/>
            </a:lvl1pPr>
          </a:lstStyle>
          <a:p>
            <a:pPr>
              <a:defRPr/>
            </a:pPr>
            <a:endParaRPr lang="en-US"/>
          </a:p>
        </p:txBody>
      </p:sp>
      <p:sp>
        <p:nvSpPr>
          <p:cNvPr id="4" name="Rectangle 10"/>
          <p:cNvSpPr>
            <a:spLocks noGrp="1" noChangeArrowheads="1"/>
          </p:cNvSpPr>
          <p:nvPr>
            <p:ph type="sldNum" sz="quarter" idx="12"/>
          </p:nvPr>
        </p:nvSpPr>
        <p:spPr>
          <a:ln/>
        </p:spPr>
        <p:txBody>
          <a:bodyPr/>
          <a:lstStyle>
            <a:lvl1pPr>
              <a:defRPr/>
            </a:lvl1pPr>
          </a:lstStyle>
          <a:p>
            <a:pPr>
              <a:defRPr/>
            </a:pPr>
            <a:fld id="{F7AD5B4D-3CEE-4ABB-A107-3F9E621BC1F4}" type="slidenum">
              <a:rPr lang="en-US"/>
              <a:pPr>
                <a:defRPr/>
              </a:pPr>
              <a:t>‹#›</a:t>
            </a:fld>
            <a:endParaRPr lang="en-US"/>
          </a:p>
        </p:txBody>
      </p:sp>
    </p:spTree>
    <p:extLst>
      <p:ext uri="{BB962C8B-B14F-4D97-AF65-F5344CB8AC3E}">
        <p14:creationId xmlns:p14="http://schemas.microsoft.com/office/powerpoint/2010/main" val="559275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A9AF13AF-03E0-4345-8C83-E7590F312224}" type="slidenum">
              <a:rPr lang="en-US"/>
              <a:pPr>
                <a:defRPr/>
              </a:pPr>
              <a:t>‹#›</a:t>
            </a:fld>
            <a:endParaRPr lang="en-US"/>
          </a:p>
        </p:txBody>
      </p:sp>
    </p:spTree>
    <p:extLst>
      <p:ext uri="{BB962C8B-B14F-4D97-AF65-F5344CB8AC3E}">
        <p14:creationId xmlns:p14="http://schemas.microsoft.com/office/powerpoint/2010/main" val="1807265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7CCE0B68-2B11-4CEF-A68B-DD9E6DC900EF}" type="slidenum">
              <a:rPr lang="en-US"/>
              <a:pPr>
                <a:defRPr/>
              </a:pPr>
              <a:t>‹#›</a:t>
            </a:fld>
            <a:endParaRPr lang="en-US"/>
          </a:p>
        </p:txBody>
      </p:sp>
    </p:spTree>
    <p:extLst>
      <p:ext uri="{BB962C8B-B14F-4D97-AF65-F5344CB8AC3E}">
        <p14:creationId xmlns:p14="http://schemas.microsoft.com/office/powerpoint/2010/main" val="1563676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3238500" y="0"/>
            <a:ext cx="11925300" cy="3810000"/>
            <a:chOff x="-2040" y="0"/>
            <a:chExt cx="7512" cy="2400"/>
          </a:xfrm>
        </p:grpSpPr>
        <p:sp>
          <p:nvSpPr>
            <p:cNvPr id="1032" name="AutoShape 3"/>
            <p:cNvSpPr>
              <a:spLocks noChangeArrowheads="1"/>
            </p:cNvSpPr>
            <p:nvPr/>
          </p:nvSpPr>
          <p:spPr bwMode="auto">
            <a:xfrm>
              <a:off x="-2040" y="432"/>
              <a:ext cx="2592" cy="1968"/>
            </a:xfrm>
            <a:custGeom>
              <a:avLst/>
              <a:gdLst>
                <a:gd name="T0" fmla="*/ 82 w 64000"/>
                <a:gd name="T1" fmla="*/ -25 h 64000"/>
                <a:gd name="T2" fmla="*/ 105 w 64000"/>
                <a:gd name="T3" fmla="*/ 0 h 64000"/>
                <a:gd name="T4" fmla="*/ 82 w 64000"/>
                <a:gd name="T5" fmla="*/ 25 h 64000"/>
                <a:gd name="T6" fmla="*/ 82 w 64000"/>
                <a:gd name="T7" fmla="*/ 25 h 64000"/>
                <a:gd name="T8" fmla="*/ 82 w 64000"/>
                <a:gd name="T9" fmla="*/ 25 h 64000"/>
                <a:gd name="T10" fmla="*/ 82 w 64000"/>
                <a:gd name="T11" fmla="*/ 25 h 64000"/>
                <a:gd name="T12" fmla="*/ 82 w 64000"/>
                <a:gd name="T13" fmla="*/ -25 h 64000"/>
                <a:gd name="T14" fmla="*/ 82 w 64000"/>
                <a:gd name="T15" fmla="*/ -25 h 64000"/>
                <a:gd name="T16" fmla="*/ 82 w 64000"/>
                <a:gd name="T17" fmla="*/ -25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296 w 64000"/>
                <a:gd name="T28" fmla="*/ -26244 h 64000"/>
                <a:gd name="T29" fmla="*/ 50296 w 64000"/>
                <a:gd name="T30" fmla="*/ 26244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3" name="AutoShape 4"/>
            <p:cNvSpPr>
              <a:spLocks noChangeArrowheads="1"/>
            </p:cNvSpPr>
            <p:nvPr/>
          </p:nvSpPr>
          <p:spPr bwMode="auto">
            <a:xfrm>
              <a:off x="-1528" y="0"/>
              <a:ext cx="1949" cy="1987"/>
            </a:xfrm>
            <a:custGeom>
              <a:avLst/>
              <a:gdLst>
                <a:gd name="T0" fmla="*/ 46 w 64000"/>
                <a:gd name="T1" fmla="*/ -25 h 64000"/>
                <a:gd name="T2" fmla="*/ 59 w 64000"/>
                <a:gd name="T3" fmla="*/ 0 h 64000"/>
                <a:gd name="T4" fmla="*/ 46 w 64000"/>
                <a:gd name="T5" fmla="*/ 25 h 64000"/>
                <a:gd name="T6" fmla="*/ 46 w 64000"/>
                <a:gd name="T7" fmla="*/ 25 h 64000"/>
                <a:gd name="T8" fmla="*/ 46 w 64000"/>
                <a:gd name="T9" fmla="*/ 25 h 64000"/>
                <a:gd name="T10" fmla="*/ 46 w 64000"/>
                <a:gd name="T11" fmla="*/ 25 h 64000"/>
                <a:gd name="T12" fmla="*/ 46 w 64000"/>
                <a:gd name="T13" fmla="*/ -25 h 64000"/>
                <a:gd name="T14" fmla="*/ 46 w 64000"/>
                <a:gd name="T15" fmla="*/ -25 h 64000"/>
                <a:gd name="T16" fmla="*/ 46 w 64000"/>
                <a:gd name="T17" fmla="*/ -25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077 w 64000"/>
                <a:gd name="T28" fmla="*/ -26412 h 64000"/>
                <a:gd name="T29" fmla="*/ 50077 w 64000"/>
                <a:gd name="T30" fmla="*/ 26412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4" name="Line 5"/>
            <p:cNvSpPr>
              <a:spLocks noChangeShapeType="1"/>
            </p:cNvSpPr>
            <p:nvPr/>
          </p:nvSpPr>
          <p:spPr bwMode="auto">
            <a:xfrm>
              <a:off x="864" y="960"/>
              <a:ext cx="460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27" name="Rectangle 6"/>
          <p:cNvSpPr>
            <a:spLocks noGrp="1" noChangeArrowheads="1"/>
          </p:cNvSpPr>
          <p:nvPr>
            <p:ph type="title"/>
          </p:nvPr>
        </p:nvSpPr>
        <p:spPr bwMode="auto">
          <a:xfrm>
            <a:off x="1370013" y="301625"/>
            <a:ext cx="73136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7"/>
          <p:cNvSpPr>
            <a:spLocks noGrp="1" noChangeArrowheads="1"/>
          </p:cNvSpPr>
          <p:nvPr>
            <p:ph type="body" idx="1"/>
          </p:nvPr>
        </p:nvSpPr>
        <p:spPr bwMode="auto">
          <a:xfrm>
            <a:off x="1370013" y="1827213"/>
            <a:ext cx="7313612"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08" name="Rectangle 8"/>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25609" name="Rectangle 9"/>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vl1pPr>
          </a:lstStyle>
          <a:p>
            <a:pPr>
              <a:defRPr/>
            </a:pPr>
            <a:endParaRPr lang="en-US"/>
          </a:p>
        </p:txBody>
      </p:sp>
      <p:sp>
        <p:nvSpPr>
          <p:cNvPr id="25610" name="Rectangle 10"/>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3CF33EE-D000-4E43-B194-E2865533B55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9" r:id="rId1"/>
    <p:sldLayoutId id="2147483698" r:id="rId2"/>
    <p:sldLayoutId id="2147483697" r:id="rId3"/>
    <p:sldLayoutId id="2147483696" r:id="rId4"/>
    <p:sldLayoutId id="2147483695" r:id="rId5"/>
    <p:sldLayoutId id="2147483694" r:id="rId6"/>
    <p:sldLayoutId id="2147483693" r:id="rId7"/>
    <p:sldLayoutId id="2147483692" r:id="rId8"/>
    <p:sldLayoutId id="2147483691" r:id="rId9"/>
    <p:sldLayoutId id="2147483690" r:id="rId10"/>
    <p:sldLayoutId id="2147483689" r:id="rId1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eaLnBrk="0" fontAlgn="base" hangingPunct="0">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17.jpeg"/></Relationships>
</file>

<file path=ppt/slides/_rels/slide1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19.jpeg"/></Relationships>
</file>

<file path=ppt/slides/_rels/slide19.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21.jpeg"/></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21.jpeg"/></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21.jpeg"/></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2.wmf"/><Relationship Id="rId5" Type="http://schemas.openxmlformats.org/officeDocument/2006/relationships/oleObject" Target="../embeddings/oleObject1.bin"/><Relationship Id="rId4" Type="http://schemas.openxmlformats.org/officeDocument/2006/relationships/audio" Target="../media/audio1.wav"/></Relationships>
</file>

<file path=ppt/slides/_rels/slide2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23.xml"/><Relationship Id="rId7" Type="http://schemas.openxmlformats.org/officeDocument/2006/relationships/image" Target="../media/image24.wmf"/><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23.wmf"/><Relationship Id="rId4" Type="http://schemas.openxmlformats.org/officeDocument/2006/relationships/oleObject" Target="../embeddings/oleObject2.bin"/><Relationship Id="rId9" Type="http://schemas.openxmlformats.org/officeDocument/2006/relationships/image" Target="../media/image25.wmf"/></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26.wmf"/><Relationship Id="rId5" Type="http://schemas.openxmlformats.org/officeDocument/2006/relationships/oleObject" Target="../embeddings/oleObject5.bin"/><Relationship Id="rId4" Type="http://schemas.openxmlformats.org/officeDocument/2006/relationships/audio" Target="../media/audio1.wav"/></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27.wmf"/><Relationship Id="rId5" Type="http://schemas.openxmlformats.org/officeDocument/2006/relationships/oleObject" Target="../embeddings/oleObject6.bin"/><Relationship Id="rId4" Type="http://schemas.openxmlformats.org/officeDocument/2006/relationships/audio" Target="../media/audio1.wav"/></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6.xml"/><Relationship Id="rId7" Type="http://schemas.openxmlformats.org/officeDocument/2006/relationships/image" Target="../media/image28.wmf"/><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7.bin"/><Relationship Id="rId5" Type="http://schemas.openxmlformats.org/officeDocument/2006/relationships/audio" Target="../media/audio2.wav"/><Relationship Id="rId4" Type="http://schemas.openxmlformats.org/officeDocument/2006/relationships/audio" Target="../media/audio1.wav"/></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29.wmf"/><Relationship Id="rId5" Type="http://schemas.openxmlformats.org/officeDocument/2006/relationships/oleObject" Target="../embeddings/oleObject8.bin"/><Relationship Id="rId4" Type="http://schemas.openxmlformats.org/officeDocument/2006/relationships/audio" Target="../media/audio1.wav"/></Relationships>
</file>

<file path=ppt/slides/_rels/slide3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28.xml"/><Relationship Id="rId1" Type="http://schemas.openxmlformats.org/officeDocument/2006/relationships/slideLayout" Target="../slideLayouts/slideLayout7.xml"/><Relationship Id="rId4" Type="http://schemas.openxmlformats.org/officeDocument/2006/relationships/audio" Target="../media/audio1.wav"/></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1.wmf"/><Relationship Id="rId5" Type="http://schemas.openxmlformats.org/officeDocument/2006/relationships/oleObject" Target="../embeddings/oleObject10.bin"/><Relationship Id="rId4" Type="http://schemas.openxmlformats.org/officeDocument/2006/relationships/image" Target="../media/image30.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bl17fg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1828800"/>
            <a:ext cx="5943600" cy="457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itle 1"/>
          <p:cNvSpPr>
            <a:spLocks noGrp="1"/>
          </p:cNvSpPr>
          <p:nvPr>
            <p:ph type="ctrTitle"/>
          </p:nvPr>
        </p:nvSpPr>
        <p:spPr>
          <a:xfrm>
            <a:off x="1219200" y="536575"/>
            <a:ext cx="7239000" cy="1444625"/>
          </a:xfrm>
        </p:spPr>
        <p:txBody>
          <a:bodyPr/>
          <a:lstStyle/>
          <a:p>
            <a:r>
              <a:rPr lang="en-US" smtClean="0"/>
              <a:t>Unit 8: Acids and Bases</a:t>
            </a:r>
            <a:br>
              <a:rPr lang="en-US" smtClean="0"/>
            </a:br>
            <a:endParaRPr lang="en-US" smtClean="0"/>
          </a:p>
        </p:txBody>
      </p:sp>
      <p:sp>
        <p:nvSpPr>
          <p:cNvPr id="3076" name="Subtitle 2"/>
          <p:cNvSpPr>
            <a:spLocks noGrp="1"/>
          </p:cNvSpPr>
          <p:nvPr>
            <p:ph type="subTitle" idx="1"/>
          </p:nvPr>
        </p:nvSpPr>
        <p:spPr>
          <a:xfrm>
            <a:off x="1446213" y="2133600"/>
            <a:ext cx="2898775" cy="1752600"/>
          </a:xfrm>
          <a:solidFill>
            <a:schemeClr val="bg1"/>
          </a:solidFill>
        </p:spPr>
        <p:txBody>
          <a:bodyPr/>
          <a:lstStyle/>
          <a:p>
            <a:r>
              <a:rPr lang="en-US" smtClean="0"/>
              <a:t>Part 5: </a:t>
            </a:r>
          </a:p>
          <a:p>
            <a:r>
              <a:rPr lang="en-US" smtClean="0"/>
              <a:t>Titrations &amp; </a:t>
            </a:r>
          </a:p>
          <a:p>
            <a:r>
              <a:rPr lang="en-US" smtClean="0"/>
              <a:t>Indicators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802" name="Picture 2" descr="http://4.bp.blogspot.com/_4ZCvubnkzsc/TA751Y0K-GI/AAAAAAAAAi4/15qYQroUjNQ/s320/geeks_and_nerd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3581400"/>
            <a:ext cx="3048000" cy="2305050"/>
          </a:xfrm>
          <a:prstGeom prst="rect">
            <a:avLst/>
          </a:prstGeom>
          <a:noFill/>
          <a:extLst>
            <a:ext uri="{909E8E84-426E-40DD-AFC4-6F175D3DCCD1}">
              <a14:hiddenFill xmlns:a14="http://schemas.microsoft.com/office/drawing/2010/main">
                <a:solidFill>
                  <a:srgbClr val="FFFFFF"/>
                </a:solidFill>
              </a14:hiddenFill>
            </a:ext>
          </a:extLst>
        </p:spPr>
      </p:pic>
      <p:pic>
        <p:nvPicPr>
          <p:cNvPr id="7680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609600"/>
            <a:ext cx="6832232"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680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73707" y="3668128"/>
            <a:ext cx="3526378" cy="223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41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68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68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ph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905000"/>
            <a:ext cx="5029200" cy="429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Text Box 3"/>
          <p:cNvSpPr txBox="1">
            <a:spLocks noChangeArrowheads="1"/>
          </p:cNvSpPr>
          <p:nvPr/>
        </p:nvSpPr>
        <p:spPr bwMode="auto">
          <a:xfrm>
            <a:off x="1295400" y="228600"/>
            <a:ext cx="78486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800">
                <a:latin typeface="Comic Sans MS" pitchFamily="66" charset="0"/>
              </a:rPr>
              <a:t>The pH of the Equivalence point is influenced by the nature of the salt formed in the titration.</a:t>
            </a:r>
            <a:r>
              <a:rPr lang="en-US" sz="2000">
                <a:latin typeface="Comic Sans MS" pitchFamily="66" charset="0"/>
              </a:rPr>
              <a:t>  </a:t>
            </a:r>
          </a:p>
        </p:txBody>
      </p:sp>
      <p:sp>
        <p:nvSpPr>
          <p:cNvPr id="83972" name="AutoShape 4"/>
          <p:cNvSpPr>
            <a:spLocks noChangeArrowheads="1"/>
          </p:cNvSpPr>
          <p:nvPr/>
        </p:nvSpPr>
        <p:spPr bwMode="auto">
          <a:xfrm>
            <a:off x="6019800" y="5181600"/>
            <a:ext cx="2514600" cy="838200"/>
          </a:xfrm>
          <a:prstGeom prst="wedgeRoundRectCallout">
            <a:avLst>
              <a:gd name="adj1" fmla="val -144949"/>
              <a:gd name="adj2" fmla="val -61551"/>
              <a:gd name="adj3" fmla="val 16667"/>
            </a:avLst>
          </a:prstGeom>
          <a:solidFill>
            <a:schemeClr val="accent1"/>
          </a:solidFill>
          <a:ln w="254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r>
              <a:rPr lang="en-US" sz="2000">
                <a:latin typeface="Comic Sans MS" pitchFamily="66" charset="0"/>
              </a:rPr>
              <a:t>Strong Acid Curve</a:t>
            </a:r>
          </a:p>
        </p:txBody>
      </p:sp>
      <p:sp>
        <p:nvSpPr>
          <p:cNvPr id="83973" name="Text Box 5"/>
          <p:cNvSpPr txBox="1">
            <a:spLocks noChangeArrowheads="1"/>
          </p:cNvSpPr>
          <p:nvPr/>
        </p:nvSpPr>
        <p:spPr bwMode="auto">
          <a:xfrm rot="-542257">
            <a:off x="1905000" y="3962400"/>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Buffer Region</a:t>
            </a:r>
          </a:p>
        </p:txBody>
      </p:sp>
      <p:sp>
        <p:nvSpPr>
          <p:cNvPr id="6" name="AutoShape 4"/>
          <p:cNvSpPr>
            <a:spLocks noChangeArrowheads="1"/>
          </p:cNvSpPr>
          <p:nvPr/>
        </p:nvSpPr>
        <p:spPr bwMode="auto">
          <a:xfrm>
            <a:off x="6019800" y="4267200"/>
            <a:ext cx="2514600" cy="609600"/>
          </a:xfrm>
          <a:prstGeom prst="wedgeRoundRectCallout">
            <a:avLst>
              <a:gd name="adj1" fmla="val -144949"/>
              <a:gd name="adj2" fmla="val -61551"/>
              <a:gd name="adj3" fmla="val 16667"/>
            </a:avLst>
          </a:prstGeom>
          <a:solidFill>
            <a:schemeClr val="accent1"/>
          </a:solidFill>
          <a:ln w="254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r>
              <a:rPr lang="en-US" sz="2000">
                <a:latin typeface="Comic Sans MS" pitchFamily="66" charset="0"/>
              </a:rPr>
              <a:t>Weak Acid Curve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83972"/>
                                        </p:tgtEl>
                                        <p:attrNameLst>
                                          <p:attrName>style.visibility</p:attrName>
                                        </p:attrNameLst>
                                      </p:cBhvr>
                                      <p:to>
                                        <p:strVal val="visible"/>
                                      </p:to>
                                    </p:set>
                                    <p:animEffect transition="in" filter="box(out)">
                                      <p:cBhvr>
                                        <p:cTn id="7" dur="500"/>
                                        <p:tgtEl>
                                          <p:spTgt spid="83972"/>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83973">
                                            <p:txEl>
                                              <p:pRg st="0" end="0"/>
                                            </p:txEl>
                                          </p:spTgt>
                                        </p:tgtEl>
                                        <p:attrNameLst>
                                          <p:attrName>style.visibility</p:attrName>
                                        </p:attrNameLst>
                                      </p:cBhvr>
                                      <p:to>
                                        <p:strVal val="visible"/>
                                      </p:to>
                                    </p:set>
                                    <p:animEffect transition="in" filter="box(out)">
                                      <p:cBhvr>
                                        <p:cTn id="12" dur="500"/>
                                        <p:tgtEl>
                                          <p:spTgt spid="83973">
                                            <p:txEl>
                                              <p:pRg st="0" end="0"/>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out)">
                                      <p:cBhvr>
                                        <p:cTn id="17" dur="500"/>
                                        <p:tgtEl>
                                          <p:spTgt spid="6"/>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2" grpId="0" animBg="1" autoUpdateAnimBg="0"/>
      <p:bldP spid="83973" grpId="0" build="p" autoUpdateAnimBg="0"/>
      <p:bldP spid="6"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ph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871663"/>
            <a:ext cx="5029200" cy="429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ChangeArrowheads="1"/>
          </p:cNvSpPr>
          <p:nvPr/>
        </p:nvSpPr>
        <p:spPr bwMode="auto">
          <a:xfrm>
            <a:off x="960438" y="-42863"/>
            <a:ext cx="8001000" cy="5562601"/>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1496" name="Rectangle 8"/>
          <p:cNvSpPr>
            <a:spLocks noGrp="1" noChangeArrowheads="1"/>
          </p:cNvSpPr>
          <p:nvPr>
            <p:ph type="body" idx="1"/>
          </p:nvPr>
        </p:nvSpPr>
        <p:spPr>
          <a:xfrm>
            <a:off x="590550" y="508000"/>
            <a:ext cx="7772400" cy="1320800"/>
          </a:xfrm>
          <a:noFill/>
        </p:spPr>
        <p:txBody>
          <a:bodyPr lIns="92075" tIns="46038" rIns="92075" bIns="46038"/>
          <a:lstStyle/>
          <a:p>
            <a:pPr eaLnBrk="1" hangingPunct="1">
              <a:buSzPct val="80000"/>
            </a:pPr>
            <a:r>
              <a:rPr lang="en-US" smtClean="0"/>
              <a:t>Strong acid and strong base</a:t>
            </a:r>
          </a:p>
          <a:p>
            <a:pPr lvl="1" eaLnBrk="1" hangingPunct="1">
              <a:buSzPct val="80000"/>
            </a:pPr>
            <a:r>
              <a:rPr lang="en-US" smtClean="0"/>
              <a:t>Equivalence at pH 7</a:t>
            </a:r>
          </a:p>
        </p:txBody>
      </p:sp>
      <p:pic>
        <p:nvPicPr>
          <p:cNvPr id="12292" name="Picture 6" descr="Description: http://image.wistatutor.com/content/ionic-equilibrium/titration-curve-strong-acid-base.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9688" y="1911350"/>
            <a:ext cx="6462712" cy="372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191496">
                                            <p:txEl>
                                              <p:pRg st="0" end="0"/>
                                            </p:txEl>
                                          </p:spTgt>
                                        </p:tgtEl>
                                        <p:attrNameLst>
                                          <p:attrName>style.visibility</p:attrName>
                                        </p:attrNameLst>
                                      </p:cBhvr>
                                      <p:to>
                                        <p:strVal val="visible"/>
                                      </p:to>
                                    </p:set>
                                    <p:anim to="" calcmode="lin" valueType="num">
                                      <p:cBhvr>
                                        <p:cTn id="7" dur="1" fill="hold"/>
                                        <p:tgtEl>
                                          <p:spTgt spid="191496">
                                            <p:txEl>
                                              <p:pRg st="0" end="0"/>
                                            </p:txEl>
                                          </p:spTgt>
                                        </p:tgtEl>
                                        <p:attrNameLst>
                                          <p:attrName/>
                                        </p:attrNameLst>
                                      </p:cBhvr>
                                    </p:anim>
                                  </p:childTnLst>
                                </p:cTn>
                              </p:par>
                              <p:par>
                                <p:cTn id="8" presetID="24" presetClass="entr" presetSubtype="0" fill="hold" grpId="0" nodeType="withEffect">
                                  <p:stCondLst>
                                    <p:cond delay="0"/>
                                  </p:stCondLst>
                                  <p:childTnLst>
                                    <p:set>
                                      <p:cBhvr>
                                        <p:cTn id="9" dur="1" fill="hold">
                                          <p:stCondLst>
                                            <p:cond delay="499"/>
                                          </p:stCondLst>
                                        </p:cTn>
                                        <p:tgtEl>
                                          <p:spTgt spid="191496">
                                            <p:txEl>
                                              <p:pRg st="1" end="1"/>
                                            </p:txEl>
                                          </p:spTgt>
                                        </p:tgtEl>
                                        <p:attrNameLst>
                                          <p:attrName>style.visibility</p:attrName>
                                        </p:attrNameLst>
                                      </p:cBhvr>
                                      <p:to>
                                        <p:strVal val="visible"/>
                                      </p:to>
                                    </p:set>
                                    <p:anim to="" calcmode="lin" valueType="num">
                                      <p:cBhvr>
                                        <p:cTn id="10" dur="1" fill="hold"/>
                                        <p:tgtEl>
                                          <p:spTgt spid="191496">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6"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1065213" y="533400"/>
            <a:ext cx="8001000" cy="55626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5" name="Rectangle 8"/>
          <p:cNvSpPr>
            <a:spLocks noChangeArrowheads="1"/>
          </p:cNvSpPr>
          <p:nvPr/>
        </p:nvSpPr>
        <p:spPr bwMode="auto">
          <a:xfrm>
            <a:off x="685800" y="279400"/>
            <a:ext cx="7772400" cy="132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spcBef>
                <a:spcPct val="20000"/>
              </a:spcBef>
              <a:buClr>
                <a:schemeClr val="accent1"/>
              </a:buClr>
              <a:buSzPct val="80000"/>
              <a:buFont typeface="Monotype Sorts" pitchFamily="2" charset="2"/>
              <a:buChar char="l"/>
            </a:pPr>
            <a:r>
              <a:rPr lang="en-US" sz="3200">
                <a:latin typeface="Arial" pitchFamily="34" charset="0"/>
              </a:rPr>
              <a:t>Weak acid and strong base</a:t>
            </a:r>
          </a:p>
          <a:p>
            <a:pPr marL="800100" lvl="1" indent="-342900">
              <a:spcBef>
                <a:spcPct val="20000"/>
              </a:spcBef>
              <a:buClr>
                <a:schemeClr val="accent1"/>
              </a:buClr>
              <a:buSzPct val="80000"/>
              <a:buFont typeface="Monotype Sorts" pitchFamily="2" charset="2"/>
              <a:buChar char="l"/>
            </a:pPr>
            <a:r>
              <a:rPr lang="en-US" sz="2500">
                <a:latin typeface="Arial" pitchFamily="34" charset="0"/>
              </a:rPr>
              <a:t>Equivalence at pH &gt;7</a:t>
            </a:r>
          </a:p>
        </p:txBody>
      </p:sp>
      <p:pic>
        <p:nvPicPr>
          <p:cNvPr id="13316" name="Picture 7" descr="Description: Titration curve of a weak acid and strong bas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2200275"/>
            <a:ext cx="5181600" cy="3960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887413" y="457200"/>
            <a:ext cx="8001000" cy="55626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339" name="Rectangle 8"/>
          <p:cNvSpPr>
            <a:spLocks noChangeArrowheads="1"/>
          </p:cNvSpPr>
          <p:nvPr/>
        </p:nvSpPr>
        <p:spPr bwMode="auto">
          <a:xfrm>
            <a:off x="1066800" y="476250"/>
            <a:ext cx="7851775" cy="132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spcBef>
                <a:spcPct val="20000"/>
              </a:spcBef>
              <a:buClr>
                <a:schemeClr val="accent1"/>
              </a:buClr>
              <a:buSzPct val="80000"/>
              <a:buFont typeface="Monotype Sorts" pitchFamily="2" charset="2"/>
              <a:buChar char="l"/>
            </a:pPr>
            <a:r>
              <a:rPr lang="en-US" sz="3200">
                <a:latin typeface="Arial" pitchFamily="34" charset="0"/>
              </a:rPr>
              <a:t>Weak base and strong acid</a:t>
            </a:r>
          </a:p>
          <a:p>
            <a:pPr marL="800100" lvl="1" indent="-342900">
              <a:spcBef>
                <a:spcPct val="20000"/>
              </a:spcBef>
              <a:buClr>
                <a:schemeClr val="accent1"/>
              </a:buClr>
              <a:buSzPct val="80000"/>
              <a:buFont typeface="Monotype Sorts" pitchFamily="2" charset="2"/>
              <a:buChar char="l"/>
            </a:pPr>
            <a:r>
              <a:rPr lang="en-US" sz="2500">
                <a:latin typeface="Arial" pitchFamily="34" charset="0"/>
              </a:rPr>
              <a:t>Equivalence at pH &lt;7</a:t>
            </a:r>
          </a:p>
        </p:txBody>
      </p:sp>
      <p:pic>
        <p:nvPicPr>
          <p:cNvPr id="14340" name="Picture 8" descr="Description: Titration curve of weak base and strong aci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2160588"/>
            <a:ext cx="4953000" cy="4062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887413" y="457200"/>
            <a:ext cx="8001000" cy="55626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363" name="Rectangle 8"/>
          <p:cNvSpPr>
            <a:spLocks noChangeArrowheads="1"/>
          </p:cNvSpPr>
          <p:nvPr/>
        </p:nvSpPr>
        <p:spPr bwMode="auto">
          <a:xfrm>
            <a:off x="1066800" y="476250"/>
            <a:ext cx="7851775" cy="132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p>
            <a:pPr marL="342900" indent="-342900">
              <a:spcBef>
                <a:spcPct val="20000"/>
              </a:spcBef>
              <a:buClr>
                <a:schemeClr val="accent1"/>
              </a:buClr>
              <a:buSzPct val="80000"/>
              <a:buFont typeface="Monotype Sorts" pitchFamily="2" charset="2"/>
              <a:buChar char="l"/>
            </a:pPr>
            <a:r>
              <a:rPr lang="en-US" sz="3200">
                <a:latin typeface="Arial" pitchFamily="34" charset="0"/>
              </a:rPr>
              <a:t>Weak acid and weak base</a:t>
            </a:r>
          </a:p>
          <a:p>
            <a:pPr marL="800100" lvl="1" indent="-342900">
              <a:spcBef>
                <a:spcPct val="20000"/>
              </a:spcBef>
              <a:buClr>
                <a:schemeClr val="accent1"/>
              </a:buClr>
              <a:buSzPct val="80000"/>
              <a:buFont typeface="Monotype Sorts" pitchFamily="2" charset="2"/>
              <a:buChar char="l"/>
            </a:pPr>
            <a:r>
              <a:rPr lang="en-US" sz="2500">
                <a:latin typeface="Arial" pitchFamily="34" charset="0"/>
              </a:rPr>
              <a:t>Equivalence pH depends on relative strengths</a:t>
            </a:r>
          </a:p>
          <a:p>
            <a:pPr marL="800100" lvl="1" indent="-342900">
              <a:spcBef>
                <a:spcPct val="20000"/>
              </a:spcBef>
              <a:buClr>
                <a:schemeClr val="accent1"/>
              </a:buClr>
              <a:buSzPct val="80000"/>
              <a:buFont typeface="Monotype Sorts" pitchFamily="2" charset="2"/>
              <a:buChar char="l"/>
            </a:pPr>
            <a:r>
              <a:rPr lang="en-US" sz="2500">
                <a:latin typeface="Arial" pitchFamily="34" charset="0"/>
              </a:rPr>
              <a:t>Not used for analytical purposes </a:t>
            </a:r>
          </a:p>
        </p:txBody>
      </p:sp>
      <p:pic>
        <p:nvPicPr>
          <p:cNvPr id="15364" name="Picture 9" descr="Description: Titration curve of weak base and weak aci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2209800"/>
            <a:ext cx="4343400" cy="414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descr="bl17fg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1143000"/>
            <a:ext cx="4652963"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8067" name="Text Box 3"/>
          <p:cNvSpPr txBox="1">
            <a:spLocks noChangeArrowheads="1"/>
          </p:cNvSpPr>
          <p:nvPr/>
        </p:nvSpPr>
        <p:spPr bwMode="auto">
          <a:xfrm>
            <a:off x="4953000" y="533400"/>
            <a:ext cx="36576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1. The solution of a weak acid has a higher initial pH than a solution  of a strong acid of the same concentration</a:t>
            </a:r>
          </a:p>
        </p:txBody>
      </p:sp>
      <p:sp>
        <p:nvSpPr>
          <p:cNvPr id="88068" name="Text Box 4"/>
          <p:cNvSpPr txBox="1">
            <a:spLocks noChangeArrowheads="1"/>
          </p:cNvSpPr>
          <p:nvPr/>
        </p:nvSpPr>
        <p:spPr bwMode="auto">
          <a:xfrm>
            <a:off x="5029200" y="2133600"/>
            <a:ext cx="3810000" cy="222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2. The weaker the acid the more rapidly the pH rises in the early part of the titration, but more slowly near the equivalence point.  This is because of the buffering action of the formed salt.</a:t>
            </a:r>
          </a:p>
        </p:txBody>
      </p:sp>
      <p:sp>
        <p:nvSpPr>
          <p:cNvPr id="88069" name="Text Box 5"/>
          <p:cNvSpPr txBox="1">
            <a:spLocks noChangeArrowheads="1"/>
          </p:cNvSpPr>
          <p:nvPr/>
        </p:nvSpPr>
        <p:spPr bwMode="auto">
          <a:xfrm>
            <a:off x="5105400" y="4648200"/>
            <a:ext cx="3505200"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3. The pH at the equivalence point is not 7.00.  The weaker the acid, the higher the pH at the EQ point.</a:t>
            </a:r>
          </a:p>
        </p:txBody>
      </p:sp>
      <p:sp>
        <p:nvSpPr>
          <p:cNvPr id="16390" name="Text Box 6"/>
          <p:cNvSpPr txBox="1">
            <a:spLocks noChangeArrowheads="1"/>
          </p:cNvSpPr>
          <p:nvPr/>
        </p:nvSpPr>
        <p:spPr bwMode="auto">
          <a:xfrm>
            <a:off x="304800" y="152400"/>
            <a:ext cx="4038600" cy="1042988"/>
          </a:xfrm>
          <a:prstGeom prst="rect">
            <a:avLst/>
          </a:prstGeom>
          <a:solidFill>
            <a:srgbClr val="FFFF00"/>
          </a:solidFill>
          <a:ln w="381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400">
                <a:latin typeface="Comic Sans MS" pitchFamily="66" charset="0"/>
              </a:rPr>
              <a:t>Titration Curves:  </a:t>
            </a:r>
          </a:p>
          <a:p>
            <a:pPr eaLnBrk="1" hangingPunct="1">
              <a:spcBef>
                <a:spcPct val="50000"/>
              </a:spcBef>
            </a:pPr>
            <a:r>
              <a:rPr lang="en-US" sz="2400">
                <a:latin typeface="Comic Sans MS" pitchFamily="66" charset="0"/>
              </a:rPr>
              <a:t>Weak Acids/Strong Base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animEffect transition="in" filter="box(out)">
                                      <p:cBhvr>
                                        <p:cTn id="7" dur="500"/>
                                        <p:tgtEl>
                                          <p:spTgt spid="88067">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88068">
                                            <p:txEl>
                                              <p:pRg st="0" end="0"/>
                                            </p:txEl>
                                          </p:spTgt>
                                        </p:tgtEl>
                                        <p:attrNameLst>
                                          <p:attrName>style.visibility</p:attrName>
                                        </p:attrNameLst>
                                      </p:cBhvr>
                                      <p:to>
                                        <p:strVal val="visible"/>
                                      </p:to>
                                    </p:set>
                                    <p:animEffect transition="in" filter="box(out)">
                                      <p:cBhvr>
                                        <p:cTn id="12" dur="500"/>
                                        <p:tgtEl>
                                          <p:spTgt spid="88068">
                                            <p:txEl>
                                              <p:pRg st="0" end="0"/>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88069">
                                            <p:txEl>
                                              <p:pRg st="0" end="0"/>
                                            </p:txEl>
                                          </p:spTgt>
                                        </p:tgtEl>
                                        <p:attrNameLst>
                                          <p:attrName>style.visibility</p:attrName>
                                        </p:attrNameLst>
                                      </p:cBhvr>
                                      <p:to>
                                        <p:strVal val="visible"/>
                                      </p:to>
                                    </p:set>
                                    <p:animEffect transition="in" filter="box(out)">
                                      <p:cBhvr>
                                        <p:cTn id="17" dur="500"/>
                                        <p:tgtEl>
                                          <p:spTgt spid="88069">
                                            <p:txEl>
                                              <p:pRg st="0" end="0"/>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7" grpId="0" build="p" autoUpdateAnimBg="0"/>
      <p:bldP spid="88068" grpId="0" build="p" autoUpdateAnimBg="0"/>
      <p:bldP spid="88069"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bl17fg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438400"/>
            <a:ext cx="4202113" cy="394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1" name="Picture 3" descr="bl17fg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8200" y="2362200"/>
            <a:ext cx="4267200" cy="400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2" name="Text Box 4"/>
          <p:cNvSpPr txBox="1">
            <a:spLocks noChangeArrowheads="1"/>
          </p:cNvSpPr>
          <p:nvPr/>
        </p:nvSpPr>
        <p:spPr bwMode="auto">
          <a:xfrm>
            <a:off x="1524000" y="304800"/>
            <a:ext cx="70104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3200">
                <a:latin typeface="Comic Sans MS" pitchFamily="66" charset="0"/>
              </a:rPr>
              <a:t>Indicators must be chosen based on the pH of the equivalence point</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ph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1752600"/>
            <a:ext cx="5718175"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Text Box 3"/>
          <p:cNvSpPr txBox="1">
            <a:spLocks noChangeArrowheads="1"/>
          </p:cNvSpPr>
          <p:nvPr/>
        </p:nvSpPr>
        <p:spPr bwMode="auto">
          <a:xfrm>
            <a:off x="914400" y="457200"/>
            <a:ext cx="723900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3200" dirty="0">
                <a:latin typeface="Comic Sans MS" pitchFamily="66" charset="0"/>
              </a:rPr>
              <a:t>Curve of a diprotic acid </a:t>
            </a:r>
            <a:r>
              <a:rPr lang="en-US" sz="3200" dirty="0" smtClean="0">
                <a:latin typeface="Comic Sans MS" pitchFamily="66" charset="0"/>
              </a:rPr>
              <a:t>(</a:t>
            </a:r>
            <a:r>
              <a:rPr lang="en-US" sz="3200" dirty="0" err="1" smtClean="0">
                <a:latin typeface="Comic Sans MS" pitchFamily="66" charset="0"/>
              </a:rPr>
              <a:t>eg</a:t>
            </a:r>
            <a:r>
              <a:rPr lang="en-US" sz="3200" dirty="0" smtClean="0">
                <a:latin typeface="Comic Sans MS" pitchFamily="66" charset="0"/>
              </a:rPr>
              <a:t>. H</a:t>
            </a:r>
            <a:r>
              <a:rPr lang="en-US" sz="3200" baseline="-25000" dirty="0" smtClean="0">
                <a:latin typeface="Comic Sans MS" pitchFamily="66" charset="0"/>
              </a:rPr>
              <a:t>2</a:t>
            </a:r>
            <a:r>
              <a:rPr lang="en-US" sz="3200" dirty="0" smtClean="0">
                <a:latin typeface="Comic Sans MS" pitchFamily="66" charset="0"/>
              </a:rPr>
              <a:t>CO</a:t>
            </a:r>
            <a:r>
              <a:rPr lang="en-US" sz="3200" baseline="-25000" dirty="0" smtClean="0">
                <a:latin typeface="Comic Sans MS" pitchFamily="66" charset="0"/>
              </a:rPr>
              <a:t>3</a:t>
            </a:r>
            <a:r>
              <a:rPr lang="en-US" sz="3200" dirty="0" smtClean="0">
                <a:latin typeface="Comic Sans MS" pitchFamily="66" charset="0"/>
              </a:rPr>
              <a:t> or H</a:t>
            </a:r>
            <a:r>
              <a:rPr lang="en-US" sz="3200" baseline="-25000" dirty="0" smtClean="0">
                <a:latin typeface="Comic Sans MS" pitchFamily="66" charset="0"/>
              </a:rPr>
              <a:t>2</a:t>
            </a:r>
            <a:r>
              <a:rPr lang="en-US" sz="3200" dirty="0" smtClean="0">
                <a:latin typeface="Comic Sans MS" pitchFamily="66" charset="0"/>
              </a:rPr>
              <a:t>SO</a:t>
            </a:r>
            <a:r>
              <a:rPr lang="en-US" sz="3200" baseline="-25000" dirty="0" smtClean="0">
                <a:latin typeface="Comic Sans MS" pitchFamily="66" charset="0"/>
              </a:rPr>
              <a:t>4</a:t>
            </a:r>
            <a:r>
              <a:rPr lang="en-US" sz="3200" dirty="0">
                <a:latin typeface="Comic Sans MS" pitchFamily="66" charset="0"/>
              </a:rPr>
              <a:t>):  two equivalence points</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370013" y="301625"/>
            <a:ext cx="7313612" cy="793750"/>
          </a:xfrm>
          <a:noFill/>
        </p:spPr>
        <p:txBody>
          <a:bodyPr lIns="92075" tIns="46038" rIns="92075" bIns="46038" anchor="t" anchorCtr="1">
            <a:spAutoFit/>
          </a:bodyPr>
          <a:lstStyle/>
          <a:p>
            <a:pPr eaLnBrk="1" hangingPunct="1"/>
            <a:r>
              <a:rPr lang="en-US" sz="4600" smtClean="0"/>
              <a:t>Titrations</a:t>
            </a:r>
          </a:p>
        </p:txBody>
      </p:sp>
      <p:sp>
        <p:nvSpPr>
          <p:cNvPr id="125955" name="Rectangle 3"/>
          <p:cNvSpPr>
            <a:spLocks noGrp="1" noChangeArrowheads="1"/>
          </p:cNvSpPr>
          <p:nvPr>
            <p:ph type="body" idx="1"/>
          </p:nvPr>
        </p:nvSpPr>
        <p:spPr>
          <a:xfrm>
            <a:off x="914400" y="1524000"/>
            <a:ext cx="7769225" cy="4725988"/>
          </a:xfrm>
          <a:noFill/>
        </p:spPr>
        <p:txBody>
          <a:bodyPr lIns="92075" tIns="46038" rIns="92075" bIns="46038"/>
          <a:lstStyle/>
          <a:p>
            <a:pPr eaLnBrk="1" hangingPunct="1"/>
            <a:r>
              <a:rPr lang="en-US" sz="2800" smtClean="0"/>
              <a:t>Commonly used to determine the amount of acid or base in a solution.</a:t>
            </a:r>
            <a:br>
              <a:rPr lang="en-US" sz="2800" smtClean="0"/>
            </a:br>
            <a:endParaRPr lang="en-US" sz="2800" smtClean="0"/>
          </a:p>
          <a:p>
            <a:pPr eaLnBrk="1" hangingPunct="1"/>
            <a:r>
              <a:rPr lang="en-US" sz="2800" smtClean="0"/>
              <a:t>Complete by adding a solution of known concentration until the substance being tested is consumed.</a:t>
            </a:r>
          </a:p>
          <a:p>
            <a:pPr lvl="1" eaLnBrk="1" hangingPunct="1"/>
            <a:r>
              <a:rPr lang="en-US" sz="2800" smtClean="0"/>
              <a:t>This is called the </a:t>
            </a:r>
            <a:r>
              <a:rPr lang="en-US" sz="2800" smtClean="0">
                <a:solidFill>
                  <a:schemeClr val="tx2"/>
                </a:solidFill>
              </a:rPr>
              <a:t>equivalence point</a:t>
            </a:r>
            <a:r>
              <a:rPr lang="en-US" sz="2800" smtClean="0"/>
              <a:t> (a.k.a. </a:t>
            </a:r>
            <a:r>
              <a:rPr lang="en-US" sz="2800" smtClean="0">
                <a:solidFill>
                  <a:schemeClr val="tx2"/>
                </a:solidFill>
              </a:rPr>
              <a:t>stoichiometric point)</a:t>
            </a:r>
            <a:br>
              <a:rPr lang="en-US" sz="2800" smtClean="0">
                <a:solidFill>
                  <a:schemeClr val="tx2"/>
                </a:solidFill>
              </a:rPr>
            </a:br>
            <a:endParaRPr lang="en-US" sz="2800" smtClean="0">
              <a:solidFill>
                <a:schemeClr val="tx2"/>
              </a:solidFill>
            </a:endParaRPr>
          </a:p>
          <a:p>
            <a:pPr eaLnBrk="1" hangingPunct="1"/>
            <a:r>
              <a:rPr lang="en-US" sz="2800" b="1" smtClean="0"/>
              <a:t>Titration curve</a:t>
            </a:r>
            <a:r>
              <a:rPr lang="en-US" sz="2800" smtClean="0"/>
              <a:t> - graph of pH vs. volume of added acid/base </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125955">
                                            <p:txEl>
                                              <p:pRg st="0" end="0"/>
                                            </p:txEl>
                                          </p:spTgt>
                                        </p:tgtEl>
                                        <p:attrNameLst>
                                          <p:attrName>style.visibility</p:attrName>
                                        </p:attrNameLst>
                                      </p:cBhvr>
                                      <p:to>
                                        <p:strVal val="visible"/>
                                      </p:to>
                                    </p:set>
                                    <p:anim to="" calcmode="lin" valueType="num">
                                      <p:cBhvr>
                                        <p:cTn id="7" dur="1" fill="hold"/>
                                        <p:tgtEl>
                                          <p:spTgt spid="125955">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125955">
                                            <p:txEl>
                                              <p:pRg st="1" end="1"/>
                                            </p:txEl>
                                          </p:spTgt>
                                        </p:tgtEl>
                                        <p:attrNameLst>
                                          <p:attrName>style.visibility</p:attrName>
                                        </p:attrNameLst>
                                      </p:cBhvr>
                                      <p:to>
                                        <p:strVal val="visible"/>
                                      </p:to>
                                    </p:set>
                                    <p:anim to="" calcmode="lin" valueType="num">
                                      <p:cBhvr>
                                        <p:cTn id="12" dur="1" fill="hold"/>
                                        <p:tgtEl>
                                          <p:spTgt spid="125955">
                                            <p:txEl>
                                              <p:pRg st="1" end="1"/>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499"/>
                                          </p:stCondLst>
                                        </p:cTn>
                                        <p:tgtEl>
                                          <p:spTgt spid="125955">
                                            <p:txEl>
                                              <p:pRg st="2" end="2"/>
                                            </p:txEl>
                                          </p:spTgt>
                                        </p:tgtEl>
                                        <p:attrNameLst>
                                          <p:attrName>style.visibility</p:attrName>
                                        </p:attrNameLst>
                                      </p:cBhvr>
                                      <p:to>
                                        <p:strVal val="visible"/>
                                      </p:to>
                                    </p:set>
                                    <p:anim to="" calcmode="lin" valueType="num">
                                      <p:cBhvr>
                                        <p:cTn id="15" dur="1" fill="hold"/>
                                        <p:tgtEl>
                                          <p:spTgt spid="125955">
                                            <p:txEl>
                                              <p:pRg st="2" end="2"/>
                                            </p:txEl>
                                          </p:spTgt>
                                        </p:tgtEl>
                                        <p:attrNameLst>
                                          <p:attrName/>
                                        </p:attrNameLst>
                                      </p:cBhvr>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4" presetClass="entr" presetSubtype="0" fill="hold" grpId="0" nodeType="clickEffect">
                                  <p:stCondLst>
                                    <p:cond delay="0"/>
                                  </p:stCondLst>
                                  <p:childTnLst>
                                    <p:set>
                                      <p:cBhvr>
                                        <p:cTn id="19" dur="1" fill="hold">
                                          <p:stCondLst>
                                            <p:cond delay="499"/>
                                          </p:stCondLst>
                                        </p:cTn>
                                        <p:tgtEl>
                                          <p:spTgt spid="125955">
                                            <p:txEl>
                                              <p:pRg st="3" end="3"/>
                                            </p:txEl>
                                          </p:spTgt>
                                        </p:tgtEl>
                                        <p:attrNameLst>
                                          <p:attrName>style.visibility</p:attrName>
                                        </p:attrNameLst>
                                      </p:cBhvr>
                                      <p:to>
                                        <p:strVal val="visible"/>
                                      </p:to>
                                    </p:set>
                                    <p:anim to="" calcmode="lin" valueType="num">
                                      <p:cBhvr>
                                        <p:cTn id="20" dur="1" fill="hold"/>
                                        <p:tgtEl>
                                          <p:spTgt spid="125955">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5955"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1219200" y="304800"/>
            <a:ext cx="73914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3600">
                <a:latin typeface="Comic Sans MS" pitchFamily="66" charset="0"/>
              </a:rPr>
              <a:t>Calculations involving Titrations of Weak Acids/Bases</a:t>
            </a:r>
          </a:p>
        </p:txBody>
      </p:sp>
      <p:pic>
        <p:nvPicPr>
          <p:cNvPr id="19459" name="Picture 3" descr="ph_titration_curv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3811588"/>
            <a:ext cx="4800600" cy="297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Text Box 4"/>
          <p:cNvSpPr txBox="1">
            <a:spLocks noChangeArrowheads="1"/>
          </p:cNvSpPr>
          <p:nvPr/>
        </p:nvSpPr>
        <p:spPr bwMode="auto">
          <a:xfrm>
            <a:off x="838200" y="1600200"/>
            <a:ext cx="89154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800">
                <a:latin typeface="Comic Sans MS" pitchFamily="66" charset="0"/>
              </a:rPr>
              <a:t>Divide the titration into the following points:</a:t>
            </a:r>
          </a:p>
        </p:txBody>
      </p:sp>
      <p:sp>
        <p:nvSpPr>
          <p:cNvPr id="19461" name="Text Box 5"/>
          <p:cNvSpPr txBox="1">
            <a:spLocks noChangeArrowheads="1"/>
          </p:cNvSpPr>
          <p:nvPr/>
        </p:nvSpPr>
        <p:spPr bwMode="auto">
          <a:xfrm>
            <a:off x="1447800" y="2362200"/>
            <a:ext cx="7162800"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800">
                <a:latin typeface="Comic Sans MS" pitchFamily="66" charset="0"/>
              </a:rPr>
              <a:t>1. Starting point:  No acid/base added (acid/base in water problem)</a:t>
            </a:r>
          </a:p>
        </p:txBody>
      </p:sp>
      <p:sp>
        <p:nvSpPr>
          <p:cNvPr id="94214" name="AutoShape 6"/>
          <p:cNvSpPr>
            <a:spLocks noChangeArrowheads="1"/>
          </p:cNvSpPr>
          <p:nvPr/>
        </p:nvSpPr>
        <p:spPr bwMode="auto">
          <a:xfrm>
            <a:off x="228600" y="3810000"/>
            <a:ext cx="2133600" cy="457200"/>
          </a:xfrm>
          <a:prstGeom prst="wedgeRoundRectCallout">
            <a:avLst>
              <a:gd name="adj1" fmla="val 59671"/>
              <a:gd name="adj2" fmla="val 451736"/>
              <a:gd name="adj3" fmla="val 16667"/>
            </a:avLst>
          </a:prstGeom>
          <a:solidFill>
            <a:schemeClr val="accent1"/>
          </a:solidFill>
          <a:ln w="254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r>
              <a:rPr lang="en-US" sz="2000">
                <a:latin typeface="Comic Sans MS" pitchFamily="66" charset="0"/>
              </a:rPr>
              <a:t>Starting Point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94214"/>
                                        </p:tgtEl>
                                        <p:attrNameLst>
                                          <p:attrName>style.visibility</p:attrName>
                                        </p:attrNameLst>
                                      </p:cBhvr>
                                      <p:to>
                                        <p:strVal val="visible"/>
                                      </p:to>
                                    </p:set>
                                    <p:animEffect transition="in" filter="box(out)">
                                      <p:cBhvr>
                                        <p:cTn id="7" dur="500"/>
                                        <p:tgtEl>
                                          <p:spTgt spid="94214"/>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4" grpId="0"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228600" y="2057400"/>
            <a:ext cx="86106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	Use a two step procedure when calculating pH prior to the equivalence point whenever a strong acid/base is added to a weak acid/base.</a:t>
            </a:r>
          </a:p>
        </p:txBody>
      </p:sp>
      <p:pic>
        <p:nvPicPr>
          <p:cNvPr id="20483" name="Picture 3" descr="ph_titration_curv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3811588"/>
            <a:ext cx="4800600" cy="297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4" name="Line 4"/>
          <p:cNvSpPr>
            <a:spLocks noChangeShapeType="1"/>
          </p:cNvSpPr>
          <p:nvPr/>
        </p:nvSpPr>
        <p:spPr bwMode="auto">
          <a:xfrm>
            <a:off x="4648200" y="2895600"/>
            <a:ext cx="0" cy="3733800"/>
          </a:xfrm>
          <a:prstGeom prst="line">
            <a:avLst/>
          </a:prstGeom>
          <a:noFill/>
          <a:ln w="25400">
            <a:solidFill>
              <a:srgbClr val="0000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0485" name="Line 5"/>
          <p:cNvSpPr>
            <a:spLocks noChangeShapeType="1"/>
          </p:cNvSpPr>
          <p:nvPr/>
        </p:nvSpPr>
        <p:spPr bwMode="auto">
          <a:xfrm>
            <a:off x="1143000" y="3733800"/>
            <a:ext cx="3505200" cy="0"/>
          </a:xfrm>
          <a:prstGeom prst="line">
            <a:avLst/>
          </a:prstGeom>
          <a:noFill/>
          <a:ln w="25400">
            <a:solidFill>
              <a:schemeClr val="hlink"/>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20486" name="Text Box 6"/>
          <p:cNvSpPr txBox="1">
            <a:spLocks noChangeArrowheads="1"/>
          </p:cNvSpPr>
          <p:nvPr/>
        </p:nvSpPr>
        <p:spPr bwMode="auto">
          <a:xfrm>
            <a:off x="1219200" y="3413125"/>
            <a:ext cx="4876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Before Equivalence Point</a:t>
            </a:r>
          </a:p>
        </p:txBody>
      </p:sp>
      <p:sp>
        <p:nvSpPr>
          <p:cNvPr id="20487" name="Text Box 7"/>
          <p:cNvSpPr txBox="1">
            <a:spLocks noChangeArrowheads="1"/>
          </p:cNvSpPr>
          <p:nvPr/>
        </p:nvSpPr>
        <p:spPr bwMode="auto">
          <a:xfrm>
            <a:off x="838200" y="152400"/>
            <a:ext cx="79248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800" dirty="0">
                <a:latin typeface="Comic Sans MS" pitchFamily="66" charset="0"/>
              </a:rPr>
              <a:t>2. Before </a:t>
            </a:r>
            <a:r>
              <a:rPr lang="en-US" sz="2800" dirty="0" smtClean="0">
                <a:latin typeface="Comic Sans MS" pitchFamily="66" charset="0"/>
              </a:rPr>
              <a:t>the </a:t>
            </a:r>
            <a:r>
              <a:rPr lang="en-US" sz="2800" dirty="0">
                <a:latin typeface="Comic Sans MS" pitchFamily="66" charset="0"/>
              </a:rPr>
              <a:t>equivalence point </a:t>
            </a:r>
            <a:br>
              <a:rPr lang="en-US" sz="2800" dirty="0">
                <a:latin typeface="Comic Sans MS" pitchFamily="66" charset="0"/>
              </a:rPr>
            </a:br>
            <a:r>
              <a:rPr lang="en-US" sz="2800" i="1" dirty="0">
                <a:latin typeface="Comic Sans MS" pitchFamily="66" charset="0"/>
              </a:rPr>
              <a:t>(Note: for weak a/b at the half-equivalence pt., this is a buffer problem where </a:t>
            </a:r>
            <a:r>
              <a:rPr lang="en-US" sz="2800" b="1" i="1" dirty="0">
                <a:latin typeface="Comic Sans MS" pitchFamily="66" charset="0"/>
              </a:rPr>
              <a:t>pH = </a:t>
            </a:r>
            <a:r>
              <a:rPr lang="en-US" sz="2800" b="1" i="1" dirty="0" err="1">
                <a:latin typeface="Comic Sans MS" pitchFamily="66" charset="0"/>
              </a:rPr>
              <a:t>pK</a:t>
            </a:r>
            <a:r>
              <a:rPr lang="en-US" sz="2800" b="1" i="1" baseline="-25000" dirty="0" err="1">
                <a:latin typeface="Comic Sans MS" pitchFamily="66" charset="0"/>
              </a:rPr>
              <a:t>a</a:t>
            </a:r>
            <a:r>
              <a:rPr lang="en-US" sz="2800" i="1" dirty="0">
                <a:latin typeface="Comic Sans MS" pitchFamily="66" charset="0"/>
              </a:rPr>
              <a:t>)</a:t>
            </a:r>
          </a:p>
        </p:txBody>
      </p:sp>
      <p:sp>
        <p:nvSpPr>
          <p:cNvPr id="96264" name="Text Box 8"/>
          <p:cNvSpPr txBox="1">
            <a:spLocks noChangeArrowheads="1"/>
          </p:cNvSpPr>
          <p:nvPr/>
        </p:nvSpPr>
        <p:spPr bwMode="auto">
          <a:xfrm>
            <a:off x="1219200" y="3124200"/>
            <a:ext cx="6477000" cy="1641475"/>
          </a:xfrm>
          <a:prstGeom prst="rect">
            <a:avLst/>
          </a:prstGeom>
          <a:solidFill>
            <a:srgbClr val="FFFF00"/>
          </a:solidFill>
          <a:ln w="254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A. Stoichiometric Calculation:  Allow the strong acid/base to react to completion with the weak acid/base, producing  a solution that contains the weak acid and its common ion.  (its conjugate base/acid)</a:t>
            </a:r>
          </a:p>
        </p:txBody>
      </p:sp>
      <p:sp>
        <p:nvSpPr>
          <p:cNvPr id="96265" name="Text Box 9"/>
          <p:cNvSpPr txBox="1">
            <a:spLocks noChangeArrowheads="1"/>
          </p:cNvSpPr>
          <p:nvPr/>
        </p:nvSpPr>
        <p:spPr bwMode="auto">
          <a:xfrm>
            <a:off x="1066800" y="5029200"/>
            <a:ext cx="7010400" cy="1336675"/>
          </a:xfrm>
          <a:prstGeom prst="rect">
            <a:avLst/>
          </a:prstGeom>
          <a:solidFill>
            <a:srgbClr val="FFFF00"/>
          </a:solidFill>
          <a:ln w="254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B. Equilibrium Calculation:  Use the value of Ka/Kb and the equilibrium expression to calculate the equilibrium concentrations of the weak acid/base, and the common ion, and H+  (ICE notation or HH Eq’n)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96264"/>
                                        </p:tgtEl>
                                        <p:attrNameLst>
                                          <p:attrName>style.visibility</p:attrName>
                                        </p:attrNameLst>
                                      </p:cBhvr>
                                      <p:to>
                                        <p:strVal val="visible"/>
                                      </p:to>
                                    </p:set>
                                    <p:animEffect transition="in" filter="box(out)">
                                      <p:cBhvr>
                                        <p:cTn id="7" dur="500"/>
                                        <p:tgtEl>
                                          <p:spTgt spid="96264"/>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96265"/>
                                        </p:tgtEl>
                                        <p:attrNameLst>
                                          <p:attrName>style.visibility</p:attrName>
                                        </p:attrNameLst>
                                      </p:cBhvr>
                                      <p:to>
                                        <p:strVal val="visible"/>
                                      </p:to>
                                    </p:set>
                                    <p:animEffect transition="in" filter="box(out)">
                                      <p:cBhvr>
                                        <p:cTn id="12" dur="500"/>
                                        <p:tgtEl>
                                          <p:spTgt spid="96265"/>
                                        </p:tgtEl>
                                      </p:cBhvr>
                                    </p:animEffect>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64" grpId="0" animBg="1" autoUpdateAnimBg="0"/>
      <p:bldP spid="96265" grpId="0" animBg="1"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ph_titration_curv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3811588"/>
            <a:ext cx="4800600" cy="297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8307" name="AutoShape 3"/>
          <p:cNvSpPr>
            <a:spLocks noChangeArrowheads="1"/>
          </p:cNvSpPr>
          <p:nvPr/>
        </p:nvSpPr>
        <p:spPr bwMode="auto">
          <a:xfrm>
            <a:off x="152400" y="3886200"/>
            <a:ext cx="2057400" cy="685800"/>
          </a:xfrm>
          <a:prstGeom prst="wedgeRoundRectCallout">
            <a:avLst>
              <a:gd name="adj1" fmla="val 162653"/>
              <a:gd name="adj2" fmla="val 129630"/>
              <a:gd name="adj3" fmla="val 16667"/>
            </a:avLst>
          </a:prstGeom>
          <a:solidFill>
            <a:schemeClr val="accent1"/>
          </a:solidFill>
          <a:ln w="254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r>
              <a:rPr lang="en-US" sz="2000">
                <a:latin typeface="Comic Sans MS" pitchFamily="66" charset="0"/>
              </a:rPr>
              <a:t>Equivalence Point</a:t>
            </a:r>
          </a:p>
        </p:txBody>
      </p:sp>
      <p:sp>
        <p:nvSpPr>
          <p:cNvPr id="21508" name="Text Box 4"/>
          <p:cNvSpPr txBox="1">
            <a:spLocks noChangeArrowheads="1"/>
          </p:cNvSpPr>
          <p:nvPr/>
        </p:nvSpPr>
        <p:spPr bwMode="auto">
          <a:xfrm>
            <a:off x="1066800" y="381000"/>
            <a:ext cx="76962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3200">
                <a:latin typeface="Comic Sans MS" pitchFamily="66" charset="0"/>
              </a:rPr>
              <a:t>3. At the equivalence point </a:t>
            </a:r>
            <a:br>
              <a:rPr lang="en-US" sz="3200">
                <a:latin typeface="Comic Sans MS" pitchFamily="66" charset="0"/>
              </a:rPr>
            </a:br>
            <a:r>
              <a:rPr lang="en-US" sz="2800">
                <a:latin typeface="Comic Sans MS" pitchFamily="66" charset="0"/>
              </a:rPr>
              <a:t>(where </a:t>
            </a:r>
            <a:r>
              <a:rPr lang="en-US" sz="2800" b="1">
                <a:latin typeface="Comic Sans MS" pitchFamily="66" charset="0"/>
              </a:rPr>
              <a:t>mol</a:t>
            </a:r>
            <a:r>
              <a:rPr lang="en-US" sz="2800" b="1" baseline="-25000">
                <a:latin typeface="Comic Sans MS" pitchFamily="66" charset="0"/>
              </a:rPr>
              <a:t>A</a:t>
            </a:r>
            <a:r>
              <a:rPr lang="en-US" sz="2800" b="1">
                <a:latin typeface="Comic Sans MS" pitchFamily="66" charset="0"/>
              </a:rPr>
              <a:t> = mol</a:t>
            </a:r>
            <a:r>
              <a:rPr lang="en-US" sz="2800" b="1" baseline="-25000">
                <a:latin typeface="Comic Sans MS" pitchFamily="66" charset="0"/>
              </a:rPr>
              <a:t>B</a:t>
            </a:r>
            <a:r>
              <a:rPr lang="en-US" sz="2800" b="1">
                <a:latin typeface="Comic Sans MS" pitchFamily="66" charset="0"/>
              </a:rPr>
              <a:t> </a:t>
            </a:r>
            <a:r>
              <a:rPr lang="en-US" sz="2800">
                <a:latin typeface="Comic Sans MS" pitchFamily="66" charset="0"/>
              </a:rPr>
              <a:t>and </a:t>
            </a:r>
            <a:r>
              <a:rPr lang="en-US" sz="2800" b="1">
                <a:latin typeface="Comic Sans MS" pitchFamily="66" charset="0"/>
              </a:rPr>
              <a:t>M</a:t>
            </a:r>
            <a:r>
              <a:rPr lang="en-US" sz="2800" b="1" baseline="-25000">
                <a:latin typeface="Comic Sans MS" pitchFamily="66" charset="0"/>
              </a:rPr>
              <a:t>A</a:t>
            </a:r>
            <a:r>
              <a:rPr lang="en-US" sz="2800" b="1">
                <a:latin typeface="Comic Sans MS" pitchFamily="66" charset="0"/>
              </a:rPr>
              <a:t>V</a:t>
            </a:r>
            <a:r>
              <a:rPr lang="en-US" sz="2800" b="1" baseline="-25000">
                <a:latin typeface="Comic Sans MS" pitchFamily="66" charset="0"/>
              </a:rPr>
              <a:t>A</a:t>
            </a:r>
            <a:r>
              <a:rPr lang="en-US" sz="2800" b="1">
                <a:latin typeface="Comic Sans MS" pitchFamily="66" charset="0"/>
              </a:rPr>
              <a:t> = M</a:t>
            </a:r>
            <a:r>
              <a:rPr lang="en-US" sz="2800" b="1" baseline="-25000">
                <a:latin typeface="Comic Sans MS" pitchFamily="66" charset="0"/>
              </a:rPr>
              <a:t>B</a:t>
            </a:r>
            <a:r>
              <a:rPr lang="en-US" sz="2800" b="1">
                <a:latin typeface="Comic Sans MS" pitchFamily="66" charset="0"/>
              </a:rPr>
              <a:t>V</a:t>
            </a:r>
            <a:r>
              <a:rPr lang="en-US" sz="2800" b="1" baseline="-25000">
                <a:latin typeface="Comic Sans MS" pitchFamily="66" charset="0"/>
              </a:rPr>
              <a:t>B</a:t>
            </a:r>
            <a:r>
              <a:rPr lang="en-US" sz="2800">
                <a:latin typeface="Comic Sans MS" pitchFamily="66" charset="0"/>
              </a:rPr>
              <a:t>)</a:t>
            </a:r>
          </a:p>
        </p:txBody>
      </p:sp>
      <p:sp>
        <p:nvSpPr>
          <p:cNvPr id="21509" name="Line 5"/>
          <p:cNvSpPr>
            <a:spLocks noChangeShapeType="1"/>
          </p:cNvSpPr>
          <p:nvPr/>
        </p:nvSpPr>
        <p:spPr bwMode="auto">
          <a:xfrm>
            <a:off x="4648200" y="2895600"/>
            <a:ext cx="0" cy="3733800"/>
          </a:xfrm>
          <a:prstGeom prst="line">
            <a:avLst/>
          </a:prstGeom>
          <a:noFill/>
          <a:ln w="25400">
            <a:solidFill>
              <a:srgbClr val="0000FF"/>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8310" name="Text Box 6"/>
          <p:cNvSpPr txBox="1">
            <a:spLocks noChangeArrowheads="1"/>
          </p:cNvSpPr>
          <p:nvPr/>
        </p:nvSpPr>
        <p:spPr bwMode="auto">
          <a:xfrm>
            <a:off x="1066800" y="2011363"/>
            <a:ext cx="67818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3200">
                <a:latin typeface="Comic Sans MS" pitchFamily="66" charset="0"/>
              </a:rPr>
              <a:t>4. Beyond the equivalence point </a:t>
            </a:r>
            <a:r>
              <a:rPr lang="en-US" sz="2800">
                <a:latin typeface="Comic Sans MS" pitchFamily="66" charset="0"/>
              </a:rPr>
              <a:t>(excess strong acid/base in water)</a:t>
            </a:r>
          </a:p>
        </p:txBody>
      </p:sp>
      <p:sp>
        <p:nvSpPr>
          <p:cNvPr id="98311" name="Line 7"/>
          <p:cNvSpPr>
            <a:spLocks noChangeShapeType="1"/>
          </p:cNvSpPr>
          <p:nvPr/>
        </p:nvSpPr>
        <p:spPr bwMode="auto">
          <a:xfrm>
            <a:off x="4648200" y="3429000"/>
            <a:ext cx="2743200" cy="0"/>
          </a:xfrm>
          <a:prstGeom prst="line">
            <a:avLst/>
          </a:prstGeom>
          <a:noFill/>
          <a:ln w="25400">
            <a:solidFill>
              <a:schemeClr val="hlink"/>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98312" name="Text Box 8"/>
          <p:cNvSpPr txBox="1">
            <a:spLocks noChangeArrowheads="1"/>
          </p:cNvSpPr>
          <p:nvPr/>
        </p:nvSpPr>
        <p:spPr bwMode="auto">
          <a:xfrm>
            <a:off x="4724400" y="3032125"/>
            <a:ext cx="2895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Beyond the EQ point</a:t>
            </a:r>
          </a:p>
        </p:txBody>
      </p:sp>
      <p:sp>
        <p:nvSpPr>
          <p:cNvPr id="21513" name="Oval 1"/>
          <p:cNvSpPr>
            <a:spLocks noChangeArrowheads="1"/>
          </p:cNvSpPr>
          <p:nvPr/>
        </p:nvSpPr>
        <p:spPr bwMode="auto">
          <a:xfrm>
            <a:off x="2514600" y="6019800"/>
            <a:ext cx="152400" cy="228600"/>
          </a:xfrm>
          <a:prstGeom prst="ellipse">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4" name="Oval 9"/>
          <p:cNvSpPr>
            <a:spLocks noChangeArrowheads="1"/>
          </p:cNvSpPr>
          <p:nvPr/>
        </p:nvSpPr>
        <p:spPr bwMode="auto">
          <a:xfrm>
            <a:off x="3657600" y="5867400"/>
            <a:ext cx="152400" cy="228600"/>
          </a:xfrm>
          <a:prstGeom prst="ellipse">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5" name="Oval 10"/>
          <p:cNvSpPr>
            <a:spLocks noChangeArrowheads="1"/>
          </p:cNvSpPr>
          <p:nvPr/>
        </p:nvSpPr>
        <p:spPr bwMode="auto">
          <a:xfrm>
            <a:off x="4572000" y="5029200"/>
            <a:ext cx="152400" cy="228600"/>
          </a:xfrm>
          <a:prstGeom prst="ellipse">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6" name="Oval 11"/>
          <p:cNvSpPr>
            <a:spLocks noChangeArrowheads="1"/>
          </p:cNvSpPr>
          <p:nvPr/>
        </p:nvSpPr>
        <p:spPr bwMode="auto">
          <a:xfrm>
            <a:off x="5791200" y="4191000"/>
            <a:ext cx="152400" cy="228600"/>
          </a:xfrm>
          <a:prstGeom prst="ellipse">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98307"/>
                                        </p:tgtEl>
                                        <p:attrNameLst>
                                          <p:attrName>style.visibility</p:attrName>
                                        </p:attrNameLst>
                                      </p:cBhvr>
                                      <p:to>
                                        <p:strVal val="visible"/>
                                      </p:to>
                                    </p:set>
                                    <p:animEffect transition="in" filter="box(out)">
                                      <p:cBhvr>
                                        <p:cTn id="7" dur="500"/>
                                        <p:tgtEl>
                                          <p:spTgt spid="98307"/>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98310">
                                            <p:txEl>
                                              <p:pRg st="0" end="0"/>
                                            </p:txEl>
                                          </p:spTgt>
                                        </p:tgtEl>
                                        <p:attrNameLst>
                                          <p:attrName>style.visibility</p:attrName>
                                        </p:attrNameLst>
                                      </p:cBhvr>
                                      <p:to>
                                        <p:strVal val="visible"/>
                                      </p:to>
                                    </p:set>
                                    <p:animEffect transition="in" filter="box(out)">
                                      <p:cBhvr>
                                        <p:cTn id="12" dur="500"/>
                                        <p:tgtEl>
                                          <p:spTgt spid="98310">
                                            <p:txEl>
                                              <p:pRg st="0" end="0"/>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98311"/>
                                        </p:tgtEl>
                                        <p:attrNameLst>
                                          <p:attrName>style.visibility</p:attrName>
                                        </p:attrNameLst>
                                      </p:cBhvr>
                                      <p:to>
                                        <p:strVal val="visible"/>
                                      </p:to>
                                    </p:set>
                                    <p:animEffect transition="in" filter="box(out)">
                                      <p:cBhvr>
                                        <p:cTn id="17" dur="500"/>
                                        <p:tgtEl>
                                          <p:spTgt spid="98311"/>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98312">
                                            <p:txEl>
                                              <p:pRg st="0" end="0"/>
                                            </p:txEl>
                                          </p:spTgt>
                                        </p:tgtEl>
                                        <p:attrNameLst>
                                          <p:attrName>style.visibility</p:attrName>
                                        </p:attrNameLst>
                                      </p:cBhvr>
                                      <p:to>
                                        <p:strVal val="visible"/>
                                      </p:to>
                                    </p:set>
                                    <p:animEffect transition="in" filter="box(out)">
                                      <p:cBhvr>
                                        <p:cTn id="22" dur="500"/>
                                        <p:tgtEl>
                                          <p:spTgt spid="98312">
                                            <p:txEl>
                                              <p:pRg st="0" end="0"/>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7" grpId="0" animBg="1" autoUpdateAnimBg="0"/>
      <p:bldP spid="98310" grpId="0" build="p" autoUpdateAnimBg="0"/>
      <p:bldP spid="98311" grpId="0" animBg="1"/>
      <p:bldP spid="98312"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533400" y="0"/>
            <a:ext cx="7924800" cy="1793875"/>
          </a:xfrm>
          <a:prstGeom prst="rect">
            <a:avLst/>
          </a:prstGeom>
          <a:solidFill>
            <a:srgbClr val="FFFF00"/>
          </a:solidFill>
          <a:ln w="254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dirty="0">
                <a:latin typeface="Comic Sans MS" pitchFamily="66" charset="0"/>
              </a:rPr>
              <a:t>Example:  Titration of a Strong Base and a Weak Acid</a:t>
            </a:r>
          </a:p>
          <a:p>
            <a:pPr eaLnBrk="1" hangingPunct="1">
              <a:spcBef>
                <a:spcPct val="50000"/>
              </a:spcBef>
            </a:pPr>
            <a:r>
              <a:rPr lang="en-US" sz="2000" dirty="0">
                <a:latin typeface="Comic Sans MS" pitchFamily="66" charset="0"/>
              </a:rPr>
              <a:t>Calculate the pH when the following quantities of </a:t>
            </a:r>
            <a:r>
              <a:rPr lang="en-US" sz="2000" dirty="0" smtClean="0">
                <a:latin typeface="Comic Sans MS" pitchFamily="66" charset="0"/>
              </a:rPr>
              <a:t>0.050M </a:t>
            </a:r>
            <a:r>
              <a:rPr lang="en-US" sz="2000" dirty="0">
                <a:latin typeface="Comic Sans MS" pitchFamily="66" charset="0"/>
              </a:rPr>
              <a:t>KOH solution have been added to 50.0 ml of a </a:t>
            </a:r>
            <a:r>
              <a:rPr lang="en-US" sz="2000" dirty="0" smtClean="0">
                <a:latin typeface="Comic Sans MS" pitchFamily="66" charset="0"/>
              </a:rPr>
              <a:t>0.025M </a:t>
            </a:r>
            <a:r>
              <a:rPr lang="en-US" sz="2000" dirty="0">
                <a:latin typeface="Comic Sans MS" pitchFamily="66" charset="0"/>
              </a:rPr>
              <a:t>solution of benzoic acid (HC</a:t>
            </a:r>
            <a:r>
              <a:rPr lang="en-US" sz="2000" baseline="-25000" dirty="0">
                <a:latin typeface="Comic Sans MS" pitchFamily="66" charset="0"/>
              </a:rPr>
              <a:t>7</a:t>
            </a:r>
            <a:r>
              <a:rPr lang="en-US" sz="2000" dirty="0">
                <a:latin typeface="Comic Sans MS" pitchFamily="66" charset="0"/>
              </a:rPr>
              <a:t>H</a:t>
            </a:r>
            <a:r>
              <a:rPr lang="en-US" sz="2000" baseline="-25000" dirty="0">
                <a:latin typeface="Comic Sans MS" pitchFamily="66" charset="0"/>
              </a:rPr>
              <a:t>5</a:t>
            </a:r>
            <a:r>
              <a:rPr lang="en-US" sz="2000" dirty="0">
                <a:latin typeface="Comic Sans MS" pitchFamily="66" charset="0"/>
              </a:rPr>
              <a:t>O</a:t>
            </a:r>
            <a:r>
              <a:rPr lang="en-US" sz="2000" baseline="-25000" dirty="0">
                <a:latin typeface="Comic Sans MS" pitchFamily="66" charset="0"/>
              </a:rPr>
              <a:t>2</a:t>
            </a:r>
            <a:r>
              <a:rPr lang="en-US" sz="2000" dirty="0">
                <a:latin typeface="Comic Sans MS" pitchFamily="66" charset="0"/>
              </a:rPr>
              <a:t>    </a:t>
            </a:r>
            <a:r>
              <a:rPr lang="en-US" sz="2000" dirty="0" err="1">
                <a:latin typeface="Comic Sans MS" pitchFamily="66" charset="0"/>
              </a:rPr>
              <a:t>Ka</a:t>
            </a:r>
            <a:r>
              <a:rPr lang="en-US" sz="2000" dirty="0">
                <a:latin typeface="Comic Sans MS" pitchFamily="66" charset="0"/>
              </a:rPr>
              <a:t> = 6.5x10</a:t>
            </a:r>
            <a:r>
              <a:rPr lang="en-US" sz="2000" baseline="30000" dirty="0">
                <a:latin typeface="Comic Sans MS" pitchFamily="66" charset="0"/>
              </a:rPr>
              <a:t>-5</a:t>
            </a:r>
            <a:r>
              <a:rPr lang="en-US" sz="2000" dirty="0">
                <a:latin typeface="Comic Sans MS" pitchFamily="66" charset="0"/>
              </a:rPr>
              <a:t>).   A) 20.0ml     B) 25.0ml     C) 30.0ml</a:t>
            </a:r>
          </a:p>
        </p:txBody>
      </p:sp>
      <p:sp>
        <p:nvSpPr>
          <p:cNvPr id="22531" name="Text Box 3"/>
          <p:cNvSpPr txBox="1">
            <a:spLocks noChangeArrowheads="1"/>
          </p:cNvSpPr>
          <p:nvPr/>
        </p:nvSpPr>
        <p:spPr bwMode="auto">
          <a:xfrm>
            <a:off x="1143000" y="2362200"/>
            <a:ext cx="7162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solidFill>
                  <a:schemeClr val="hlink"/>
                </a:solidFill>
                <a:latin typeface="Comic Sans MS" pitchFamily="66" charset="0"/>
              </a:rPr>
              <a:t>Step 0:  Find the equivalence point</a:t>
            </a:r>
          </a:p>
        </p:txBody>
      </p:sp>
      <p:sp>
        <p:nvSpPr>
          <p:cNvPr id="100356" name="Text Box 4"/>
          <p:cNvSpPr txBox="1">
            <a:spLocks noChangeArrowheads="1"/>
          </p:cNvSpPr>
          <p:nvPr/>
        </p:nvSpPr>
        <p:spPr bwMode="auto">
          <a:xfrm>
            <a:off x="1295400" y="3124200"/>
            <a:ext cx="6400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mol</a:t>
            </a:r>
            <a:r>
              <a:rPr lang="en-US" sz="2000" baseline="-25000">
                <a:latin typeface="Comic Sans MS" pitchFamily="66" charset="0"/>
              </a:rPr>
              <a:t>acid present</a:t>
            </a:r>
            <a:r>
              <a:rPr lang="en-US" sz="2000">
                <a:latin typeface="Comic Sans MS" pitchFamily="66" charset="0"/>
              </a:rPr>
              <a:t> = mol</a:t>
            </a:r>
            <a:r>
              <a:rPr lang="en-US" sz="2000" baseline="-25000">
                <a:latin typeface="Comic Sans MS" pitchFamily="66" charset="0"/>
              </a:rPr>
              <a:t>base added</a:t>
            </a:r>
          </a:p>
        </p:txBody>
      </p:sp>
      <p:sp>
        <p:nvSpPr>
          <p:cNvPr id="100357" name="Text Box 5"/>
          <p:cNvSpPr txBox="1">
            <a:spLocks noChangeArrowheads="1"/>
          </p:cNvSpPr>
          <p:nvPr/>
        </p:nvSpPr>
        <p:spPr bwMode="auto">
          <a:xfrm>
            <a:off x="1981200" y="3886200"/>
            <a:ext cx="27813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b="1">
                <a:latin typeface="Comic Sans MS" pitchFamily="66" charset="0"/>
              </a:rPr>
              <a:t>M</a:t>
            </a:r>
            <a:r>
              <a:rPr lang="en-US" sz="2000" b="1" baseline="-25000">
                <a:latin typeface="Comic Sans MS" pitchFamily="66" charset="0"/>
              </a:rPr>
              <a:t>A</a:t>
            </a:r>
            <a:r>
              <a:rPr lang="en-US" sz="2000" b="1">
                <a:latin typeface="Comic Sans MS" pitchFamily="66" charset="0"/>
              </a:rPr>
              <a:t>V</a:t>
            </a:r>
            <a:r>
              <a:rPr lang="en-US" sz="2000" b="1" baseline="-25000">
                <a:latin typeface="Comic Sans MS" pitchFamily="66" charset="0"/>
              </a:rPr>
              <a:t>A</a:t>
            </a:r>
            <a:r>
              <a:rPr lang="en-US" sz="2000" b="1">
                <a:latin typeface="Comic Sans MS" pitchFamily="66" charset="0"/>
              </a:rPr>
              <a:t> = M</a:t>
            </a:r>
            <a:r>
              <a:rPr lang="en-US" sz="2000" b="1" baseline="-25000">
                <a:latin typeface="Comic Sans MS" pitchFamily="66" charset="0"/>
              </a:rPr>
              <a:t>B</a:t>
            </a:r>
            <a:r>
              <a:rPr lang="en-US" sz="2000" b="1">
                <a:latin typeface="Comic Sans MS" pitchFamily="66" charset="0"/>
              </a:rPr>
              <a:t>V</a:t>
            </a:r>
            <a:r>
              <a:rPr lang="en-US" sz="2000" b="1" baseline="-25000">
                <a:latin typeface="Comic Sans MS" pitchFamily="66" charset="0"/>
              </a:rPr>
              <a:t>B</a:t>
            </a:r>
            <a:endParaRPr lang="en-US" sz="2000">
              <a:latin typeface="Comic Sans MS" pitchFamily="66" charset="0"/>
            </a:endParaRPr>
          </a:p>
        </p:txBody>
      </p:sp>
      <p:sp>
        <p:nvSpPr>
          <p:cNvPr id="100358" name="Text Box 6"/>
          <p:cNvSpPr txBox="1">
            <a:spLocks noChangeArrowheads="1"/>
          </p:cNvSpPr>
          <p:nvPr/>
        </p:nvSpPr>
        <p:spPr bwMode="auto">
          <a:xfrm>
            <a:off x="381000" y="4495800"/>
            <a:ext cx="83058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dirty="0">
                <a:latin typeface="Comic Sans MS" pitchFamily="66" charset="0"/>
              </a:rPr>
              <a:t> (50.0ml)(</a:t>
            </a:r>
            <a:r>
              <a:rPr lang="en-US" sz="2000" dirty="0" smtClean="0">
                <a:latin typeface="Comic Sans MS" pitchFamily="66" charset="0"/>
              </a:rPr>
              <a:t>0.0250M</a:t>
            </a:r>
            <a:r>
              <a:rPr lang="en-US" sz="2000" dirty="0">
                <a:latin typeface="Comic Sans MS" pitchFamily="66" charset="0"/>
              </a:rPr>
              <a:t>) = (</a:t>
            </a:r>
            <a:r>
              <a:rPr lang="en-US" sz="2000" dirty="0" smtClean="0">
                <a:latin typeface="Comic Sans MS" pitchFamily="66" charset="0"/>
              </a:rPr>
              <a:t>0.0500M</a:t>
            </a:r>
            <a:r>
              <a:rPr lang="en-US" sz="2000" dirty="0">
                <a:latin typeface="Comic Sans MS" pitchFamily="66" charset="0"/>
              </a:rPr>
              <a:t>)(V</a:t>
            </a:r>
            <a:r>
              <a:rPr lang="en-US" sz="2000" baseline="-25000" dirty="0">
                <a:latin typeface="Comic Sans MS" pitchFamily="66" charset="0"/>
              </a:rPr>
              <a:t>B</a:t>
            </a:r>
            <a:r>
              <a:rPr lang="en-US" sz="2000" dirty="0">
                <a:latin typeface="Comic Sans MS" pitchFamily="66" charset="0"/>
              </a:rPr>
              <a:t>)</a:t>
            </a:r>
          </a:p>
        </p:txBody>
      </p:sp>
      <p:sp>
        <p:nvSpPr>
          <p:cNvPr id="100359" name="Text Box 7"/>
          <p:cNvSpPr txBox="1">
            <a:spLocks noChangeArrowheads="1"/>
          </p:cNvSpPr>
          <p:nvPr/>
        </p:nvSpPr>
        <p:spPr bwMode="auto">
          <a:xfrm>
            <a:off x="1219200" y="5181600"/>
            <a:ext cx="6248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dirty="0">
                <a:latin typeface="Comic Sans MS" pitchFamily="66" charset="0"/>
              </a:rPr>
              <a:t>Volume base = </a:t>
            </a:r>
            <a:r>
              <a:rPr lang="en-US" sz="2000" dirty="0" smtClean="0">
                <a:latin typeface="Comic Sans MS" pitchFamily="66" charset="0"/>
              </a:rPr>
              <a:t>25 ml       </a:t>
            </a:r>
            <a:r>
              <a:rPr lang="en-US" sz="2000" dirty="0">
                <a:latin typeface="Comic Sans MS" pitchFamily="66" charset="0"/>
              </a:rPr>
              <a:t>at the equiv. point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00356">
                                            <p:txEl>
                                              <p:pRg st="0" end="0"/>
                                            </p:txEl>
                                          </p:spTgt>
                                        </p:tgtEl>
                                        <p:attrNameLst>
                                          <p:attrName>style.visibility</p:attrName>
                                        </p:attrNameLst>
                                      </p:cBhvr>
                                      <p:to>
                                        <p:strVal val="visible"/>
                                      </p:to>
                                    </p:set>
                                    <p:animEffect transition="in" filter="box(out)">
                                      <p:cBhvr>
                                        <p:cTn id="7" dur="500"/>
                                        <p:tgtEl>
                                          <p:spTgt spid="100356">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00357">
                                            <p:txEl>
                                              <p:pRg st="0" end="0"/>
                                            </p:txEl>
                                          </p:spTgt>
                                        </p:tgtEl>
                                        <p:attrNameLst>
                                          <p:attrName>style.visibility</p:attrName>
                                        </p:attrNameLst>
                                      </p:cBhvr>
                                      <p:to>
                                        <p:strVal val="visible"/>
                                      </p:to>
                                    </p:set>
                                    <p:animEffect transition="in" filter="box(out)">
                                      <p:cBhvr>
                                        <p:cTn id="12" dur="500"/>
                                        <p:tgtEl>
                                          <p:spTgt spid="100357">
                                            <p:txEl>
                                              <p:pRg st="0" end="0"/>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00358">
                                            <p:txEl>
                                              <p:pRg st="0" end="0"/>
                                            </p:txEl>
                                          </p:spTgt>
                                        </p:tgtEl>
                                        <p:attrNameLst>
                                          <p:attrName>style.visibility</p:attrName>
                                        </p:attrNameLst>
                                      </p:cBhvr>
                                      <p:to>
                                        <p:strVal val="visible"/>
                                      </p:to>
                                    </p:set>
                                    <p:animEffect transition="in" filter="box(out)">
                                      <p:cBhvr>
                                        <p:cTn id="17" dur="500"/>
                                        <p:tgtEl>
                                          <p:spTgt spid="100358">
                                            <p:txEl>
                                              <p:pRg st="0" end="0"/>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00359">
                                            <p:txEl>
                                              <p:pRg st="0" end="0"/>
                                            </p:txEl>
                                          </p:spTgt>
                                        </p:tgtEl>
                                        <p:attrNameLst>
                                          <p:attrName>style.visibility</p:attrName>
                                        </p:attrNameLst>
                                      </p:cBhvr>
                                      <p:to>
                                        <p:strVal val="visible"/>
                                      </p:to>
                                    </p:set>
                                    <p:animEffect transition="in" filter="box(out)">
                                      <p:cBhvr>
                                        <p:cTn id="22" dur="500"/>
                                        <p:tgtEl>
                                          <p:spTgt spid="100359">
                                            <p:txEl>
                                              <p:pRg st="0" end="0"/>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6" grpId="0" build="p" autoUpdateAnimBg="0"/>
      <p:bldP spid="100357" grpId="0" build="p" autoUpdateAnimBg="0"/>
      <p:bldP spid="100358" grpId="0" build="p" autoUpdateAnimBg="0"/>
      <p:bldP spid="100359"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533400" y="0"/>
            <a:ext cx="7924800" cy="1793875"/>
          </a:xfrm>
          <a:prstGeom prst="rect">
            <a:avLst/>
          </a:prstGeom>
          <a:solidFill>
            <a:srgbClr val="FFFF00"/>
          </a:solidFill>
          <a:ln w="254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dirty="0">
                <a:latin typeface="Comic Sans MS" pitchFamily="66" charset="0"/>
              </a:rPr>
              <a:t>Example:  Titration of a Strong Base and a Weak Acid</a:t>
            </a:r>
          </a:p>
          <a:p>
            <a:pPr eaLnBrk="1" hangingPunct="1">
              <a:spcBef>
                <a:spcPct val="50000"/>
              </a:spcBef>
            </a:pPr>
            <a:r>
              <a:rPr lang="en-US" sz="2000" dirty="0">
                <a:latin typeface="Comic Sans MS" pitchFamily="66" charset="0"/>
              </a:rPr>
              <a:t>Calculate the pH when the following quantities of </a:t>
            </a:r>
            <a:r>
              <a:rPr lang="en-US" sz="2000" dirty="0" smtClean="0">
                <a:latin typeface="Comic Sans MS" pitchFamily="66" charset="0"/>
              </a:rPr>
              <a:t>0.050M </a:t>
            </a:r>
            <a:r>
              <a:rPr lang="en-US" sz="2000" dirty="0">
                <a:latin typeface="Comic Sans MS" pitchFamily="66" charset="0"/>
              </a:rPr>
              <a:t>KOH solution have been added to 50.0 ml of a </a:t>
            </a:r>
            <a:r>
              <a:rPr lang="en-US" sz="2000" dirty="0" smtClean="0">
                <a:latin typeface="Comic Sans MS" pitchFamily="66" charset="0"/>
              </a:rPr>
              <a:t>0.025M </a:t>
            </a:r>
            <a:r>
              <a:rPr lang="en-US" sz="2000" dirty="0">
                <a:latin typeface="Comic Sans MS" pitchFamily="66" charset="0"/>
              </a:rPr>
              <a:t>solution of benzoic acid (HC</a:t>
            </a:r>
            <a:r>
              <a:rPr lang="en-US" sz="2000" baseline="-25000" dirty="0">
                <a:latin typeface="Comic Sans MS" pitchFamily="66" charset="0"/>
              </a:rPr>
              <a:t>7</a:t>
            </a:r>
            <a:r>
              <a:rPr lang="en-US" sz="2000" dirty="0">
                <a:latin typeface="Comic Sans MS" pitchFamily="66" charset="0"/>
              </a:rPr>
              <a:t>H</a:t>
            </a:r>
            <a:r>
              <a:rPr lang="en-US" sz="2000" baseline="-25000" dirty="0">
                <a:latin typeface="Comic Sans MS" pitchFamily="66" charset="0"/>
              </a:rPr>
              <a:t>5</a:t>
            </a:r>
            <a:r>
              <a:rPr lang="en-US" sz="2000" dirty="0">
                <a:latin typeface="Comic Sans MS" pitchFamily="66" charset="0"/>
              </a:rPr>
              <a:t>O</a:t>
            </a:r>
            <a:r>
              <a:rPr lang="en-US" sz="2000" baseline="-25000" dirty="0">
                <a:latin typeface="Comic Sans MS" pitchFamily="66" charset="0"/>
              </a:rPr>
              <a:t>2</a:t>
            </a:r>
            <a:r>
              <a:rPr lang="en-US" sz="2000" dirty="0">
                <a:latin typeface="Comic Sans MS" pitchFamily="66" charset="0"/>
              </a:rPr>
              <a:t>    </a:t>
            </a:r>
            <a:r>
              <a:rPr lang="en-US" sz="2000" dirty="0" err="1">
                <a:latin typeface="Comic Sans MS" pitchFamily="66" charset="0"/>
              </a:rPr>
              <a:t>Ka</a:t>
            </a:r>
            <a:r>
              <a:rPr lang="en-US" sz="2000" dirty="0">
                <a:latin typeface="Comic Sans MS" pitchFamily="66" charset="0"/>
              </a:rPr>
              <a:t> = 6.5x10</a:t>
            </a:r>
            <a:r>
              <a:rPr lang="en-US" sz="2000" baseline="30000" dirty="0">
                <a:latin typeface="Comic Sans MS" pitchFamily="66" charset="0"/>
              </a:rPr>
              <a:t>-5</a:t>
            </a:r>
            <a:r>
              <a:rPr lang="en-US" sz="2000" dirty="0">
                <a:latin typeface="Comic Sans MS" pitchFamily="66" charset="0"/>
              </a:rPr>
              <a:t>).   A) 20.0ml     B) 25.0ml     C) 30.0ml</a:t>
            </a:r>
          </a:p>
        </p:txBody>
      </p:sp>
      <p:sp>
        <p:nvSpPr>
          <p:cNvPr id="23555" name="Text Box 3"/>
          <p:cNvSpPr txBox="1">
            <a:spLocks noChangeArrowheads="1"/>
          </p:cNvSpPr>
          <p:nvPr/>
        </p:nvSpPr>
        <p:spPr bwMode="auto">
          <a:xfrm>
            <a:off x="1066800" y="1965325"/>
            <a:ext cx="5486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solidFill>
                  <a:schemeClr val="hlink"/>
                </a:solidFill>
                <a:latin typeface="Comic Sans MS" pitchFamily="66" charset="0"/>
              </a:rPr>
              <a:t>Step 1:  Starting point</a:t>
            </a:r>
          </a:p>
        </p:txBody>
      </p:sp>
      <p:sp>
        <p:nvSpPr>
          <p:cNvPr id="23556" name="Text Box 4"/>
          <p:cNvSpPr txBox="1">
            <a:spLocks noChangeArrowheads="1"/>
          </p:cNvSpPr>
          <p:nvPr/>
        </p:nvSpPr>
        <p:spPr bwMode="auto">
          <a:xfrm>
            <a:off x="1143000" y="2362200"/>
            <a:ext cx="6858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This is just a “weak acid in water” problem…..</a:t>
            </a:r>
          </a:p>
        </p:txBody>
      </p:sp>
      <p:sp>
        <p:nvSpPr>
          <p:cNvPr id="102405" name="Text Box 5"/>
          <p:cNvSpPr txBox="1">
            <a:spLocks noChangeArrowheads="1"/>
          </p:cNvSpPr>
          <p:nvPr/>
        </p:nvSpPr>
        <p:spPr bwMode="auto">
          <a:xfrm>
            <a:off x="2133600" y="2895600"/>
            <a:ext cx="6248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dirty="0">
                <a:latin typeface="Comic Sans MS" pitchFamily="66" charset="0"/>
              </a:rPr>
              <a:t>C</a:t>
            </a:r>
            <a:r>
              <a:rPr lang="en-US" sz="2000" baseline="-25000" dirty="0">
                <a:latin typeface="Comic Sans MS" pitchFamily="66" charset="0"/>
              </a:rPr>
              <a:t>6</a:t>
            </a:r>
            <a:r>
              <a:rPr lang="en-US" sz="2000" dirty="0">
                <a:latin typeface="Comic Sans MS" pitchFamily="66" charset="0"/>
              </a:rPr>
              <a:t>H</a:t>
            </a:r>
            <a:r>
              <a:rPr lang="en-US" sz="2000" baseline="-25000" dirty="0">
                <a:latin typeface="Comic Sans MS" pitchFamily="66" charset="0"/>
              </a:rPr>
              <a:t>5</a:t>
            </a:r>
            <a:r>
              <a:rPr lang="en-US" sz="2000" dirty="0">
                <a:latin typeface="Comic Sans MS" pitchFamily="66" charset="0"/>
              </a:rPr>
              <a:t>COOH  </a:t>
            </a:r>
            <a:r>
              <a:rPr lang="en-US" sz="2000" dirty="0">
                <a:latin typeface="Comic Sans MS" pitchFamily="66" charset="0"/>
                <a:sym typeface="Symbol" pitchFamily="18" charset="2"/>
              </a:rPr>
              <a:t>   </a:t>
            </a:r>
            <a:r>
              <a:rPr lang="en-US" sz="2000" dirty="0" smtClean="0">
                <a:latin typeface="Comic Sans MS" pitchFamily="66" charset="0"/>
                <a:sym typeface="Symbol" pitchFamily="18" charset="2"/>
              </a:rPr>
              <a:t> H</a:t>
            </a:r>
            <a:r>
              <a:rPr lang="en-US" sz="2000" baseline="30000" dirty="0">
                <a:latin typeface="Comic Sans MS" pitchFamily="66" charset="0"/>
                <a:sym typeface="Symbol" pitchFamily="18" charset="2"/>
              </a:rPr>
              <a:t>+</a:t>
            </a:r>
            <a:r>
              <a:rPr lang="en-US" sz="2000" dirty="0">
                <a:latin typeface="Comic Sans MS" pitchFamily="66" charset="0"/>
                <a:sym typeface="Symbol" pitchFamily="18" charset="2"/>
              </a:rPr>
              <a:t>  +  C</a:t>
            </a:r>
            <a:r>
              <a:rPr lang="en-US" sz="2000" baseline="-25000" dirty="0">
                <a:latin typeface="Comic Sans MS" pitchFamily="66" charset="0"/>
                <a:sym typeface="Symbol" pitchFamily="18" charset="2"/>
              </a:rPr>
              <a:t>6</a:t>
            </a:r>
            <a:r>
              <a:rPr lang="en-US" sz="2000" dirty="0">
                <a:latin typeface="Comic Sans MS" pitchFamily="66" charset="0"/>
                <a:sym typeface="Symbol" pitchFamily="18" charset="2"/>
              </a:rPr>
              <a:t>H</a:t>
            </a:r>
            <a:r>
              <a:rPr lang="en-US" sz="2000" baseline="-25000" dirty="0">
                <a:latin typeface="Comic Sans MS" pitchFamily="66" charset="0"/>
                <a:sym typeface="Symbol" pitchFamily="18" charset="2"/>
              </a:rPr>
              <a:t>5</a:t>
            </a:r>
            <a:r>
              <a:rPr lang="en-US" sz="2000" dirty="0">
                <a:latin typeface="Comic Sans MS" pitchFamily="66" charset="0"/>
                <a:sym typeface="Symbol" pitchFamily="18" charset="2"/>
              </a:rPr>
              <a:t>COO</a:t>
            </a:r>
            <a:r>
              <a:rPr lang="en-US" sz="2000" baseline="30000" dirty="0">
                <a:latin typeface="Comic Sans MS" pitchFamily="66" charset="0"/>
                <a:sym typeface="Symbol" pitchFamily="18" charset="2"/>
              </a:rPr>
              <a:t>-</a:t>
            </a:r>
            <a:endParaRPr lang="en-US" sz="2000" baseline="30000" dirty="0">
              <a:latin typeface="Comic Sans MS" pitchFamily="66" charset="0"/>
            </a:endParaRPr>
          </a:p>
        </p:txBody>
      </p:sp>
      <p:sp>
        <p:nvSpPr>
          <p:cNvPr id="102406" name="Text Box 6"/>
          <p:cNvSpPr txBox="1">
            <a:spLocks noChangeArrowheads="1"/>
          </p:cNvSpPr>
          <p:nvPr/>
        </p:nvSpPr>
        <p:spPr bwMode="auto">
          <a:xfrm>
            <a:off x="1676400" y="3317875"/>
            <a:ext cx="7620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I</a:t>
            </a:r>
          </a:p>
          <a:p>
            <a:pPr eaLnBrk="1" hangingPunct="1">
              <a:spcBef>
                <a:spcPct val="50000"/>
              </a:spcBef>
            </a:pPr>
            <a:r>
              <a:rPr lang="en-US" sz="2000">
                <a:latin typeface="Comic Sans MS" pitchFamily="66" charset="0"/>
              </a:rPr>
              <a:t>C</a:t>
            </a:r>
          </a:p>
          <a:p>
            <a:pPr eaLnBrk="1" hangingPunct="1">
              <a:spcBef>
                <a:spcPct val="50000"/>
              </a:spcBef>
            </a:pPr>
            <a:r>
              <a:rPr lang="en-US" sz="2000">
                <a:latin typeface="Comic Sans MS" pitchFamily="66" charset="0"/>
              </a:rPr>
              <a:t>E</a:t>
            </a:r>
          </a:p>
        </p:txBody>
      </p:sp>
      <p:sp>
        <p:nvSpPr>
          <p:cNvPr id="102407" name="Text Box 7"/>
          <p:cNvSpPr txBox="1">
            <a:spLocks noChangeArrowheads="1"/>
          </p:cNvSpPr>
          <p:nvPr/>
        </p:nvSpPr>
        <p:spPr bwMode="auto">
          <a:xfrm>
            <a:off x="2338137" y="3303003"/>
            <a:ext cx="4267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dirty="0" smtClean="0">
                <a:latin typeface="Comic Sans MS" pitchFamily="66" charset="0"/>
              </a:rPr>
              <a:t>0.025M             0              0</a:t>
            </a:r>
            <a:endParaRPr lang="en-US" sz="2000" dirty="0">
              <a:latin typeface="Comic Sans MS" pitchFamily="66" charset="0"/>
            </a:endParaRPr>
          </a:p>
        </p:txBody>
      </p:sp>
      <p:sp>
        <p:nvSpPr>
          <p:cNvPr id="102408" name="Text Box 8"/>
          <p:cNvSpPr txBox="1">
            <a:spLocks noChangeArrowheads="1"/>
          </p:cNvSpPr>
          <p:nvPr/>
        </p:nvSpPr>
        <p:spPr bwMode="auto">
          <a:xfrm>
            <a:off x="2590800" y="3657600"/>
            <a:ext cx="4800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-x                 +x            +x</a:t>
            </a:r>
          </a:p>
        </p:txBody>
      </p:sp>
      <p:sp>
        <p:nvSpPr>
          <p:cNvPr id="102409" name="Line 9"/>
          <p:cNvSpPr>
            <a:spLocks noChangeShapeType="1"/>
          </p:cNvSpPr>
          <p:nvPr/>
        </p:nvSpPr>
        <p:spPr bwMode="auto">
          <a:xfrm>
            <a:off x="533400" y="4114800"/>
            <a:ext cx="6781800" cy="0"/>
          </a:xfrm>
          <a:prstGeom prst="line">
            <a:avLst/>
          </a:prstGeom>
          <a:noFill/>
          <a:ln w="25400">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02410" name="Text Box 10"/>
          <p:cNvSpPr txBox="1">
            <a:spLocks noChangeArrowheads="1"/>
          </p:cNvSpPr>
          <p:nvPr/>
        </p:nvSpPr>
        <p:spPr bwMode="auto">
          <a:xfrm>
            <a:off x="2338137" y="4140201"/>
            <a:ext cx="4953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dirty="0" smtClean="0">
                <a:latin typeface="Comic Sans MS" pitchFamily="66" charset="0"/>
              </a:rPr>
              <a:t>0.025-x             </a:t>
            </a:r>
            <a:r>
              <a:rPr lang="en-US" sz="2000" dirty="0">
                <a:latin typeface="Comic Sans MS" pitchFamily="66" charset="0"/>
              </a:rPr>
              <a:t>x              </a:t>
            </a:r>
            <a:r>
              <a:rPr lang="en-US" sz="2000" dirty="0" err="1">
                <a:latin typeface="Comic Sans MS" pitchFamily="66" charset="0"/>
              </a:rPr>
              <a:t>x</a:t>
            </a:r>
            <a:endParaRPr lang="en-US" sz="2000" dirty="0">
              <a:latin typeface="Comic Sans MS" pitchFamily="66" charset="0"/>
            </a:endParaRPr>
          </a:p>
        </p:txBody>
      </p:sp>
      <p:graphicFrame>
        <p:nvGraphicFramePr>
          <p:cNvPr id="102411" name="Object 11"/>
          <p:cNvGraphicFramePr>
            <a:graphicFrameLocks noChangeAspect="1"/>
          </p:cNvGraphicFramePr>
          <p:nvPr>
            <p:extLst>
              <p:ext uri="{D42A27DB-BD31-4B8C-83A1-F6EECF244321}">
                <p14:modId xmlns:p14="http://schemas.microsoft.com/office/powerpoint/2010/main" val="2503785138"/>
              </p:ext>
            </p:extLst>
          </p:nvPr>
        </p:nvGraphicFramePr>
        <p:xfrm>
          <a:off x="990600" y="5181600"/>
          <a:ext cx="3962400" cy="1106488"/>
        </p:xfrm>
        <a:graphic>
          <a:graphicData uri="http://schemas.openxmlformats.org/presentationml/2006/ole">
            <mc:AlternateContent xmlns:mc="http://schemas.openxmlformats.org/markup-compatibility/2006">
              <mc:Choice xmlns:v="urn:schemas-microsoft-com:vml" Requires="v">
                <p:oleObj spid="_x0000_s23586" name="Equation" r:id="rId5" imgW="1409400" imgH="393480" progId="Equation.3">
                  <p:embed/>
                </p:oleObj>
              </mc:Choice>
              <mc:Fallback>
                <p:oleObj name="Equation" r:id="rId5" imgW="1409400" imgH="393480" progId="Equation.3">
                  <p:embed/>
                  <p:pic>
                    <p:nvPicPr>
                      <p:cNvPr id="0" name="Object 11"/>
                      <p:cNvPicPr>
                        <a:picLocks noChangeAspect="1" noChangeArrowheads="1"/>
                      </p:cNvPicPr>
                      <p:nvPr/>
                    </p:nvPicPr>
                    <p:blipFill>
                      <a:blip r:embed="rId6"/>
                      <a:srcRect/>
                      <a:stretch>
                        <a:fillRect/>
                      </a:stretch>
                    </p:blipFill>
                    <p:spPr bwMode="auto">
                      <a:xfrm>
                        <a:off x="990600" y="5181600"/>
                        <a:ext cx="3962400" cy="1106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2412" name="Text Box 12"/>
          <p:cNvSpPr txBox="1">
            <a:spLocks noChangeArrowheads="1"/>
          </p:cNvSpPr>
          <p:nvPr/>
        </p:nvSpPr>
        <p:spPr bwMode="auto">
          <a:xfrm>
            <a:off x="5410200" y="4800600"/>
            <a:ext cx="2819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x = [H</a:t>
            </a:r>
            <a:r>
              <a:rPr lang="en-US" sz="2000" baseline="30000">
                <a:latin typeface="Comic Sans MS" pitchFamily="66" charset="0"/>
              </a:rPr>
              <a:t>+</a:t>
            </a:r>
            <a:r>
              <a:rPr lang="en-US" sz="2000">
                <a:latin typeface="Comic Sans MS" pitchFamily="66" charset="0"/>
              </a:rPr>
              <a:t>] = 0.0013 M</a:t>
            </a:r>
          </a:p>
        </p:txBody>
      </p:sp>
      <p:sp>
        <p:nvSpPr>
          <p:cNvPr id="102413" name="Text Box 13"/>
          <p:cNvSpPr txBox="1">
            <a:spLocks noChangeArrowheads="1"/>
          </p:cNvSpPr>
          <p:nvPr/>
        </p:nvSpPr>
        <p:spPr bwMode="auto">
          <a:xfrm>
            <a:off x="5562600" y="5791200"/>
            <a:ext cx="2133600" cy="422275"/>
          </a:xfrm>
          <a:prstGeom prst="rect">
            <a:avLst/>
          </a:prstGeom>
          <a:solidFill>
            <a:srgbClr val="FFFF00"/>
          </a:solidFill>
          <a:ln w="254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eaLnBrk="1" hangingPunct="1">
              <a:spcBef>
                <a:spcPct val="50000"/>
              </a:spcBef>
            </a:pPr>
            <a:r>
              <a:rPr lang="en-US" sz="2000">
                <a:latin typeface="Comic Sans MS" pitchFamily="66" charset="0"/>
              </a:rPr>
              <a:t>pH = 2.89</a:t>
            </a:r>
          </a:p>
        </p:txBody>
      </p:sp>
      <p:sp>
        <p:nvSpPr>
          <p:cNvPr id="2" name="Text Box 10"/>
          <p:cNvSpPr txBox="1">
            <a:spLocks noChangeArrowheads="1"/>
          </p:cNvSpPr>
          <p:nvPr/>
        </p:nvSpPr>
        <p:spPr bwMode="auto">
          <a:xfrm>
            <a:off x="2057400" y="4419600"/>
            <a:ext cx="22098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eaLnBrk="1" hangingPunct="1">
              <a:spcBef>
                <a:spcPct val="50000"/>
              </a:spcBef>
            </a:pPr>
            <a:r>
              <a:rPr lang="en-US" sz="2000" dirty="0">
                <a:latin typeface="Comic Sans MS" pitchFamily="66" charset="0"/>
                <a:sym typeface="Symbol" pitchFamily="18" charset="2"/>
              </a:rPr>
              <a:t></a:t>
            </a:r>
            <a:r>
              <a:rPr lang="en-US" sz="2000" dirty="0" smtClean="0">
                <a:latin typeface="Comic Sans MS" pitchFamily="66" charset="0"/>
                <a:sym typeface="Symbol" pitchFamily="18" charset="2"/>
              </a:rPr>
              <a:t>0.025 </a:t>
            </a:r>
            <a:r>
              <a:rPr lang="en-US" sz="2000" dirty="0">
                <a:latin typeface="Comic Sans MS" pitchFamily="66" charset="0"/>
                <a:sym typeface="Symbol" pitchFamily="18" charset="2"/>
              </a:rPr>
              <a:t/>
            </a:r>
            <a:br>
              <a:rPr lang="en-US" sz="2000" dirty="0">
                <a:latin typeface="Comic Sans MS" pitchFamily="66" charset="0"/>
                <a:sym typeface="Symbol" pitchFamily="18" charset="2"/>
              </a:rPr>
            </a:br>
            <a:r>
              <a:rPr lang="en-US" sz="1400" dirty="0">
                <a:latin typeface="Comic Sans MS" pitchFamily="66" charset="0"/>
                <a:sym typeface="Symbol" pitchFamily="18" charset="2"/>
              </a:rPr>
              <a:t>(assume x &lt;&lt; </a:t>
            </a:r>
            <a:r>
              <a:rPr lang="en-US" sz="1400" dirty="0" smtClean="0">
                <a:latin typeface="Comic Sans MS" pitchFamily="66" charset="0"/>
                <a:sym typeface="Symbol" pitchFamily="18" charset="2"/>
              </a:rPr>
              <a:t>0.025)</a:t>
            </a:r>
            <a:endParaRPr lang="en-US" sz="1400" dirty="0">
              <a:latin typeface="Comic Sans MS" pitchFamily="66" charset="0"/>
              <a:sym typeface="Symbol" pitchFamily="18" charset="2"/>
            </a:endParaRPr>
          </a:p>
        </p:txBody>
      </p:sp>
      <p:sp>
        <p:nvSpPr>
          <p:cNvPr id="3" name="Text Box 10"/>
          <p:cNvSpPr txBox="1">
            <a:spLocks noChangeArrowheads="1"/>
          </p:cNvSpPr>
          <p:nvPr/>
        </p:nvSpPr>
        <p:spPr bwMode="auto">
          <a:xfrm>
            <a:off x="5943600" y="5241925"/>
            <a:ext cx="3352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pH = -log (0.0013)</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02405">
                                            <p:txEl>
                                              <p:pRg st="0" end="0"/>
                                            </p:txEl>
                                          </p:spTgt>
                                        </p:tgtEl>
                                        <p:attrNameLst>
                                          <p:attrName>style.visibility</p:attrName>
                                        </p:attrNameLst>
                                      </p:cBhvr>
                                      <p:to>
                                        <p:strVal val="visible"/>
                                      </p:to>
                                    </p:set>
                                    <p:animEffect transition="in" filter="box(out)">
                                      <p:cBhvr>
                                        <p:cTn id="7" dur="500"/>
                                        <p:tgtEl>
                                          <p:spTgt spid="102405">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4"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02406">
                                            <p:txEl>
                                              <p:pRg st="0" end="0"/>
                                            </p:txEl>
                                          </p:spTgt>
                                        </p:tgtEl>
                                        <p:attrNameLst>
                                          <p:attrName>style.visibility</p:attrName>
                                        </p:attrNameLst>
                                      </p:cBhvr>
                                      <p:to>
                                        <p:strVal val="visible"/>
                                      </p:to>
                                    </p:set>
                                    <p:animEffect transition="in" filter="box(out)">
                                      <p:cBhvr>
                                        <p:cTn id="12" dur="500"/>
                                        <p:tgtEl>
                                          <p:spTgt spid="102406">
                                            <p:txEl>
                                              <p:pRg st="0" end="0"/>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4"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02406">
                                            <p:txEl>
                                              <p:pRg st="1" end="1"/>
                                            </p:txEl>
                                          </p:spTgt>
                                        </p:tgtEl>
                                        <p:attrNameLst>
                                          <p:attrName>style.visibility</p:attrName>
                                        </p:attrNameLst>
                                      </p:cBhvr>
                                      <p:to>
                                        <p:strVal val="visible"/>
                                      </p:to>
                                    </p:set>
                                    <p:animEffect transition="in" filter="box(out)">
                                      <p:cBhvr>
                                        <p:cTn id="17" dur="500"/>
                                        <p:tgtEl>
                                          <p:spTgt spid="102406">
                                            <p:txEl>
                                              <p:pRg st="1" end="1"/>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4"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02406">
                                            <p:txEl>
                                              <p:pRg st="2" end="2"/>
                                            </p:txEl>
                                          </p:spTgt>
                                        </p:tgtEl>
                                        <p:attrNameLst>
                                          <p:attrName>style.visibility</p:attrName>
                                        </p:attrNameLst>
                                      </p:cBhvr>
                                      <p:to>
                                        <p:strVal val="visible"/>
                                      </p:to>
                                    </p:set>
                                    <p:animEffect transition="in" filter="box(out)">
                                      <p:cBhvr>
                                        <p:cTn id="22" dur="500"/>
                                        <p:tgtEl>
                                          <p:spTgt spid="102406">
                                            <p:txEl>
                                              <p:pRg st="2" end="2"/>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4"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102409"/>
                                        </p:tgtEl>
                                        <p:attrNameLst>
                                          <p:attrName>style.visibility</p:attrName>
                                        </p:attrNameLst>
                                      </p:cBhvr>
                                      <p:to>
                                        <p:strVal val="visible"/>
                                      </p:to>
                                    </p:set>
                                    <p:animEffect transition="in" filter="box(out)">
                                      <p:cBhvr>
                                        <p:cTn id="27" dur="500"/>
                                        <p:tgtEl>
                                          <p:spTgt spid="102409"/>
                                        </p:tgtEl>
                                      </p:cBhvr>
                                    </p:animEffect>
                                  </p:childTnLst>
                                  <p:subTnLst>
                                    <p:audio>
                                      <p:cMediaNode>
                                        <p:cTn display="0" masterRel="sameClick">
                                          <p:stCondLst>
                                            <p:cond evt="begin" delay="0">
                                              <p:tn val="25"/>
                                            </p:cond>
                                          </p:stCondLst>
                                          <p:endCondLst>
                                            <p:cond evt="onStopAudio" delay="0">
                                              <p:tgtEl>
                                                <p:sldTgt/>
                                              </p:tgtEl>
                                            </p:cond>
                                          </p:endCondLst>
                                        </p:cTn>
                                        <p:tgtEl>
                                          <p:sndTgt r:embed="rId4" name="camera.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102407">
                                            <p:txEl>
                                              <p:pRg st="0" end="0"/>
                                            </p:txEl>
                                          </p:spTgt>
                                        </p:tgtEl>
                                        <p:attrNameLst>
                                          <p:attrName>style.visibility</p:attrName>
                                        </p:attrNameLst>
                                      </p:cBhvr>
                                      <p:to>
                                        <p:strVal val="visible"/>
                                      </p:to>
                                    </p:set>
                                    <p:animEffect transition="in" filter="box(out)">
                                      <p:cBhvr>
                                        <p:cTn id="32" dur="500"/>
                                        <p:tgtEl>
                                          <p:spTgt spid="102407">
                                            <p:txEl>
                                              <p:pRg st="0" end="0"/>
                                            </p:txEl>
                                          </p:spTgt>
                                        </p:tgtEl>
                                      </p:cBhvr>
                                    </p:animEffect>
                                  </p:childTnLst>
                                  <p:subTnLst>
                                    <p:audio>
                                      <p:cMediaNode>
                                        <p:cTn display="0" masterRel="sameClick">
                                          <p:stCondLst>
                                            <p:cond evt="begin" delay="0">
                                              <p:tn val="30"/>
                                            </p:cond>
                                          </p:stCondLst>
                                          <p:endCondLst>
                                            <p:cond evt="onStopAudio" delay="0">
                                              <p:tgtEl>
                                                <p:sldTgt/>
                                              </p:tgtEl>
                                            </p:cond>
                                          </p:endCondLst>
                                        </p:cTn>
                                        <p:tgtEl>
                                          <p:sndTgt r:embed="rId4" name="camera.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102408">
                                            <p:txEl>
                                              <p:pRg st="0" end="0"/>
                                            </p:txEl>
                                          </p:spTgt>
                                        </p:tgtEl>
                                        <p:attrNameLst>
                                          <p:attrName>style.visibility</p:attrName>
                                        </p:attrNameLst>
                                      </p:cBhvr>
                                      <p:to>
                                        <p:strVal val="visible"/>
                                      </p:to>
                                    </p:set>
                                    <p:animEffect transition="in" filter="box(out)">
                                      <p:cBhvr>
                                        <p:cTn id="37" dur="500"/>
                                        <p:tgtEl>
                                          <p:spTgt spid="102408">
                                            <p:txEl>
                                              <p:pRg st="0" end="0"/>
                                            </p:txEl>
                                          </p:spTgt>
                                        </p:tgtEl>
                                      </p:cBhvr>
                                    </p:animEffect>
                                  </p:childTnLst>
                                  <p:subTnLst>
                                    <p:audio>
                                      <p:cMediaNode>
                                        <p:cTn display="0" masterRel="sameClick">
                                          <p:stCondLst>
                                            <p:cond evt="begin" delay="0">
                                              <p:tn val="35"/>
                                            </p:cond>
                                          </p:stCondLst>
                                          <p:endCondLst>
                                            <p:cond evt="onStopAudio" delay="0">
                                              <p:tgtEl>
                                                <p:sldTgt/>
                                              </p:tgtEl>
                                            </p:cond>
                                          </p:endCondLst>
                                        </p:cTn>
                                        <p:tgtEl>
                                          <p:sndTgt r:embed="rId4" name="camera.wav"/>
                                        </p:tgtEl>
                                      </p:cMediaNode>
                                    </p:audio>
                                  </p:sub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32" fill="hold" grpId="0" nodeType="clickEffect">
                                  <p:stCondLst>
                                    <p:cond delay="0"/>
                                  </p:stCondLst>
                                  <p:childTnLst>
                                    <p:set>
                                      <p:cBhvr>
                                        <p:cTn id="41" dur="1" fill="hold">
                                          <p:stCondLst>
                                            <p:cond delay="0"/>
                                          </p:stCondLst>
                                        </p:cTn>
                                        <p:tgtEl>
                                          <p:spTgt spid="102410">
                                            <p:txEl>
                                              <p:pRg st="0" end="0"/>
                                            </p:txEl>
                                          </p:spTgt>
                                        </p:tgtEl>
                                        <p:attrNameLst>
                                          <p:attrName>style.visibility</p:attrName>
                                        </p:attrNameLst>
                                      </p:cBhvr>
                                      <p:to>
                                        <p:strVal val="visible"/>
                                      </p:to>
                                    </p:set>
                                    <p:animEffect transition="in" filter="box(out)">
                                      <p:cBhvr>
                                        <p:cTn id="42" dur="500"/>
                                        <p:tgtEl>
                                          <p:spTgt spid="102410">
                                            <p:txEl>
                                              <p:pRg st="0" end="0"/>
                                            </p:txEl>
                                          </p:spTgt>
                                        </p:tgtEl>
                                      </p:cBhvr>
                                    </p:animEffect>
                                  </p:childTnLst>
                                  <p:subTnLst>
                                    <p:audio>
                                      <p:cMediaNode>
                                        <p:cTn display="0" masterRel="sameClick">
                                          <p:stCondLst>
                                            <p:cond evt="begin" delay="0">
                                              <p:tn val="40"/>
                                            </p:cond>
                                          </p:stCondLst>
                                          <p:endCondLst>
                                            <p:cond evt="onStopAudio" delay="0">
                                              <p:tgtEl>
                                                <p:sldTgt/>
                                              </p:tgtEl>
                                            </p:cond>
                                          </p:endCondLst>
                                        </p:cTn>
                                        <p:tgtEl>
                                          <p:sndTgt r:embed="rId4" name="camera.wav"/>
                                        </p:tgtEl>
                                      </p:cMediaNode>
                                    </p:audio>
                                  </p:sub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32" fill="hold" grpId="0" nodeType="clickEffect">
                                  <p:stCondLst>
                                    <p:cond delay="0"/>
                                  </p:stCondLst>
                                  <p:childTnLst>
                                    <p:set>
                                      <p:cBhvr>
                                        <p:cTn id="46" dur="1" fill="hold">
                                          <p:stCondLst>
                                            <p:cond delay="0"/>
                                          </p:stCondLst>
                                        </p:cTn>
                                        <p:tgtEl>
                                          <p:spTgt spid="2">
                                            <p:txEl>
                                              <p:pRg st="0" end="0"/>
                                            </p:txEl>
                                          </p:spTgt>
                                        </p:tgtEl>
                                        <p:attrNameLst>
                                          <p:attrName>style.visibility</p:attrName>
                                        </p:attrNameLst>
                                      </p:cBhvr>
                                      <p:to>
                                        <p:strVal val="visible"/>
                                      </p:to>
                                    </p:set>
                                    <p:animEffect transition="in" filter="box(out)">
                                      <p:cBhvr>
                                        <p:cTn id="47" dur="500"/>
                                        <p:tgtEl>
                                          <p:spTgt spid="2">
                                            <p:txEl>
                                              <p:pRg st="0" end="0"/>
                                            </p:txEl>
                                          </p:spTgt>
                                        </p:tgtEl>
                                      </p:cBhvr>
                                    </p:animEffect>
                                  </p:childTnLst>
                                  <p:subTnLst>
                                    <p:audio>
                                      <p:cMediaNode>
                                        <p:cTn display="0" masterRel="sameClick">
                                          <p:stCondLst>
                                            <p:cond evt="begin" delay="0">
                                              <p:tn val="45"/>
                                            </p:cond>
                                          </p:stCondLst>
                                          <p:endCondLst>
                                            <p:cond evt="onStopAudio" delay="0">
                                              <p:tgtEl>
                                                <p:sldTgt/>
                                              </p:tgtEl>
                                            </p:cond>
                                          </p:endCondLst>
                                        </p:cTn>
                                        <p:tgtEl>
                                          <p:sndTgt r:embed="rId4" name="camera.wav"/>
                                        </p:tgtEl>
                                      </p:cMediaNode>
                                    </p:audio>
                                  </p:sub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32" fill="hold" nodeType="clickEffect">
                                  <p:stCondLst>
                                    <p:cond delay="0"/>
                                  </p:stCondLst>
                                  <p:childTnLst>
                                    <p:set>
                                      <p:cBhvr>
                                        <p:cTn id="51" dur="1" fill="hold">
                                          <p:stCondLst>
                                            <p:cond delay="0"/>
                                          </p:stCondLst>
                                        </p:cTn>
                                        <p:tgtEl>
                                          <p:spTgt spid="102411"/>
                                        </p:tgtEl>
                                        <p:attrNameLst>
                                          <p:attrName>style.visibility</p:attrName>
                                        </p:attrNameLst>
                                      </p:cBhvr>
                                      <p:to>
                                        <p:strVal val="visible"/>
                                      </p:to>
                                    </p:set>
                                    <p:animEffect transition="in" filter="box(out)">
                                      <p:cBhvr>
                                        <p:cTn id="52" dur="500"/>
                                        <p:tgtEl>
                                          <p:spTgt spid="102411"/>
                                        </p:tgtEl>
                                      </p:cBhvr>
                                    </p:animEffect>
                                  </p:childTnLst>
                                  <p:subTnLst>
                                    <p:audio>
                                      <p:cMediaNode>
                                        <p:cTn display="0" masterRel="sameClick">
                                          <p:stCondLst>
                                            <p:cond evt="begin" delay="0">
                                              <p:tn val="50"/>
                                            </p:cond>
                                          </p:stCondLst>
                                          <p:endCondLst>
                                            <p:cond evt="onStopAudio" delay="0">
                                              <p:tgtEl>
                                                <p:sldTgt/>
                                              </p:tgtEl>
                                            </p:cond>
                                          </p:endCondLst>
                                        </p:cTn>
                                        <p:tgtEl>
                                          <p:sndTgt r:embed="rId4" name="camera.wav"/>
                                        </p:tgtEl>
                                      </p:cMediaNode>
                                    </p:audio>
                                  </p:sub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32" fill="hold" grpId="0" nodeType="clickEffect">
                                  <p:stCondLst>
                                    <p:cond delay="0"/>
                                  </p:stCondLst>
                                  <p:childTnLst>
                                    <p:set>
                                      <p:cBhvr>
                                        <p:cTn id="56" dur="1" fill="hold">
                                          <p:stCondLst>
                                            <p:cond delay="0"/>
                                          </p:stCondLst>
                                        </p:cTn>
                                        <p:tgtEl>
                                          <p:spTgt spid="102412">
                                            <p:txEl>
                                              <p:pRg st="0" end="0"/>
                                            </p:txEl>
                                          </p:spTgt>
                                        </p:tgtEl>
                                        <p:attrNameLst>
                                          <p:attrName>style.visibility</p:attrName>
                                        </p:attrNameLst>
                                      </p:cBhvr>
                                      <p:to>
                                        <p:strVal val="visible"/>
                                      </p:to>
                                    </p:set>
                                    <p:animEffect transition="in" filter="box(out)">
                                      <p:cBhvr>
                                        <p:cTn id="57" dur="500"/>
                                        <p:tgtEl>
                                          <p:spTgt spid="102412">
                                            <p:txEl>
                                              <p:pRg st="0" end="0"/>
                                            </p:txEl>
                                          </p:spTgt>
                                        </p:tgtEl>
                                      </p:cBhvr>
                                    </p:animEffect>
                                  </p:childTnLst>
                                  <p:subTnLst>
                                    <p:audio>
                                      <p:cMediaNode>
                                        <p:cTn display="0" masterRel="sameClick">
                                          <p:stCondLst>
                                            <p:cond evt="begin" delay="0">
                                              <p:tn val="55"/>
                                            </p:cond>
                                          </p:stCondLst>
                                          <p:endCondLst>
                                            <p:cond evt="onStopAudio" delay="0">
                                              <p:tgtEl>
                                                <p:sldTgt/>
                                              </p:tgtEl>
                                            </p:cond>
                                          </p:endCondLst>
                                        </p:cTn>
                                        <p:tgtEl>
                                          <p:sndTgt r:embed="rId4" name="camera.wav"/>
                                        </p:tgtEl>
                                      </p:cMediaNode>
                                    </p:audio>
                                  </p:sub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32" fill="hold" grpId="0" nodeType="clickEffect">
                                  <p:stCondLst>
                                    <p:cond delay="0"/>
                                  </p:stCondLst>
                                  <p:childTnLst>
                                    <p:set>
                                      <p:cBhvr>
                                        <p:cTn id="61" dur="1" fill="hold">
                                          <p:stCondLst>
                                            <p:cond delay="0"/>
                                          </p:stCondLst>
                                        </p:cTn>
                                        <p:tgtEl>
                                          <p:spTgt spid="3">
                                            <p:txEl>
                                              <p:pRg st="0" end="0"/>
                                            </p:txEl>
                                          </p:spTgt>
                                        </p:tgtEl>
                                        <p:attrNameLst>
                                          <p:attrName>style.visibility</p:attrName>
                                        </p:attrNameLst>
                                      </p:cBhvr>
                                      <p:to>
                                        <p:strVal val="visible"/>
                                      </p:to>
                                    </p:set>
                                    <p:animEffect transition="in" filter="box(out)">
                                      <p:cBhvr>
                                        <p:cTn id="62" dur="500"/>
                                        <p:tgtEl>
                                          <p:spTgt spid="3">
                                            <p:txEl>
                                              <p:pRg st="0" end="0"/>
                                            </p:txEl>
                                          </p:spTgt>
                                        </p:tgtEl>
                                      </p:cBhvr>
                                    </p:animEffect>
                                  </p:childTnLst>
                                  <p:subTnLst>
                                    <p:audio>
                                      <p:cMediaNode>
                                        <p:cTn display="0" masterRel="sameClick">
                                          <p:stCondLst>
                                            <p:cond evt="begin" delay="0">
                                              <p:tn val="60"/>
                                            </p:cond>
                                          </p:stCondLst>
                                          <p:endCondLst>
                                            <p:cond evt="onStopAudio" delay="0">
                                              <p:tgtEl>
                                                <p:sldTgt/>
                                              </p:tgtEl>
                                            </p:cond>
                                          </p:endCondLst>
                                        </p:cTn>
                                        <p:tgtEl>
                                          <p:sndTgt r:embed="rId4" name="camera.wav"/>
                                        </p:tgtEl>
                                      </p:cMediaNode>
                                    </p:audio>
                                  </p:subTnLst>
                                </p:cTn>
                              </p:par>
                            </p:childTnLst>
                          </p:cTn>
                        </p:par>
                      </p:childTnLst>
                    </p:cTn>
                  </p:par>
                  <p:par>
                    <p:cTn id="63" fill="hold" nodeType="clickPar">
                      <p:stCondLst>
                        <p:cond delay="indefinite"/>
                      </p:stCondLst>
                      <p:childTnLst>
                        <p:par>
                          <p:cTn id="64" fill="hold" nodeType="withGroup">
                            <p:stCondLst>
                              <p:cond delay="0"/>
                            </p:stCondLst>
                            <p:childTnLst>
                              <p:par>
                                <p:cTn id="65" presetID="4" presetClass="entr" presetSubtype="32" fill="hold" grpId="0" nodeType="clickEffect">
                                  <p:stCondLst>
                                    <p:cond delay="0"/>
                                  </p:stCondLst>
                                  <p:childTnLst>
                                    <p:set>
                                      <p:cBhvr>
                                        <p:cTn id="66" dur="1" fill="hold">
                                          <p:stCondLst>
                                            <p:cond delay="0"/>
                                          </p:stCondLst>
                                        </p:cTn>
                                        <p:tgtEl>
                                          <p:spTgt spid="102413"/>
                                        </p:tgtEl>
                                        <p:attrNameLst>
                                          <p:attrName>style.visibility</p:attrName>
                                        </p:attrNameLst>
                                      </p:cBhvr>
                                      <p:to>
                                        <p:strVal val="visible"/>
                                      </p:to>
                                    </p:set>
                                    <p:animEffect transition="in" filter="box(out)">
                                      <p:cBhvr>
                                        <p:cTn id="67" dur="500"/>
                                        <p:tgtEl>
                                          <p:spTgt spid="102413"/>
                                        </p:tgtEl>
                                      </p:cBhvr>
                                    </p:animEffect>
                                  </p:childTnLst>
                                  <p:subTnLst>
                                    <p:audio>
                                      <p:cMediaNode>
                                        <p:cTn display="0" masterRel="sameClick">
                                          <p:stCondLst>
                                            <p:cond evt="begin" delay="0">
                                              <p:tn val="65"/>
                                            </p:cond>
                                          </p:stCondLst>
                                          <p:endCondLst>
                                            <p:cond evt="onStopAudio" delay="0">
                                              <p:tgtEl>
                                                <p:sldTgt/>
                                              </p:tgtEl>
                                            </p:cond>
                                          </p:endCondLst>
                                        </p:cTn>
                                        <p:tgtEl>
                                          <p:sndTgt r:embed="rId4"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5" grpId="0" build="p" autoUpdateAnimBg="0"/>
      <p:bldP spid="102406" grpId="0" build="p" autoUpdateAnimBg="0"/>
      <p:bldP spid="102407" grpId="0" build="p" autoUpdateAnimBg="0"/>
      <p:bldP spid="102408" grpId="0" build="p" autoUpdateAnimBg="0"/>
      <p:bldP spid="102409" grpId="0" animBg="1"/>
      <p:bldP spid="102410" grpId="0" build="p" autoUpdateAnimBg="0"/>
      <p:bldP spid="102412" grpId="0" build="p" autoUpdateAnimBg="0"/>
      <p:bldP spid="102413" grpId="0" animBg="1" autoUpdateAnimBg="0"/>
      <p:bldP spid="2" grpId="0" build="p" autoUpdateAnimBg="0"/>
      <p:bldP spid="3"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533400" y="0"/>
            <a:ext cx="7924800" cy="1793875"/>
          </a:xfrm>
          <a:prstGeom prst="rect">
            <a:avLst/>
          </a:prstGeom>
          <a:solidFill>
            <a:srgbClr val="FFFF00"/>
          </a:solidFill>
          <a:ln w="254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dirty="0">
                <a:latin typeface="Comic Sans MS" pitchFamily="66" charset="0"/>
              </a:rPr>
              <a:t>Example:  Titration of a Strong Base and a Weak Acid</a:t>
            </a:r>
          </a:p>
          <a:p>
            <a:pPr eaLnBrk="1" hangingPunct="1">
              <a:spcBef>
                <a:spcPct val="50000"/>
              </a:spcBef>
            </a:pPr>
            <a:r>
              <a:rPr lang="en-US" sz="2000" dirty="0">
                <a:latin typeface="Comic Sans MS" pitchFamily="66" charset="0"/>
              </a:rPr>
              <a:t>Calculate the pH when the following quantities of </a:t>
            </a:r>
            <a:r>
              <a:rPr lang="en-US" sz="2000" dirty="0" smtClean="0">
                <a:latin typeface="Comic Sans MS" pitchFamily="66" charset="0"/>
              </a:rPr>
              <a:t>0.050M </a:t>
            </a:r>
            <a:r>
              <a:rPr lang="en-US" sz="2000" dirty="0">
                <a:latin typeface="Comic Sans MS" pitchFamily="66" charset="0"/>
              </a:rPr>
              <a:t>KOH solution have been added to 50.0 ml of a </a:t>
            </a:r>
            <a:r>
              <a:rPr lang="en-US" sz="2000" dirty="0" smtClean="0">
                <a:latin typeface="Comic Sans MS" pitchFamily="66" charset="0"/>
              </a:rPr>
              <a:t>0.025M </a:t>
            </a:r>
            <a:r>
              <a:rPr lang="en-US" sz="2000" dirty="0">
                <a:latin typeface="Comic Sans MS" pitchFamily="66" charset="0"/>
              </a:rPr>
              <a:t>solution of benzoic acid (HC</a:t>
            </a:r>
            <a:r>
              <a:rPr lang="en-US" sz="2000" baseline="-25000" dirty="0">
                <a:latin typeface="Comic Sans MS" pitchFamily="66" charset="0"/>
              </a:rPr>
              <a:t>7</a:t>
            </a:r>
            <a:r>
              <a:rPr lang="en-US" sz="2000" dirty="0">
                <a:latin typeface="Comic Sans MS" pitchFamily="66" charset="0"/>
              </a:rPr>
              <a:t>H</a:t>
            </a:r>
            <a:r>
              <a:rPr lang="en-US" sz="2000" baseline="-25000" dirty="0">
                <a:latin typeface="Comic Sans MS" pitchFamily="66" charset="0"/>
              </a:rPr>
              <a:t>5</a:t>
            </a:r>
            <a:r>
              <a:rPr lang="en-US" sz="2000" dirty="0">
                <a:latin typeface="Comic Sans MS" pitchFamily="66" charset="0"/>
              </a:rPr>
              <a:t>O</a:t>
            </a:r>
            <a:r>
              <a:rPr lang="en-US" sz="2000" baseline="-25000" dirty="0">
                <a:latin typeface="Comic Sans MS" pitchFamily="66" charset="0"/>
              </a:rPr>
              <a:t>2</a:t>
            </a:r>
            <a:r>
              <a:rPr lang="en-US" sz="2000" dirty="0">
                <a:latin typeface="Comic Sans MS" pitchFamily="66" charset="0"/>
              </a:rPr>
              <a:t>    </a:t>
            </a:r>
            <a:r>
              <a:rPr lang="en-US" sz="2000" dirty="0" err="1">
                <a:latin typeface="Comic Sans MS" pitchFamily="66" charset="0"/>
              </a:rPr>
              <a:t>Ka</a:t>
            </a:r>
            <a:r>
              <a:rPr lang="en-US" sz="2000" dirty="0">
                <a:latin typeface="Comic Sans MS" pitchFamily="66" charset="0"/>
              </a:rPr>
              <a:t> = 6.5x10</a:t>
            </a:r>
            <a:r>
              <a:rPr lang="en-US" sz="2000" baseline="30000" dirty="0">
                <a:latin typeface="Comic Sans MS" pitchFamily="66" charset="0"/>
              </a:rPr>
              <a:t>-5</a:t>
            </a:r>
            <a:r>
              <a:rPr lang="en-US" sz="2000" dirty="0">
                <a:latin typeface="Comic Sans MS" pitchFamily="66" charset="0"/>
              </a:rPr>
              <a:t>).   A) 20.0ml     B) 25.0ml     C) 30.0ml</a:t>
            </a:r>
          </a:p>
        </p:txBody>
      </p:sp>
      <p:sp>
        <p:nvSpPr>
          <p:cNvPr id="24579" name="Text Box 3"/>
          <p:cNvSpPr txBox="1">
            <a:spLocks noChangeArrowheads="1"/>
          </p:cNvSpPr>
          <p:nvPr/>
        </p:nvSpPr>
        <p:spPr bwMode="auto">
          <a:xfrm>
            <a:off x="914400" y="1905000"/>
            <a:ext cx="7848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solidFill>
                  <a:schemeClr val="hlink"/>
                </a:solidFill>
                <a:latin typeface="Comic Sans MS" pitchFamily="66" charset="0"/>
              </a:rPr>
              <a:t>Step 2:  Before the equiv. point  (20.0 ml KOH added)</a:t>
            </a:r>
          </a:p>
        </p:txBody>
      </p:sp>
      <p:sp>
        <p:nvSpPr>
          <p:cNvPr id="24580" name="Text Box 4"/>
          <p:cNvSpPr txBox="1">
            <a:spLocks noChangeArrowheads="1"/>
          </p:cNvSpPr>
          <p:nvPr/>
        </p:nvSpPr>
        <p:spPr bwMode="auto">
          <a:xfrm>
            <a:off x="914400" y="2362200"/>
            <a:ext cx="7315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First perform stoichiometric caclulations…</a:t>
            </a:r>
          </a:p>
        </p:txBody>
      </p:sp>
      <p:sp>
        <p:nvSpPr>
          <p:cNvPr id="104454" name="Text Box 6"/>
          <p:cNvSpPr txBox="1">
            <a:spLocks noChangeArrowheads="1"/>
          </p:cNvSpPr>
          <p:nvPr/>
        </p:nvSpPr>
        <p:spPr bwMode="auto">
          <a:xfrm>
            <a:off x="762000" y="2971800"/>
            <a:ext cx="6629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dirty="0">
                <a:latin typeface="Comic Sans MS" pitchFamily="66" charset="0"/>
              </a:rPr>
              <a:t>moles of OH- = (20.0 mL)(0.050 </a:t>
            </a:r>
            <a:r>
              <a:rPr lang="en-US" sz="2000" dirty="0" err="1">
                <a:latin typeface="Comic Sans MS" pitchFamily="66" charset="0"/>
              </a:rPr>
              <a:t>mmol</a:t>
            </a:r>
            <a:r>
              <a:rPr lang="en-US" sz="2000" dirty="0">
                <a:latin typeface="Comic Sans MS" pitchFamily="66" charset="0"/>
              </a:rPr>
              <a:t>/mL) = 1.0 </a:t>
            </a:r>
            <a:r>
              <a:rPr lang="en-US" sz="2000" dirty="0" err="1">
                <a:latin typeface="Comic Sans MS" pitchFamily="66" charset="0"/>
              </a:rPr>
              <a:t>mmol</a:t>
            </a:r>
            <a:endParaRPr lang="en-US" sz="2000" dirty="0">
              <a:latin typeface="Comic Sans MS" pitchFamily="66" charset="0"/>
            </a:endParaRPr>
          </a:p>
        </p:txBody>
      </p:sp>
      <p:sp>
        <p:nvSpPr>
          <p:cNvPr id="104455" name="Text Box 7"/>
          <p:cNvSpPr txBox="1">
            <a:spLocks noChangeArrowheads="1"/>
          </p:cNvSpPr>
          <p:nvPr/>
        </p:nvSpPr>
        <p:spPr bwMode="auto">
          <a:xfrm>
            <a:off x="533400" y="3489325"/>
            <a:ext cx="7010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moles HC</a:t>
            </a:r>
            <a:r>
              <a:rPr lang="en-US" sz="2000" baseline="-25000">
                <a:latin typeface="Comic Sans MS" pitchFamily="66" charset="0"/>
              </a:rPr>
              <a:t>7</a:t>
            </a:r>
            <a:r>
              <a:rPr lang="en-US" sz="2000">
                <a:latin typeface="Comic Sans MS" pitchFamily="66" charset="0"/>
              </a:rPr>
              <a:t>H</a:t>
            </a:r>
            <a:r>
              <a:rPr lang="en-US" sz="2000" baseline="-25000">
                <a:latin typeface="Comic Sans MS" pitchFamily="66" charset="0"/>
              </a:rPr>
              <a:t>5</a:t>
            </a:r>
            <a:r>
              <a:rPr lang="en-US" sz="2000">
                <a:latin typeface="Comic Sans MS" pitchFamily="66" charset="0"/>
              </a:rPr>
              <a:t>O</a:t>
            </a:r>
            <a:r>
              <a:rPr lang="en-US" sz="2000" baseline="-25000">
                <a:latin typeface="Comic Sans MS" pitchFamily="66" charset="0"/>
              </a:rPr>
              <a:t>2</a:t>
            </a:r>
            <a:r>
              <a:rPr lang="en-US" sz="2000">
                <a:latin typeface="Comic Sans MS" pitchFamily="66" charset="0"/>
              </a:rPr>
              <a:t> = (50.0 mL)(0.025 mmol/mL) = 1.25 mmol</a:t>
            </a:r>
          </a:p>
        </p:txBody>
      </p:sp>
      <p:sp>
        <p:nvSpPr>
          <p:cNvPr id="106501" name="Text Box 5"/>
          <p:cNvSpPr txBox="1">
            <a:spLocks noChangeArrowheads="1"/>
          </p:cNvSpPr>
          <p:nvPr/>
        </p:nvSpPr>
        <p:spPr bwMode="auto">
          <a:xfrm>
            <a:off x="2895600" y="4556125"/>
            <a:ext cx="5867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C</a:t>
            </a:r>
            <a:r>
              <a:rPr lang="en-US" sz="2000" baseline="-25000">
                <a:latin typeface="Comic Sans MS" pitchFamily="66" charset="0"/>
              </a:rPr>
              <a:t>6</a:t>
            </a:r>
            <a:r>
              <a:rPr lang="en-US" sz="2000">
                <a:latin typeface="Comic Sans MS" pitchFamily="66" charset="0"/>
              </a:rPr>
              <a:t>H</a:t>
            </a:r>
            <a:r>
              <a:rPr lang="en-US" sz="2000" baseline="-25000">
                <a:latin typeface="Comic Sans MS" pitchFamily="66" charset="0"/>
              </a:rPr>
              <a:t>5</a:t>
            </a:r>
            <a:r>
              <a:rPr lang="en-US" sz="2000">
                <a:latin typeface="Comic Sans MS" pitchFamily="66" charset="0"/>
              </a:rPr>
              <a:t>COOH  +  OH-   </a:t>
            </a:r>
            <a:r>
              <a:rPr lang="en-US" sz="2000">
                <a:latin typeface="Comic Sans MS" pitchFamily="66" charset="0"/>
                <a:sym typeface="Wingdings" pitchFamily="2" charset="2"/>
              </a:rPr>
              <a:t>  C</a:t>
            </a:r>
            <a:r>
              <a:rPr lang="en-US" sz="2000" baseline="-25000">
                <a:latin typeface="Comic Sans MS" pitchFamily="66" charset="0"/>
                <a:sym typeface="Wingdings" pitchFamily="2" charset="2"/>
              </a:rPr>
              <a:t>6</a:t>
            </a:r>
            <a:r>
              <a:rPr lang="en-US" sz="2000">
                <a:latin typeface="Comic Sans MS" pitchFamily="66" charset="0"/>
                <a:sym typeface="Wingdings" pitchFamily="2" charset="2"/>
              </a:rPr>
              <a:t>H</a:t>
            </a:r>
            <a:r>
              <a:rPr lang="en-US" sz="2000" baseline="-25000">
                <a:latin typeface="Comic Sans MS" pitchFamily="66" charset="0"/>
                <a:sym typeface="Wingdings" pitchFamily="2" charset="2"/>
              </a:rPr>
              <a:t>5</a:t>
            </a:r>
            <a:r>
              <a:rPr lang="en-US" sz="2000">
                <a:latin typeface="Comic Sans MS" pitchFamily="66" charset="0"/>
                <a:sym typeface="Wingdings" pitchFamily="2" charset="2"/>
              </a:rPr>
              <a:t>COO-  +  H</a:t>
            </a:r>
            <a:r>
              <a:rPr lang="en-US" sz="2000" baseline="-25000">
                <a:latin typeface="Comic Sans MS" pitchFamily="66" charset="0"/>
                <a:sym typeface="Wingdings" pitchFamily="2" charset="2"/>
              </a:rPr>
              <a:t>2</a:t>
            </a:r>
            <a:r>
              <a:rPr lang="en-US" sz="2000">
                <a:latin typeface="Comic Sans MS" pitchFamily="66" charset="0"/>
                <a:sym typeface="Wingdings" pitchFamily="2" charset="2"/>
              </a:rPr>
              <a:t>O</a:t>
            </a:r>
            <a:endParaRPr lang="en-US" sz="2000">
              <a:latin typeface="Comic Sans MS" pitchFamily="66" charset="0"/>
            </a:endParaRPr>
          </a:p>
        </p:txBody>
      </p:sp>
      <p:sp>
        <p:nvSpPr>
          <p:cNvPr id="106502" name="Text Box 6"/>
          <p:cNvSpPr txBox="1">
            <a:spLocks noChangeArrowheads="1"/>
          </p:cNvSpPr>
          <p:nvPr/>
        </p:nvSpPr>
        <p:spPr bwMode="auto">
          <a:xfrm>
            <a:off x="609600" y="5105400"/>
            <a:ext cx="1524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Before rxn</a:t>
            </a:r>
          </a:p>
        </p:txBody>
      </p:sp>
      <p:sp>
        <p:nvSpPr>
          <p:cNvPr id="106503" name="Text Box 7"/>
          <p:cNvSpPr txBox="1">
            <a:spLocks noChangeArrowheads="1"/>
          </p:cNvSpPr>
          <p:nvPr/>
        </p:nvSpPr>
        <p:spPr bwMode="auto">
          <a:xfrm>
            <a:off x="2971800" y="5029200"/>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1.25 mmol    1.0 mmol         0.0</a:t>
            </a:r>
          </a:p>
        </p:txBody>
      </p:sp>
      <p:sp>
        <p:nvSpPr>
          <p:cNvPr id="106504" name="Text Box 8"/>
          <p:cNvSpPr txBox="1">
            <a:spLocks noChangeArrowheads="1"/>
          </p:cNvSpPr>
          <p:nvPr/>
        </p:nvSpPr>
        <p:spPr bwMode="auto">
          <a:xfrm>
            <a:off x="685800" y="5562600"/>
            <a:ext cx="7924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Change                  -1.0 mmol     -1.0 mmol       +1.0mmol</a:t>
            </a:r>
          </a:p>
        </p:txBody>
      </p:sp>
      <p:sp>
        <p:nvSpPr>
          <p:cNvPr id="106505" name="Line 9"/>
          <p:cNvSpPr>
            <a:spLocks noChangeShapeType="1"/>
          </p:cNvSpPr>
          <p:nvPr/>
        </p:nvSpPr>
        <p:spPr bwMode="auto">
          <a:xfrm>
            <a:off x="228600" y="6019800"/>
            <a:ext cx="8305800" cy="0"/>
          </a:xfrm>
          <a:prstGeom prst="line">
            <a:avLst/>
          </a:prstGeom>
          <a:noFill/>
          <a:ln w="25400">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06506" name="Text Box 10"/>
          <p:cNvSpPr txBox="1">
            <a:spLocks noChangeArrowheads="1"/>
          </p:cNvSpPr>
          <p:nvPr/>
        </p:nvSpPr>
        <p:spPr bwMode="auto">
          <a:xfrm>
            <a:off x="762000" y="6172200"/>
            <a:ext cx="7924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After rxn              0.25 mmol    0.0 mmol        1.0 mmol</a:t>
            </a:r>
          </a:p>
        </p:txBody>
      </p:sp>
      <p:sp>
        <p:nvSpPr>
          <p:cNvPr id="106509" name="AutoShape 13"/>
          <p:cNvSpPr>
            <a:spLocks noChangeArrowheads="1"/>
          </p:cNvSpPr>
          <p:nvPr/>
        </p:nvSpPr>
        <p:spPr bwMode="auto">
          <a:xfrm>
            <a:off x="457200" y="4038600"/>
            <a:ext cx="2819400" cy="609600"/>
          </a:xfrm>
          <a:prstGeom prst="wedgeRoundRectCallout">
            <a:avLst>
              <a:gd name="adj1" fmla="val 96398"/>
              <a:gd name="adj2" fmla="val 136981"/>
              <a:gd name="adj3" fmla="val 16667"/>
            </a:avLst>
          </a:prstGeom>
          <a:solidFill>
            <a:srgbClr val="FFCC99"/>
          </a:solidFill>
          <a:ln w="254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r>
              <a:rPr lang="en-US" sz="2000">
                <a:latin typeface="Comic Sans MS" pitchFamily="66" charset="0"/>
              </a:rPr>
              <a:t>Limiting Reagent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04454">
                                            <p:txEl>
                                              <p:pRg st="0" end="0"/>
                                            </p:txEl>
                                          </p:spTgt>
                                        </p:tgtEl>
                                        <p:attrNameLst>
                                          <p:attrName>style.visibility</p:attrName>
                                        </p:attrNameLst>
                                      </p:cBhvr>
                                      <p:to>
                                        <p:strVal val="visible"/>
                                      </p:to>
                                    </p:set>
                                    <p:animEffect transition="in" filter="box(out)">
                                      <p:cBhvr>
                                        <p:cTn id="7" dur="500"/>
                                        <p:tgtEl>
                                          <p:spTgt spid="104454">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04455">
                                            <p:txEl>
                                              <p:pRg st="0" end="0"/>
                                            </p:txEl>
                                          </p:spTgt>
                                        </p:tgtEl>
                                        <p:attrNameLst>
                                          <p:attrName>style.visibility</p:attrName>
                                        </p:attrNameLst>
                                      </p:cBhvr>
                                      <p:to>
                                        <p:strVal val="visible"/>
                                      </p:to>
                                    </p:set>
                                    <p:animEffect transition="in" filter="box(out)">
                                      <p:cBhvr>
                                        <p:cTn id="12" dur="500"/>
                                        <p:tgtEl>
                                          <p:spTgt spid="104455">
                                            <p:txEl>
                                              <p:pRg st="0" end="0"/>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06501">
                                            <p:txEl>
                                              <p:pRg st="0" end="0"/>
                                            </p:txEl>
                                          </p:spTgt>
                                        </p:tgtEl>
                                        <p:attrNameLst>
                                          <p:attrName>style.visibility</p:attrName>
                                        </p:attrNameLst>
                                      </p:cBhvr>
                                      <p:to>
                                        <p:strVal val="visible"/>
                                      </p:to>
                                    </p:set>
                                    <p:animEffect transition="in" filter="box(out)">
                                      <p:cBhvr>
                                        <p:cTn id="17" dur="500"/>
                                        <p:tgtEl>
                                          <p:spTgt spid="106501">
                                            <p:txEl>
                                              <p:pRg st="0" end="0"/>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06502">
                                            <p:txEl>
                                              <p:pRg st="0" end="0"/>
                                            </p:txEl>
                                          </p:spTgt>
                                        </p:tgtEl>
                                        <p:attrNameLst>
                                          <p:attrName>style.visibility</p:attrName>
                                        </p:attrNameLst>
                                      </p:cBhvr>
                                      <p:to>
                                        <p:strVal val="visible"/>
                                      </p:to>
                                    </p:set>
                                    <p:animEffect transition="in" filter="box(out)">
                                      <p:cBhvr>
                                        <p:cTn id="22" dur="500"/>
                                        <p:tgtEl>
                                          <p:spTgt spid="106502">
                                            <p:txEl>
                                              <p:pRg st="0" end="0"/>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3"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106503">
                                            <p:txEl>
                                              <p:pRg st="0" end="0"/>
                                            </p:txEl>
                                          </p:spTgt>
                                        </p:tgtEl>
                                        <p:attrNameLst>
                                          <p:attrName>style.visibility</p:attrName>
                                        </p:attrNameLst>
                                      </p:cBhvr>
                                      <p:to>
                                        <p:strVal val="visible"/>
                                      </p:to>
                                    </p:set>
                                    <p:animEffect transition="in" filter="box(out)">
                                      <p:cBhvr>
                                        <p:cTn id="27" dur="500"/>
                                        <p:tgtEl>
                                          <p:spTgt spid="106503">
                                            <p:txEl>
                                              <p:pRg st="0" end="0"/>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3" name="camera.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106509"/>
                                        </p:tgtEl>
                                        <p:attrNameLst>
                                          <p:attrName>style.visibility</p:attrName>
                                        </p:attrNameLst>
                                      </p:cBhvr>
                                      <p:to>
                                        <p:strVal val="visible"/>
                                      </p:to>
                                    </p:set>
                                    <p:animEffect transition="in" filter="box(out)">
                                      <p:cBhvr>
                                        <p:cTn id="32" dur="500"/>
                                        <p:tgtEl>
                                          <p:spTgt spid="106509"/>
                                        </p:tgtEl>
                                      </p:cBhvr>
                                    </p:animEffect>
                                  </p:childTnLst>
                                  <p:subTnLst>
                                    <p:audio>
                                      <p:cMediaNode>
                                        <p:cTn display="0" masterRel="sameClick">
                                          <p:stCondLst>
                                            <p:cond evt="begin" delay="0">
                                              <p:tn val="30"/>
                                            </p:cond>
                                          </p:stCondLst>
                                          <p:endCondLst>
                                            <p:cond evt="onStopAudio" delay="0">
                                              <p:tgtEl>
                                                <p:sldTgt/>
                                              </p:tgtEl>
                                            </p:cond>
                                          </p:endCondLst>
                                        </p:cTn>
                                        <p:tgtEl>
                                          <p:sndTgt r:embed="rId3" name="camera.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106504">
                                            <p:txEl>
                                              <p:pRg st="0" end="0"/>
                                            </p:txEl>
                                          </p:spTgt>
                                        </p:tgtEl>
                                        <p:attrNameLst>
                                          <p:attrName>style.visibility</p:attrName>
                                        </p:attrNameLst>
                                      </p:cBhvr>
                                      <p:to>
                                        <p:strVal val="visible"/>
                                      </p:to>
                                    </p:set>
                                    <p:animEffect transition="in" filter="box(out)">
                                      <p:cBhvr>
                                        <p:cTn id="37" dur="500"/>
                                        <p:tgtEl>
                                          <p:spTgt spid="106504">
                                            <p:txEl>
                                              <p:pRg st="0" end="0"/>
                                            </p:txEl>
                                          </p:spTgt>
                                        </p:tgtEl>
                                      </p:cBhvr>
                                    </p:animEffect>
                                  </p:childTnLst>
                                  <p:subTnLst>
                                    <p:audio>
                                      <p:cMediaNode>
                                        <p:cTn display="0" masterRel="sameClick">
                                          <p:stCondLst>
                                            <p:cond evt="begin" delay="0">
                                              <p:tn val="35"/>
                                            </p:cond>
                                          </p:stCondLst>
                                          <p:endCondLst>
                                            <p:cond evt="onStopAudio" delay="0">
                                              <p:tgtEl>
                                                <p:sldTgt/>
                                              </p:tgtEl>
                                            </p:cond>
                                          </p:endCondLst>
                                        </p:cTn>
                                        <p:tgtEl>
                                          <p:sndTgt r:embed="rId3" name="camera.wav"/>
                                        </p:tgtEl>
                                      </p:cMediaNode>
                                    </p:audio>
                                  </p:sub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32" fill="hold" grpId="0" nodeType="clickEffect">
                                  <p:stCondLst>
                                    <p:cond delay="0"/>
                                  </p:stCondLst>
                                  <p:childTnLst>
                                    <p:set>
                                      <p:cBhvr>
                                        <p:cTn id="41" dur="1" fill="hold">
                                          <p:stCondLst>
                                            <p:cond delay="0"/>
                                          </p:stCondLst>
                                        </p:cTn>
                                        <p:tgtEl>
                                          <p:spTgt spid="106505"/>
                                        </p:tgtEl>
                                        <p:attrNameLst>
                                          <p:attrName>style.visibility</p:attrName>
                                        </p:attrNameLst>
                                      </p:cBhvr>
                                      <p:to>
                                        <p:strVal val="visible"/>
                                      </p:to>
                                    </p:set>
                                    <p:animEffect transition="in" filter="box(out)">
                                      <p:cBhvr>
                                        <p:cTn id="42" dur="500"/>
                                        <p:tgtEl>
                                          <p:spTgt spid="106505"/>
                                        </p:tgtEl>
                                      </p:cBhvr>
                                    </p:animEffect>
                                  </p:childTnLst>
                                  <p:subTnLst>
                                    <p:audio>
                                      <p:cMediaNode>
                                        <p:cTn display="0" masterRel="sameClick">
                                          <p:stCondLst>
                                            <p:cond evt="begin" delay="0">
                                              <p:tn val="40"/>
                                            </p:cond>
                                          </p:stCondLst>
                                          <p:endCondLst>
                                            <p:cond evt="onStopAudio" delay="0">
                                              <p:tgtEl>
                                                <p:sldTgt/>
                                              </p:tgtEl>
                                            </p:cond>
                                          </p:endCondLst>
                                        </p:cTn>
                                        <p:tgtEl>
                                          <p:sndTgt r:embed="rId3" name="camera.wav"/>
                                        </p:tgtEl>
                                      </p:cMediaNode>
                                    </p:audio>
                                  </p:sub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32" fill="hold" grpId="0" nodeType="clickEffect">
                                  <p:stCondLst>
                                    <p:cond delay="0"/>
                                  </p:stCondLst>
                                  <p:childTnLst>
                                    <p:set>
                                      <p:cBhvr>
                                        <p:cTn id="46" dur="1" fill="hold">
                                          <p:stCondLst>
                                            <p:cond delay="0"/>
                                          </p:stCondLst>
                                        </p:cTn>
                                        <p:tgtEl>
                                          <p:spTgt spid="106506">
                                            <p:txEl>
                                              <p:pRg st="0" end="0"/>
                                            </p:txEl>
                                          </p:spTgt>
                                        </p:tgtEl>
                                        <p:attrNameLst>
                                          <p:attrName>style.visibility</p:attrName>
                                        </p:attrNameLst>
                                      </p:cBhvr>
                                      <p:to>
                                        <p:strVal val="visible"/>
                                      </p:to>
                                    </p:set>
                                    <p:animEffect transition="in" filter="box(out)">
                                      <p:cBhvr>
                                        <p:cTn id="47" dur="500"/>
                                        <p:tgtEl>
                                          <p:spTgt spid="106506">
                                            <p:txEl>
                                              <p:pRg st="0" end="0"/>
                                            </p:txEl>
                                          </p:spTgt>
                                        </p:tgtEl>
                                      </p:cBhvr>
                                    </p:animEffect>
                                  </p:childTnLst>
                                  <p:subTnLst>
                                    <p:audio>
                                      <p:cMediaNode>
                                        <p:cTn display="0" masterRel="sameClick">
                                          <p:stCondLst>
                                            <p:cond evt="begin" delay="0">
                                              <p:tn val="4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4" grpId="0" build="p" autoUpdateAnimBg="0"/>
      <p:bldP spid="104455" grpId="0" build="p" autoUpdateAnimBg="0"/>
      <p:bldP spid="106501" grpId="0" build="p" autoUpdateAnimBg="0"/>
      <p:bldP spid="106502" grpId="0" build="p" autoUpdateAnimBg="0"/>
      <p:bldP spid="106503" grpId="0" build="p" autoUpdateAnimBg="0"/>
      <p:bldP spid="106504" grpId="0" build="p" autoUpdateAnimBg="0"/>
      <p:bldP spid="106505" grpId="0" animBg="1"/>
      <p:bldP spid="106506" grpId="0" build="p" autoUpdateAnimBg="0"/>
      <p:bldP spid="106509" grpId="0" animBg="1"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21" name="Text Box 2"/>
          <p:cNvSpPr txBox="1">
            <a:spLocks noChangeArrowheads="1"/>
          </p:cNvSpPr>
          <p:nvPr/>
        </p:nvSpPr>
        <p:spPr bwMode="auto">
          <a:xfrm>
            <a:off x="2286000" y="5943600"/>
            <a:ext cx="1752600" cy="422275"/>
          </a:xfrm>
          <a:prstGeom prst="rect">
            <a:avLst/>
          </a:prstGeom>
          <a:solidFill>
            <a:srgbClr val="FFFF00"/>
          </a:solidFill>
          <a:ln w="254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endParaRPr lang="en-US" sz="2000">
              <a:latin typeface="Comic Sans MS" pitchFamily="66" charset="0"/>
            </a:endParaRPr>
          </a:p>
        </p:txBody>
      </p:sp>
      <p:sp>
        <p:nvSpPr>
          <p:cNvPr id="25602" name="Text Box 2"/>
          <p:cNvSpPr txBox="1">
            <a:spLocks noChangeArrowheads="1"/>
          </p:cNvSpPr>
          <p:nvPr/>
        </p:nvSpPr>
        <p:spPr bwMode="auto">
          <a:xfrm>
            <a:off x="533400" y="0"/>
            <a:ext cx="7924800" cy="1793875"/>
          </a:xfrm>
          <a:prstGeom prst="rect">
            <a:avLst/>
          </a:prstGeom>
          <a:solidFill>
            <a:srgbClr val="FFFF00"/>
          </a:solidFill>
          <a:ln w="254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dirty="0">
                <a:latin typeface="Comic Sans MS" pitchFamily="66" charset="0"/>
              </a:rPr>
              <a:t>Example:  Titration of a Strong Base and a Weak Acid</a:t>
            </a:r>
          </a:p>
          <a:p>
            <a:pPr eaLnBrk="1" hangingPunct="1">
              <a:spcBef>
                <a:spcPct val="50000"/>
              </a:spcBef>
            </a:pPr>
            <a:r>
              <a:rPr lang="en-US" sz="2000" dirty="0">
                <a:latin typeface="Comic Sans MS" pitchFamily="66" charset="0"/>
              </a:rPr>
              <a:t>Calculate the pH when the following quantities of </a:t>
            </a:r>
            <a:r>
              <a:rPr lang="en-US" sz="2000" dirty="0" smtClean="0">
                <a:latin typeface="Comic Sans MS" pitchFamily="66" charset="0"/>
              </a:rPr>
              <a:t>0.0500M </a:t>
            </a:r>
            <a:r>
              <a:rPr lang="en-US" sz="2000" dirty="0">
                <a:latin typeface="Comic Sans MS" pitchFamily="66" charset="0"/>
              </a:rPr>
              <a:t>KOH solution have been added to 50.0 ml of a </a:t>
            </a:r>
            <a:r>
              <a:rPr lang="en-US" sz="2000" dirty="0" smtClean="0">
                <a:latin typeface="Comic Sans MS" pitchFamily="66" charset="0"/>
              </a:rPr>
              <a:t>0.0250M </a:t>
            </a:r>
            <a:r>
              <a:rPr lang="en-US" sz="2000" dirty="0">
                <a:latin typeface="Comic Sans MS" pitchFamily="66" charset="0"/>
              </a:rPr>
              <a:t>solution of benzoic acid (HC</a:t>
            </a:r>
            <a:r>
              <a:rPr lang="en-US" sz="2000" baseline="-25000" dirty="0">
                <a:latin typeface="Comic Sans MS" pitchFamily="66" charset="0"/>
              </a:rPr>
              <a:t>7</a:t>
            </a:r>
            <a:r>
              <a:rPr lang="en-US" sz="2000" dirty="0">
                <a:latin typeface="Comic Sans MS" pitchFamily="66" charset="0"/>
              </a:rPr>
              <a:t>H</a:t>
            </a:r>
            <a:r>
              <a:rPr lang="en-US" sz="2000" baseline="-25000" dirty="0">
                <a:latin typeface="Comic Sans MS" pitchFamily="66" charset="0"/>
              </a:rPr>
              <a:t>5</a:t>
            </a:r>
            <a:r>
              <a:rPr lang="en-US" sz="2000" dirty="0">
                <a:latin typeface="Comic Sans MS" pitchFamily="66" charset="0"/>
              </a:rPr>
              <a:t>O</a:t>
            </a:r>
            <a:r>
              <a:rPr lang="en-US" sz="2000" baseline="-25000" dirty="0">
                <a:latin typeface="Comic Sans MS" pitchFamily="66" charset="0"/>
              </a:rPr>
              <a:t>2</a:t>
            </a:r>
            <a:r>
              <a:rPr lang="en-US" sz="2000" dirty="0">
                <a:latin typeface="Comic Sans MS" pitchFamily="66" charset="0"/>
              </a:rPr>
              <a:t>    </a:t>
            </a:r>
            <a:r>
              <a:rPr lang="en-US" sz="2000" dirty="0" err="1">
                <a:latin typeface="Comic Sans MS" pitchFamily="66" charset="0"/>
              </a:rPr>
              <a:t>Ka</a:t>
            </a:r>
            <a:r>
              <a:rPr lang="en-US" sz="2000" dirty="0">
                <a:latin typeface="Comic Sans MS" pitchFamily="66" charset="0"/>
              </a:rPr>
              <a:t> = 6.5x10</a:t>
            </a:r>
            <a:r>
              <a:rPr lang="en-US" sz="2000" baseline="30000" dirty="0">
                <a:latin typeface="Comic Sans MS" pitchFamily="66" charset="0"/>
              </a:rPr>
              <a:t>-5</a:t>
            </a:r>
            <a:r>
              <a:rPr lang="en-US" sz="2000" dirty="0">
                <a:latin typeface="Comic Sans MS" pitchFamily="66" charset="0"/>
              </a:rPr>
              <a:t>).   A) 20.0ml     B) 25.0ml     C) 30.0ml</a:t>
            </a:r>
          </a:p>
        </p:txBody>
      </p:sp>
      <p:sp>
        <p:nvSpPr>
          <p:cNvPr id="25603" name="Text Box 3"/>
          <p:cNvSpPr txBox="1">
            <a:spLocks noChangeArrowheads="1"/>
          </p:cNvSpPr>
          <p:nvPr/>
        </p:nvSpPr>
        <p:spPr bwMode="auto">
          <a:xfrm>
            <a:off x="914400" y="2209800"/>
            <a:ext cx="7848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solidFill>
                  <a:schemeClr val="hlink"/>
                </a:solidFill>
                <a:latin typeface="Comic Sans MS" pitchFamily="66" charset="0"/>
              </a:rPr>
              <a:t>Step 2:  Before the equiv. point  (20.0 ml KOH added)</a:t>
            </a:r>
          </a:p>
        </p:txBody>
      </p:sp>
      <p:sp>
        <p:nvSpPr>
          <p:cNvPr id="25615" name="Text Box 2"/>
          <p:cNvSpPr txBox="1">
            <a:spLocks noChangeArrowheads="1"/>
          </p:cNvSpPr>
          <p:nvPr/>
        </p:nvSpPr>
        <p:spPr bwMode="auto">
          <a:xfrm>
            <a:off x="914400" y="2819400"/>
            <a:ext cx="8153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Next, using these values, perform equilibrium calculations…</a:t>
            </a:r>
          </a:p>
        </p:txBody>
      </p:sp>
      <p:graphicFrame>
        <p:nvGraphicFramePr>
          <p:cNvPr id="25616" name="Object 16"/>
          <p:cNvGraphicFramePr>
            <a:graphicFrameLocks noChangeAspect="1"/>
          </p:cNvGraphicFramePr>
          <p:nvPr/>
        </p:nvGraphicFramePr>
        <p:xfrm>
          <a:off x="2514600" y="3505200"/>
          <a:ext cx="2670175" cy="809625"/>
        </p:xfrm>
        <a:graphic>
          <a:graphicData uri="http://schemas.openxmlformats.org/presentationml/2006/ole">
            <mc:AlternateContent xmlns:mc="http://schemas.openxmlformats.org/markup-compatibility/2006">
              <mc:Choice xmlns:v="urn:schemas-microsoft-com:vml" Requires="v">
                <p:oleObj spid="_x0000_s25673" name="Equation" r:id="rId4" imgW="1422360" imgH="431640" progId="Equation.3">
                  <p:embed/>
                </p:oleObj>
              </mc:Choice>
              <mc:Fallback>
                <p:oleObj name="Equation" r:id="rId4" imgW="1422360" imgH="431640" progId="Equation.3">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3505200"/>
                        <a:ext cx="2670175" cy="809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5617" name="Object 17"/>
          <p:cNvGraphicFramePr>
            <a:graphicFrameLocks noChangeAspect="1"/>
          </p:cNvGraphicFramePr>
          <p:nvPr/>
        </p:nvGraphicFramePr>
        <p:xfrm>
          <a:off x="2514600" y="4191000"/>
          <a:ext cx="4495800" cy="1479550"/>
        </p:xfrm>
        <a:graphic>
          <a:graphicData uri="http://schemas.openxmlformats.org/presentationml/2006/ole">
            <mc:AlternateContent xmlns:mc="http://schemas.openxmlformats.org/markup-compatibility/2006">
              <mc:Choice xmlns:v="urn:schemas-microsoft-com:vml" Requires="v">
                <p:oleObj spid="_x0000_s25674" name="Equation" r:id="rId6" imgW="2197080" imgH="723600" progId="Equation.DSMT4">
                  <p:embed/>
                </p:oleObj>
              </mc:Choice>
              <mc:Fallback>
                <p:oleObj name="Equation" r:id="rId6" imgW="2197080" imgH="723600" progId="Equation.DSMT4">
                  <p:embed/>
                  <p:pic>
                    <p:nvPicPr>
                      <p:cNvPr id="0" name="Object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4191000"/>
                        <a:ext cx="4495800" cy="1479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5618" name="Object 18"/>
          <p:cNvGraphicFramePr>
            <a:graphicFrameLocks noChangeAspect="1"/>
          </p:cNvGraphicFramePr>
          <p:nvPr/>
        </p:nvGraphicFramePr>
        <p:xfrm>
          <a:off x="2590800" y="5995988"/>
          <a:ext cx="1219200" cy="381000"/>
        </p:xfrm>
        <a:graphic>
          <a:graphicData uri="http://schemas.openxmlformats.org/presentationml/2006/ole">
            <mc:AlternateContent xmlns:mc="http://schemas.openxmlformats.org/markup-compatibility/2006">
              <mc:Choice xmlns:v="urn:schemas-microsoft-com:vml" Requires="v">
                <p:oleObj spid="_x0000_s25675" name="Equation" r:id="rId8" imgW="609480" imgH="190440" progId="Equation.DSMT4">
                  <p:embed/>
                </p:oleObj>
              </mc:Choice>
              <mc:Fallback>
                <p:oleObj name="Equation" r:id="rId8" imgW="609480" imgH="190440" progId="Equation.DSMT4">
                  <p:embed/>
                  <p:pic>
                    <p:nvPicPr>
                      <p:cNvPr id="0" name="Object 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90800" y="5995988"/>
                        <a:ext cx="1219200" cy="38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5619" name="Line 19"/>
          <p:cNvSpPr>
            <a:spLocks noChangeShapeType="1"/>
          </p:cNvSpPr>
          <p:nvPr/>
        </p:nvSpPr>
        <p:spPr bwMode="auto">
          <a:xfrm>
            <a:off x="5867400" y="4724400"/>
            <a:ext cx="76200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20" name="Line 20"/>
          <p:cNvSpPr>
            <a:spLocks noChangeShapeType="1"/>
          </p:cNvSpPr>
          <p:nvPr/>
        </p:nvSpPr>
        <p:spPr bwMode="auto">
          <a:xfrm>
            <a:off x="5867400" y="5486400"/>
            <a:ext cx="76200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561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561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61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5620"/>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562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56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21" grpId="0" animBg="1"/>
      <p:bldP spid="25619" grpId="0" animBg="1"/>
      <p:bldP spid="2562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295400" y="609600"/>
            <a:ext cx="716280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3200">
                <a:latin typeface="Comic Sans MS" pitchFamily="66" charset="0"/>
              </a:rPr>
              <a:t>OR</a:t>
            </a:r>
            <a:r>
              <a:rPr lang="en-US" sz="2000">
                <a:latin typeface="Comic Sans MS" pitchFamily="66" charset="0"/>
              </a:rPr>
              <a:t> solve convert to concentration (M) and perform ICE equilibrium calculations…</a:t>
            </a:r>
          </a:p>
        </p:txBody>
      </p:sp>
      <p:sp>
        <p:nvSpPr>
          <p:cNvPr id="108547" name="Text Box 3"/>
          <p:cNvSpPr txBox="1">
            <a:spLocks noChangeArrowheads="1"/>
          </p:cNvSpPr>
          <p:nvPr/>
        </p:nvSpPr>
        <p:spPr bwMode="auto">
          <a:xfrm>
            <a:off x="914400" y="1843088"/>
            <a:ext cx="61722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800">
                <a:latin typeface="Comic Sans MS" pitchFamily="66" charset="0"/>
              </a:rPr>
              <a:t>HC</a:t>
            </a:r>
            <a:r>
              <a:rPr lang="en-US" sz="2800" baseline="-25000">
                <a:latin typeface="Comic Sans MS" pitchFamily="66" charset="0"/>
              </a:rPr>
              <a:t>7</a:t>
            </a:r>
            <a:r>
              <a:rPr lang="en-US" sz="2800">
                <a:latin typeface="Comic Sans MS" pitchFamily="66" charset="0"/>
              </a:rPr>
              <a:t>H</a:t>
            </a:r>
            <a:r>
              <a:rPr lang="en-US" sz="2800" baseline="-25000">
                <a:latin typeface="Comic Sans MS" pitchFamily="66" charset="0"/>
              </a:rPr>
              <a:t>5</a:t>
            </a:r>
            <a:r>
              <a:rPr lang="en-US" sz="2800">
                <a:latin typeface="Comic Sans MS" pitchFamily="66" charset="0"/>
              </a:rPr>
              <a:t>O</a:t>
            </a:r>
            <a:r>
              <a:rPr lang="en-US" sz="2800" baseline="-25000">
                <a:latin typeface="Comic Sans MS" pitchFamily="66" charset="0"/>
              </a:rPr>
              <a:t>2</a:t>
            </a:r>
            <a:r>
              <a:rPr lang="en-US" sz="2800">
                <a:latin typeface="Comic Sans MS" pitchFamily="66" charset="0"/>
              </a:rPr>
              <a:t>  </a:t>
            </a:r>
            <a:r>
              <a:rPr lang="en-US" sz="2800">
                <a:latin typeface="Comic Sans MS" pitchFamily="66" charset="0"/>
                <a:sym typeface="Symbol" pitchFamily="18" charset="2"/>
              </a:rPr>
              <a:t>   H</a:t>
            </a:r>
            <a:r>
              <a:rPr lang="en-US" sz="2800" baseline="30000">
                <a:latin typeface="Comic Sans MS" pitchFamily="66" charset="0"/>
                <a:sym typeface="Symbol" pitchFamily="18" charset="2"/>
              </a:rPr>
              <a:t>+</a:t>
            </a:r>
            <a:r>
              <a:rPr lang="en-US" sz="2800">
                <a:latin typeface="Comic Sans MS" pitchFamily="66" charset="0"/>
                <a:sym typeface="Symbol" pitchFamily="18" charset="2"/>
              </a:rPr>
              <a:t>  +  C</a:t>
            </a:r>
            <a:r>
              <a:rPr lang="en-US" sz="2800" baseline="-25000">
                <a:latin typeface="Comic Sans MS" pitchFamily="66" charset="0"/>
                <a:sym typeface="Symbol" pitchFamily="18" charset="2"/>
              </a:rPr>
              <a:t>7</a:t>
            </a:r>
            <a:r>
              <a:rPr lang="en-US" sz="2800">
                <a:latin typeface="Comic Sans MS" pitchFamily="66" charset="0"/>
                <a:sym typeface="Symbol" pitchFamily="18" charset="2"/>
              </a:rPr>
              <a:t>H</a:t>
            </a:r>
            <a:r>
              <a:rPr lang="en-US" sz="2800" baseline="-25000">
                <a:latin typeface="Comic Sans MS" pitchFamily="66" charset="0"/>
                <a:sym typeface="Symbol" pitchFamily="18" charset="2"/>
              </a:rPr>
              <a:t>5</a:t>
            </a:r>
            <a:r>
              <a:rPr lang="en-US" sz="2800">
                <a:latin typeface="Comic Sans MS" pitchFamily="66" charset="0"/>
                <a:sym typeface="Symbol" pitchFamily="18" charset="2"/>
              </a:rPr>
              <a:t>O</a:t>
            </a:r>
            <a:r>
              <a:rPr lang="en-US" sz="2800" baseline="-25000">
                <a:latin typeface="Comic Sans MS" pitchFamily="66" charset="0"/>
                <a:sym typeface="Symbol" pitchFamily="18" charset="2"/>
              </a:rPr>
              <a:t>2</a:t>
            </a:r>
            <a:r>
              <a:rPr lang="en-US" sz="2800" baseline="30000">
                <a:latin typeface="Comic Sans MS" pitchFamily="66" charset="0"/>
                <a:sym typeface="Symbol" pitchFamily="18" charset="2"/>
              </a:rPr>
              <a:t>-</a:t>
            </a:r>
            <a:endParaRPr lang="en-US" sz="2800" baseline="30000">
              <a:latin typeface="Comic Sans MS" pitchFamily="66" charset="0"/>
            </a:endParaRPr>
          </a:p>
        </p:txBody>
      </p:sp>
      <p:sp>
        <p:nvSpPr>
          <p:cNvPr id="108548" name="Text Box 4"/>
          <p:cNvSpPr txBox="1">
            <a:spLocks noChangeArrowheads="1"/>
          </p:cNvSpPr>
          <p:nvPr/>
        </p:nvSpPr>
        <p:spPr bwMode="auto">
          <a:xfrm>
            <a:off x="381000" y="2286000"/>
            <a:ext cx="1066800" cy="2043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3200">
                <a:latin typeface="Comic Sans MS" pitchFamily="66" charset="0"/>
              </a:rPr>
              <a:t>I</a:t>
            </a:r>
          </a:p>
          <a:p>
            <a:pPr eaLnBrk="1" hangingPunct="1">
              <a:spcBef>
                <a:spcPct val="50000"/>
              </a:spcBef>
            </a:pPr>
            <a:r>
              <a:rPr lang="en-US" sz="3200">
                <a:latin typeface="Comic Sans MS" pitchFamily="66" charset="0"/>
              </a:rPr>
              <a:t>C</a:t>
            </a:r>
          </a:p>
          <a:p>
            <a:pPr eaLnBrk="1" hangingPunct="1">
              <a:spcBef>
                <a:spcPct val="50000"/>
              </a:spcBef>
            </a:pPr>
            <a:r>
              <a:rPr lang="en-US" sz="3200">
                <a:latin typeface="Comic Sans MS" pitchFamily="66" charset="0"/>
              </a:rPr>
              <a:t>E</a:t>
            </a:r>
          </a:p>
        </p:txBody>
      </p:sp>
      <p:sp>
        <p:nvSpPr>
          <p:cNvPr id="108549" name="Text Box 5"/>
          <p:cNvSpPr txBox="1">
            <a:spLocks noChangeArrowheads="1"/>
          </p:cNvSpPr>
          <p:nvPr/>
        </p:nvSpPr>
        <p:spPr bwMode="auto">
          <a:xfrm>
            <a:off x="1219200" y="2362200"/>
            <a:ext cx="5486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.00357               </a:t>
            </a:r>
            <a:r>
              <a:rPr lang="en-US" sz="2000">
                <a:latin typeface="Comic Sans MS" pitchFamily="66" charset="0"/>
                <a:sym typeface="Symbol" pitchFamily="18" charset="2"/>
              </a:rPr>
              <a:t>0           .0143</a:t>
            </a:r>
            <a:r>
              <a:rPr lang="en-US" sz="2000">
                <a:latin typeface="Comic Sans MS" pitchFamily="66" charset="0"/>
              </a:rPr>
              <a:t> </a:t>
            </a:r>
          </a:p>
        </p:txBody>
      </p:sp>
      <p:sp>
        <p:nvSpPr>
          <p:cNvPr id="108550" name="Line 6"/>
          <p:cNvSpPr>
            <a:spLocks noChangeShapeType="1"/>
          </p:cNvSpPr>
          <p:nvPr/>
        </p:nvSpPr>
        <p:spPr bwMode="auto">
          <a:xfrm>
            <a:off x="304800" y="3581400"/>
            <a:ext cx="6705600" cy="0"/>
          </a:xfrm>
          <a:prstGeom prst="line">
            <a:avLst/>
          </a:prstGeom>
          <a:noFill/>
          <a:ln w="25400">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08551" name="Text Box 7"/>
          <p:cNvSpPr txBox="1">
            <a:spLocks noChangeArrowheads="1"/>
          </p:cNvSpPr>
          <p:nvPr/>
        </p:nvSpPr>
        <p:spPr bwMode="auto">
          <a:xfrm>
            <a:off x="1371600" y="2971800"/>
            <a:ext cx="5410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-x                     + x               + x</a:t>
            </a:r>
          </a:p>
        </p:txBody>
      </p:sp>
      <p:sp>
        <p:nvSpPr>
          <p:cNvPr id="108552" name="Text Box 8"/>
          <p:cNvSpPr txBox="1">
            <a:spLocks noChangeArrowheads="1"/>
          </p:cNvSpPr>
          <p:nvPr/>
        </p:nvSpPr>
        <p:spPr bwMode="auto">
          <a:xfrm>
            <a:off x="1066800" y="3733800"/>
            <a:ext cx="525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.00357-x               x              .0143 + x</a:t>
            </a:r>
          </a:p>
        </p:txBody>
      </p:sp>
      <p:sp>
        <p:nvSpPr>
          <p:cNvPr id="108553" name="Text Box 9"/>
          <p:cNvSpPr txBox="1">
            <a:spLocks noChangeArrowheads="1"/>
          </p:cNvSpPr>
          <p:nvPr/>
        </p:nvSpPr>
        <p:spPr bwMode="auto">
          <a:xfrm rot="1913275">
            <a:off x="1295400" y="4572000"/>
            <a:ext cx="2743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sym typeface="Symbol" pitchFamily="18" charset="2"/>
              </a:rPr>
              <a:t>.00357</a:t>
            </a:r>
            <a:endParaRPr lang="en-US" sz="2000">
              <a:latin typeface="Comic Sans MS" pitchFamily="66" charset="0"/>
            </a:endParaRPr>
          </a:p>
        </p:txBody>
      </p:sp>
      <p:sp>
        <p:nvSpPr>
          <p:cNvPr id="108554" name="Text Box 10"/>
          <p:cNvSpPr txBox="1">
            <a:spLocks noChangeArrowheads="1"/>
          </p:cNvSpPr>
          <p:nvPr/>
        </p:nvSpPr>
        <p:spPr bwMode="auto">
          <a:xfrm rot="1913275">
            <a:off x="4724400" y="4648200"/>
            <a:ext cx="2743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sym typeface="Symbol" pitchFamily="18" charset="2"/>
              </a:rPr>
              <a:t>.0143</a:t>
            </a:r>
            <a:endParaRPr lang="en-US" sz="2000">
              <a:latin typeface="Comic Sans MS" pitchFamily="66" charset="0"/>
            </a:endParaRPr>
          </a:p>
        </p:txBody>
      </p:sp>
      <p:graphicFrame>
        <p:nvGraphicFramePr>
          <p:cNvPr id="108555" name="Object 11"/>
          <p:cNvGraphicFramePr>
            <a:graphicFrameLocks noChangeAspect="1"/>
          </p:cNvGraphicFramePr>
          <p:nvPr/>
        </p:nvGraphicFramePr>
        <p:xfrm>
          <a:off x="304800" y="4724400"/>
          <a:ext cx="6324600" cy="1044575"/>
        </p:xfrm>
        <a:graphic>
          <a:graphicData uri="http://schemas.openxmlformats.org/presentationml/2006/ole">
            <mc:AlternateContent xmlns:mc="http://schemas.openxmlformats.org/markup-compatibility/2006">
              <mc:Choice xmlns:v="urn:schemas-microsoft-com:vml" Requires="v">
                <p:oleObj spid="_x0000_s26656" name="Equation" r:id="rId5" imgW="2768600" imgH="457200" progId="Equation.3">
                  <p:embed/>
                </p:oleObj>
              </mc:Choice>
              <mc:Fallback>
                <p:oleObj name="Equation" r:id="rId5" imgW="2768600" imgH="457200" progId="Equation.3">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4724400"/>
                        <a:ext cx="6324600" cy="1044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8556" name="Text Box 12"/>
          <p:cNvSpPr txBox="1">
            <a:spLocks noChangeArrowheads="1"/>
          </p:cNvSpPr>
          <p:nvPr/>
        </p:nvSpPr>
        <p:spPr bwMode="auto">
          <a:xfrm>
            <a:off x="381000" y="6096000"/>
            <a:ext cx="2895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X = [H</a:t>
            </a:r>
            <a:r>
              <a:rPr lang="en-US" sz="2000" baseline="30000">
                <a:latin typeface="Comic Sans MS" pitchFamily="66" charset="0"/>
              </a:rPr>
              <a:t>+</a:t>
            </a:r>
            <a:r>
              <a:rPr lang="en-US" sz="2000">
                <a:latin typeface="Comic Sans MS" pitchFamily="66" charset="0"/>
              </a:rPr>
              <a:t>] = 1.60x10</a:t>
            </a:r>
            <a:r>
              <a:rPr lang="en-US" sz="2000" baseline="30000">
                <a:latin typeface="Comic Sans MS" pitchFamily="66" charset="0"/>
              </a:rPr>
              <a:t>-5</a:t>
            </a:r>
            <a:r>
              <a:rPr lang="en-US" sz="2000">
                <a:latin typeface="Comic Sans MS" pitchFamily="66" charset="0"/>
              </a:rPr>
              <a:t>        </a:t>
            </a:r>
          </a:p>
        </p:txBody>
      </p:sp>
      <p:sp>
        <p:nvSpPr>
          <p:cNvPr id="108557" name="Text Box 13"/>
          <p:cNvSpPr txBox="1">
            <a:spLocks noChangeArrowheads="1"/>
          </p:cNvSpPr>
          <p:nvPr/>
        </p:nvSpPr>
        <p:spPr bwMode="auto">
          <a:xfrm>
            <a:off x="5791200" y="6172200"/>
            <a:ext cx="1600200" cy="422275"/>
          </a:xfrm>
          <a:prstGeom prst="rect">
            <a:avLst/>
          </a:prstGeom>
          <a:solidFill>
            <a:srgbClr val="FFFF00"/>
          </a:solidFill>
          <a:ln w="254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pH = 4.80</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08547">
                                            <p:txEl>
                                              <p:pRg st="0" end="0"/>
                                            </p:txEl>
                                          </p:spTgt>
                                        </p:tgtEl>
                                        <p:attrNameLst>
                                          <p:attrName>style.visibility</p:attrName>
                                        </p:attrNameLst>
                                      </p:cBhvr>
                                      <p:to>
                                        <p:strVal val="visible"/>
                                      </p:to>
                                    </p:set>
                                    <p:animEffect transition="in" filter="box(out)">
                                      <p:cBhvr>
                                        <p:cTn id="7" dur="500"/>
                                        <p:tgtEl>
                                          <p:spTgt spid="108547">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4"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08548">
                                            <p:txEl>
                                              <p:pRg st="0" end="0"/>
                                            </p:txEl>
                                          </p:spTgt>
                                        </p:tgtEl>
                                        <p:attrNameLst>
                                          <p:attrName>style.visibility</p:attrName>
                                        </p:attrNameLst>
                                      </p:cBhvr>
                                      <p:to>
                                        <p:strVal val="visible"/>
                                      </p:to>
                                    </p:set>
                                    <p:animEffect transition="in" filter="box(out)">
                                      <p:cBhvr>
                                        <p:cTn id="12" dur="500"/>
                                        <p:tgtEl>
                                          <p:spTgt spid="108548">
                                            <p:txEl>
                                              <p:pRg st="0" end="0"/>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4"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08548">
                                            <p:txEl>
                                              <p:pRg st="1" end="1"/>
                                            </p:txEl>
                                          </p:spTgt>
                                        </p:tgtEl>
                                        <p:attrNameLst>
                                          <p:attrName>style.visibility</p:attrName>
                                        </p:attrNameLst>
                                      </p:cBhvr>
                                      <p:to>
                                        <p:strVal val="visible"/>
                                      </p:to>
                                    </p:set>
                                    <p:animEffect transition="in" filter="box(out)">
                                      <p:cBhvr>
                                        <p:cTn id="17" dur="500"/>
                                        <p:tgtEl>
                                          <p:spTgt spid="108548">
                                            <p:txEl>
                                              <p:pRg st="1" end="1"/>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4"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08548">
                                            <p:txEl>
                                              <p:pRg st="2" end="2"/>
                                            </p:txEl>
                                          </p:spTgt>
                                        </p:tgtEl>
                                        <p:attrNameLst>
                                          <p:attrName>style.visibility</p:attrName>
                                        </p:attrNameLst>
                                      </p:cBhvr>
                                      <p:to>
                                        <p:strVal val="visible"/>
                                      </p:to>
                                    </p:set>
                                    <p:animEffect transition="in" filter="box(out)">
                                      <p:cBhvr>
                                        <p:cTn id="22" dur="500"/>
                                        <p:tgtEl>
                                          <p:spTgt spid="108548">
                                            <p:txEl>
                                              <p:pRg st="2" end="2"/>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4"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108549">
                                            <p:txEl>
                                              <p:pRg st="0" end="0"/>
                                            </p:txEl>
                                          </p:spTgt>
                                        </p:tgtEl>
                                        <p:attrNameLst>
                                          <p:attrName>style.visibility</p:attrName>
                                        </p:attrNameLst>
                                      </p:cBhvr>
                                      <p:to>
                                        <p:strVal val="visible"/>
                                      </p:to>
                                    </p:set>
                                    <p:animEffect transition="in" filter="box(out)">
                                      <p:cBhvr>
                                        <p:cTn id="27" dur="500"/>
                                        <p:tgtEl>
                                          <p:spTgt spid="108549">
                                            <p:txEl>
                                              <p:pRg st="0" end="0"/>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4" name="camera.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108551">
                                            <p:txEl>
                                              <p:pRg st="0" end="0"/>
                                            </p:txEl>
                                          </p:spTgt>
                                        </p:tgtEl>
                                        <p:attrNameLst>
                                          <p:attrName>style.visibility</p:attrName>
                                        </p:attrNameLst>
                                      </p:cBhvr>
                                      <p:to>
                                        <p:strVal val="visible"/>
                                      </p:to>
                                    </p:set>
                                    <p:animEffect transition="in" filter="box(out)">
                                      <p:cBhvr>
                                        <p:cTn id="32" dur="500"/>
                                        <p:tgtEl>
                                          <p:spTgt spid="108551">
                                            <p:txEl>
                                              <p:pRg st="0" end="0"/>
                                            </p:txEl>
                                          </p:spTgt>
                                        </p:tgtEl>
                                      </p:cBhvr>
                                    </p:animEffect>
                                  </p:childTnLst>
                                  <p:subTnLst>
                                    <p:audio>
                                      <p:cMediaNode>
                                        <p:cTn display="0" masterRel="sameClick">
                                          <p:stCondLst>
                                            <p:cond evt="begin" delay="0">
                                              <p:tn val="30"/>
                                            </p:cond>
                                          </p:stCondLst>
                                          <p:endCondLst>
                                            <p:cond evt="onStopAudio" delay="0">
                                              <p:tgtEl>
                                                <p:sldTgt/>
                                              </p:tgtEl>
                                            </p:cond>
                                          </p:endCondLst>
                                        </p:cTn>
                                        <p:tgtEl>
                                          <p:sndTgt r:embed="rId4" name="camera.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108550"/>
                                        </p:tgtEl>
                                        <p:attrNameLst>
                                          <p:attrName>style.visibility</p:attrName>
                                        </p:attrNameLst>
                                      </p:cBhvr>
                                      <p:to>
                                        <p:strVal val="visible"/>
                                      </p:to>
                                    </p:set>
                                    <p:animEffect transition="in" filter="box(out)">
                                      <p:cBhvr>
                                        <p:cTn id="37" dur="500"/>
                                        <p:tgtEl>
                                          <p:spTgt spid="108550"/>
                                        </p:tgtEl>
                                      </p:cBhvr>
                                    </p:animEffect>
                                  </p:childTnLst>
                                  <p:subTnLst>
                                    <p:audio>
                                      <p:cMediaNode>
                                        <p:cTn display="0" masterRel="sameClick">
                                          <p:stCondLst>
                                            <p:cond evt="begin" delay="0">
                                              <p:tn val="35"/>
                                            </p:cond>
                                          </p:stCondLst>
                                          <p:endCondLst>
                                            <p:cond evt="onStopAudio" delay="0">
                                              <p:tgtEl>
                                                <p:sldTgt/>
                                              </p:tgtEl>
                                            </p:cond>
                                          </p:endCondLst>
                                        </p:cTn>
                                        <p:tgtEl>
                                          <p:sndTgt r:embed="rId4" name="camera.wav"/>
                                        </p:tgtEl>
                                      </p:cMediaNode>
                                    </p:audio>
                                  </p:sub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32" fill="hold" grpId="0" nodeType="clickEffect">
                                  <p:stCondLst>
                                    <p:cond delay="0"/>
                                  </p:stCondLst>
                                  <p:childTnLst>
                                    <p:set>
                                      <p:cBhvr>
                                        <p:cTn id="41" dur="1" fill="hold">
                                          <p:stCondLst>
                                            <p:cond delay="0"/>
                                          </p:stCondLst>
                                        </p:cTn>
                                        <p:tgtEl>
                                          <p:spTgt spid="108552">
                                            <p:txEl>
                                              <p:pRg st="0" end="0"/>
                                            </p:txEl>
                                          </p:spTgt>
                                        </p:tgtEl>
                                        <p:attrNameLst>
                                          <p:attrName>style.visibility</p:attrName>
                                        </p:attrNameLst>
                                      </p:cBhvr>
                                      <p:to>
                                        <p:strVal val="visible"/>
                                      </p:to>
                                    </p:set>
                                    <p:animEffect transition="in" filter="box(out)">
                                      <p:cBhvr>
                                        <p:cTn id="42" dur="500"/>
                                        <p:tgtEl>
                                          <p:spTgt spid="108552">
                                            <p:txEl>
                                              <p:pRg st="0" end="0"/>
                                            </p:txEl>
                                          </p:spTgt>
                                        </p:tgtEl>
                                      </p:cBhvr>
                                    </p:animEffect>
                                  </p:childTnLst>
                                  <p:subTnLst>
                                    <p:audio>
                                      <p:cMediaNode>
                                        <p:cTn display="0" masterRel="sameClick">
                                          <p:stCondLst>
                                            <p:cond evt="begin" delay="0">
                                              <p:tn val="40"/>
                                            </p:cond>
                                          </p:stCondLst>
                                          <p:endCondLst>
                                            <p:cond evt="onStopAudio" delay="0">
                                              <p:tgtEl>
                                                <p:sldTgt/>
                                              </p:tgtEl>
                                            </p:cond>
                                          </p:endCondLst>
                                        </p:cTn>
                                        <p:tgtEl>
                                          <p:sndTgt r:embed="rId4" name="camera.wav"/>
                                        </p:tgtEl>
                                      </p:cMediaNode>
                                    </p:audio>
                                  </p:sub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32" fill="hold" grpId="0" nodeType="clickEffect">
                                  <p:stCondLst>
                                    <p:cond delay="0"/>
                                  </p:stCondLst>
                                  <p:childTnLst>
                                    <p:set>
                                      <p:cBhvr>
                                        <p:cTn id="46" dur="1" fill="hold">
                                          <p:stCondLst>
                                            <p:cond delay="0"/>
                                          </p:stCondLst>
                                        </p:cTn>
                                        <p:tgtEl>
                                          <p:spTgt spid="108553">
                                            <p:txEl>
                                              <p:pRg st="0" end="0"/>
                                            </p:txEl>
                                          </p:spTgt>
                                        </p:tgtEl>
                                        <p:attrNameLst>
                                          <p:attrName>style.visibility</p:attrName>
                                        </p:attrNameLst>
                                      </p:cBhvr>
                                      <p:to>
                                        <p:strVal val="visible"/>
                                      </p:to>
                                    </p:set>
                                    <p:animEffect transition="in" filter="box(out)">
                                      <p:cBhvr>
                                        <p:cTn id="47" dur="500"/>
                                        <p:tgtEl>
                                          <p:spTgt spid="108553">
                                            <p:txEl>
                                              <p:pRg st="0" end="0"/>
                                            </p:txEl>
                                          </p:spTgt>
                                        </p:tgtEl>
                                      </p:cBhvr>
                                    </p:animEffect>
                                  </p:childTnLst>
                                  <p:subTnLst>
                                    <p:audio>
                                      <p:cMediaNode>
                                        <p:cTn display="0" masterRel="sameClick">
                                          <p:stCondLst>
                                            <p:cond evt="begin" delay="0">
                                              <p:tn val="45"/>
                                            </p:cond>
                                          </p:stCondLst>
                                          <p:endCondLst>
                                            <p:cond evt="onStopAudio" delay="0">
                                              <p:tgtEl>
                                                <p:sldTgt/>
                                              </p:tgtEl>
                                            </p:cond>
                                          </p:endCondLst>
                                        </p:cTn>
                                        <p:tgtEl>
                                          <p:sndTgt r:embed="rId4" name="camera.wav"/>
                                        </p:tgtEl>
                                      </p:cMediaNode>
                                    </p:audio>
                                  </p:sub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32" fill="hold" grpId="0" nodeType="clickEffect">
                                  <p:stCondLst>
                                    <p:cond delay="0"/>
                                  </p:stCondLst>
                                  <p:childTnLst>
                                    <p:set>
                                      <p:cBhvr>
                                        <p:cTn id="51" dur="1" fill="hold">
                                          <p:stCondLst>
                                            <p:cond delay="0"/>
                                          </p:stCondLst>
                                        </p:cTn>
                                        <p:tgtEl>
                                          <p:spTgt spid="108554">
                                            <p:txEl>
                                              <p:pRg st="0" end="0"/>
                                            </p:txEl>
                                          </p:spTgt>
                                        </p:tgtEl>
                                        <p:attrNameLst>
                                          <p:attrName>style.visibility</p:attrName>
                                        </p:attrNameLst>
                                      </p:cBhvr>
                                      <p:to>
                                        <p:strVal val="visible"/>
                                      </p:to>
                                    </p:set>
                                    <p:animEffect transition="in" filter="box(out)">
                                      <p:cBhvr>
                                        <p:cTn id="52" dur="500"/>
                                        <p:tgtEl>
                                          <p:spTgt spid="108554">
                                            <p:txEl>
                                              <p:pRg st="0" end="0"/>
                                            </p:txEl>
                                          </p:spTgt>
                                        </p:tgtEl>
                                      </p:cBhvr>
                                    </p:animEffect>
                                  </p:childTnLst>
                                  <p:subTnLst>
                                    <p:audio>
                                      <p:cMediaNode>
                                        <p:cTn display="0" masterRel="sameClick">
                                          <p:stCondLst>
                                            <p:cond evt="begin" delay="0">
                                              <p:tn val="50"/>
                                            </p:cond>
                                          </p:stCondLst>
                                          <p:endCondLst>
                                            <p:cond evt="onStopAudio" delay="0">
                                              <p:tgtEl>
                                                <p:sldTgt/>
                                              </p:tgtEl>
                                            </p:cond>
                                          </p:endCondLst>
                                        </p:cTn>
                                        <p:tgtEl>
                                          <p:sndTgt r:embed="rId4" name="camera.wav"/>
                                        </p:tgtEl>
                                      </p:cMediaNode>
                                    </p:audio>
                                  </p:sub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32" fill="hold" nodeType="clickEffect">
                                  <p:stCondLst>
                                    <p:cond delay="0"/>
                                  </p:stCondLst>
                                  <p:childTnLst>
                                    <p:set>
                                      <p:cBhvr>
                                        <p:cTn id="56" dur="1" fill="hold">
                                          <p:stCondLst>
                                            <p:cond delay="0"/>
                                          </p:stCondLst>
                                        </p:cTn>
                                        <p:tgtEl>
                                          <p:spTgt spid="108555"/>
                                        </p:tgtEl>
                                        <p:attrNameLst>
                                          <p:attrName>style.visibility</p:attrName>
                                        </p:attrNameLst>
                                      </p:cBhvr>
                                      <p:to>
                                        <p:strVal val="visible"/>
                                      </p:to>
                                    </p:set>
                                    <p:animEffect transition="in" filter="box(out)">
                                      <p:cBhvr>
                                        <p:cTn id="57" dur="500"/>
                                        <p:tgtEl>
                                          <p:spTgt spid="108555"/>
                                        </p:tgtEl>
                                      </p:cBhvr>
                                    </p:animEffect>
                                  </p:childTnLst>
                                  <p:subTnLst>
                                    <p:audio>
                                      <p:cMediaNode>
                                        <p:cTn display="0" masterRel="sameClick">
                                          <p:stCondLst>
                                            <p:cond evt="begin" delay="0">
                                              <p:tn val="55"/>
                                            </p:cond>
                                          </p:stCondLst>
                                          <p:endCondLst>
                                            <p:cond evt="onStopAudio" delay="0">
                                              <p:tgtEl>
                                                <p:sldTgt/>
                                              </p:tgtEl>
                                            </p:cond>
                                          </p:endCondLst>
                                        </p:cTn>
                                        <p:tgtEl>
                                          <p:sndTgt r:embed="rId4" name="camera.wav"/>
                                        </p:tgtEl>
                                      </p:cMediaNode>
                                    </p:audio>
                                  </p:subTnLst>
                                </p:cTn>
                              </p:par>
                            </p:childTnLst>
                          </p:cTn>
                        </p:par>
                      </p:childTnLst>
                    </p:cTn>
                  </p:par>
                  <p:par>
                    <p:cTn id="58" fill="hold" nodeType="clickPar">
                      <p:stCondLst>
                        <p:cond delay="indefinite"/>
                      </p:stCondLst>
                      <p:childTnLst>
                        <p:par>
                          <p:cTn id="59" fill="hold" nodeType="withGroup">
                            <p:stCondLst>
                              <p:cond delay="0"/>
                            </p:stCondLst>
                            <p:childTnLst>
                              <p:par>
                                <p:cTn id="60" presetID="4" presetClass="entr" presetSubtype="32" fill="hold" grpId="0" nodeType="clickEffect">
                                  <p:stCondLst>
                                    <p:cond delay="0"/>
                                  </p:stCondLst>
                                  <p:childTnLst>
                                    <p:set>
                                      <p:cBhvr>
                                        <p:cTn id="61" dur="1" fill="hold">
                                          <p:stCondLst>
                                            <p:cond delay="0"/>
                                          </p:stCondLst>
                                        </p:cTn>
                                        <p:tgtEl>
                                          <p:spTgt spid="108556">
                                            <p:txEl>
                                              <p:pRg st="0" end="0"/>
                                            </p:txEl>
                                          </p:spTgt>
                                        </p:tgtEl>
                                        <p:attrNameLst>
                                          <p:attrName>style.visibility</p:attrName>
                                        </p:attrNameLst>
                                      </p:cBhvr>
                                      <p:to>
                                        <p:strVal val="visible"/>
                                      </p:to>
                                    </p:set>
                                    <p:animEffect transition="in" filter="box(out)">
                                      <p:cBhvr>
                                        <p:cTn id="62" dur="500"/>
                                        <p:tgtEl>
                                          <p:spTgt spid="108556">
                                            <p:txEl>
                                              <p:pRg st="0" end="0"/>
                                            </p:txEl>
                                          </p:spTgt>
                                        </p:tgtEl>
                                      </p:cBhvr>
                                    </p:animEffect>
                                  </p:childTnLst>
                                  <p:subTnLst>
                                    <p:audio>
                                      <p:cMediaNode>
                                        <p:cTn display="0" masterRel="sameClick">
                                          <p:stCondLst>
                                            <p:cond evt="begin" delay="0">
                                              <p:tn val="60"/>
                                            </p:cond>
                                          </p:stCondLst>
                                          <p:endCondLst>
                                            <p:cond evt="onStopAudio" delay="0">
                                              <p:tgtEl>
                                                <p:sldTgt/>
                                              </p:tgtEl>
                                            </p:cond>
                                          </p:endCondLst>
                                        </p:cTn>
                                        <p:tgtEl>
                                          <p:sndTgt r:embed="rId4" name="camera.wav"/>
                                        </p:tgtEl>
                                      </p:cMediaNode>
                                    </p:audio>
                                  </p:subTnLst>
                                </p:cTn>
                              </p:par>
                            </p:childTnLst>
                          </p:cTn>
                        </p:par>
                      </p:childTnLst>
                    </p:cTn>
                  </p:par>
                  <p:par>
                    <p:cTn id="63" fill="hold" nodeType="clickPar">
                      <p:stCondLst>
                        <p:cond delay="indefinite"/>
                      </p:stCondLst>
                      <p:childTnLst>
                        <p:par>
                          <p:cTn id="64" fill="hold" nodeType="withGroup">
                            <p:stCondLst>
                              <p:cond delay="0"/>
                            </p:stCondLst>
                            <p:childTnLst>
                              <p:par>
                                <p:cTn id="65" presetID="4" presetClass="entr" presetSubtype="32" fill="hold" grpId="0" nodeType="clickEffect">
                                  <p:stCondLst>
                                    <p:cond delay="0"/>
                                  </p:stCondLst>
                                  <p:childTnLst>
                                    <p:set>
                                      <p:cBhvr>
                                        <p:cTn id="66" dur="1" fill="hold">
                                          <p:stCondLst>
                                            <p:cond delay="0"/>
                                          </p:stCondLst>
                                        </p:cTn>
                                        <p:tgtEl>
                                          <p:spTgt spid="108557"/>
                                        </p:tgtEl>
                                        <p:attrNameLst>
                                          <p:attrName>style.visibility</p:attrName>
                                        </p:attrNameLst>
                                      </p:cBhvr>
                                      <p:to>
                                        <p:strVal val="visible"/>
                                      </p:to>
                                    </p:set>
                                    <p:animEffect transition="in" filter="box(out)">
                                      <p:cBhvr>
                                        <p:cTn id="67" dur="500"/>
                                        <p:tgtEl>
                                          <p:spTgt spid="108557"/>
                                        </p:tgtEl>
                                      </p:cBhvr>
                                    </p:animEffect>
                                  </p:childTnLst>
                                  <p:subTnLst>
                                    <p:audio>
                                      <p:cMediaNode>
                                        <p:cTn display="0" masterRel="sameClick">
                                          <p:stCondLst>
                                            <p:cond evt="begin" delay="0">
                                              <p:tn val="65"/>
                                            </p:cond>
                                          </p:stCondLst>
                                          <p:endCondLst>
                                            <p:cond evt="onStopAudio" delay="0">
                                              <p:tgtEl>
                                                <p:sldTgt/>
                                              </p:tgtEl>
                                            </p:cond>
                                          </p:endCondLst>
                                        </p:cTn>
                                        <p:tgtEl>
                                          <p:sndTgt r:embed="rId4"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build="p" autoUpdateAnimBg="0"/>
      <p:bldP spid="108548" grpId="0" build="p" autoUpdateAnimBg="0"/>
      <p:bldP spid="108549" grpId="0" build="p" autoUpdateAnimBg="0"/>
      <p:bldP spid="108550" grpId="0" animBg="1"/>
      <p:bldP spid="108551" grpId="0" build="p" autoUpdateAnimBg="0"/>
      <p:bldP spid="108552" grpId="0" build="p" autoUpdateAnimBg="0"/>
      <p:bldP spid="108553" grpId="0" build="p" autoUpdateAnimBg="0"/>
      <p:bldP spid="108554" grpId="0" build="p" autoUpdateAnimBg="0"/>
      <p:bldP spid="108556" grpId="0" build="p" autoUpdateAnimBg="0"/>
      <p:bldP spid="108557" grpId="0" animBg="1"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533400" y="0"/>
            <a:ext cx="7924800" cy="1793875"/>
          </a:xfrm>
          <a:prstGeom prst="rect">
            <a:avLst/>
          </a:prstGeom>
          <a:solidFill>
            <a:srgbClr val="FFFF00"/>
          </a:solidFill>
          <a:ln w="254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dirty="0">
                <a:latin typeface="Comic Sans MS" pitchFamily="66" charset="0"/>
              </a:rPr>
              <a:t>Example:  Titration of a Strong Base and a Weak Acid</a:t>
            </a:r>
          </a:p>
          <a:p>
            <a:pPr eaLnBrk="1" hangingPunct="1">
              <a:spcBef>
                <a:spcPct val="50000"/>
              </a:spcBef>
            </a:pPr>
            <a:r>
              <a:rPr lang="en-US" sz="2000" dirty="0">
                <a:latin typeface="Comic Sans MS" pitchFamily="66" charset="0"/>
              </a:rPr>
              <a:t>Calculate the pH when the following quantities of </a:t>
            </a:r>
            <a:r>
              <a:rPr lang="en-US" sz="2000" dirty="0" smtClean="0">
                <a:latin typeface="Comic Sans MS" pitchFamily="66" charset="0"/>
              </a:rPr>
              <a:t>0.050M </a:t>
            </a:r>
            <a:r>
              <a:rPr lang="en-US" sz="2000" dirty="0">
                <a:latin typeface="Comic Sans MS" pitchFamily="66" charset="0"/>
              </a:rPr>
              <a:t>KOH solution have been added to 50.0 ml of a </a:t>
            </a:r>
            <a:r>
              <a:rPr lang="en-US" sz="2000" dirty="0" smtClean="0">
                <a:latin typeface="Comic Sans MS" pitchFamily="66" charset="0"/>
              </a:rPr>
              <a:t>0.025M </a:t>
            </a:r>
            <a:r>
              <a:rPr lang="en-US" sz="2000" dirty="0">
                <a:latin typeface="Comic Sans MS" pitchFamily="66" charset="0"/>
              </a:rPr>
              <a:t>solution of benzoic acid (HC</a:t>
            </a:r>
            <a:r>
              <a:rPr lang="en-US" sz="2000" baseline="-25000" dirty="0">
                <a:latin typeface="Comic Sans MS" pitchFamily="66" charset="0"/>
              </a:rPr>
              <a:t>7</a:t>
            </a:r>
            <a:r>
              <a:rPr lang="en-US" sz="2000" dirty="0">
                <a:latin typeface="Comic Sans MS" pitchFamily="66" charset="0"/>
              </a:rPr>
              <a:t>H</a:t>
            </a:r>
            <a:r>
              <a:rPr lang="en-US" sz="2000" baseline="-25000" dirty="0">
                <a:latin typeface="Comic Sans MS" pitchFamily="66" charset="0"/>
              </a:rPr>
              <a:t>5</a:t>
            </a:r>
            <a:r>
              <a:rPr lang="en-US" sz="2000" dirty="0">
                <a:latin typeface="Comic Sans MS" pitchFamily="66" charset="0"/>
              </a:rPr>
              <a:t>O</a:t>
            </a:r>
            <a:r>
              <a:rPr lang="en-US" sz="2000" baseline="-25000" dirty="0">
                <a:latin typeface="Comic Sans MS" pitchFamily="66" charset="0"/>
              </a:rPr>
              <a:t>2</a:t>
            </a:r>
            <a:r>
              <a:rPr lang="en-US" sz="2000" dirty="0">
                <a:latin typeface="Comic Sans MS" pitchFamily="66" charset="0"/>
              </a:rPr>
              <a:t>    </a:t>
            </a:r>
            <a:r>
              <a:rPr lang="en-US" sz="2000" dirty="0" err="1">
                <a:latin typeface="Comic Sans MS" pitchFamily="66" charset="0"/>
              </a:rPr>
              <a:t>Ka</a:t>
            </a:r>
            <a:r>
              <a:rPr lang="en-US" sz="2000" dirty="0">
                <a:latin typeface="Comic Sans MS" pitchFamily="66" charset="0"/>
              </a:rPr>
              <a:t> = 6.5x10</a:t>
            </a:r>
            <a:r>
              <a:rPr lang="en-US" sz="2000" baseline="30000" dirty="0">
                <a:latin typeface="Comic Sans MS" pitchFamily="66" charset="0"/>
              </a:rPr>
              <a:t>-5</a:t>
            </a:r>
            <a:r>
              <a:rPr lang="en-US" sz="2000" dirty="0">
                <a:latin typeface="Comic Sans MS" pitchFamily="66" charset="0"/>
              </a:rPr>
              <a:t>).   A) 20.0ml     B) 25.0ml     C) 30.0ml</a:t>
            </a:r>
          </a:p>
        </p:txBody>
      </p:sp>
      <p:sp>
        <p:nvSpPr>
          <p:cNvPr id="27651" name="Text Box 3"/>
          <p:cNvSpPr txBox="1">
            <a:spLocks noChangeArrowheads="1"/>
          </p:cNvSpPr>
          <p:nvPr/>
        </p:nvSpPr>
        <p:spPr bwMode="auto">
          <a:xfrm>
            <a:off x="914400" y="2133600"/>
            <a:ext cx="7391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solidFill>
                  <a:schemeClr val="hlink"/>
                </a:solidFill>
                <a:latin typeface="Comic Sans MS" pitchFamily="66" charset="0"/>
              </a:rPr>
              <a:t>Step 3:  At the equivalence point (25.0 ml KOH added)</a:t>
            </a:r>
          </a:p>
        </p:txBody>
      </p:sp>
      <p:sp>
        <p:nvSpPr>
          <p:cNvPr id="110596" name="Text Box 4"/>
          <p:cNvSpPr txBox="1">
            <a:spLocks noChangeArrowheads="1"/>
          </p:cNvSpPr>
          <p:nvPr/>
        </p:nvSpPr>
        <p:spPr bwMode="auto">
          <a:xfrm>
            <a:off x="2362200" y="3581400"/>
            <a:ext cx="670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400">
                <a:latin typeface="Comic Sans MS" pitchFamily="66" charset="0"/>
              </a:rPr>
              <a:t>C</a:t>
            </a:r>
            <a:r>
              <a:rPr lang="en-US" sz="2400" baseline="-25000">
                <a:latin typeface="Comic Sans MS" pitchFamily="66" charset="0"/>
              </a:rPr>
              <a:t>6</a:t>
            </a:r>
            <a:r>
              <a:rPr lang="en-US" sz="2400">
                <a:latin typeface="Comic Sans MS" pitchFamily="66" charset="0"/>
              </a:rPr>
              <a:t>H</a:t>
            </a:r>
            <a:r>
              <a:rPr lang="en-US" sz="2400" baseline="-25000">
                <a:latin typeface="Comic Sans MS" pitchFamily="66" charset="0"/>
              </a:rPr>
              <a:t>5</a:t>
            </a:r>
            <a:r>
              <a:rPr lang="en-US" sz="2400">
                <a:latin typeface="Comic Sans MS" pitchFamily="66" charset="0"/>
              </a:rPr>
              <a:t>COOH  +  KOH  </a:t>
            </a:r>
            <a:r>
              <a:rPr lang="en-US" sz="2400">
                <a:latin typeface="Comic Sans MS" pitchFamily="66" charset="0"/>
                <a:sym typeface="Wingdings" pitchFamily="2" charset="2"/>
              </a:rPr>
              <a:t>  KC</a:t>
            </a:r>
            <a:r>
              <a:rPr lang="en-US" sz="2400" baseline="-25000">
                <a:latin typeface="Comic Sans MS" pitchFamily="66" charset="0"/>
                <a:sym typeface="Wingdings" pitchFamily="2" charset="2"/>
              </a:rPr>
              <a:t>6</a:t>
            </a:r>
            <a:r>
              <a:rPr lang="en-US" sz="2400">
                <a:latin typeface="Comic Sans MS" pitchFamily="66" charset="0"/>
                <a:sym typeface="Wingdings" pitchFamily="2" charset="2"/>
              </a:rPr>
              <a:t>H</a:t>
            </a:r>
            <a:r>
              <a:rPr lang="en-US" sz="2400" baseline="-25000">
                <a:latin typeface="Comic Sans MS" pitchFamily="66" charset="0"/>
                <a:sym typeface="Wingdings" pitchFamily="2" charset="2"/>
              </a:rPr>
              <a:t>5</a:t>
            </a:r>
            <a:r>
              <a:rPr lang="en-US" sz="2400">
                <a:latin typeface="Comic Sans MS" pitchFamily="66" charset="0"/>
                <a:sym typeface="Wingdings" pitchFamily="2" charset="2"/>
              </a:rPr>
              <a:t>COO  +  H</a:t>
            </a:r>
            <a:r>
              <a:rPr lang="en-US" sz="2400" baseline="-25000">
                <a:latin typeface="Comic Sans MS" pitchFamily="66" charset="0"/>
                <a:sym typeface="Wingdings" pitchFamily="2" charset="2"/>
              </a:rPr>
              <a:t>2</a:t>
            </a:r>
            <a:r>
              <a:rPr lang="en-US" sz="2400">
                <a:latin typeface="Comic Sans MS" pitchFamily="66" charset="0"/>
                <a:sym typeface="Wingdings" pitchFamily="2" charset="2"/>
              </a:rPr>
              <a:t>O</a:t>
            </a:r>
            <a:endParaRPr lang="en-US" sz="2400">
              <a:latin typeface="Comic Sans MS" pitchFamily="66" charset="0"/>
            </a:endParaRPr>
          </a:p>
        </p:txBody>
      </p:sp>
      <p:sp>
        <p:nvSpPr>
          <p:cNvPr id="110597" name="Text Box 5"/>
          <p:cNvSpPr txBox="1">
            <a:spLocks noChangeArrowheads="1"/>
          </p:cNvSpPr>
          <p:nvPr/>
        </p:nvSpPr>
        <p:spPr bwMode="auto">
          <a:xfrm>
            <a:off x="1066800" y="2574925"/>
            <a:ext cx="6400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(50.0ml)(0.025M HC</a:t>
            </a:r>
            <a:r>
              <a:rPr lang="en-US" sz="2000" baseline="-25000">
                <a:latin typeface="Comic Sans MS" pitchFamily="66" charset="0"/>
              </a:rPr>
              <a:t>7</a:t>
            </a:r>
            <a:r>
              <a:rPr lang="en-US" sz="2000">
                <a:latin typeface="Comic Sans MS" pitchFamily="66" charset="0"/>
              </a:rPr>
              <a:t>H</a:t>
            </a:r>
            <a:r>
              <a:rPr lang="en-US" sz="2000" baseline="-25000">
                <a:latin typeface="Comic Sans MS" pitchFamily="66" charset="0"/>
              </a:rPr>
              <a:t>5</a:t>
            </a:r>
            <a:r>
              <a:rPr lang="en-US" sz="2000">
                <a:latin typeface="Comic Sans MS" pitchFamily="66" charset="0"/>
              </a:rPr>
              <a:t>O</a:t>
            </a:r>
            <a:r>
              <a:rPr lang="en-US" sz="2000" baseline="-25000">
                <a:latin typeface="Comic Sans MS" pitchFamily="66" charset="0"/>
              </a:rPr>
              <a:t>2</a:t>
            </a:r>
            <a:r>
              <a:rPr lang="en-US" sz="2000">
                <a:latin typeface="Comic Sans MS" pitchFamily="66" charset="0"/>
              </a:rPr>
              <a:t>)  =  1.25 mmol acid</a:t>
            </a:r>
          </a:p>
        </p:txBody>
      </p:sp>
      <p:sp>
        <p:nvSpPr>
          <p:cNvPr id="110598" name="Text Box 6"/>
          <p:cNvSpPr txBox="1">
            <a:spLocks noChangeArrowheads="1"/>
          </p:cNvSpPr>
          <p:nvPr/>
        </p:nvSpPr>
        <p:spPr bwMode="auto">
          <a:xfrm>
            <a:off x="1524000" y="3032125"/>
            <a:ext cx="5486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(25.0ml)(0.050M KOH)  =  1.25 mmol base</a:t>
            </a:r>
          </a:p>
        </p:txBody>
      </p:sp>
      <p:sp>
        <p:nvSpPr>
          <p:cNvPr id="110599" name="Text Box 7"/>
          <p:cNvSpPr txBox="1">
            <a:spLocks noChangeArrowheads="1"/>
          </p:cNvSpPr>
          <p:nvPr/>
        </p:nvSpPr>
        <p:spPr bwMode="auto">
          <a:xfrm>
            <a:off x="228600" y="5715000"/>
            <a:ext cx="32766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This solution is identical to one that contains .00125 mol KC</a:t>
            </a:r>
            <a:r>
              <a:rPr lang="en-US" sz="2800" baseline="-25000">
                <a:latin typeface="Comic Sans MS" pitchFamily="66" charset="0"/>
              </a:rPr>
              <a:t>7</a:t>
            </a:r>
            <a:r>
              <a:rPr lang="en-US" sz="2000">
                <a:latin typeface="Comic Sans MS" pitchFamily="66" charset="0"/>
              </a:rPr>
              <a:t>H</a:t>
            </a:r>
            <a:r>
              <a:rPr lang="en-US" sz="2800" baseline="-25000">
                <a:latin typeface="Comic Sans MS" pitchFamily="66" charset="0"/>
              </a:rPr>
              <a:t>5</a:t>
            </a:r>
            <a:r>
              <a:rPr lang="en-US" sz="2000">
                <a:latin typeface="Comic Sans MS" pitchFamily="66" charset="0"/>
              </a:rPr>
              <a:t>O</a:t>
            </a:r>
            <a:r>
              <a:rPr lang="en-US" sz="2800" baseline="-25000">
                <a:latin typeface="Comic Sans MS" pitchFamily="66" charset="0"/>
              </a:rPr>
              <a:t>2</a:t>
            </a:r>
          </a:p>
        </p:txBody>
      </p:sp>
      <p:graphicFrame>
        <p:nvGraphicFramePr>
          <p:cNvPr id="110600" name="Object 8"/>
          <p:cNvGraphicFramePr>
            <a:graphicFrameLocks noChangeAspect="1"/>
          </p:cNvGraphicFramePr>
          <p:nvPr/>
        </p:nvGraphicFramePr>
        <p:xfrm>
          <a:off x="4191000" y="5943600"/>
          <a:ext cx="4495800" cy="762000"/>
        </p:xfrm>
        <a:graphic>
          <a:graphicData uri="http://schemas.openxmlformats.org/presentationml/2006/ole">
            <mc:AlternateContent xmlns:mc="http://schemas.openxmlformats.org/markup-compatibility/2006">
              <mc:Choice xmlns:v="urn:schemas-microsoft-com:vml" Requires="v">
                <p:oleObj spid="_x0000_s27681" name="Equation" r:id="rId5" imgW="2247840" imgH="380880" progId="Equation.DSMT4">
                  <p:embed/>
                </p:oleObj>
              </mc:Choice>
              <mc:Fallback>
                <p:oleObj name="Equation" r:id="rId5" imgW="2247840" imgH="38088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1000" y="5943600"/>
                        <a:ext cx="4495800" cy="762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6502" name="Text Box 6"/>
          <p:cNvSpPr txBox="1">
            <a:spLocks noChangeArrowheads="1"/>
          </p:cNvSpPr>
          <p:nvPr/>
        </p:nvSpPr>
        <p:spPr bwMode="auto">
          <a:xfrm>
            <a:off x="685800" y="4114800"/>
            <a:ext cx="1524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Before rxn</a:t>
            </a:r>
          </a:p>
        </p:txBody>
      </p:sp>
      <p:sp>
        <p:nvSpPr>
          <p:cNvPr id="106503" name="Text Box 7"/>
          <p:cNvSpPr txBox="1">
            <a:spLocks noChangeArrowheads="1"/>
          </p:cNvSpPr>
          <p:nvPr/>
        </p:nvSpPr>
        <p:spPr bwMode="auto">
          <a:xfrm>
            <a:off x="2667000" y="4038600"/>
            <a:ext cx="594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1.25 mmol     1.25 mmol         0.00 mmol</a:t>
            </a:r>
          </a:p>
        </p:txBody>
      </p:sp>
      <p:sp>
        <p:nvSpPr>
          <p:cNvPr id="106504" name="Text Box 8"/>
          <p:cNvSpPr txBox="1">
            <a:spLocks noChangeArrowheads="1"/>
          </p:cNvSpPr>
          <p:nvPr/>
        </p:nvSpPr>
        <p:spPr bwMode="auto">
          <a:xfrm>
            <a:off x="685800" y="4572000"/>
            <a:ext cx="7924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Change              -1.25 mmol   -1.25 mmol       +1.25mmol</a:t>
            </a:r>
          </a:p>
        </p:txBody>
      </p:sp>
      <p:sp>
        <p:nvSpPr>
          <p:cNvPr id="106505" name="Line 9"/>
          <p:cNvSpPr>
            <a:spLocks noChangeShapeType="1"/>
          </p:cNvSpPr>
          <p:nvPr/>
        </p:nvSpPr>
        <p:spPr bwMode="auto">
          <a:xfrm>
            <a:off x="304800" y="5029200"/>
            <a:ext cx="8305800" cy="0"/>
          </a:xfrm>
          <a:prstGeom prst="line">
            <a:avLst/>
          </a:prstGeom>
          <a:noFill/>
          <a:ln w="25400">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06506" name="Text Box 10"/>
          <p:cNvSpPr txBox="1">
            <a:spLocks noChangeArrowheads="1"/>
          </p:cNvSpPr>
          <p:nvPr/>
        </p:nvSpPr>
        <p:spPr bwMode="auto">
          <a:xfrm>
            <a:off x="685800" y="5181600"/>
            <a:ext cx="7924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After rxn           0.00 mmol    0.00 mmol        1.25 mmol</a:t>
            </a:r>
          </a:p>
        </p:txBody>
      </p:sp>
      <p:sp>
        <p:nvSpPr>
          <p:cNvPr id="27663" name="Line 15"/>
          <p:cNvSpPr>
            <a:spLocks noChangeShapeType="1"/>
          </p:cNvSpPr>
          <p:nvPr/>
        </p:nvSpPr>
        <p:spPr bwMode="auto">
          <a:xfrm>
            <a:off x="3124200" y="6248400"/>
            <a:ext cx="609600" cy="0"/>
          </a:xfrm>
          <a:prstGeom prst="line">
            <a:avLst/>
          </a:prstGeom>
          <a:noFill/>
          <a:ln w="349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10597">
                                            <p:txEl>
                                              <p:pRg st="0" end="0"/>
                                            </p:txEl>
                                          </p:spTgt>
                                        </p:tgtEl>
                                        <p:attrNameLst>
                                          <p:attrName>style.visibility</p:attrName>
                                        </p:attrNameLst>
                                      </p:cBhvr>
                                      <p:to>
                                        <p:strVal val="visible"/>
                                      </p:to>
                                    </p:set>
                                    <p:animEffect transition="in" filter="box(out)">
                                      <p:cBhvr>
                                        <p:cTn id="7" dur="500"/>
                                        <p:tgtEl>
                                          <p:spTgt spid="110597">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4"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10598">
                                            <p:txEl>
                                              <p:pRg st="0" end="0"/>
                                            </p:txEl>
                                          </p:spTgt>
                                        </p:tgtEl>
                                        <p:attrNameLst>
                                          <p:attrName>style.visibility</p:attrName>
                                        </p:attrNameLst>
                                      </p:cBhvr>
                                      <p:to>
                                        <p:strVal val="visible"/>
                                      </p:to>
                                    </p:set>
                                    <p:animEffect transition="in" filter="box(out)">
                                      <p:cBhvr>
                                        <p:cTn id="12" dur="500"/>
                                        <p:tgtEl>
                                          <p:spTgt spid="110598">
                                            <p:txEl>
                                              <p:pRg st="0" end="0"/>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4"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10596">
                                            <p:txEl>
                                              <p:pRg st="0" end="0"/>
                                            </p:txEl>
                                          </p:spTgt>
                                        </p:tgtEl>
                                        <p:attrNameLst>
                                          <p:attrName>style.visibility</p:attrName>
                                        </p:attrNameLst>
                                      </p:cBhvr>
                                      <p:to>
                                        <p:strVal val="visible"/>
                                      </p:to>
                                    </p:set>
                                    <p:animEffect transition="in" filter="box(out)">
                                      <p:cBhvr>
                                        <p:cTn id="17" dur="500"/>
                                        <p:tgtEl>
                                          <p:spTgt spid="110596">
                                            <p:txEl>
                                              <p:pRg st="0" end="0"/>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4"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06502"/>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106503"/>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06505"/>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106504"/>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106506"/>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110599"/>
                                        </p:tgtEl>
                                        <p:attrNameLst>
                                          <p:attrName>style.visibility</p:attrName>
                                        </p:attrNameLst>
                                      </p:cBhvr>
                                      <p:to>
                                        <p:strVal val="visible"/>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7663"/>
                                        </p:tgtEl>
                                        <p:attrNameLst>
                                          <p:attrName>style.visibility</p:attrName>
                                        </p:attrNameLst>
                                      </p:cBhvr>
                                      <p:to>
                                        <p:strVal val="visible"/>
                                      </p:to>
                                    </p:set>
                                  </p:child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ntr" presetSubtype="0" fill="hold" nodeType="clickEffect">
                                  <p:stCondLst>
                                    <p:cond delay="0"/>
                                  </p:stCondLst>
                                  <p:childTnLst>
                                    <p:set>
                                      <p:cBhvr>
                                        <p:cTn id="45" dur="1" fill="hold">
                                          <p:stCondLst>
                                            <p:cond delay="0"/>
                                          </p:stCondLst>
                                        </p:cTn>
                                        <p:tgtEl>
                                          <p:spTgt spid="1106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6" grpId="0" build="p" autoUpdateAnimBg="0"/>
      <p:bldP spid="110597" grpId="0" build="p" autoUpdateAnimBg="0"/>
      <p:bldP spid="110598" grpId="0" build="p" autoUpdateAnimBg="0"/>
      <p:bldP spid="110599" grpId="0"/>
      <p:bldP spid="106502" grpId="0"/>
      <p:bldP spid="106503" grpId="0"/>
      <p:bldP spid="106504" grpId="0"/>
      <p:bldP spid="106505" grpId="0" animBg="1"/>
      <p:bldP spid="106506" grpId="0"/>
      <p:bldP spid="2766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609600" y="152400"/>
            <a:ext cx="7772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This is the same as asking “what is the pH of a .0167M solution of KC</a:t>
            </a:r>
            <a:r>
              <a:rPr lang="en-US" sz="2000" baseline="-25000">
                <a:latin typeface="Comic Sans MS" pitchFamily="66" charset="0"/>
              </a:rPr>
              <a:t>7</a:t>
            </a:r>
            <a:r>
              <a:rPr lang="en-US" sz="2000">
                <a:latin typeface="Comic Sans MS" pitchFamily="66" charset="0"/>
              </a:rPr>
              <a:t>H</a:t>
            </a:r>
            <a:r>
              <a:rPr lang="en-US" sz="2000" baseline="-25000">
                <a:latin typeface="Comic Sans MS" pitchFamily="66" charset="0"/>
              </a:rPr>
              <a:t>5</a:t>
            </a:r>
            <a:r>
              <a:rPr lang="en-US" sz="2000">
                <a:latin typeface="Comic Sans MS" pitchFamily="66" charset="0"/>
              </a:rPr>
              <a:t>O</a:t>
            </a:r>
            <a:r>
              <a:rPr lang="en-US" sz="2000" baseline="-25000">
                <a:latin typeface="Comic Sans MS" pitchFamily="66" charset="0"/>
              </a:rPr>
              <a:t>2</a:t>
            </a:r>
            <a:r>
              <a:rPr lang="en-US" sz="2000">
                <a:latin typeface="Comic Sans MS" pitchFamily="66" charset="0"/>
              </a:rPr>
              <a:t>?”</a:t>
            </a:r>
          </a:p>
        </p:txBody>
      </p:sp>
      <p:sp>
        <p:nvSpPr>
          <p:cNvPr id="112643" name="Text Box 3"/>
          <p:cNvSpPr txBox="1">
            <a:spLocks noChangeArrowheads="1"/>
          </p:cNvSpPr>
          <p:nvPr/>
        </p:nvSpPr>
        <p:spPr bwMode="auto">
          <a:xfrm>
            <a:off x="1600200" y="1066800"/>
            <a:ext cx="5562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800">
                <a:latin typeface="Comic Sans MS" pitchFamily="66" charset="0"/>
              </a:rPr>
              <a:t>KC</a:t>
            </a:r>
            <a:r>
              <a:rPr lang="en-US" sz="2000" baseline="-25000">
                <a:latin typeface="Comic Sans MS" pitchFamily="66" charset="0"/>
              </a:rPr>
              <a:t>7</a:t>
            </a:r>
            <a:r>
              <a:rPr lang="en-US" sz="2800">
                <a:latin typeface="Comic Sans MS" pitchFamily="66" charset="0"/>
              </a:rPr>
              <a:t>H</a:t>
            </a:r>
            <a:r>
              <a:rPr lang="en-US" sz="2000" baseline="-25000">
                <a:latin typeface="Comic Sans MS" pitchFamily="66" charset="0"/>
              </a:rPr>
              <a:t>5</a:t>
            </a:r>
            <a:r>
              <a:rPr lang="en-US" sz="2800">
                <a:latin typeface="Comic Sans MS" pitchFamily="66" charset="0"/>
              </a:rPr>
              <a:t>O</a:t>
            </a:r>
            <a:r>
              <a:rPr lang="en-US" sz="2000" baseline="-25000">
                <a:latin typeface="Comic Sans MS" pitchFamily="66" charset="0"/>
              </a:rPr>
              <a:t>2</a:t>
            </a:r>
            <a:r>
              <a:rPr lang="en-US" sz="2800">
                <a:latin typeface="Comic Sans MS" pitchFamily="66" charset="0"/>
              </a:rPr>
              <a:t>  </a:t>
            </a:r>
            <a:r>
              <a:rPr lang="en-US" sz="2800">
                <a:latin typeface="Comic Sans MS" pitchFamily="66" charset="0"/>
                <a:sym typeface="Wingdings" pitchFamily="2" charset="2"/>
              </a:rPr>
              <a:t>  K</a:t>
            </a:r>
            <a:r>
              <a:rPr lang="en-US" sz="2000" baseline="30000">
                <a:latin typeface="Comic Sans MS" pitchFamily="66" charset="0"/>
                <a:sym typeface="Wingdings" pitchFamily="2" charset="2"/>
              </a:rPr>
              <a:t>+</a:t>
            </a:r>
            <a:r>
              <a:rPr lang="en-US" sz="2800">
                <a:latin typeface="Comic Sans MS" pitchFamily="66" charset="0"/>
                <a:sym typeface="Wingdings" pitchFamily="2" charset="2"/>
              </a:rPr>
              <a:t>  +  C</a:t>
            </a:r>
            <a:r>
              <a:rPr lang="en-US" sz="2000" baseline="-25000">
                <a:latin typeface="Comic Sans MS" pitchFamily="66" charset="0"/>
                <a:sym typeface="Wingdings" pitchFamily="2" charset="2"/>
              </a:rPr>
              <a:t>7</a:t>
            </a:r>
            <a:r>
              <a:rPr lang="en-US" sz="2800">
                <a:latin typeface="Comic Sans MS" pitchFamily="66" charset="0"/>
                <a:sym typeface="Wingdings" pitchFamily="2" charset="2"/>
              </a:rPr>
              <a:t>H</a:t>
            </a:r>
            <a:r>
              <a:rPr lang="en-US" sz="2000" baseline="-25000">
                <a:latin typeface="Comic Sans MS" pitchFamily="66" charset="0"/>
                <a:sym typeface="Wingdings" pitchFamily="2" charset="2"/>
              </a:rPr>
              <a:t>5</a:t>
            </a:r>
            <a:r>
              <a:rPr lang="en-US" sz="2800">
                <a:latin typeface="Comic Sans MS" pitchFamily="66" charset="0"/>
                <a:sym typeface="Wingdings" pitchFamily="2" charset="2"/>
              </a:rPr>
              <a:t>O</a:t>
            </a:r>
            <a:r>
              <a:rPr lang="en-US" sz="2000" baseline="-25000">
                <a:latin typeface="Comic Sans MS" pitchFamily="66" charset="0"/>
                <a:sym typeface="Wingdings" pitchFamily="2" charset="2"/>
              </a:rPr>
              <a:t>2</a:t>
            </a:r>
            <a:r>
              <a:rPr lang="en-US" sz="2000" baseline="30000">
                <a:latin typeface="Comic Sans MS" pitchFamily="66" charset="0"/>
                <a:sym typeface="Wingdings" pitchFamily="2" charset="2"/>
              </a:rPr>
              <a:t>-</a:t>
            </a:r>
            <a:endParaRPr lang="en-US" sz="2000" baseline="30000">
              <a:latin typeface="Comic Sans MS" pitchFamily="66" charset="0"/>
            </a:endParaRPr>
          </a:p>
        </p:txBody>
      </p:sp>
      <p:sp>
        <p:nvSpPr>
          <p:cNvPr id="112644" name="Text Box 4"/>
          <p:cNvSpPr txBox="1">
            <a:spLocks noChangeArrowheads="1"/>
          </p:cNvSpPr>
          <p:nvPr/>
        </p:nvSpPr>
        <p:spPr bwMode="auto">
          <a:xfrm>
            <a:off x="990600" y="1600200"/>
            <a:ext cx="7391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Now, the C</a:t>
            </a:r>
            <a:r>
              <a:rPr lang="en-US" sz="2000" baseline="-25000">
                <a:latin typeface="Comic Sans MS" pitchFamily="66" charset="0"/>
              </a:rPr>
              <a:t>7</a:t>
            </a:r>
            <a:r>
              <a:rPr lang="en-US" sz="2000">
                <a:latin typeface="Comic Sans MS" pitchFamily="66" charset="0"/>
              </a:rPr>
              <a:t>H</a:t>
            </a:r>
            <a:r>
              <a:rPr lang="en-US" sz="2000" baseline="-25000">
                <a:latin typeface="Comic Sans MS" pitchFamily="66" charset="0"/>
              </a:rPr>
              <a:t>5</a:t>
            </a:r>
            <a:r>
              <a:rPr lang="en-US" sz="2000">
                <a:latin typeface="Comic Sans MS" pitchFamily="66" charset="0"/>
              </a:rPr>
              <a:t>O</a:t>
            </a:r>
            <a:r>
              <a:rPr lang="en-US" sz="2000" baseline="-25000">
                <a:latin typeface="Comic Sans MS" pitchFamily="66" charset="0"/>
              </a:rPr>
              <a:t>2</a:t>
            </a:r>
            <a:r>
              <a:rPr lang="en-US" sz="2000" baseline="30000">
                <a:latin typeface="Comic Sans MS" pitchFamily="66" charset="0"/>
              </a:rPr>
              <a:t>-</a:t>
            </a:r>
            <a:r>
              <a:rPr lang="en-US" sz="2000">
                <a:latin typeface="Comic Sans MS" pitchFamily="66" charset="0"/>
              </a:rPr>
              <a:t> ion reacts with water to form a base  (remember, it the salt of a strong base and a weak acid)</a:t>
            </a:r>
          </a:p>
        </p:txBody>
      </p:sp>
      <p:sp>
        <p:nvSpPr>
          <p:cNvPr id="112645" name="Text Box 5"/>
          <p:cNvSpPr txBox="1">
            <a:spLocks noChangeArrowheads="1"/>
          </p:cNvSpPr>
          <p:nvPr/>
        </p:nvSpPr>
        <p:spPr bwMode="auto">
          <a:xfrm>
            <a:off x="1143000" y="2362200"/>
            <a:ext cx="7848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800">
                <a:latin typeface="Comic Sans MS" pitchFamily="66" charset="0"/>
              </a:rPr>
              <a:t>C</a:t>
            </a:r>
            <a:r>
              <a:rPr lang="en-US" sz="2000" baseline="-25000">
                <a:latin typeface="Comic Sans MS" pitchFamily="66" charset="0"/>
              </a:rPr>
              <a:t>6</a:t>
            </a:r>
            <a:r>
              <a:rPr lang="en-US" sz="2800">
                <a:latin typeface="Comic Sans MS" pitchFamily="66" charset="0"/>
              </a:rPr>
              <a:t>H</a:t>
            </a:r>
            <a:r>
              <a:rPr lang="en-US" sz="2000" baseline="-25000">
                <a:latin typeface="Comic Sans MS" pitchFamily="66" charset="0"/>
              </a:rPr>
              <a:t>5</a:t>
            </a:r>
            <a:r>
              <a:rPr lang="en-US" sz="2800">
                <a:latin typeface="Comic Sans MS" pitchFamily="66" charset="0"/>
              </a:rPr>
              <a:t>COO</a:t>
            </a:r>
            <a:r>
              <a:rPr lang="en-US" sz="2800" baseline="30000">
                <a:latin typeface="Comic Sans MS" pitchFamily="66" charset="0"/>
              </a:rPr>
              <a:t>-</a:t>
            </a:r>
            <a:r>
              <a:rPr lang="en-US" sz="2800">
                <a:latin typeface="Comic Sans MS" pitchFamily="66" charset="0"/>
              </a:rPr>
              <a:t>   +   H</a:t>
            </a:r>
            <a:r>
              <a:rPr lang="en-US" sz="2000" baseline="-25000">
                <a:latin typeface="Comic Sans MS" pitchFamily="66" charset="0"/>
              </a:rPr>
              <a:t>2</a:t>
            </a:r>
            <a:r>
              <a:rPr lang="en-US" sz="2800">
                <a:latin typeface="Comic Sans MS" pitchFamily="66" charset="0"/>
              </a:rPr>
              <a:t>O   </a:t>
            </a:r>
            <a:r>
              <a:rPr lang="en-US" sz="2800">
                <a:latin typeface="Comic Sans MS" pitchFamily="66" charset="0"/>
                <a:sym typeface="Symbol" pitchFamily="18" charset="2"/>
              </a:rPr>
              <a:t> C</a:t>
            </a:r>
            <a:r>
              <a:rPr lang="en-US" sz="2000" baseline="-25000">
                <a:latin typeface="Comic Sans MS" pitchFamily="66" charset="0"/>
                <a:sym typeface="Symbol" pitchFamily="18" charset="2"/>
              </a:rPr>
              <a:t>6</a:t>
            </a:r>
            <a:r>
              <a:rPr lang="en-US" sz="2800">
                <a:latin typeface="Comic Sans MS" pitchFamily="66" charset="0"/>
                <a:sym typeface="Symbol" pitchFamily="18" charset="2"/>
              </a:rPr>
              <a:t>H</a:t>
            </a:r>
            <a:r>
              <a:rPr lang="en-US" sz="2000" baseline="-25000">
                <a:latin typeface="Comic Sans MS" pitchFamily="66" charset="0"/>
                <a:sym typeface="Symbol" pitchFamily="18" charset="2"/>
              </a:rPr>
              <a:t>5</a:t>
            </a:r>
            <a:r>
              <a:rPr lang="en-US" sz="2800">
                <a:latin typeface="Comic Sans MS" pitchFamily="66" charset="0"/>
                <a:sym typeface="Symbol" pitchFamily="18" charset="2"/>
              </a:rPr>
              <a:t>COOH   +   OH</a:t>
            </a:r>
            <a:r>
              <a:rPr lang="en-US" sz="2800" baseline="30000">
                <a:latin typeface="Comic Sans MS" pitchFamily="66" charset="0"/>
                <a:sym typeface="Symbol" pitchFamily="18" charset="2"/>
              </a:rPr>
              <a:t>-</a:t>
            </a:r>
            <a:endParaRPr lang="en-US" sz="2800" baseline="30000">
              <a:latin typeface="Comic Sans MS" pitchFamily="66" charset="0"/>
            </a:endParaRPr>
          </a:p>
        </p:txBody>
      </p:sp>
      <p:sp>
        <p:nvSpPr>
          <p:cNvPr id="112646" name="Text Box 6"/>
          <p:cNvSpPr txBox="1">
            <a:spLocks noChangeArrowheads="1"/>
          </p:cNvSpPr>
          <p:nvPr/>
        </p:nvSpPr>
        <p:spPr bwMode="auto">
          <a:xfrm>
            <a:off x="609600" y="2819400"/>
            <a:ext cx="914400" cy="180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800">
                <a:latin typeface="Comic Sans MS" pitchFamily="66" charset="0"/>
              </a:rPr>
              <a:t>I</a:t>
            </a:r>
          </a:p>
          <a:p>
            <a:pPr eaLnBrk="1" hangingPunct="1">
              <a:spcBef>
                <a:spcPct val="50000"/>
              </a:spcBef>
            </a:pPr>
            <a:r>
              <a:rPr lang="en-US" sz="2800">
                <a:latin typeface="Comic Sans MS" pitchFamily="66" charset="0"/>
              </a:rPr>
              <a:t>C</a:t>
            </a:r>
          </a:p>
          <a:p>
            <a:pPr eaLnBrk="1" hangingPunct="1">
              <a:spcBef>
                <a:spcPct val="50000"/>
              </a:spcBef>
            </a:pPr>
            <a:r>
              <a:rPr lang="en-US" sz="2800">
                <a:latin typeface="Comic Sans MS" pitchFamily="66" charset="0"/>
              </a:rPr>
              <a:t>E</a:t>
            </a:r>
          </a:p>
        </p:txBody>
      </p:sp>
      <p:sp>
        <p:nvSpPr>
          <p:cNvPr id="112647" name="Text Box 7"/>
          <p:cNvSpPr txBox="1">
            <a:spLocks noChangeArrowheads="1"/>
          </p:cNvSpPr>
          <p:nvPr/>
        </p:nvSpPr>
        <p:spPr bwMode="auto">
          <a:xfrm>
            <a:off x="1371600" y="2971800"/>
            <a:ext cx="7239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.0167M                                          0                          </a:t>
            </a:r>
            <a:r>
              <a:rPr lang="en-US" sz="2000">
                <a:latin typeface="Comic Sans MS" pitchFamily="66" charset="0"/>
                <a:sym typeface="Symbol" pitchFamily="18" charset="2"/>
              </a:rPr>
              <a:t>0</a:t>
            </a:r>
            <a:endParaRPr lang="en-US" sz="2000">
              <a:latin typeface="Comic Sans MS" pitchFamily="66" charset="0"/>
            </a:endParaRPr>
          </a:p>
        </p:txBody>
      </p:sp>
      <p:sp>
        <p:nvSpPr>
          <p:cNvPr id="112648" name="Text Box 8"/>
          <p:cNvSpPr txBox="1">
            <a:spLocks noChangeArrowheads="1"/>
          </p:cNvSpPr>
          <p:nvPr/>
        </p:nvSpPr>
        <p:spPr bwMode="auto">
          <a:xfrm>
            <a:off x="1524000" y="3489325"/>
            <a:ext cx="7010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-x                                              + x                         + x</a:t>
            </a:r>
          </a:p>
        </p:txBody>
      </p:sp>
      <p:sp>
        <p:nvSpPr>
          <p:cNvPr id="112649" name="Line 9"/>
          <p:cNvSpPr>
            <a:spLocks noChangeShapeType="1"/>
          </p:cNvSpPr>
          <p:nvPr/>
        </p:nvSpPr>
        <p:spPr bwMode="auto">
          <a:xfrm>
            <a:off x="609600" y="4038600"/>
            <a:ext cx="8229600" cy="0"/>
          </a:xfrm>
          <a:prstGeom prst="line">
            <a:avLst/>
          </a:prstGeom>
          <a:noFill/>
          <a:ln w="25400">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12650" name="Text Box 10"/>
          <p:cNvSpPr txBox="1">
            <a:spLocks noChangeArrowheads="1"/>
          </p:cNvSpPr>
          <p:nvPr/>
        </p:nvSpPr>
        <p:spPr bwMode="auto">
          <a:xfrm>
            <a:off x="1371600" y="4191000"/>
            <a:ext cx="7467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.0167-x                                          x                          x</a:t>
            </a:r>
          </a:p>
        </p:txBody>
      </p:sp>
      <p:sp>
        <p:nvSpPr>
          <p:cNvPr id="112651" name="Text Box 11"/>
          <p:cNvSpPr txBox="1">
            <a:spLocks noChangeArrowheads="1"/>
          </p:cNvSpPr>
          <p:nvPr/>
        </p:nvSpPr>
        <p:spPr bwMode="auto">
          <a:xfrm>
            <a:off x="2514600" y="4175125"/>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sym typeface="Symbol" pitchFamily="18" charset="2"/>
              </a:rPr>
              <a:t>.0167</a:t>
            </a:r>
            <a:endParaRPr lang="en-US" sz="2000">
              <a:latin typeface="Comic Sans MS" pitchFamily="66" charset="0"/>
            </a:endParaRPr>
          </a:p>
        </p:txBody>
      </p:sp>
      <p:graphicFrame>
        <p:nvGraphicFramePr>
          <p:cNvPr id="112652" name="Object 12"/>
          <p:cNvGraphicFramePr>
            <a:graphicFrameLocks noChangeAspect="1"/>
          </p:cNvGraphicFramePr>
          <p:nvPr/>
        </p:nvGraphicFramePr>
        <p:xfrm>
          <a:off x="1857375" y="4648200"/>
          <a:ext cx="5305425" cy="792163"/>
        </p:xfrm>
        <a:graphic>
          <a:graphicData uri="http://schemas.openxmlformats.org/presentationml/2006/ole">
            <mc:AlternateContent xmlns:mc="http://schemas.openxmlformats.org/markup-compatibility/2006">
              <mc:Choice xmlns:v="urn:schemas-microsoft-com:vml" Requires="v">
                <p:oleObj spid="_x0000_s28705" name="Equation" r:id="rId6" imgW="2641320" imgH="393480" progId="Equation.DSMT4">
                  <p:embed/>
                </p:oleObj>
              </mc:Choice>
              <mc:Fallback>
                <p:oleObj name="Equation" r:id="rId6" imgW="2641320" imgH="393480" progId="Equation.DSMT4">
                  <p:embed/>
                  <p:pic>
                    <p:nvPicPr>
                      <p:cNvPr id="0" name="Object 1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57375" y="4648200"/>
                        <a:ext cx="5305425" cy="7921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2653" name="Text Box 13"/>
          <p:cNvSpPr txBox="1">
            <a:spLocks noChangeArrowheads="1"/>
          </p:cNvSpPr>
          <p:nvPr/>
        </p:nvSpPr>
        <p:spPr bwMode="auto">
          <a:xfrm>
            <a:off x="0" y="5521325"/>
            <a:ext cx="3124200" cy="1336675"/>
          </a:xfrm>
          <a:prstGeom prst="rect">
            <a:avLst/>
          </a:prstGeom>
          <a:solidFill>
            <a:srgbClr val="FFFF00"/>
          </a:solidFill>
          <a:ln w="254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K</a:t>
            </a:r>
            <a:r>
              <a:rPr lang="en-US" sz="2000" baseline="-25000">
                <a:latin typeface="Comic Sans MS" pitchFamily="66" charset="0"/>
              </a:rPr>
              <a:t>a</a:t>
            </a:r>
            <a:r>
              <a:rPr lang="en-US" sz="2000">
                <a:latin typeface="Comic Sans MS" pitchFamily="66" charset="0"/>
              </a:rPr>
              <a:t> x K</a:t>
            </a:r>
            <a:r>
              <a:rPr lang="en-US" sz="2000" baseline="-25000">
                <a:latin typeface="Comic Sans MS" pitchFamily="66" charset="0"/>
              </a:rPr>
              <a:t>b</a:t>
            </a:r>
            <a:r>
              <a:rPr lang="en-US" sz="2000">
                <a:latin typeface="Comic Sans MS" pitchFamily="66" charset="0"/>
              </a:rPr>
              <a:t> = 10</a:t>
            </a:r>
            <a:r>
              <a:rPr lang="en-US" sz="2000" baseline="30000">
                <a:latin typeface="Comic Sans MS" pitchFamily="66" charset="0"/>
              </a:rPr>
              <a:t>-14</a:t>
            </a:r>
            <a:r>
              <a:rPr lang="en-US" sz="2000">
                <a:latin typeface="Comic Sans MS" pitchFamily="66" charset="0"/>
              </a:rPr>
              <a:t> (at 298K)</a:t>
            </a:r>
          </a:p>
          <a:p>
            <a:pPr eaLnBrk="1" hangingPunct="1">
              <a:spcBef>
                <a:spcPct val="50000"/>
              </a:spcBef>
            </a:pPr>
            <a:r>
              <a:rPr lang="en-US" sz="2000">
                <a:latin typeface="Comic Sans MS" pitchFamily="66" charset="0"/>
              </a:rPr>
              <a:t>K</a:t>
            </a:r>
            <a:r>
              <a:rPr lang="en-US" sz="2000" baseline="-25000">
                <a:latin typeface="Comic Sans MS" pitchFamily="66" charset="0"/>
              </a:rPr>
              <a:t>b</a:t>
            </a:r>
            <a:r>
              <a:rPr lang="en-US" sz="2000">
                <a:latin typeface="Comic Sans MS" pitchFamily="66" charset="0"/>
              </a:rPr>
              <a:t> = 10</a:t>
            </a:r>
            <a:r>
              <a:rPr lang="en-US" sz="2000" baseline="30000">
                <a:latin typeface="Comic Sans MS" pitchFamily="66" charset="0"/>
              </a:rPr>
              <a:t>-14</a:t>
            </a:r>
            <a:r>
              <a:rPr lang="en-US" sz="2000">
                <a:latin typeface="Comic Sans MS" pitchFamily="66" charset="0"/>
              </a:rPr>
              <a:t>/6.5x10</a:t>
            </a:r>
            <a:r>
              <a:rPr lang="en-US" sz="2000" baseline="30000">
                <a:latin typeface="Comic Sans MS" pitchFamily="66" charset="0"/>
              </a:rPr>
              <a:t>-5</a:t>
            </a:r>
          </a:p>
          <a:p>
            <a:pPr eaLnBrk="1" hangingPunct="1">
              <a:spcBef>
                <a:spcPct val="50000"/>
              </a:spcBef>
            </a:pPr>
            <a:r>
              <a:rPr lang="en-US" sz="2000">
                <a:latin typeface="Comic Sans MS" pitchFamily="66" charset="0"/>
              </a:rPr>
              <a:t>K</a:t>
            </a:r>
            <a:r>
              <a:rPr lang="en-US" sz="2000" baseline="-25000">
                <a:latin typeface="Comic Sans MS" pitchFamily="66" charset="0"/>
              </a:rPr>
              <a:t>b</a:t>
            </a:r>
            <a:r>
              <a:rPr lang="en-US" sz="2000">
                <a:latin typeface="Comic Sans MS" pitchFamily="66" charset="0"/>
              </a:rPr>
              <a:t> = 1.54 x 10</a:t>
            </a:r>
            <a:r>
              <a:rPr lang="en-US" sz="2000" baseline="30000">
                <a:latin typeface="Comic Sans MS" pitchFamily="66" charset="0"/>
              </a:rPr>
              <a:t>-10</a:t>
            </a:r>
          </a:p>
        </p:txBody>
      </p:sp>
      <p:sp>
        <p:nvSpPr>
          <p:cNvPr id="112654" name="Text Box 14"/>
          <p:cNvSpPr txBox="1">
            <a:spLocks noChangeArrowheads="1"/>
          </p:cNvSpPr>
          <p:nvPr/>
        </p:nvSpPr>
        <p:spPr bwMode="auto">
          <a:xfrm>
            <a:off x="4876800" y="5791200"/>
            <a:ext cx="4114800" cy="879475"/>
          </a:xfrm>
          <a:prstGeom prst="rect">
            <a:avLst/>
          </a:prstGeom>
          <a:solidFill>
            <a:srgbClr val="FFFF00"/>
          </a:solidFill>
          <a:ln w="254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eaLnBrk="1" hangingPunct="1">
              <a:spcBef>
                <a:spcPct val="50000"/>
              </a:spcBef>
            </a:pPr>
            <a:r>
              <a:rPr lang="en-US" sz="2000" dirty="0">
                <a:latin typeface="Comic Sans MS" pitchFamily="66" charset="0"/>
              </a:rPr>
              <a:t>x = 1.60x10</a:t>
            </a:r>
            <a:r>
              <a:rPr lang="en-US" sz="2000" baseline="30000" dirty="0">
                <a:latin typeface="Comic Sans MS" pitchFamily="66" charset="0"/>
              </a:rPr>
              <a:t>-6</a:t>
            </a:r>
            <a:r>
              <a:rPr lang="en-US" sz="2000" dirty="0">
                <a:latin typeface="Comic Sans MS" pitchFamily="66" charset="0"/>
              </a:rPr>
              <a:t> = [OH</a:t>
            </a:r>
            <a:r>
              <a:rPr lang="en-US" sz="2000" baseline="30000" dirty="0">
                <a:latin typeface="Comic Sans MS" pitchFamily="66" charset="0"/>
              </a:rPr>
              <a:t>-</a:t>
            </a:r>
            <a:r>
              <a:rPr lang="en-US" sz="2000" dirty="0">
                <a:latin typeface="Comic Sans MS" pitchFamily="66" charset="0"/>
              </a:rPr>
              <a:t>]</a:t>
            </a:r>
          </a:p>
          <a:p>
            <a:pPr algn="ctr" eaLnBrk="1" hangingPunct="1">
              <a:spcBef>
                <a:spcPct val="50000"/>
              </a:spcBef>
            </a:pPr>
            <a:r>
              <a:rPr lang="en-US" sz="2000" dirty="0">
                <a:latin typeface="Comic Sans MS" pitchFamily="66" charset="0"/>
              </a:rPr>
              <a:t>pH = </a:t>
            </a:r>
            <a:r>
              <a:rPr lang="en-US" sz="2000" dirty="0" smtClean="0">
                <a:latin typeface="Comic Sans MS" pitchFamily="66" charset="0"/>
              </a:rPr>
              <a:t>8.21</a:t>
            </a:r>
            <a:endParaRPr lang="en-US" sz="2000" dirty="0">
              <a:latin typeface="Comic Sans MS" pitchFamily="66"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12643">
                                            <p:txEl>
                                              <p:pRg st="0" end="0"/>
                                            </p:txEl>
                                          </p:spTgt>
                                        </p:tgtEl>
                                        <p:attrNameLst>
                                          <p:attrName>style.visibility</p:attrName>
                                        </p:attrNameLst>
                                      </p:cBhvr>
                                      <p:to>
                                        <p:strVal val="visible"/>
                                      </p:to>
                                    </p:set>
                                    <p:animEffect transition="in" filter="box(out)">
                                      <p:cBhvr>
                                        <p:cTn id="7" dur="500"/>
                                        <p:tgtEl>
                                          <p:spTgt spid="112643">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4"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12644">
                                            <p:txEl>
                                              <p:pRg st="0" end="0"/>
                                            </p:txEl>
                                          </p:spTgt>
                                        </p:tgtEl>
                                        <p:attrNameLst>
                                          <p:attrName>style.visibility</p:attrName>
                                        </p:attrNameLst>
                                      </p:cBhvr>
                                      <p:to>
                                        <p:strVal val="visible"/>
                                      </p:to>
                                    </p:set>
                                    <p:animEffect transition="in" filter="box(out)">
                                      <p:cBhvr>
                                        <p:cTn id="12" dur="500"/>
                                        <p:tgtEl>
                                          <p:spTgt spid="112644">
                                            <p:txEl>
                                              <p:pRg st="0" end="0"/>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4"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12645">
                                            <p:txEl>
                                              <p:pRg st="0" end="0"/>
                                            </p:txEl>
                                          </p:spTgt>
                                        </p:tgtEl>
                                        <p:attrNameLst>
                                          <p:attrName>style.visibility</p:attrName>
                                        </p:attrNameLst>
                                      </p:cBhvr>
                                      <p:to>
                                        <p:strVal val="visible"/>
                                      </p:to>
                                    </p:set>
                                    <p:animEffect transition="in" filter="box(out)">
                                      <p:cBhvr>
                                        <p:cTn id="17" dur="500"/>
                                        <p:tgtEl>
                                          <p:spTgt spid="112645">
                                            <p:txEl>
                                              <p:pRg st="0" end="0"/>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4"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12646">
                                            <p:txEl>
                                              <p:pRg st="0" end="0"/>
                                            </p:txEl>
                                          </p:spTgt>
                                        </p:tgtEl>
                                        <p:attrNameLst>
                                          <p:attrName>style.visibility</p:attrName>
                                        </p:attrNameLst>
                                      </p:cBhvr>
                                      <p:to>
                                        <p:strVal val="visible"/>
                                      </p:to>
                                    </p:set>
                                    <p:animEffect transition="in" filter="box(out)">
                                      <p:cBhvr>
                                        <p:cTn id="22" dur="500"/>
                                        <p:tgtEl>
                                          <p:spTgt spid="112646">
                                            <p:txEl>
                                              <p:pRg st="0" end="0"/>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4"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112646">
                                            <p:txEl>
                                              <p:pRg st="1" end="1"/>
                                            </p:txEl>
                                          </p:spTgt>
                                        </p:tgtEl>
                                        <p:attrNameLst>
                                          <p:attrName>style.visibility</p:attrName>
                                        </p:attrNameLst>
                                      </p:cBhvr>
                                      <p:to>
                                        <p:strVal val="visible"/>
                                      </p:to>
                                    </p:set>
                                    <p:animEffect transition="in" filter="box(out)">
                                      <p:cBhvr>
                                        <p:cTn id="27" dur="500"/>
                                        <p:tgtEl>
                                          <p:spTgt spid="112646">
                                            <p:txEl>
                                              <p:pRg st="1" end="1"/>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4" name="camera.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112646">
                                            <p:txEl>
                                              <p:pRg st="2" end="2"/>
                                            </p:txEl>
                                          </p:spTgt>
                                        </p:tgtEl>
                                        <p:attrNameLst>
                                          <p:attrName>style.visibility</p:attrName>
                                        </p:attrNameLst>
                                      </p:cBhvr>
                                      <p:to>
                                        <p:strVal val="visible"/>
                                      </p:to>
                                    </p:set>
                                    <p:animEffect transition="in" filter="box(out)">
                                      <p:cBhvr>
                                        <p:cTn id="32" dur="500"/>
                                        <p:tgtEl>
                                          <p:spTgt spid="112646">
                                            <p:txEl>
                                              <p:pRg st="2" end="2"/>
                                            </p:txEl>
                                          </p:spTgt>
                                        </p:tgtEl>
                                      </p:cBhvr>
                                    </p:animEffect>
                                  </p:childTnLst>
                                  <p:subTnLst>
                                    <p:audio>
                                      <p:cMediaNode>
                                        <p:cTn display="0" masterRel="sameClick">
                                          <p:stCondLst>
                                            <p:cond evt="begin" delay="0">
                                              <p:tn val="30"/>
                                            </p:cond>
                                          </p:stCondLst>
                                          <p:endCondLst>
                                            <p:cond evt="onStopAudio" delay="0">
                                              <p:tgtEl>
                                                <p:sldTgt/>
                                              </p:tgtEl>
                                            </p:cond>
                                          </p:endCondLst>
                                        </p:cTn>
                                        <p:tgtEl>
                                          <p:sndTgt r:embed="rId4" name="camera.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112647">
                                            <p:txEl>
                                              <p:pRg st="0" end="0"/>
                                            </p:txEl>
                                          </p:spTgt>
                                        </p:tgtEl>
                                        <p:attrNameLst>
                                          <p:attrName>style.visibility</p:attrName>
                                        </p:attrNameLst>
                                      </p:cBhvr>
                                      <p:to>
                                        <p:strVal val="visible"/>
                                      </p:to>
                                    </p:set>
                                    <p:animEffect transition="in" filter="box(out)">
                                      <p:cBhvr>
                                        <p:cTn id="37" dur="500"/>
                                        <p:tgtEl>
                                          <p:spTgt spid="112647">
                                            <p:txEl>
                                              <p:pRg st="0" end="0"/>
                                            </p:txEl>
                                          </p:spTgt>
                                        </p:tgtEl>
                                      </p:cBhvr>
                                    </p:animEffect>
                                  </p:childTnLst>
                                  <p:subTnLst>
                                    <p:audio>
                                      <p:cMediaNode>
                                        <p:cTn display="0" masterRel="sameClick">
                                          <p:stCondLst>
                                            <p:cond evt="begin" delay="0">
                                              <p:tn val="35"/>
                                            </p:cond>
                                          </p:stCondLst>
                                          <p:endCondLst>
                                            <p:cond evt="onStopAudio" delay="0">
                                              <p:tgtEl>
                                                <p:sldTgt/>
                                              </p:tgtEl>
                                            </p:cond>
                                          </p:endCondLst>
                                        </p:cTn>
                                        <p:tgtEl>
                                          <p:sndTgt r:embed="rId4" name="camera.wav"/>
                                        </p:tgtEl>
                                      </p:cMediaNode>
                                    </p:audio>
                                  </p:sub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32" fill="hold" grpId="0" nodeType="clickEffect">
                                  <p:stCondLst>
                                    <p:cond delay="0"/>
                                  </p:stCondLst>
                                  <p:childTnLst>
                                    <p:set>
                                      <p:cBhvr>
                                        <p:cTn id="41" dur="1" fill="hold">
                                          <p:stCondLst>
                                            <p:cond delay="0"/>
                                          </p:stCondLst>
                                        </p:cTn>
                                        <p:tgtEl>
                                          <p:spTgt spid="112648">
                                            <p:txEl>
                                              <p:pRg st="0" end="0"/>
                                            </p:txEl>
                                          </p:spTgt>
                                        </p:tgtEl>
                                        <p:attrNameLst>
                                          <p:attrName>style.visibility</p:attrName>
                                        </p:attrNameLst>
                                      </p:cBhvr>
                                      <p:to>
                                        <p:strVal val="visible"/>
                                      </p:to>
                                    </p:set>
                                    <p:animEffect transition="in" filter="box(out)">
                                      <p:cBhvr>
                                        <p:cTn id="42" dur="500"/>
                                        <p:tgtEl>
                                          <p:spTgt spid="112648">
                                            <p:txEl>
                                              <p:pRg st="0" end="0"/>
                                            </p:txEl>
                                          </p:spTgt>
                                        </p:tgtEl>
                                      </p:cBhvr>
                                    </p:animEffect>
                                  </p:childTnLst>
                                  <p:subTnLst>
                                    <p:audio>
                                      <p:cMediaNode>
                                        <p:cTn display="0" masterRel="sameClick">
                                          <p:stCondLst>
                                            <p:cond evt="begin" delay="0">
                                              <p:tn val="40"/>
                                            </p:cond>
                                          </p:stCondLst>
                                          <p:endCondLst>
                                            <p:cond evt="onStopAudio" delay="0">
                                              <p:tgtEl>
                                                <p:sldTgt/>
                                              </p:tgtEl>
                                            </p:cond>
                                          </p:endCondLst>
                                        </p:cTn>
                                        <p:tgtEl>
                                          <p:sndTgt r:embed="rId4" name="camera.wav"/>
                                        </p:tgtEl>
                                      </p:cMediaNode>
                                    </p:audio>
                                  </p:sub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32" fill="hold" grpId="0" nodeType="clickEffect">
                                  <p:stCondLst>
                                    <p:cond delay="0"/>
                                  </p:stCondLst>
                                  <p:childTnLst>
                                    <p:set>
                                      <p:cBhvr>
                                        <p:cTn id="46" dur="1" fill="hold">
                                          <p:stCondLst>
                                            <p:cond delay="0"/>
                                          </p:stCondLst>
                                        </p:cTn>
                                        <p:tgtEl>
                                          <p:spTgt spid="112649"/>
                                        </p:tgtEl>
                                        <p:attrNameLst>
                                          <p:attrName>style.visibility</p:attrName>
                                        </p:attrNameLst>
                                      </p:cBhvr>
                                      <p:to>
                                        <p:strVal val="visible"/>
                                      </p:to>
                                    </p:set>
                                    <p:animEffect transition="in" filter="box(out)">
                                      <p:cBhvr>
                                        <p:cTn id="47" dur="500"/>
                                        <p:tgtEl>
                                          <p:spTgt spid="112649"/>
                                        </p:tgtEl>
                                      </p:cBhvr>
                                    </p:animEffect>
                                  </p:childTnLst>
                                  <p:subTnLst>
                                    <p:audio>
                                      <p:cMediaNode>
                                        <p:cTn display="0" masterRel="sameClick">
                                          <p:stCondLst>
                                            <p:cond evt="begin" delay="0">
                                              <p:tn val="45"/>
                                            </p:cond>
                                          </p:stCondLst>
                                          <p:endCondLst>
                                            <p:cond evt="onStopAudio" delay="0">
                                              <p:tgtEl>
                                                <p:sldTgt/>
                                              </p:tgtEl>
                                            </p:cond>
                                          </p:endCondLst>
                                        </p:cTn>
                                        <p:tgtEl>
                                          <p:sndTgt r:embed="rId4" name="camera.wav"/>
                                        </p:tgtEl>
                                      </p:cMediaNode>
                                    </p:audio>
                                  </p:sub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32" fill="hold" grpId="0" nodeType="clickEffect">
                                  <p:stCondLst>
                                    <p:cond delay="0"/>
                                  </p:stCondLst>
                                  <p:childTnLst>
                                    <p:set>
                                      <p:cBhvr>
                                        <p:cTn id="51" dur="1" fill="hold">
                                          <p:stCondLst>
                                            <p:cond delay="0"/>
                                          </p:stCondLst>
                                        </p:cTn>
                                        <p:tgtEl>
                                          <p:spTgt spid="112650">
                                            <p:txEl>
                                              <p:pRg st="0" end="0"/>
                                            </p:txEl>
                                          </p:spTgt>
                                        </p:tgtEl>
                                        <p:attrNameLst>
                                          <p:attrName>style.visibility</p:attrName>
                                        </p:attrNameLst>
                                      </p:cBhvr>
                                      <p:to>
                                        <p:strVal val="visible"/>
                                      </p:to>
                                    </p:set>
                                    <p:animEffect transition="in" filter="box(out)">
                                      <p:cBhvr>
                                        <p:cTn id="52" dur="500"/>
                                        <p:tgtEl>
                                          <p:spTgt spid="112650">
                                            <p:txEl>
                                              <p:pRg st="0" end="0"/>
                                            </p:txEl>
                                          </p:spTgt>
                                        </p:tgtEl>
                                      </p:cBhvr>
                                    </p:animEffect>
                                  </p:childTnLst>
                                  <p:subTnLst>
                                    <p:audio>
                                      <p:cMediaNode>
                                        <p:cTn display="0" masterRel="sameClick">
                                          <p:stCondLst>
                                            <p:cond evt="begin" delay="0">
                                              <p:tn val="50"/>
                                            </p:cond>
                                          </p:stCondLst>
                                          <p:endCondLst>
                                            <p:cond evt="onStopAudio" delay="0">
                                              <p:tgtEl>
                                                <p:sldTgt/>
                                              </p:tgtEl>
                                            </p:cond>
                                          </p:endCondLst>
                                        </p:cTn>
                                        <p:tgtEl>
                                          <p:sndTgt r:embed="rId4" name="camera.wav"/>
                                        </p:tgtEl>
                                      </p:cMediaNode>
                                    </p:audio>
                                  </p:subTnLst>
                                </p:cTn>
                              </p:par>
                            </p:childTnLst>
                          </p:cTn>
                        </p:par>
                      </p:childTnLst>
                    </p:cTn>
                  </p:par>
                  <p:par>
                    <p:cTn id="53" fill="hold" nodeType="clickPar">
                      <p:stCondLst>
                        <p:cond delay="indefinite"/>
                      </p:stCondLst>
                      <p:childTnLst>
                        <p:par>
                          <p:cTn id="54" fill="hold" nodeType="withGroup">
                            <p:stCondLst>
                              <p:cond delay="0"/>
                            </p:stCondLst>
                            <p:childTnLst>
                              <p:par>
                                <p:cTn id="55" presetID="4" presetClass="entr" presetSubtype="32" fill="hold" grpId="0" nodeType="clickEffect">
                                  <p:stCondLst>
                                    <p:cond delay="0"/>
                                  </p:stCondLst>
                                  <p:childTnLst>
                                    <p:set>
                                      <p:cBhvr>
                                        <p:cTn id="56" dur="1" fill="hold">
                                          <p:stCondLst>
                                            <p:cond delay="0"/>
                                          </p:stCondLst>
                                        </p:cTn>
                                        <p:tgtEl>
                                          <p:spTgt spid="112651">
                                            <p:txEl>
                                              <p:pRg st="0" end="0"/>
                                            </p:txEl>
                                          </p:spTgt>
                                        </p:tgtEl>
                                        <p:attrNameLst>
                                          <p:attrName>style.visibility</p:attrName>
                                        </p:attrNameLst>
                                      </p:cBhvr>
                                      <p:to>
                                        <p:strVal val="visible"/>
                                      </p:to>
                                    </p:set>
                                    <p:animEffect transition="in" filter="box(out)">
                                      <p:cBhvr>
                                        <p:cTn id="57" dur="500"/>
                                        <p:tgtEl>
                                          <p:spTgt spid="112651">
                                            <p:txEl>
                                              <p:pRg st="0" end="0"/>
                                            </p:txEl>
                                          </p:spTgt>
                                        </p:tgtEl>
                                      </p:cBhvr>
                                    </p:animEffect>
                                  </p:childTnLst>
                                  <p:subTnLst>
                                    <p:audio>
                                      <p:cMediaNode>
                                        <p:cTn display="0" masterRel="sameClick">
                                          <p:stCondLst>
                                            <p:cond evt="begin" delay="0">
                                              <p:tn val="55"/>
                                            </p:cond>
                                          </p:stCondLst>
                                          <p:endCondLst>
                                            <p:cond evt="onStopAudio" delay="0">
                                              <p:tgtEl>
                                                <p:sldTgt/>
                                              </p:tgtEl>
                                            </p:cond>
                                          </p:endCondLst>
                                        </p:cTn>
                                        <p:tgtEl>
                                          <p:sndTgt r:embed="rId4" name="camera.wav"/>
                                        </p:tgtEl>
                                      </p:cMediaNode>
                                    </p:audio>
                                  </p:subTnLst>
                                </p:cTn>
                              </p:par>
                            </p:childTnLst>
                          </p:cTn>
                        </p:par>
                      </p:childTnLst>
                    </p:cTn>
                  </p:par>
                  <p:par>
                    <p:cTn id="58" fill="hold" nodeType="clickPar">
                      <p:stCondLst>
                        <p:cond delay="indefinite"/>
                      </p:stCondLst>
                      <p:childTnLst>
                        <p:par>
                          <p:cTn id="59" fill="hold" nodeType="withGroup">
                            <p:stCondLst>
                              <p:cond delay="0"/>
                            </p:stCondLst>
                            <p:childTnLst>
                              <p:par>
                                <p:cTn id="60" presetID="2" presetClass="entr" presetSubtype="8" fill="hold" nodeType="clickEffect">
                                  <p:stCondLst>
                                    <p:cond delay="0"/>
                                  </p:stCondLst>
                                  <p:childTnLst>
                                    <p:set>
                                      <p:cBhvr>
                                        <p:cTn id="61" dur="1" fill="hold">
                                          <p:stCondLst>
                                            <p:cond delay="0"/>
                                          </p:stCondLst>
                                        </p:cTn>
                                        <p:tgtEl>
                                          <p:spTgt spid="112652"/>
                                        </p:tgtEl>
                                        <p:attrNameLst>
                                          <p:attrName>style.visibility</p:attrName>
                                        </p:attrNameLst>
                                      </p:cBhvr>
                                      <p:to>
                                        <p:strVal val="visible"/>
                                      </p:to>
                                    </p:set>
                                    <p:anim calcmode="lin" valueType="num">
                                      <p:cBhvr additive="base">
                                        <p:cTn id="62" dur="500" fill="hold"/>
                                        <p:tgtEl>
                                          <p:spTgt spid="112652"/>
                                        </p:tgtEl>
                                        <p:attrNameLst>
                                          <p:attrName>ppt_x</p:attrName>
                                        </p:attrNameLst>
                                      </p:cBhvr>
                                      <p:tavLst>
                                        <p:tav tm="0">
                                          <p:val>
                                            <p:strVal val="0-#ppt_w/2"/>
                                          </p:val>
                                        </p:tav>
                                        <p:tav tm="100000">
                                          <p:val>
                                            <p:strVal val="#ppt_x"/>
                                          </p:val>
                                        </p:tav>
                                      </p:tavLst>
                                    </p:anim>
                                    <p:anim calcmode="lin" valueType="num">
                                      <p:cBhvr additive="base">
                                        <p:cTn id="63" dur="500" fill="hold"/>
                                        <p:tgtEl>
                                          <p:spTgt spid="11265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0"/>
                                            </p:cond>
                                          </p:stCondLst>
                                          <p:endCondLst>
                                            <p:cond evt="onStopAudio" delay="0">
                                              <p:tgtEl>
                                                <p:sldTgt/>
                                              </p:tgtEl>
                                            </p:cond>
                                          </p:endCondLst>
                                        </p:cTn>
                                        <p:tgtEl>
                                          <p:sndTgt r:embed="rId5" name="whoosh.wav"/>
                                        </p:tgtEl>
                                      </p:cMediaNode>
                                    </p:audio>
                                  </p:subTnLst>
                                </p:cTn>
                              </p:par>
                            </p:childTnLst>
                          </p:cTn>
                        </p:par>
                      </p:childTnLst>
                    </p:cTn>
                  </p:par>
                  <p:par>
                    <p:cTn id="64" fill="hold" nodeType="clickPar">
                      <p:stCondLst>
                        <p:cond delay="indefinite"/>
                      </p:stCondLst>
                      <p:childTnLst>
                        <p:par>
                          <p:cTn id="65" fill="hold" nodeType="withGroup">
                            <p:stCondLst>
                              <p:cond delay="0"/>
                            </p:stCondLst>
                            <p:childTnLst>
                              <p:par>
                                <p:cTn id="66" presetID="4" presetClass="entr" presetSubtype="32" fill="hold" grpId="0" nodeType="clickEffect">
                                  <p:stCondLst>
                                    <p:cond delay="0"/>
                                  </p:stCondLst>
                                  <p:childTnLst>
                                    <p:set>
                                      <p:cBhvr>
                                        <p:cTn id="67" dur="1" fill="hold">
                                          <p:stCondLst>
                                            <p:cond delay="0"/>
                                          </p:stCondLst>
                                        </p:cTn>
                                        <p:tgtEl>
                                          <p:spTgt spid="112653"/>
                                        </p:tgtEl>
                                        <p:attrNameLst>
                                          <p:attrName>style.visibility</p:attrName>
                                        </p:attrNameLst>
                                      </p:cBhvr>
                                      <p:to>
                                        <p:strVal val="visible"/>
                                      </p:to>
                                    </p:set>
                                    <p:animEffect transition="in" filter="box(out)">
                                      <p:cBhvr>
                                        <p:cTn id="68" dur="500"/>
                                        <p:tgtEl>
                                          <p:spTgt spid="112653"/>
                                        </p:tgtEl>
                                      </p:cBhvr>
                                    </p:animEffect>
                                  </p:childTnLst>
                                  <p:subTnLst>
                                    <p:audio>
                                      <p:cMediaNode>
                                        <p:cTn display="0" masterRel="sameClick">
                                          <p:stCondLst>
                                            <p:cond evt="begin" delay="0">
                                              <p:tn val="66"/>
                                            </p:cond>
                                          </p:stCondLst>
                                          <p:endCondLst>
                                            <p:cond evt="onStopAudio" delay="0">
                                              <p:tgtEl>
                                                <p:sldTgt/>
                                              </p:tgtEl>
                                            </p:cond>
                                          </p:endCondLst>
                                        </p:cTn>
                                        <p:tgtEl>
                                          <p:sndTgt r:embed="rId4" name="camera.wav"/>
                                        </p:tgtEl>
                                      </p:cMediaNode>
                                    </p:audio>
                                  </p:subTnLst>
                                </p:cTn>
                              </p:par>
                            </p:childTnLst>
                          </p:cTn>
                        </p:par>
                      </p:childTnLst>
                    </p:cTn>
                  </p:par>
                  <p:par>
                    <p:cTn id="69" fill="hold" nodeType="clickPar">
                      <p:stCondLst>
                        <p:cond delay="indefinite"/>
                      </p:stCondLst>
                      <p:childTnLst>
                        <p:par>
                          <p:cTn id="70" fill="hold" nodeType="withGroup">
                            <p:stCondLst>
                              <p:cond delay="0"/>
                            </p:stCondLst>
                            <p:childTnLst>
                              <p:par>
                                <p:cTn id="71" presetID="4" presetClass="entr" presetSubtype="32" fill="hold" grpId="0" nodeType="clickEffect">
                                  <p:stCondLst>
                                    <p:cond delay="0"/>
                                  </p:stCondLst>
                                  <p:childTnLst>
                                    <p:set>
                                      <p:cBhvr>
                                        <p:cTn id="72" dur="1" fill="hold">
                                          <p:stCondLst>
                                            <p:cond delay="0"/>
                                          </p:stCondLst>
                                        </p:cTn>
                                        <p:tgtEl>
                                          <p:spTgt spid="112654"/>
                                        </p:tgtEl>
                                        <p:attrNameLst>
                                          <p:attrName>style.visibility</p:attrName>
                                        </p:attrNameLst>
                                      </p:cBhvr>
                                      <p:to>
                                        <p:strVal val="visible"/>
                                      </p:to>
                                    </p:set>
                                    <p:animEffect transition="in" filter="box(out)">
                                      <p:cBhvr>
                                        <p:cTn id="73" dur="500"/>
                                        <p:tgtEl>
                                          <p:spTgt spid="112654"/>
                                        </p:tgtEl>
                                      </p:cBhvr>
                                    </p:animEffect>
                                  </p:childTnLst>
                                  <p:subTnLst>
                                    <p:audio>
                                      <p:cMediaNode>
                                        <p:cTn display="0" masterRel="sameClick">
                                          <p:stCondLst>
                                            <p:cond evt="begin" delay="0">
                                              <p:tn val="71"/>
                                            </p:cond>
                                          </p:stCondLst>
                                          <p:endCondLst>
                                            <p:cond evt="onStopAudio" delay="0">
                                              <p:tgtEl>
                                                <p:sldTgt/>
                                              </p:tgtEl>
                                            </p:cond>
                                          </p:endCondLst>
                                        </p:cTn>
                                        <p:tgtEl>
                                          <p:sndTgt r:embed="rId4"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3" grpId="0" build="p" autoUpdateAnimBg="0"/>
      <p:bldP spid="112644" grpId="0" build="p" autoUpdateAnimBg="0"/>
      <p:bldP spid="112645" grpId="0" build="p" autoUpdateAnimBg="0"/>
      <p:bldP spid="112646" grpId="0" build="p" autoUpdateAnimBg="0"/>
      <p:bldP spid="112647" grpId="0" build="p" autoUpdateAnimBg="0"/>
      <p:bldP spid="112648" grpId="0" build="p" autoUpdateAnimBg="0"/>
      <p:bldP spid="112649" grpId="0" animBg="1"/>
      <p:bldP spid="112650" grpId="0" build="p" autoUpdateAnimBg="0"/>
      <p:bldP spid="112651" grpId="0" build="p" autoUpdateAnimBg="0"/>
      <p:bldP spid="112653" grpId="0" animBg="1" autoUpdateAnimBg="0"/>
      <p:bldP spid="112654" grpId="0" animBg="1"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370013" y="301625"/>
            <a:ext cx="7313612" cy="793750"/>
          </a:xfrm>
          <a:noFill/>
        </p:spPr>
        <p:txBody>
          <a:bodyPr lIns="92075" tIns="46038" rIns="92075" bIns="46038" anchor="t" anchorCtr="1">
            <a:spAutoFit/>
          </a:bodyPr>
          <a:lstStyle/>
          <a:p>
            <a:pPr eaLnBrk="1" hangingPunct="1"/>
            <a:r>
              <a:rPr lang="en-US" sz="4600" smtClean="0"/>
              <a:t>Titration Units</a:t>
            </a:r>
          </a:p>
        </p:txBody>
      </p:sp>
      <p:sp>
        <p:nvSpPr>
          <p:cNvPr id="130051" name="Rectangle 3"/>
          <p:cNvSpPr>
            <a:spLocks noGrp="1" noChangeArrowheads="1"/>
          </p:cNvSpPr>
          <p:nvPr>
            <p:ph type="body" idx="1"/>
          </p:nvPr>
        </p:nvSpPr>
        <p:spPr>
          <a:xfrm>
            <a:off x="914400" y="1827213"/>
            <a:ext cx="7769225" cy="4725987"/>
          </a:xfrm>
          <a:noFill/>
        </p:spPr>
        <p:txBody>
          <a:bodyPr lIns="92075" tIns="46038" rIns="92075" bIns="46038"/>
          <a:lstStyle/>
          <a:p>
            <a:pPr eaLnBrk="1" hangingPunct="1"/>
            <a:endParaRPr lang="en-US" sz="2800" smtClean="0"/>
          </a:p>
          <a:p>
            <a:pPr eaLnBrk="1" hangingPunct="1"/>
            <a:r>
              <a:rPr lang="en-US" sz="2600" smtClean="0"/>
              <a:t>millimole (mmol) = 1/1000 mol = 10</a:t>
            </a:r>
            <a:r>
              <a:rPr lang="en-US" sz="2600" baseline="30000" smtClean="0"/>
              <a:t>-3</a:t>
            </a:r>
            <a:r>
              <a:rPr lang="en-US" sz="2600" smtClean="0"/>
              <a:t> mol</a:t>
            </a:r>
            <a:r>
              <a:rPr lang="en-US" sz="2800" smtClean="0"/>
              <a:t/>
            </a:r>
            <a:br>
              <a:rPr lang="en-US" sz="2800" smtClean="0"/>
            </a:br>
            <a:endParaRPr lang="en-US" sz="2800" smtClean="0"/>
          </a:p>
          <a:p>
            <a:pPr eaLnBrk="1" hangingPunct="1"/>
            <a:r>
              <a:rPr lang="en-US" sz="2800" smtClean="0"/>
              <a:t>Molarity = mol/L = mmol/mL </a:t>
            </a:r>
            <a:br>
              <a:rPr lang="en-US" sz="2800" smtClean="0"/>
            </a:br>
            <a:endParaRPr lang="en-US" sz="2800" smtClean="0"/>
          </a:p>
          <a:p>
            <a:pPr lvl="1" eaLnBrk="1" hangingPunct="1"/>
            <a:r>
              <a:rPr lang="en-US" sz="2800" smtClean="0"/>
              <a:t>This makes calculations easier because we will rarely add liters of solution.</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130051">
                                            <p:txEl>
                                              <p:pRg st="1" end="1"/>
                                            </p:txEl>
                                          </p:spTgt>
                                        </p:tgtEl>
                                        <p:attrNameLst>
                                          <p:attrName>style.visibility</p:attrName>
                                        </p:attrNameLst>
                                      </p:cBhvr>
                                      <p:to>
                                        <p:strVal val="visible"/>
                                      </p:to>
                                    </p:set>
                                    <p:anim to="" calcmode="lin" valueType="num">
                                      <p:cBhvr>
                                        <p:cTn id="7" dur="1" fill="hold"/>
                                        <p:tgtEl>
                                          <p:spTgt spid="130051">
                                            <p:txEl>
                                              <p:pRg st="1" end="1"/>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130051">
                                            <p:txEl>
                                              <p:pRg st="2" end="2"/>
                                            </p:txEl>
                                          </p:spTgt>
                                        </p:tgtEl>
                                        <p:attrNameLst>
                                          <p:attrName>style.visibility</p:attrName>
                                        </p:attrNameLst>
                                      </p:cBhvr>
                                      <p:to>
                                        <p:strVal val="visible"/>
                                      </p:to>
                                    </p:set>
                                    <p:anim to="" calcmode="lin" valueType="num">
                                      <p:cBhvr>
                                        <p:cTn id="12" dur="1" fill="hold"/>
                                        <p:tgtEl>
                                          <p:spTgt spid="130051">
                                            <p:txEl>
                                              <p:pRg st="2" end="2"/>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499"/>
                                          </p:stCondLst>
                                        </p:cTn>
                                        <p:tgtEl>
                                          <p:spTgt spid="130051">
                                            <p:txEl>
                                              <p:pRg st="3" end="3"/>
                                            </p:txEl>
                                          </p:spTgt>
                                        </p:tgtEl>
                                        <p:attrNameLst>
                                          <p:attrName>style.visibility</p:attrName>
                                        </p:attrNameLst>
                                      </p:cBhvr>
                                      <p:to>
                                        <p:strVal val="visible"/>
                                      </p:to>
                                    </p:set>
                                    <p:anim to="" calcmode="lin" valueType="num">
                                      <p:cBhvr>
                                        <p:cTn id="15" dur="1" fill="hold"/>
                                        <p:tgtEl>
                                          <p:spTgt spid="130051">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1"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533400" y="0"/>
            <a:ext cx="7924800" cy="1793875"/>
          </a:xfrm>
          <a:prstGeom prst="rect">
            <a:avLst/>
          </a:prstGeom>
          <a:solidFill>
            <a:srgbClr val="FFFF00"/>
          </a:solidFill>
          <a:ln w="254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dirty="0">
                <a:latin typeface="Comic Sans MS" pitchFamily="66" charset="0"/>
              </a:rPr>
              <a:t>Example:  Titration of a Strong Base and a Weak Acid</a:t>
            </a:r>
          </a:p>
          <a:p>
            <a:pPr eaLnBrk="1" hangingPunct="1">
              <a:spcBef>
                <a:spcPct val="50000"/>
              </a:spcBef>
            </a:pPr>
            <a:r>
              <a:rPr lang="en-US" sz="2000" dirty="0">
                <a:latin typeface="Comic Sans MS" pitchFamily="66" charset="0"/>
              </a:rPr>
              <a:t>Calculate the pH when the following quantities of 0.050M KOH solution have been added to 50.0 ml of a </a:t>
            </a:r>
            <a:r>
              <a:rPr lang="en-US" sz="2000" dirty="0" smtClean="0">
                <a:latin typeface="Comic Sans MS" pitchFamily="66" charset="0"/>
              </a:rPr>
              <a:t>0.025M </a:t>
            </a:r>
            <a:r>
              <a:rPr lang="en-US" sz="2000" dirty="0">
                <a:latin typeface="Comic Sans MS" pitchFamily="66" charset="0"/>
              </a:rPr>
              <a:t>solution of benzoic acid (HC</a:t>
            </a:r>
            <a:r>
              <a:rPr lang="en-US" sz="2000" baseline="-25000" dirty="0">
                <a:latin typeface="Comic Sans MS" pitchFamily="66" charset="0"/>
              </a:rPr>
              <a:t>7</a:t>
            </a:r>
            <a:r>
              <a:rPr lang="en-US" sz="2000" dirty="0">
                <a:latin typeface="Comic Sans MS" pitchFamily="66" charset="0"/>
              </a:rPr>
              <a:t>H</a:t>
            </a:r>
            <a:r>
              <a:rPr lang="en-US" sz="2000" baseline="-25000" dirty="0">
                <a:latin typeface="Comic Sans MS" pitchFamily="66" charset="0"/>
              </a:rPr>
              <a:t>5</a:t>
            </a:r>
            <a:r>
              <a:rPr lang="en-US" sz="2000" dirty="0">
                <a:latin typeface="Comic Sans MS" pitchFamily="66" charset="0"/>
              </a:rPr>
              <a:t>O</a:t>
            </a:r>
            <a:r>
              <a:rPr lang="en-US" sz="2000" baseline="-25000" dirty="0">
                <a:latin typeface="Comic Sans MS" pitchFamily="66" charset="0"/>
              </a:rPr>
              <a:t>2</a:t>
            </a:r>
            <a:r>
              <a:rPr lang="en-US" sz="2000" dirty="0">
                <a:latin typeface="Comic Sans MS" pitchFamily="66" charset="0"/>
              </a:rPr>
              <a:t>    </a:t>
            </a:r>
            <a:r>
              <a:rPr lang="en-US" sz="2000" dirty="0" err="1">
                <a:latin typeface="Comic Sans MS" pitchFamily="66" charset="0"/>
              </a:rPr>
              <a:t>Ka</a:t>
            </a:r>
            <a:r>
              <a:rPr lang="en-US" sz="2000" dirty="0">
                <a:latin typeface="Comic Sans MS" pitchFamily="66" charset="0"/>
              </a:rPr>
              <a:t> = 6.5x10</a:t>
            </a:r>
            <a:r>
              <a:rPr lang="en-US" sz="2000" baseline="30000" dirty="0">
                <a:latin typeface="Comic Sans MS" pitchFamily="66" charset="0"/>
              </a:rPr>
              <a:t>-5</a:t>
            </a:r>
            <a:r>
              <a:rPr lang="en-US" sz="2000" dirty="0">
                <a:latin typeface="Comic Sans MS" pitchFamily="66" charset="0"/>
              </a:rPr>
              <a:t>).   A) 20.0ml     B) 25.0ml     C) 30.0ml</a:t>
            </a:r>
          </a:p>
        </p:txBody>
      </p:sp>
      <p:sp>
        <p:nvSpPr>
          <p:cNvPr id="29699" name="Text Box 3"/>
          <p:cNvSpPr txBox="1">
            <a:spLocks noChangeArrowheads="1"/>
          </p:cNvSpPr>
          <p:nvPr/>
        </p:nvSpPr>
        <p:spPr bwMode="auto">
          <a:xfrm>
            <a:off x="1066800" y="2133600"/>
            <a:ext cx="6477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solidFill>
                  <a:schemeClr val="hlink"/>
                </a:solidFill>
                <a:latin typeface="Comic Sans MS" pitchFamily="66" charset="0"/>
              </a:rPr>
              <a:t>Step 4:  Beyond the Eq point (30.0 ml KOH added)</a:t>
            </a:r>
          </a:p>
        </p:txBody>
      </p:sp>
      <p:sp>
        <p:nvSpPr>
          <p:cNvPr id="114692" name="Text Box 4"/>
          <p:cNvSpPr txBox="1">
            <a:spLocks noChangeArrowheads="1"/>
          </p:cNvSpPr>
          <p:nvPr/>
        </p:nvSpPr>
        <p:spPr bwMode="auto">
          <a:xfrm>
            <a:off x="609600" y="2895600"/>
            <a:ext cx="84582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Beyond the equivalence point, there is no longer any benzoic acid to neutralize the additional KOH added.  The pH of the solution will be determined by the amount of excess KOH  (the effect of the salt is negligible compared to the KOH)</a:t>
            </a:r>
          </a:p>
        </p:txBody>
      </p:sp>
      <p:sp>
        <p:nvSpPr>
          <p:cNvPr id="114693" name="Text Box 5"/>
          <p:cNvSpPr txBox="1">
            <a:spLocks noChangeArrowheads="1"/>
          </p:cNvSpPr>
          <p:nvPr/>
        </p:nvSpPr>
        <p:spPr bwMode="auto">
          <a:xfrm>
            <a:off x="1676400" y="4495800"/>
            <a:ext cx="6553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50.0ml  x  0.025M  =  1.25 mmol  HC</a:t>
            </a:r>
            <a:r>
              <a:rPr lang="en-US" sz="2000" baseline="-25000">
                <a:latin typeface="Comic Sans MS" pitchFamily="66" charset="0"/>
              </a:rPr>
              <a:t>7</a:t>
            </a:r>
            <a:r>
              <a:rPr lang="en-US" sz="2000">
                <a:latin typeface="Comic Sans MS" pitchFamily="66" charset="0"/>
              </a:rPr>
              <a:t>H</a:t>
            </a:r>
            <a:r>
              <a:rPr lang="en-US" sz="2000" baseline="-25000">
                <a:latin typeface="Comic Sans MS" pitchFamily="66" charset="0"/>
              </a:rPr>
              <a:t>5</a:t>
            </a:r>
            <a:r>
              <a:rPr lang="en-US" sz="2000">
                <a:latin typeface="Comic Sans MS" pitchFamily="66" charset="0"/>
              </a:rPr>
              <a:t>O</a:t>
            </a:r>
            <a:r>
              <a:rPr lang="en-US" sz="2000" baseline="-25000">
                <a:latin typeface="Comic Sans MS" pitchFamily="66" charset="0"/>
              </a:rPr>
              <a:t>2</a:t>
            </a:r>
          </a:p>
        </p:txBody>
      </p:sp>
      <p:sp>
        <p:nvSpPr>
          <p:cNvPr id="114694" name="Text Box 6"/>
          <p:cNvSpPr txBox="1">
            <a:spLocks noChangeArrowheads="1"/>
          </p:cNvSpPr>
          <p:nvPr/>
        </p:nvSpPr>
        <p:spPr bwMode="auto">
          <a:xfrm>
            <a:off x="1676400" y="4191000"/>
            <a:ext cx="6019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30.0ml  x  0.050M  =  1.50 mmol KOH added               </a:t>
            </a:r>
          </a:p>
        </p:txBody>
      </p:sp>
      <p:sp>
        <p:nvSpPr>
          <p:cNvPr id="114695" name="Line 7"/>
          <p:cNvSpPr>
            <a:spLocks noChangeShapeType="1"/>
          </p:cNvSpPr>
          <p:nvPr/>
        </p:nvSpPr>
        <p:spPr bwMode="auto">
          <a:xfrm>
            <a:off x="1295400" y="4953000"/>
            <a:ext cx="6324600" cy="0"/>
          </a:xfrm>
          <a:prstGeom prst="line">
            <a:avLst/>
          </a:prstGeom>
          <a:noFill/>
          <a:ln w="25400">
            <a:solidFill>
              <a:schemeClr val="hlink"/>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14696" name="Text Box 8"/>
          <p:cNvSpPr txBox="1">
            <a:spLocks noChangeArrowheads="1"/>
          </p:cNvSpPr>
          <p:nvPr/>
        </p:nvSpPr>
        <p:spPr bwMode="auto">
          <a:xfrm>
            <a:off x="4267200" y="4953000"/>
            <a:ext cx="4648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dirty="0">
                <a:latin typeface="Comic Sans MS" pitchFamily="66" charset="0"/>
              </a:rPr>
              <a:t>0.25 </a:t>
            </a:r>
            <a:r>
              <a:rPr lang="en-US" sz="2000" dirty="0" err="1" smtClean="0">
                <a:latin typeface="Comic Sans MS" pitchFamily="66" charset="0"/>
              </a:rPr>
              <a:t>mmol</a:t>
            </a:r>
            <a:r>
              <a:rPr lang="en-US" sz="2000" dirty="0" smtClean="0">
                <a:latin typeface="Comic Sans MS" pitchFamily="66" charset="0"/>
              </a:rPr>
              <a:t> </a:t>
            </a:r>
            <a:r>
              <a:rPr lang="en-US" sz="2000" dirty="0">
                <a:latin typeface="Comic Sans MS" pitchFamily="66" charset="0"/>
              </a:rPr>
              <a:t>excess OH-</a:t>
            </a:r>
          </a:p>
        </p:txBody>
      </p:sp>
      <p:graphicFrame>
        <p:nvGraphicFramePr>
          <p:cNvPr id="114697" name="Object 9"/>
          <p:cNvGraphicFramePr>
            <a:graphicFrameLocks noChangeAspect="1"/>
          </p:cNvGraphicFramePr>
          <p:nvPr/>
        </p:nvGraphicFramePr>
        <p:xfrm>
          <a:off x="776288" y="5695950"/>
          <a:ext cx="4086225" cy="869950"/>
        </p:xfrm>
        <a:graphic>
          <a:graphicData uri="http://schemas.openxmlformats.org/presentationml/2006/ole">
            <mc:AlternateContent xmlns:mc="http://schemas.openxmlformats.org/markup-compatibility/2006">
              <mc:Choice xmlns:v="urn:schemas-microsoft-com:vml" Requires="v">
                <p:oleObj spid="_x0000_s29725" name="Equation" r:id="rId5" imgW="1790640" imgH="380880" progId="Equation.DSMT4">
                  <p:embed/>
                </p:oleObj>
              </mc:Choice>
              <mc:Fallback>
                <p:oleObj name="Equation" r:id="rId5" imgW="1790640" imgH="380880"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6288" y="5695950"/>
                        <a:ext cx="4086225" cy="869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4698" name="Text Box 10"/>
          <p:cNvSpPr txBox="1">
            <a:spLocks noChangeArrowheads="1"/>
          </p:cNvSpPr>
          <p:nvPr/>
        </p:nvSpPr>
        <p:spPr bwMode="auto">
          <a:xfrm>
            <a:off x="6248400" y="5562600"/>
            <a:ext cx="1676400" cy="879475"/>
          </a:xfrm>
          <a:prstGeom prst="rect">
            <a:avLst/>
          </a:prstGeom>
          <a:solidFill>
            <a:srgbClr val="FFFF00"/>
          </a:solidFill>
          <a:ln w="254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algn="ctr" eaLnBrk="1" hangingPunct="1">
              <a:spcBef>
                <a:spcPct val="50000"/>
              </a:spcBef>
            </a:pPr>
            <a:r>
              <a:rPr lang="en-US" sz="2000">
                <a:latin typeface="Comic Sans MS" pitchFamily="66" charset="0"/>
              </a:rPr>
              <a:t>pOH = 2.51</a:t>
            </a:r>
          </a:p>
          <a:p>
            <a:pPr algn="ctr" eaLnBrk="1" hangingPunct="1">
              <a:spcBef>
                <a:spcPct val="50000"/>
              </a:spcBef>
            </a:pPr>
            <a:r>
              <a:rPr lang="en-US" sz="2000">
                <a:latin typeface="Comic Sans MS" pitchFamily="66" charset="0"/>
              </a:rPr>
              <a:t>pH = 11.49</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14692">
                                            <p:txEl>
                                              <p:pRg st="0" end="0"/>
                                            </p:txEl>
                                          </p:spTgt>
                                        </p:tgtEl>
                                        <p:attrNameLst>
                                          <p:attrName>style.visibility</p:attrName>
                                        </p:attrNameLst>
                                      </p:cBhvr>
                                      <p:to>
                                        <p:strVal val="visible"/>
                                      </p:to>
                                    </p:set>
                                    <p:animEffect transition="in" filter="box(out)">
                                      <p:cBhvr>
                                        <p:cTn id="7" dur="500"/>
                                        <p:tgtEl>
                                          <p:spTgt spid="114692">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4"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114694">
                                            <p:txEl>
                                              <p:pRg st="0" end="0"/>
                                            </p:txEl>
                                          </p:spTgt>
                                        </p:tgtEl>
                                        <p:attrNameLst>
                                          <p:attrName>style.visibility</p:attrName>
                                        </p:attrNameLst>
                                      </p:cBhvr>
                                      <p:to>
                                        <p:strVal val="visible"/>
                                      </p:to>
                                    </p:set>
                                    <p:animEffect transition="in" filter="box(out)">
                                      <p:cBhvr>
                                        <p:cTn id="12" dur="500"/>
                                        <p:tgtEl>
                                          <p:spTgt spid="114694">
                                            <p:txEl>
                                              <p:pRg st="0" end="0"/>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4"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114693">
                                            <p:txEl>
                                              <p:pRg st="0" end="0"/>
                                            </p:txEl>
                                          </p:spTgt>
                                        </p:tgtEl>
                                        <p:attrNameLst>
                                          <p:attrName>style.visibility</p:attrName>
                                        </p:attrNameLst>
                                      </p:cBhvr>
                                      <p:to>
                                        <p:strVal val="visible"/>
                                      </p:to>
                                    </p:set>
                                    <p:animEffect transition="in" filter="box(out)">
                                      <p:cBhvr>
                                        <p:cTn id="17" dur="500"/>
                                        <p:tgtEl>
                                          <p:spTgt spid="114693">
                                            <p:txEl>
                                              <p:pRg st="0" end="0"/>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4"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114695"/>
                                        </p:tgtEl>
                                        <p:attrNameLst>
                                          <p:attrName>style.visibility</p:attrName>
                                        </p:attrNameLst>
                                      </p:cBhvr>
                                      <p:to>
                                        <p:strVal val="visible"/>
                                      </p:to>
                                    </p:set>
                                    <p:animEffect transition="in" filter="box(out)">
                                      <p:cBhvr>
                                        <p:cTn id="22" dur="500"/>
                                        <p:tgtEl>
                                          <p:spTgt spid="114695"/>
                                        </p:tgtEl>
                                      </p:cBhvr>
                                    </p:animEffect>
                                  </p:childTnLst>
                                  <p:subTnLst>
                                    <p:audio>
                                      <p:cMediaNode>
                                        <p:cTn display="0" masterRel="sameClick">
                                          <p:stCondLst>
                                            <p:cond evt="begin" delay="0">
                                              <p:tn val="20"/>
                                            </p:cond>
                                          </p:stCondLst>
                                          <p:endCondLst>
                                            <p:cond evt="onStopAudio" delay="0">
                                              <p:tgtEl>
                                                <p:sldTgt/>
                                              </p:tgtEl>
                                            </p:cond>
                                          </p:endCondLst>
                                        </p:cTn>
                                        <p:tgtEl>
                                          <p:sndTgt r:embed="rId4"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grpId="0" nodeType="clickEffect">
                                  <p:stCondLst>
                                    <p:cond delay="0"/>
                                  </p:stCondLst>
                                  <p:childTnLst>
                                    <p:set>
                                      <p:cBhvr>
                                        <p:cTn id="26" dur="1" fill="hold">
                                          <p:stCondLst>
                                            <p:cond delay="0"/>
                                          </p:stCondLst>
                                        </p:cTn>
                                        <p:tgtEl>
                                          <p:spTgt spid="114696">
                                            <p:txEl>
                                              <p:pRg st="0" end="0"/>
                                            </p:txEl>
                                          </p:spTgt>
                                        </p:tgtEl>
                                        <p:attrNameLst>
                                          <p:attrName>style.visibility</p:attrName>
                                        </p:attrNameLst>
                                      </p:cBhvr>
                                      <p:to>
                                        <p:strVal val="visible"/>
                                      </p:to>
                                    </p:set>
                                    <p:animEffect transition="in" filter="box(out)">
                                      <p:cBhvr>
                                        <p:cTn id="27" dur="500"/>
                                        <p:tgtEl>
                                          <p:spTgt spid="114696">
                                            <p:txEl>
                                              <p:pRg st="0" end="0"/>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4" name="camera.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nodeType="clickEffect">
                                  <p:stCondLst>
                                    <p:cond delay="0"/>
                                  </p:stCondLst>
                                  <p:childTnLst>
                                    <p:set>
                                      <p:cBhvr>
                                        <p:cTn id="31" dur="1" fill="hold">
                                          <p:stCondLst>
                                            <p:cond delay="0"/>
                                          </p:stCondLst>
                                        </p:cTn>
                                        <p:tgtEl>
                                          <p:spTgt spid="114697"/>
                                        </p:tgtEl>
                                        <p:attrNameLst>
                                          <p:attrName>style.visibility</p:attrName>
                                        </p:attrNameLst>
                                      </p:cBhvr>
                                      <p:to>
                                        <p:strVal val="visible"/>
                                      </p:to>
                                    </p:set>
                                    <p:animEffect transition="in" filter="box(out)">
                                      <p:cBhvr>
                                        <p:cTn id="32" dur="500"/>
                                        <p:tgtEl>
                                          <p:spTgt spid="114697"/>
                                        </p:tgtEl>
                                      </p:cBhvr>
                                    </p:animEffect>
                                  </p:childTnLst>
                                  <p:subTnLst>
                                    <p:audio>
                                      <p:cMediaNode>
                                        <p:cTn display="0" masterRel="sameClick">
                                          <p:stCondLst>
                                            <p:cond evt="begin" delay="0">
                                              <p:tn val="30"/>
                                            </p:cond>
                                          </p:stCondLst>
                                          <p:endCondLst>
                                            <p:cond evt="onStopAudio" delay="0">
                                              <p:tgtEl>
                                                <p:sldTgt/>
                                              </p:tgtEl>
                                            </p:cond>
                                          </p:endCondLst>
                                        </p:cTn>
                                        <p:tgtEl>
                                          <p:sndTgt r:embed="rId4" name="camera.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114698"/>
                                        </p:tgtEl>
                                        <p:attrNameLst>
                                          <p:attrName>style.visibility</p:attrName>
                                        </p:attrNameLst>
                                      </p:cBhvr>
                                      <p:to>
                                        <p:strVal val="visible"/>
                                      </p:to>
                                    </p:set>
                                    <p:animEffect transition="in" filter="box(out)">
                                      <p:cBhvr>
                                        <p:cTn id="37" dur="500"/>
                                        <p:tgtEl>
                                          <p:spTgt spid="114698"/>
                                        </p:tgtEl>
                                      </p:cBhvr>
                                    </p:animEffect>
                                  </p:childTnLst>
                                  <p:subTnLst>
                                    <p:audio>
                                      <p:cMediaNode>
                                        <p:cTn display="0" masterRel="sameClick">
                                          <p:stCondLst>
                                            <p:cond evt="begin" delay="0">
                                              <p:tn val="35"/>
                                            </p:cond>
                                          </p:stCondLst>
                                          <p:endCondLst>
                                            <p:cond evt="onStopAudio" delay="0">
                                              <p:tgtEl>
                                                <p:sldTgt/>
                                              </p:tgtEl>
                                            </p:cond>
                                          </p:endCondLst>
                                        </p:cTn>
                                        <p:tgtEl>
                                          <p:sndTgt r:embed="rId4"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2" grpId="0" build="p" autoUpdateAnimBg="0"/>
      <p:bldP spid="114693" grpId="0" build="p" autoUpdateAnimBg="0"/>
      <p:bldP spid="114694" grpId="0" build="p" autoUpdateAnimBg="0"/>
      <p:bldP spid="114695" grpId="0" animBg="1"/>
      <p:bldP spid="114696" grpId="0" build="p" autoUpdateAnimBg="0"/>
      <p:bldP spid="114698" grpId="0" animBg="1"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914400" y="304800"/>
            <a:ext cx="80772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800">
                <a:solidFill>
                  <a:schemeClr val="tx2"/>
                </a:solidFill>
                <a:latin typeface="Comic Sans MS" pitchFamily="66" charset="0"/>
              </a:rPr>
              <a:t>We have used three different methods of calculating the pH during a titration….</a:t>
            </a:r>
          </a:p>
        </p:txBody>
      </p:sp>
      <p:sp>
        <p:nvSpPr>
          <p:cNvPr id="132099" name="Text Box 3"/>
          <p:cNvSpPr txBox="1">
            <a:spLocks noChangeArrowheads="1"/>
          </p:cNvSpPr>
          <p:nvPr/>
        </p:nvSpPr>
        <p:spPr bwMode="auto">
          <a:xfrm>
            <a:off x="990600" y="2286000"/>
            <a:ext cx="74676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dirty="0">
                <a:latin typeface="Comic Sans MS" pitchFamily="66" charset="0"/>
              </a:rPr>
              <a:t>1. Before the equivalence point has been reached.  </a:t>
            </a:r>
            <a:r>
              <a:rPr lang="en-US" sz="2000" dirty="0" smtClean="0">
                <a:latin typeface="Comic Sans MS" pitchFamily="66" charset="0"/>
              </a:rPr>
              <a:t/>
            </a:r>
            <a:br>
              <a:rPr lang="en-US" sz="2000" dirty="0" smtClean="0">
                <a:latin typeface="Comic Sans MS" pitchFamily="66" charset="0"/>
              </a:rPr>
            </a:br>
            <a:r>
              <a:rPr lang="en-US" sz="2000" dirty="0" smtClean="0">
                <a:latin typeface="Comic Sans MS" pitchFamily="66" charset="0"/>
              </a:rPr>
              <a:t>	(weak </a:t>
            </a:r>
            <a:r>
              <a:rPr lang="en-US" sz="2000" dirty="0">
                <a:latin typeface="Comic Sans MS" pitchFamily="66" charset="0"/>
              </a:rPr>
              <a:t>acid/base + common ion, buffered region)</a:t>
            </a:r>
          </a:p>
        </p:txBody>
      </p:sp>
      <p:sp>
        <p:nvSpPr>
          <p:cNvPr id="132100" name="Text Box 4"/>
          <p:cNvSpPr txBox="1">
            <a:spLocks noChangeArrowheads="1"/>
          </p:cNvSpPr>
          <p:nvPr/>
        </p:nvSpPr>
        <p:spPr bwMode="auto">
          <a:xfrm>
            <a:off x="990600" y="3505200"/>
            <a:ext cx="7315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a:latin typeface="Comic Sans MS" pitchFamily="66" charset="0"/>
              </a:rPr>
              <a:t>2. At the equivalence point.  (hydrolysis of a salt)</a:t>
            </a:r>
          </a:p>
        </p:txBody>
      </p:sp>
      <p:sp>
        <p:nvSpPr>
          <p:cNvPr id="132101" name="Text Box 5"/>
          <p:cNvSpPr txBox="1">
            <a:spLocks noChangeArrowheads="1"/>
          </p:cNvSpPr>
          <p:nvPr/>
        </p:nvSpPr>
        <p:spPr bwMode="auto">
          <a:xfrm>
            <a:off x="990600" y="4572000"/>
            <a:ext cx="7162800"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eaLnBrk="1" hangingPunct="1">
              <a:spcBef>
                <a:spcPct val="50000"/>
              </a:spcBef>
            </a:pPr>
            <a:r>
              <a:rPr lang="en-US" sz="2000" dirty="0">
                <a:latin typeface="Comic Sans MS" pitchFamily="66" charset="0"/>
              </a:rPr>
              <a:t>3. Beyond the equivalence point.  </a:t>
            </a:r>
            <a:endParaRPr lang="en-US" sz="2000" dirty="0" smtClean="0">
              <a:latin typeface="Comic Sans MS" pitchFamily="66" charset="0"/>
            </a:endParaRPr>
          </a:p>
          <a:p>
            <a:pPr eaLnBrk="1" hangingPunct="1">
              <a:spcBef>
                <a:spcPct val="50000"/>
              </a:spcBef>
            </a:pPr>
            <a:r>
              <a:rPr lang="en-US" sz="2000" dirty="0">
                <a:latin typeface="Comic Sans MS" pitchFamily="66" charset="0"/>
              </a:rPr>
              <a:t>	</a:t>
            </a:r>
            <a:r>
              <a:rPr lang="en-US" sz="2000" dirty="0" smtClean="0">
                <a:latin typeface="Comic Sans MS" pitchFamily="66" charset="0"/>
              </a:rPr>
              <a:t>(strong acid/base </a:t>
            </a:r>
            <a:r>
              <a:rPr lang="en-US" sz="2000" dirty="0">
                <a:latin typeface="Comic Sans MS" pitchFamily="66" charset="0"/>
              </a:rPr>
              <a:t>in water)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2099">
                                            <p:txEl>
                                              <p:pRg st="0" end="0"/>
                                            </p:txEl>
                                          </p:spTgt>
                                        </p:tgtEl>
                                        <p:attrNameLst>
                                          <p:attrName>style.visibility</p:attrName>
                                        </p:attrNameLst>
                                      </p:cBhvr>
                                      <p:to>
                                        <p:strVal val="visible"/>
                                      </p:to>
                                    </p:set>
                                    <p:anim calcmode="lin" valueType="num">
                                      <p:cBhvr additive="base">
                                        <p:cTn id="7" dur="500" fill="hold"/>
                                        <p:tgtEl>
                                          <p:spTgt spid="1320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2099">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32" fill="hold" grpId="0" nodeType="clickEffect">
                                  <p:stCondLst>
                                    <p:cond delay="0"/>
                                  </p:stCondLst>
                                  <p:childTnLst>
                                    <p:set>
                                      <p:cBhvr>
                                        <p:cTn id="12" dur="1" fill="hold">
                                          <p:stCondLst>
                                            <p:cond delay="0"/>
                                          </p:stCondLst>
                                        </p:cTn>
                                        <p:tgtEl>
                                          <p:spTgt spid="132100">
                                            <p:txEl>
                                              <p:pRg st="0" end="0"/>
                                            </p:txEl>
                                          </p:spTgt>
                                        </p:tgtEl>
                                        <p:attrNameLst>
                                          <p:attrName>style.visibility</p:attrName>
                                        </p:attrNameLst>
                                      </p:cBhvr>
                                      <p:to>
                                        <p:strVal val="visible"/>
                                      </p:to>
                                    </p:set>
                                    <p:animEffect transition="in" filter="box(out)">
                                      <p:cBhvr>
                                        <p:cTn id="13" dur="500"/>
                                        <p:tgtEl>
                                          <p:spTgt spid="132100">
                                            <p:txEl>
                                              <p:pRg st="0" end="0"/>
                                            </p:txEl>
                                          </p:spTgt>
                                        </p:tgtEl>
                                      </p:cBhvr>
                                    </p:animEffect>
                                  </p:childTnLst>
                                  <p:subTnLst>
                                    <p:audio>
                                      <p:cMediaNode>
                                        <p:cTn display="0" masterRel="sameClick">
                                          <p:stCondLst>
                                            <p:cond evt="begin" delay="0">
                                              <p:tn val="11"/>
                                            </p:cond>
                                          </p:stCondLst>
                                          <p:endCondLst>
                                            <p:cond evt="onStopAudio" delay="0">
                                              <p:tgtEl>
                                                <p:sldTgt/>
                                              </p:tgtEl>
                                            </p:cond>
                                          </p:endCondLst>
                                        </p:cTn>
                                        <p:tgtEl>
                                          <p:sndTgt r:embed="rId4" name="camera.wav"/>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32" fill="hold" grpId="0" nodeType="clickEffect">
                                  <p:stCondLst>
                                    <p:cond delay="0"/>
                                  </p:stCondLst>
                                  <p:childTnLst>
                                    <p:set>
                                      <p:cBhvr>
                                        <p:cTn id="17" dur="1" fill="hold">
                                          <p:stCondLst>
                                            <p:cond delay="0"/>
                                          </p:stCondLst>
                                        </p:cTn>
                                        <p:tgtEl>
                                          <p:spTgt spid="132101">
                                            <p:txEl>
                                              <p:pRg st="0" end="0"/>
                                            </p:txEl>
                                          </p:spTgt>
                                        </p:tgtEl>
                                        <p:attrNameLst>
                                          <p:attrName>style.visibility</p:attrName>
                                        </p:attrNameLst>
                                      </p:cBhvr>
                                      <p:to>
                                        <p:strVal val="visible"/>
                                      </p:to>
                                    </p:set>
                                    <p:animEffect transition="in" filter="box(out)">
                                      <p:cBhvr>
                                        <p:cTn id="18" dur="500"/>
                                        <p:tgtEl>
                                          <p:spTgt spid="132101">
                                            <p:txEl>
                                              <p:pRg st="0" end="0"/>
                                            </p:txEl>
                                          </p:spTgt>
                                        </p:tgtEl>
                                      </p:cBhvr>
                                    </p:animEffect>
                                  </p:childTnLst>
                                  <p:subTnLst>
                                    <p:audio>
                                      <p:cMediaNode>
                                        <p:cTn display="0" masterRel="sameClick">
                                          <p:stCondLst>
                                            <p:cond evt="begin" delay="0">
                                              <p:tn val="16"/>
                                            </p:cond>
                                          </p:stCondLst>
                                          <p:endCondLst>
                                            <p:cond evt="onStopAudio" delay="0">
                                              <p:tgtEl>
                                                <p:sldTgt/>
                                              </p:tgtEl>
                                            </p:cond>
                                          </p:endCondLst>
                                        </p:cTn>
                                        <p:tgtEl>
                                          <p:sndTgt r:embed="rId4" name="camera.wav"/>
                                        </p:tgtEl>
                                      </p:cMediaNode>
                                    </p:audio>
                                  </p:subTnLst>
                                </p:cTn>
                              </p:par>
                            </p:childTnLst>
                          </p:cTn>
                        </p:par>
                      </p:childTnLst>
                    </p:cTn>
                  </p:par>
                  <p:par>
                    <p:cTn id="19" fill="hold">
                      <p:stCondLst>
                        <p:cond delay="indefinite"/>
                      </p:stCondLst>
                      <p:childTnLst>
                        <p:par>
                          <p:cTn id="20" fill="hold">
                            <p:stCondLst>
                              <p:cond delay="0"/>
                            </p:stCondLst>
                            <p:childTnLst>
                              <p:par>
                                <p:cTn id="21" presetID="4" presetClass="entr" presetSubtype="32" fill="hold" grpId="0" nodeType="clickEffect">
                                  <p:stCondLst>
                                    <p:cond delay="0"/>
                                  </p:stCondLst>
                                  <p:childTnLst>
                                    <p:set>
                                      <p:cBhvr>
                                        <p:cTn id="22" dur="1" fill="hold">
                                          <p:stCondLst>
                                            <p:cond delay="0"/>
                                          </p:stCondLst>
                                        </p:cTn>
                                        <p:tgtEl>
                                          <p:spTgt spid="132101">
                                            <p:txEl>
                                              <p:pRg st="1" end="1"/>
                                            </p:txEl>
                                          </p:spTgt>
                                        </p:tgtEl>
                                        <p:attrNameLst>
                                          <p:attrName>style.visibility</p:attrName>
                                        </p:attrNameLst>
                                      </p:cBhvr>
                                      <p:to>
                                        <p:strVal val="visible"/>
                                      </p:to>
                                    </p:set>
                                    <p:animEffect transition="in" filter="box(out)">
                                      <p:cBhvr>
                                        <p:cTn id="23" dur="500"/>
                                        <p:tgtEl>
                                          <p:spTgt spid="132101">
                                            <p:txEl>
                                              <p:pRg st="1" end="1"/>
                                            </p:txEl>
                                          </p:spTgt>
                                        </p:tgtEl>
                                      </p:cBhvr>
                                    </p:animEffect>
                                  </p:childTnLst>
                                  <p:subTnLst>
                                    <p:audio>
                                      <p:cMediaNode>
                                        <p:cTn display="0" masterRel="sameClick">
                                          <p:stCondLst>
                                            <p:cond evt="begin" delay="0">
                                              <p:tn val="21"/>
                                            </p:cond>
                                          </p:stCondLst>
                                          <p:endCondLst>
                                            <p:cond evt="onStopAudio" delay="0">
                                              <p:tgtEl>
                                                <p:sldTgt/>
                                              </p:tgtEl>
                                            </p:cond>
                                          </p:endCondLst>
                                        </p:cTn>
                                        <p:tgtEl>
                                          <p:sndTgt r:embed="rId4"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build="p" autoUpdateAnimBg="0"/>
      <p:bldP spid="132100" grpId="0" build="p" autoUpdateAnimBg="0"/>
      <p:bldP spid="132101"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sz="3200" b="1" smtClean="0"/>
              <a:t>INDICATORS</a:t>
            </a:r>
            <a:r>
              <a:rPr lang="en-US" sz="3200" smtClean="0"/>
              <a:t/>
            </a:r>
            <a:br>
              <a:rPr lang="en-US" sz="3200" smtClean="0"/>
            </a:br>
            <a:endParaRPr lang="en-US" sz="3200" smtClean="0"/>
          </a:p>
        </p:txBody>
      </p:sp>
      <p:sp>
        <p:nvSpPr>
          <p:cNvPr id="74755" name="Rectangle 3"/>
          <p:cNvSpPr>
            <a:spLocks noGrp="1" noChangeArrowheads="1"/>
          </p:cNvSpPr>
          <p:nvPr>
            <p:ph type="body" idx="1"/>
          </p:nvPr>
        </p:nvSpPr>
        <p:spPr/>
        <p:txBody>
          <a:bodyPr/>
          <a:lstStyle/>
          <a:p>
            <a:r>
              <a:rPr lang="en-US" sz="2800" smtClean="0"/>
              <a:t>Indicators signal change in pH</a:t>
            </a:r>
          </a:p>
          <a:p>
            <a:r>
              <a:rPr lang="en-US" sz="2800" smtClean="0"/>
              <a:t>Indicators change color when the pH is equal to their pKa</a:t>
            </a:r>
          </a:p>
          <a:p>
            <a:r>
              <a:rPr lang="en-US" sz="2800" smtClean="0"/>
              <a:t>Indicators can be used to signal the equivalence point in titrations</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US" sz="3200" b="1" smtClean="0"/>
              <a:t>INDICATORS</a:t>
            </a:r>
            <a:r>
              <a:rPr lang="en-US" sz="3200" smtClean="0"/>
              <a:t/>
            </a:r>
            <a:br>
              <a:rPr lang="en-US" sz="3200" smtClean="0"/>
            </a:br>
            <a:endParaRPr lang="en-US" sz="3200" smtClean="0"/>
          </a:p>
        </p:txBody>
      </p:sp>
      <p:sp>
        <p:nvSpPr>
          <p:cNvPr id="75779" name="Rectangle 3"/>
          <p:cNvSpPr>
            <a:spLocks noGrp="1" noChangeArrowheads="1"/>
          </p:cNvSpPr>
          <p:nvPr>
            <p:ph type="body" idx="1"/>
          </p:nvPr>
        </p:nvSpPr>
        <p:spPr>
          <a:xfrm>
            <a:off x="914400" y="1600200"/>
            <a:ext cx="7769225" cy="1295400"/>
          </a:xfrm>
        </p:spPr>
        <p:txBody>
          <a:bodyPr/>
          <a:lstStyle/>
          <a:p>
            <a:pPr>
              <a:buFont typeface="Wingdings" pitchFamily="2" charset="2"/>
              <a:buNone/>
            </a:pPr>
            <a:r>
              <a:rPr lang="en-US" sz="2400" smtClean="0"/>
              <a:t>	An indicator is a weak acid (or base) in which the dissociated form is a different color than the undissociated form.</a:t>
            </a:r>
          </a:p>
        </p:txBody>
      </p:sp>
      <p:sp>
        <p:nvSpPr>
          <p:cNvPr id="75780" name="Rectangle 4"/>
          <p:cNvSpPr>
            <a:spLocks noChangeArrowheads="1"/>
          </p:cNvSpPr>
          <p:nvPr/>
        </p:nvSpPr>
        <p:spPr bwMode="auto">
          <a:xfrm>
            <a:off x="914400" y="2819400"/>
            <a:ext cx="776922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buClr>
                <a:schemeClr val="tx2"/>
              </a:buClr>
              <a:buSzPct val="70000"/>
              <a:buFont typeface="Wingdings" pitchFamily="2" charset="2"/>
              <a:buNone/>
            </a:pPr>
            <a:r>
              <a:rPr lang="en-US" sz="2400"/>
              <a:t>	</a:t>
            </a:r>
            <a:r>
              <a:rPr lang="en-US" sz="2800" b="1"/>
              <a:t>HIn(aq) </a:t>
            </a:r>
            <a:r>
              <a:rPr lang="en-US" sz="2800" b="1">
                <a:sym typeface="Symbol" pitchFamily="18" charset="2"/>
              </a:rPr>
              <a:t> H</a:t>
            </a:r>
            <a:r>
              <a:rPr lang="en-US" sz="2800" b="1" baseline="30000">
                <a:sym typeface="Symbol" pitchFamily="18" charset="2"/>
              </a:rPr>
              <a:t>+</a:t>
            </a:r>
            <a:r>
              <a:rPr lang="en-US" sz="2800" b="1">
                <a:sym typeface="Symbol" pitchFamily="18" charset="2"/>
              </a:rPr>
              <a:t>(aq) + In</a:t>
            </a:r>
            <a:r>
              <a:rPr lang="en-US" sz="2800" b="1" baseline="30000">
                <a:sym typeface="Symbol" pitchFamily="18" charset="2"/>
              </a:rPr>
              <a:t>-</a:t>
            </a:r>
            <a:r>
              <a:rPr lang="en-US" sz="2800" b="1">
                <a:sym typeface="Symbol" pitchFamily="18" charset="2"/>
              </a:rPr>
              <a:t>(aq)</a:t>
            </a:r>
          </a:p>
        </p:txBody>
      </p:sp>
      <p:sp>
        <p:nvSpPr>
          <p:cNvPr id="75781" name="Rectangle 5"/>
          <p:cNvSpPr>
            <a:spLocks noChangeArrowheads="1"/>
          </p:cNvSpPr>
          <p:nvPr/>
        </p:nvSpPr>
        <p:spPr bwMode="auto">
          <a:xfrm>
            <a:off x="914400" y="3352800"/>
            <a:ext cx="776922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buClr>
                <a:schemeClr val="tx2"/>
              </a:buClr>
              <a:buSzPct val="70000"/>
              <a:buFont typeface="Wingdings" pitchFamily="2" charset="2"/>
              <a:buNone/>
            </a:pPr>
            <a:r>
              <a:rPr lang="en-US" sz="2400"/>
              <a:t>	</a:t>
            </a:r>
            <a:r>
              <a:rPr lang="en-US" sz="2400">
                <a:solidFill>
                  <a:schemeClr val="hlink"/>
                </a:solidFill>
              </a:rPr>
              <a:t>color A</a:t>
            </a:r>
            <a:r>
              <a:rPr lang="en-US" sz="2400"/>
              <a:t>				</a:t>
            </a:r>
            <a:r>
              <a:rPr lang="en-US" sz="2400">
                <a:solidFill>
                  <a:schemeClr val="tx2"/>
                </a:solidFill>
              </a:rPr>
              <a:t>color B</a:t>
            </a:r>
          </a:p>
          <a:p>
            <a:pPr marL="342900" indent="-342900">
              <a:spcBef>
                <a:spcPct val="20000"/>
              </a:spcBef>
              <a:buClr>
                <a:schemeClr val="tx2"/>
              </a:buClr>
              <a:buSzPct val="70000"/>
              <a:buFont typeface="Wingdings" pitchFamily="2" charset="2"/>
              <a:buNone/>
            </a:pPr>
            <a:r>
              <a:rPr lang="en-US" sz="1600">
                <a:solidFill>
                  <a:schemeClr val="hlink"/>
                </a:solidFill>
              </a:rPr>
              <a:t>(color in acid sol’n)</a:t>
            </a:r>
            <a:r>
              <a:rPr lang="en-US" sz="1600"/>
              <a:t>		     </a:t>
            </a:r>
            <a:r>
              <a:rPr lang="en-US" sz="1600">
                <a:solidFill>
                  <a:schemeClr val="tx2"/>
                </a:solidFill>
              </a:rPr>
              <a:t>(color in alkali sol’n)</a:t>
            </a:r>
          </a:p>
        </p:txBody>
      </p:sp>
      <p:graphicFrame>
        <p:nvGraphicFramePr>
          <p:cNvPr id="75782" name="Object 6"/>
          <p:cNvGraphicFramePr>
            <a:graphicFrameLocks noChangeAspect="1"/>
          </p:cNvGraphicFramePr>
          <p:nvPr>
            <p:extLst>
              <p:ext uri="{D42A27DB-BD31-4B8C-83A1-F6EECF244321}">
                <p14:modId xmlns:p14="http://schemas.microsoft.com/office/powerpoint/2010/main" val="519601056"/>
              </p:ext>
            </p:extLst>
          </p:nvPr>
        </p:nvGraphicFramePr>
        <p:xfrm>
          <a:off x="1306513" y="4102100"/>
          <a:ext cx="2112962" cy="925513"/>
        </p:xfrm>
        <a:graphic>
          <a:graphicData uri="http://schemas.openxmlformats.org/presentationml/2006/ole">
            <mc:AlternateContent xmlns:mc="http://schemas.openxmlformats.org/markup-compatibility/2006">
              <mc:Choice xmlns:v="urn:schemas-microsoft-com:vml" Requires="v">
                <p:oleObj spid="_x0000_s75822" name="Equation" r:id="rId3" imgW="1015920" imgH="444240" progId="Equation.3">
                  <p:embed/>
                </p:oleObj>
              </mc:Choice>
              <mc:Fallback>
                <p:oleObj name="Equation" r:id="rId3" imgW="1015920" imgH="444240" progId="Equation.3">
                  <p:embed/>
                  <p:pic>
                    <p:nvPicPr>
                      <p:cNvPr id="0" name="Object 6"/>
                      <p:cNvPicPr>
                        <a:picLocks noChangeAspect="1" noChangeArrowheads="1"/>
                      </p:cNvPicPr>
                      <p:nvPr/>
                    </p:nvPicPr>
                    <p:blipFill>
                      <a:blip r:embed="rId4"/>
                      <a:srcRect/>
                      <a:stretch>
                        <a:fillRect/>
                      </a:stretch>
                    </p:blipFill>
                    <p:spPr bwMode="auto">
                      <a:xfrm>
                        <a:off x="1306513" y="4102100"/>
                        <a:ext cx="2112962" cy="925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75783" name="Object 7"/>
          <p:cNvGraphicFramePr>
            <a:graphicFrameLocks noChangeAspect="1"/>
          </p:cNvGraphicFramePr>
          <p:nvPr/>
        </p:nvGraphicFramePr>
        <p:xfrm>
          <a:off x="3429000" y="4191000"/>
          <a:ext cx="1743075" cy="765175"/>
        </p:xfrm>
        <a:graphic>
          <a:graphicData uri="http://schemas.openxmlformats.org/presentationml/2006/ole">
            <mc:AlternateContent xmlns:mc="http://schemas.openxmlformats.org/markup-compatibility/2006">
              <mc:Choice xmlns:v="urn:schemas-microsoft-com:vml" Requires="v">
                <p:oleObj spid="_x0000_s75823" name="Equation" r:id="rId5" imgW="838080" imgH="368280" progId="Equation.DSMT4">
                  <p:embed/>
                </p:oleObj>
              </mc:Choice>
              <mc:Fallback>
                <p:oleObj name="Equation" r:id="rId5" imgW="838080" imgH="36828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4191000"/>
                        <a:ext cx="1743075" cy="765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5785" name="Rectangle 9"/>
          <p:cNvSpPr>
            <a:spLocks noChangeArrowheads="1"/>
          </p:cNvSpPr>
          <p:nvPr/>
        </p:nvSpPr>
        <p:spPr bwMode="auto">
          <a:xfrm>
            <a:off x="79375" y="5181600"/>
            <a:ext cx="5940425"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buClr>
                <a:schemeClr val="tx2"/>
              </a:buClr>
              <a:buSzPct val="70000"/>
              <a:buFont typeface="Wingdings" pitchFamily="2" charset="2"/>
              <a:buNone/>
            </a:pPr>
            <a:r>
              <a:rPr lang="en-US" sz="2400" dirty="0"/>
              <a:t>Color changes when [</a:t>
            </a:r>
            <a:r>
              <a:rPr lang="en-US" sz="2400" dirty="0" smtClean="0"/>
              <a:t>In</a:t>
            </a:r>
            <a:r>
              <a:rPr lang="en-US" sz="2400" baseline="30000" dirty="0" smtClean="0"/>
              <a:t>-</a:t>
            </a:r>
            <a:r>
              <a:rPr lang="en-US" sz="2400" dirty="0"/>
              <a:t>] = [</a:t>
            </a:r>
            <a:r>
              <a:rPr lang="en-US" sz="2400" dirty="0" err="1"/>
              <a:t>HIn</a:t>
            </a:r>
            <a:r>
              <a:rPr lang="en-US" sz="2400" dirty="0"/>
              <a:t>].</a:t>
            </a:r>
          </a:p>
          <a:p>
            <a:pPr marL="342900" indent="-342900">
              <a:spcBef>
                <a:spcPct val="20000"/>
              </a:spcBef>
              <a:buClr>
                <a:schemeClr val="tx2"/>
              </a:buClr>
              <a:buSzPct val="70000"/>
              <a:buFont typeface="Wingdings" pitchFamily="2" charset="2"/>
              <a:buNone/>
            </a:pPr>
            <a:endParaRPr lang="en-US" sz="2400" dirty="0"/>
          </a:p>
        </p:txBody>
      </p:sp>
      <p:sp>
        <p:nvSpPr>
          <p:cNvPr id="75786" name="Rectangle 10"/>
          <p:cNvSpPr>
            <a:spLocks noChangeArrowheads="1"/>
          </p:cNvSpPr>
          <p:nvPr/>
        </p:nvSpPr>
        <p:spPr bwMode="auto">
          <a:xfrm>
            <a:off x="76200" y="5715000"/>
            <a:ext cx="7772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buClr>
                <a:schemeClr val="tx2"/>
              </a:buClr>
              <a:buSzPct val="70000"/>
              <a:buFont typeface="Wingdings" pitchFamily="2" charset="2"/>
              <a:buNone/>
            </a:pPr>
            <a:r>
              <a:rPr lang="en-US" sz="2400"/>
              <a:t>Thus, indicator changes color when K</a:t>
            </a:r>
            <a:r>
              <a:rPr lang="en-US" sz="2400" baseline="-25000"/>
              <a:t>in</a:t>
            </a:r>
            <a:r>
              <a:rPr lang="en-US" sz="2400"/>
              <a:t> = [H</a:t>
            </a:r>
            <a:r>
              <a:rPr lang="en-US" sz="2400" baseline="30000"/>
              <a:t>+</a:t>
            </a:r>
            <a:r>
              <a:rPr lang="en-US" sz="2400"/>
              <a:t>]</a:t>
            </a:r>
          </a:p>
          <a:p>
            <a:pPr marL="342900" indent="-342900">
              <a:spcBef>
                <a:spcPct val="20000"/>
              </a:spcBef>
              <a:buClr>
                <a:schemeClr val="tx2"/>
              </a:buClr>
              <a:buSzPct val="70000"/>
              <a:buFont typeface="Wingdings" pitchFamily="2" charset="2"/>
              <a:buNone/>
            </a:pPr>
            <a:endParaRPr lang="en-US" sz="2400"/>
          </a:p>
        </p:txBody>
      </p:sp>
      <p:sp>
        <p:nvSpPr>
          <p:cNvPr id="75787" name="Rectangle 11"/>
          <p:cNvSpPr>
            <a:spLocks noChangeArrowheads="1"/>
          </p:cNvSpPr>
          <p:nvPr/>
        </p:nvSpPr>
        <p:spPr bwMode="auto">
          <a:xfrm>
            <a:off x="3810000" y="6172200"/>
            <a:ext cx="3505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buClr>
                <a:schemeClr val="tx2"/>
              </a:buClr>
              <a:buSzPct val="70000"/>
              <a:buFont typeface="Wingdings" pitchFamily="2" charset="2"/>
              <a:buNone/>
            </a:pPr>
            <a:r>
              <a:rPr lang="en-US" sz="2400"/>
              <a:t>…or when pK</a:t>
            </a:r>
            <a:r>
              <a:rPr lang="en-US" sz="2400" baseline="-25000"/>
              <a:t>in</a:t>
            </a:r>
            <a:r>
              <a:rPr lang="en-US" sz="2400"/>
              <a:t> = pH</a:t>
            </a:r>
          </a:p>
          <a:p>
            <a:pPr marL="342900" indent="-342900">
              <a:spcBef>
                <a:spcPct val="20000"/>
              </a:spcBef>
              <a:buClr>
                <a:schemeClr val="tx2"/>
              </a:buClr>
              <a:buSzPct val="70000"/>
              <a:buFont typeface="Wingdings" pitchFamily="2" charset="2"/>
              <a:buNone/>
            </a:pPr>
            <a:endParaRPr lang="en-US" sz="240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en-US" smtClean="0"/>
              <a:t>How do you choose an indicator?</a:t>
            </a:r>
          </a:p>
        </p:txBody>
      </p:sp>
      <p:graphicFrame>
        <p:nvGraphicFramePr>
          <p:cNvPr id="76833" name="Group 33"/>
          <p:cNvGraphicFramePr>
            <a:graphicFrameLocks noGrp="1"/>
          </p:cNvGraphicFramePr>
          <p:nvPr/>
        </p:nvGraphicFramePr>
        <p:xfrm>
          <a:off x="838200" y="2844800"/>
          <a:ext cx="8077200" cy="3294063"/>
        </p:xfrm>
        <a:graphic>
          <a:graphicData uri="http://schemas.openxmlformats.org/drawingml/2006/table">
            <a:tbl>
              <a:tblPr/>
              <a:tblGrid>
                <a:gridCol w="2438400"/>
                <a:gridCol w="1295400"/>
                <a:gridCol w="2078038"/>
                <a:gridCol w="2265362"/>
              </a:tblGrid>
              <a:tr h="584200">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500" b="1" i="0" u="none" strike="noStrike" cap="none" normalizeH="0" baseline="0" smtClean="0">
                          <a:ln>
                            <a:noFill/>
                          </a:ln>
                          <a:solidFill>
                            <a:schemeClr val="tx1"/>
                          </a:solidFill>
                          <a:effectLst/>
                          <a:latin typeface="Verdana" pitchFamily="34" charset="0"/>
                        </a:rPr>
                        <a:t>Indicator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500" b="1" i="0" u="none" strike="noStrike" cap="none" normalizeH="0" baseline="0" smtClean="0">
                          <a:ln>
                            <a:noFill/>
                          </a:ln>
                          <a:solidFill>
                            <a:schemeClr val="tx1"/>
                          </a:solidFill>
                          <a:effectLst/>
                          <a:latin typeface="Verdana" pitchFamily="34" charset="0"/>
                        </a:rPr>
                        <a:t>pK</a:t>
                      </a:r>
                      <a:r>
                        <a:rPr kumimoji="0" lang="en-US" sz="2500" b="1" i="0" u="none" strike="noStrike" cap="none" normalizeH="0" baseline="-25000" smtClean="0">
                          <a:ln>
                            <a:noFill/>
                          </a:ln>
                          <a:solidFill>
                            <a:schemeClr val="tx1"/>
                          </a:solidFill>
                          <a:effectLst/>
                          <a:latin typeface="Verdana" pitchFamily="34" charset="0"/>
                        </a:rPr>
                        <a:t>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500" b="1" i="0" u="none" strike="noStrike" cap="none" normalizeH="0" baseline="0" smtClean="0">
                          <a:ln>
                            <a:noFill/>
                          </a:ln>
                          <a:solidFill>
                            <a:schemeClr val="tx1"/>
                          </a:solidFill>
                          <a:effectLst/>
                          <a:latin typeface="Verdana" pitchFamily="34" charset="0"/>
                        </a:rPr>
                        <a:t>pH range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500" b="1" i="0" u="none" strike="noStrike" cap="none" normalizeH="0" baseline="0" smtClean="0">
                          <a:ln>
                            <a:noFill/>
                          </a:ln>
                          <a:solidFill>
                            <a:schemeClr val="tx1"/>
                          </a:solidFill>
                          <a:effectLst/>
                          <a:latin typeface="Verdana" pitchFamily="34" charset="0"/>
                        </a:rPr>
                        <a:t>Use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55725">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Verdana" pitchFamily="34" charset="0"/>
                        </a:rPr>
                        <a:t>methyl orange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Verdana" pitchFamily="34" charset="0"/>
                        </a:rPr>
                        <a:t>3.7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Verdana" pitchFamily="34" charset="0"/>
                        </a:rPr>
                        <a:t>3.1-4.4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Verdana" pitchFamily="34" charset="0"/>
                        </a:rPr>
                        <a:t>Titrations with strong acids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54138">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Verdana" pitchFamily="34" charset="0"/>
                        </a:rPr>
                        <a:t>phenolphthalein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Verdana" pitchFamily="34" charset="0"/>
                        </a:rPr>
                        <a:t>9.6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Verdana" pitchFamily="34" charset="0"/>
                        </a:rPr>
                        <a:t>8.3-10.0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tx2"/>
                        </a:buClr>
                        <a:buSzPct val="70000"/>
                        <a:buFont typeface="Wingdings" pitchFamily="2" charset="2"/>
                        <a:buNone/>
                        <a:tabLst/>
                      </a:pPr>
                      <a:r>
                        <a:rPr kumimoji="0" lang="en-US" sz="2200" b="0" i="0" u="none" strike="noStrike" cap="none" normalizeH="0" baseline="0" smtClean="0">
                          <a:ln>
                            <a:noFill/>
                          </a:ln>
                          <a:solidFill>
                            <a:schemeClr val="tx1"/>
                          </a:solidFill>
                          <a:effectLst/>
                          <a:latin typeface="Verdana" pitchFamily="34" charset="0"/>
                        </a:rPr>
                        <a:t>Titrations with strong bases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Types of Titrations</a:t>
            </a:r>
          </a:p>
        </p:txBody>
      </p:sp>
      <p:sp>
        <p:nvSpPr>
          <p:cNvPr id="6147" name="Rectangle 3"/>
          <p:cNvSpPr>
            <a:spLocks noGrp="1" noChangeArrowheads="1"/>
          </p:cNvSpPr>
          <p:nvPr>
            <p:ph type="body" idx="1"/>
          </p:nvPr>
        </p:nvSpPr>
        <p:spPr/>
        <p:txBody>
          <a:bodyPr/>
          <a:lstStyle/>
          <a:p>
            <a:pPr eaLnBrk="1" hangingPunct="1"/>
            <a:r>
              <a:rPr lang="en-US" sz="2400" smtClean="0">
                <a:solidFill>
                  <a:schemeClr val="hlink"/>
                </a:solidFill>
              </a:rPr>
              <a:t>Strong Acid</a:t>
            </a:r>
            <a:r>
              <a:rPr lang="en-US" sz="2400" smtClean="0"/>
              <a:t> – </a:t>
            </a:r>
            <a:r>
              <a:rPr lang="en-US" sz="2400" smtClean="0">
                <a:solidFill>
                  <a:schemeClr val="tx2"/>
                </a:solidFill>
              </a:rPr>
              <a:t>Strong Base</a:t>
            </a:r>
            <a:r>
              <a:rPr lang="en-US" sz="2400" smtClean="0"/>
              <a:t> Titrations</a:t>
            </a:r>
            <a:br>
              <a:rPr lang="en-US" sz="2400" smtClean="0"/>
            </a:br>
            <a:endParaRPr lang="en-US" sz="2400" smtClean="0"/>
          </a:p>
          <a:p>
            <a:pPr eaLnBrk="1" hangingPunct="1"/>
            <a:r>
              <a:rPr lang="en-US" sz="2400" smtClean="0"/>
              <a:t>Titrations of </a:t>
            </a:r>
            <a:r>
              <a:rPr lang="en-US" sz="2400" smtClean="0">
                <a:solidFill>
                  <a:schemeClr val="hlink"/>
                </a:solidFill>
              </a:rPr>
              <a:t>Weak Acids</a:t>
            </a:r>
            <a:r>
              <a:rPr lang="en-US" sz="2400" smtClean="0"/>
              <a:t> with </a:t>
            </a:r>
            <a:r>
              <a:rPr lang="en-US" sz="2400" smtClean="0">
                <a:solidFill>
                  <a:schemeClr val="tx2"/>
                </a:solidFill>
              </a:rPr>
              <a:t>Strong Bases</a:t>
            </a:r>
          </a:p>
          <a:p>
            <a:pPr eaLnBrk="1" hangingPunct="1"/>
            <a:endParaRPr lang="en-US" sz="2400" smtClean="0"/>
          </a:p>
          <a:p>
            <a:pPr eaLnBrk="1" hangingPunct="1"/>
            <a:r>
              <a:rPr lang="en-US" sz="2400" smtClean="0"/>
              <a:t>Titrations of </a:t>
            </a:r>
            <a:r>
              <a:rPr lang="en-US" sz="2400" smtClean="0">
                <a:solidFill>
                  <a:schemeClr val="tx2"/>
                </a:solidFill>
              </a:rPr>
              <a:t>Weak Bases</a:t>
            </a:r>
            <a:r>
              <a:rPr lang="en-US" sz="2400" smtClean="0"/>
              <a:t> with </a:t>
            </a:r>
            <a:r>
              <a:rPr lang="en-US" sz="2400" smtClean="0">
                <a:solidFill>
                  <a:schemeClr val="hlink"/>
                </a:solidFill>
              </a:rPr>
              <a:t>Strong Acids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p:spPr>
        <p:txBody>
          <a:bodyPr lIns="92075" tIns="46038" rIns="92075" bIns="46038" anchor="t" anchorCtr="1">
            <a:spAutoFit/>
          </a:bodyPr>
          <a:lstStyle/>
          <a:p>
            <a:pPr eaLnBrk="1" hangingPunct="1"/>
            <a:r>
              <a:rPr lang="en-US" smtClean="0"/>
              <a:t>Strong acid with Strong Base</a:t>
            </a:r>
          </a:p>
        </p:txBody>
      </p:sp>
      <p:sp>
        <p:nvSpPr>
          <p:cNvPr id="185347" name="Rectangle 3"/>
          <p:cNvSpPr>
            <a:spLocks noGrp="1" noChangeArrowheads="1"/>
          </p:cNvSpPr>
          <p:nvPr>
            <p:ph type="body" idx="1"/>
          </p:nvPr>
        </p:nvSpPr>
        <p:spPr>
          <a:xfrm>
            <a:off x="1524000" y="2209800"/>
            <a:ext cx="7086600" cy="4114800"/>
          </a:xfrm>
          <a:noFill/>
        </p:spPr>
        <p:txBody>
          <a:bodyPr lIns="92075" tIns="46038" rIns="92075" bIns="46038"/>
          <a:lstStyle/>
          <a:p>
            <a:pPr eaLnBrk="1" hangingPunct="1"/>
            <a:r>
              <a:rPr lang="en-US" smtClean="0"/>
              <a:t>Do the stoichiometry.</a:t>
            </a:r>
          </a:p>
          <a:p>
            <a:pPr eaLnBrk="1" hangingPunct="1"/>
            <a:r>
              <a:rPr lang="en-US" smtClean="0"/>
              <a:t>There is no equilibrium.</a:t>
            </a:r>
          </a:p>
          <a:p>
            <a:pPr lvl="1" eaLnBrk="1" hangingPunct="1"/>
            <a:r>
              <a:rPr lang="en-US" smtClean="0"/>
              <a:t>They both dissociate completely.</a:t>
            </a:r>
          </a:p>
          <a:p>
            <a:pPr eaLnBrk="1" hangingPunct="1"/>
            <a:r>
              <a:rPr lang="en-US" smtClean="0"/>
              <a:t>Ex: The titration of 50.0 mL of 0.200 M HNO</a:t>
            </a:r>
            <a:r>
              <a:rPr lang="en-US" sz="3700" baseline="-25000" smtClean="0"/>
              <a:t>3</a:t>
            </a:r>
            <a:r>
              <a:rPr lang="en-US" smtClean="0"/>
              <a:t> with 0.100 M NaOH</a:t>
            </a:r>
          </a:p>
          <a:p>
            <a:pPr eaLnBrk="1" hangingPunct="1"/>
            <a:r>
              <a:rPr lang="en-US" smtClean="0"/>
              <a:t>Analyze the pH</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185347">
                                            <p:txEl>
                                              <p:pRg st="0" end="0"/>
                                            </p:txEl>
                                          </p:spTgt>
                                        </p:tgtEl>
                                        <p:attrNameLst>
                                          <p:attrName>style.visibility</p:attrName>
                                        </p:attrNameLst>
                                      </p:cBhvr>
                                      <p:to>
                                        <p:strVal val="visible"/>
                                      </p:to>
                                    </p:set>
                                    <p:anim to="" calcmode="lin" valueType="num">
                                      <p:cBhvr>
                                        <p:cTn id="7" dur="1" fill="hold"/>
                                        <p:tgtEl>
                                          <p:spTgt spid="185347">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185347">
                                            <p:txEl>
                                              <p:pRg st="1" end="1"/>
                                            </p:txEl>
                                          </p:spTgt>
                                        </p:tgtEl>
                                        <p:attrNameLst>
                                          <p:attrName>style.visibility</p:attrName>
                                        </p:attrNameLst>
                                      </p:cBhvr>
                                      <p:to>
                                        <p:strVal val="visible"/>
                                      </p:to>
                                    </p:set>
                                    <p:anim to="" calcmode="lin" valueType="num">
                                      <p:cBhvr>
                                        <p:cTn id="12" dur="1" fill="hold"/>
                                        <p:tgtEl>
                                          <p:spTgt spid="185347">
                                            <p:txEl>
                                              <p:pRg st="1" end="1"/>
                                            </p:txEl>
                                          </p:spTgt>
                                        </p:tgtEl>
                                        <p:attrNameLst>
                                          <p:attrName/>
                                        </p:attrNameLst>
                                      </p:cBhvr>
                                    </p:anim>
                                  </p:childTnLst>
                                </p:cTn>
                              </p:par>
                              <p:par>
                                <p:cTn id="13" presetID="24" presetClass="entr" presetSubtype="0" fill="hold" grpId="0" nodeType="withEffect">
                                  <p:stCondLst>
                                    <p:cond delay="0"/>
                                  </p:stCondLst>
                                  <p:childTnLst>
                                    <p:set>
                                      <p:cBhvr>
                                        <p:cTn id="14" dur="1" fill="hold">
                                          <p:stCondLst>
                                            <p:cond delay="499"/>
                                          </p:stCondLst>
                                        </p:cTn>
                                        <p:tgtEl>
                                          <p:spTgt spid="185347">
                                            <p:txEl>
                                              <p:pRg st="2" end="2"/>
                                            </p:txEl>
                                          </p:spTgt>
                                        </p:tgtEl>
                                        <p:attrNameLst>
                                          <p:attrName>style.visibility</p:attrName>
                                        </p:attrNameLst>
                                      </p:cBhvr>
                                      <p:to>
                                        <p:strVal val="visible"/>
                                      </p:to>
                                    </p:set>
                                    <p:anim to="" calcmode="lin" valueType="num">
                                      <p:cBhvr>
                                        <p:cTn id="15" dur="1" fill="hold"/>
                                        <p:tgtEl>
                                          <p:spTgt spid="185347">
                                            <p:txEl>
                                              <p:pRg st="2" end="2"/>
                                            </p:txEl>
                                          </p:spTgt>
                                        </p:tgtEl>
                                        <p:attrNameLst>
                                          <p:attrName/>
                                        </p:attrNameLst>
                                      </p:cBhvr>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4" presetClass="entr" presetSubtype="0" fill="hold" grpId="0" nodeType="clickEffect">
                                  <p:stCondLst>
                                    <p:cond delay="0"/>
                                  </p:stCondLst>
                                  <p:childTnLst>
                                    <p:set>
                                      <p:cBhvr>
                                        <p:cTn id="19" dur="1" fill="hold">
                                          <p:stCondLst>
                                            <p:cond delay="499"/>
                                          </p:stCondLst>
                                        </p:cTn>
                                        <p:tgtEl>
                                          <p:spTgt spid="185347">
                                            <p:txEl>
                                              <p:pRg st="3" end="3"/>
                                            </p:txEl>
                                          </p:spTgt>
                                        </p:tgtEl>
                                        <p:attrNameLst>
                                          <p:attrName>style.visibility</p:attrName>
                                        </p:attrNameLst>
                                      </p:cBhvr>
                                      <p:to>
                                        <p:strVal val="visible"/>
                                      </p:to>
                                    </p:set>
                                    <p:anim to="" calcmode="lin" valueType="num">
                                      <p:cBhvr>
                                        <p:cTn id="20" dur="1" fill="hold"/>
                                        <p:tgtEl>
                                          <p:spTgt spid="185347">
                                            <p:txEl>
                                              <p:pRg st="3" end="3"/>
                                            </p:txEl>
                                          </p:spTgt>
                                        </p:tgtEl>
                                        <p:attrNameLst>
                                          <p:attrName/>
                                        </p:attrNameLst>
                                      </p:cBhvr>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4" presetClass="entr" presetSubtype="0" fill="hold" grpId="0" nodeType="clickEffect">
                                  <p:stCondLst>
                                    <p:cond delay="0"/>
                                  </p:stCondLst>
                                  <p:childTnLst>
                                    <p:set>
                                      <p:cBhvr>
                                        <p:cTn id="24" dur="1" fill="hold">
                                          <p:stCondLst>
                                            <p:cond delay="499"/>
                                          </p:stCondLst>
                                        </p:cTn>
                                        <p:tgtEl>
                                          <p:spTgt spid="185347">
                                            <p:txEl>
                                              <p:pRg st="4" end="4"/>
                                            </p:txEl>
                                          </p:spTgt>
                                        </p:tgtEl>
                                        <p:attrNameLst>
                                          <p:attrName>style.visibility</p:attrName>
                                        </p:attrNameLst>
                                      </p:cBhvr>
                                      <p:to>
                                        <p:strVal val="visible"/>
                                      </p:to>
                                    </p:set>
                                    <p:anim to="" calcmode="lin" valueType="num">
                                      <p:cBhvr>
                                        <p:cTn id="25" dur="1" fill="hold"/>
                                        <p:tgtEl>
                                          <p:spTgt spid="185347">
                                            <p:txEl>
                                              <p:pRg st="4" end="4"/>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noFill/>
        </p:spPr>
        <p:txBody>
          <a:bodyPr lIns="92075" tIns="46038" rIns="92075" bIns="46038" anchor="t" anchorCtr="1">
            <a:spAutoFit/>
          </a:bodyPr>
          <a:lstStyle/>
          <a:p>
            <a:pPr eaLnBrk="1" hangingPunct="1"/>
            <a:r>
              <a:rPr lang="en-US" smtClean="0"/>
              <a:t>Weak acid with Strong base</a:t>
            </a:r>
          </a:p>
        </p:txBody>
      </p:sp>
      <p:sp>
        <p:nvSpPr>
          <p:cNvPr id="187395" name="Rectangle 3"/>
          <p:cNvSpPr>
            <a:spLocks noGrp="1" noChangeArrowheads="1"/>
          </p:cNvSpPr>
          <p:nvPr>
            <p:ph type="body" idx="1"/>
          </p:nvPr>
        </p:nvSpPr>
        <p:spPr>
          <a:noFill/>
        </p:spPr>
        <p:txBody>
          <a:bodyPr lIns="92075" tIns="46038" rIns="92075" bIns="46038"/>
          <a:lstStyle/>
          <a:p>
            <a:pPr eaLnBrk="1" hangingPunct="1"/>
            <a:r>
              <a:rPr lang="en-US" smtClean="0"/>
              <a:t>There is an equilibrium.</a:t>
            </a:r>
          </a:p>
          <a:p>
            <a:pPr eaLnBrk="1" hangingPunct="1"/>
            <a:r>
              <a:rPr lang="en-US" smtClean="0"/>
              <a:t>Do stoichiometry.</a:t>
            </a:r>
          </a:p>
          <a:p>
            <a:pPr eaLnBrk="1" hangingPunct="1"/>
            <a:r>
              <a:rPr lang="en-US" smtClean="0"/>
              <a:t>Then do equilibrium.</a:t>
            </a:r>
          </a:p>
          <a:p>
            <a:pPr eaLnBrk="1" hangingPunct="1"/>
            <a:r>
              <a:rPr lang="en-US" smtClean="0"/>
              <a:t>Ex: Titrate 50.0 mL of 0.10 M HF (Ka = 7.2 x 10</a:t>
            </a:r>
            <a:r>
              <a:rPr lang="en-US" sz="3700" baseline="30000" smtClean="0"/>
              <a:t>-4</a:t>
            </a:r>
            <a:r>
              <a:rPr lang="en-US" smtClean="0"/>
              <a:t>) with 0.10 M NaOH </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499"/>
                                          </p:stCondLst>
                                        </p:cTn>
                                        <p:tgtEl>
                                          <p:spTgt spid="187395">
                                            <p:txEl>
                                              <p:pRg st="0" end="0"/>
                                            </p:txEl>
                                          </p:spTgt>
                                        </p:tgtEl>
                                        <p:attrNameLst>
                                          <p:attrName>style.visibility</p:attrName>
                                        </p:attrNameLst>
                                      </p:cBhvr>
                                      <p:to>
                                        <p:strVal val="visible"/>
                                      </p:to>
                                    </p:set>
                                    <p:anim to="" calcmode="lin" valueType="num">
                                      <p:cBhvr>
                                        <p:cTn id="7" dur="1" fill="hold"/>
                                        <p:tgtEl>
                                          <p:spTgt spid="187395">
                                            <p:txEl>
                                              <p:pRg st="0" end="0"/>
                                            </p:txEl>
                                          </p:spTgt>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499"/>
                                          </p:stCondLst>
                                        </p:cTn>
                                        <p:tgtEl>
                                          <p:spTgt spid="187395">
                                            <p:txEl>
                                              <p:pRg st="1" end="1"/>
                                            </p:txEl>
                                          </p:spTgt>
                                        </p:tgtEl>
                                        <p:attrNameLst>
                                          <p:attrName>style.visibility</p:attrName>
                                        </p:attrNameLst>
                                      </p:cBhvr>
                                      <p:to>
                                        <p:strVal val="visible"/>
                                      </p:to>
                                    </p:set>
                                    <p:anim to="" calcmode="lin" valueType="num">
                                      <p:cBhvr>
                                        <p:cTn id="12" dur="1" fill="hold"/>
                                        <p:tgtEl>
                                          <p:spTgt spid="187395">
                                            <p:txEl>
                                              <p:pRg st="1" end="1"/>
                                            </p:txEl>
                                          </p:spTgt>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499"/>
                                          </p:stCondLst>
                                        </p:cTn>
                                        <p:tgtEl>
                                          <p:spTgt spid="187395">
                                            <p:txEl>
                                              <p:pRg st="2" end="2"/>
                                            </p:txEl>
                                          </p:spTgt>
                                        </p:tgtEl>
                                        <p:attrNameLst>
                                          <p:attrName>style.visibility</p:attrName>
                                        </p:attrNameLst>
                                      </p:cBhvr>
                                      <p:to>
                                        <p:strVal val="visible"/>
                                      </p:to>
                                    </p:set>
                                    <p:anim to="" calcmode="lin" valueType="num">
                                      <p:cBhvr>
                                        <p:cTn id="17" dur="1" fill="hold"/>
                                        <p:tgtEl>
                                          <p:spTgt spid="187395">
                                            <p:txEl>
                                              <p:pRg st="2" end="2"/>
                                            </p:txEl>
                                          </p:spTgt>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grpId="0" nodeType="clickEffect">
                                  <p:stCondLst>
                                    <p:cond delay="0"/>
                                  </p:stCondLst>
                                  <p:childTnLst>
                                    <p:set>
                                      <p:cBhvr>
                                        <p:cTn id="21" dur="1" fill="hold">
                                          <p:stCondLst>
                                            <p:cond delay="499"/>
                                          </p:stCondLst>
                                        </p:cTn>
                                        <p:tgtEl>
                                          <p:spTgt spid="187395">
                                            <p:txEl>
                                              <p:pRg st="3" end="3"/>
                                            </p:txEl>
                                          </p:spTgt>
                                        </p:tgtEl>
                                        <p:attrNameLst>
                                          <p:attrName>style.visibility</p:attrName>
                                        </p:attrNameLst>
                                      </p:cBhvr>
                                      <p:to>
                                        <p:strVal val="visible"/>
                                      </p:to>
                                    </p:set>
                                    <p:anim to="" calcmode="lin" valueType="num">
                                      <p:cBhvr>
                                        <p:cTn id="22" dur="1" fill="hold"/>
                                        <p:tgtEl>
                                          <p:spTgt spid="187395">
                                            <p:txEl>
                                              <p:pRg st="3" end="3"/>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5"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a:xfrm>
            <a:off x="3268407" y="1371600"/>
            <a:ext cx="3967162" cy="708528"/>
          </a:xfrm>
          <a:noFill/>
        </p:spPr>
        <p:txBody>
          <a:bodyPr wrap="square" lIns="92075" tIns="46038" rIns="92075" bIns="46038" anchor="ctr">
            <a:spAutoFit/>
          </a:bodyPr>
          <a:lstStyle/>
          <a:p>
            <a:pPr eaLnBrk="1" hangingPunct="1"/>
            <a:r>
              <a:rPr lang="en-US" dirty="0" smtClean="0"/>
              <a:t>Titration Curves</a:t>
            </a:r>
          </a:p>
        </p:txBody>
      </p:sp>
      <p:pic>
        <p:nvPicPr>
          <p:cNvPr id="3" name="Picture 2" descr="D:\Image Downloads\buret.gif"/>
          <p:cNvPicPr>
            <a:picLocks noChangeAspect="1" noChangeArrowheads="1"/>
          </p:cNvPicPr>
          <p:nvPr/>
        </p:nvPicPr>
        <p:blipFill>
          <a:blip r:embed="rId4">
            <a:extLst>
              <a:ext uri="{28A0092B-C50C-407E-A947-70E740481C1C}">
                <a14:useLocalDpi xmlns:a14="http://schemas.microsoft.com/office/drawing/2010/main" val="0"/>
              </a:ext>
            </a:extLst>
          </a:blip>
          <a:srcRect r="36513"/>
          <a:stretch>
            <a:fillRect/>
          </a:stretch>
        </p:blipFill>
        <p:spPr bwMode="auto">
          <a:xfrm>
            <a:off x="870488" y="457200"/>
            <a:ext cx="2630488" cy="6019800"/>
          </a:xfrm>
          <a:prstGeom prst="rect">
            <a:avLst/>
          </a:prstGeom>
          <a:noFill/>
          <a:extLst>
            <a:ext uri="{909E8E84-426E-40DD-AFC4-6F175D3DCCD1}">
              <a14:hiddenFill xmlns:a14="http://schemas.microsoft.com/office/drawing/2010/main">
                <a:solidFill>
                  <a:srgbClr val="FFFFFF"/>
                </a:solidFill>
              </a14:hiddenFill>
            </a:ext>
          </a:extLst>
        </p:spPr>
      </p:pic>
      <p:sp>
        <p:nvSpPr>
          <p:cNvPr id="4" name="Text Box 3"/>
          <p:cNvSpPr txBox="1">
            <a:spLocks noChangeArrowheads="1"/>
          </p:cNvSpPr>
          <p:nvPr/>
        </p:nvSpPr>
        <p:spPr bwMode="auto">
          <a:xfrm>
            <a:off x="3766088" y="2667000"/>
            <a:ext cx="2209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t>Buret</a:t>
            </a:r>
          </a:p>
        </p:txBody>
      </p:sp>
      <p:sp>
        <p:nvSpPr>
          <p:cNvPr id="5" name="Text Box 4"/>
          <p:cNvSpPr txBox="1">
            <a:spLocks noChangeArrowheads="1"/>
          </p:cNvSpPr>
          <p:nvPr/>
        </p:nvSpPr>
        <p:spPr bwMode="auto">
          <a:xfrm>
            <a:off x="3613688" y="5257800"/>
            <a:ext cx="32766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dirty="0"/>
              <a:t>Solution with Indicator</a:t>
            </a:r>
          </a:p>
        </p:txBody>
      </p:sp>
      <p:pic>
        <p:nvPicPr>
          <p:cNvPr id="6" name="Picture 5" descr="D:\Image Downloads\buret reading.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32888" y="2752725"/>
            <a:ext cx="1371600" cy="24574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out)">
                                      <p:cBhvr>
                                        <p:cTn id="7" dur="500"/>
                                        <p:tgtEl>
                                          <p:spTgt spid="6"/>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1284826" y="58578"/>
            <a:ext cx="7401974" cy="12009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spAutoFit/>
          </a:bodyPr>
          <a:lst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a:lstStyle>
          <a:p>
            <a:pPr eaLnBrk="1" hangingPunct="1"/>
            <a:r>
              <a:rPr lang="en-US" dirty="0" smtClean="0"/>
              <a:t>Titration Curves</a:t>
            </a:r>
            <a:r>
              <a:rPr lang="en-US" smtClean="0"/>
              <a:t>: Analytical </a:t>
            </a:r>
            <a:r>
              <a:rPr lang="en-US" dirty="0" smtClean="0"/>
              <a:t>Determination of Birth Year</a:t>
            </a:r>
          </a:p>
        </p:txBody>
      </p:sp>
      <p:pic>
        <p:nvPicPr>
          <p:cNvPr id="76805" name="Picture 5" descr="http://i.chzbgr.com/completestore/2011/10/11/74e8a2c2-2995-4253-9c80-e92d6c3df41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1905000"/>
            <a:ext cx="5509097" cy="3327496"/>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810126" y="5715000"/>
            <a:ext cx="7848600" cy="830997"/>
          </a:xfrm>
          <a:prstGeom prst="rect">
            <a:avLst/>
          </a:prstGeom>
          <a:noFill/>
        </p:spPr>
        <p:txBody>
          <a:bodyPr wrap="square" rtlCol="0">
            <a:spAutoFit/>
          </a:bodyPr>
          <a:lstStyle/>
          <a:p>
            <a:r>
              <a:rPr lang="en-US" sz="1200" dirty="0" smtClean="0">
                <a:solidFill>
                  <a:srgbClr val="000000"/>
                </a:solidFill>
                <a:latin typeface="Verdana"/>
              </a:rPr>
              <a:t>From How I Met Your Mother (Season 7, Episode 4 – “Field Trip”): It’s </a:t>
            </a:r>
            <a:r>
              <a:rPr lang="en-US" sz="1200" dirty="0">
                <a:solidFill>
                  <a:srgbClr val="000000"/>
                </a:solidFill>
                <a:latin typeface="Verdana"/>
              </a:rPr>
              <a:t>hard to argue with Barney’s logical basis of the </a:t>
            </a:r>
            <a:r>
              <a:rPr lang="en-US" sz="1200" dirty="0" err="1">
                <a:solidFill>
                  <a:srgbClr val="000000"/>
                </a:solidFill>
                <a:latin typeface="Verdana"/>
              </a:rPr>
              <a:t>Ewok</a:t>
            </a:r>
            <a:r>
              <a:rPr lang="en-US" sz="1200" dirty="0">
                <a:solidFill>
                  <a:srgbClr val="000000"/>
                </a:solidFill>
                <a:latin typeface="Verdana"/>
              </a:rPr>
              <a:t> Line. If you were older than ten years old </a:t>
            </a:r>
            <a:r>
              <a:rPr lang="en-US" sz="1200" dirty="0" smtClean="0">
                <a:latin typeface="Verdana"/>
              </a:rPr>
              <a:t>when </a:t>
            </a:r>
            <a:r>
              <a:rPr lang="en-US" sz="1200" i="1" dirty="0" smtClean="0">
                <a:latin typeface="Verdana"/>
              </a:rPr>
              <a:t>Return of the Jedi</a:t>
            </a:r>
            <a:r>
              <a:rPr lang="en-US" sz="1200" dirty="0">
                <a:latin typeface="Verdana"/>
              </a:rPr>
              <a:t> </a:t>
            </a:r>
            <a:r>
              <a:rPr lang="en-US" sz="1200" dirty="0" smtClean="0">
                <a:solidFill>
                  <a:srgbClr val="000000"/>
                </a:solidFill>
                <a:latin typeface="Verdana"/>
              </a:rPr>
              <a:t>was released (1983), </a:t>
            </a:r>
            <a:r>
              <a:rPr lang="en-US" sz="1200" dirty="0">
                <a:solidFill>
                  <a:srgbClr val="000000"/>
                </a:solidFill>
                <a:latin typeface="Verdana"/>
              </a:rPr>
              <a:t>you’re not going to </a:t>
            </a:r>
            <a:r>
              <a:rPr lang="en-US" sz="1200" dirty="0" smtClean="0">
                <a:solidFill>
                  <a:srgbClr val="000000"/>
                </a:solidFill>
                <a:latin typeface="Verdana"/>
              </a:rPr>
              <a:t>remember your </a:t>
            </a:r>
            <a:r>
              <a:rPr lang="en-US" sz="1200" dirty="0">
                <a:solidFill>
                  <a:srgbClr val="000000"/>
                </a:solidFill>
                <a:latin typeface="Verdana"/>
              </a:rPr>
              <a:t>first </a:t>
            </a:r>
            <a:r>
              <a:rPr lang="en-US" sz="1200" dirty="0" err="1">
                <a:solidFill>
                  <a:srgbClr val="000000"/>
                </a:solidFill>
                <a:latin typeface="Verdana"/>
              </a:rPr>
              <a:t>Ewok</a:t>
            </a:r>
            <a:r>
              <a:rPr lang="en-US" sz="1200" dirty="0">
                <a:solidFill>
                  <a:srgbClr val="000000"/>
                </a:solidFill>
                <a:latin typeface="Verdana"/>
              </a:rPr>
              <a:t> experience as all cute and cuddly. I was born on the correct side of the line, and find the </a:t>
            </a:r>
            <a:r>
              <a:rPr lang="en-US" sz="1200" dirty="0" err="1">
                <a:solidFill>
                  <a:srgbClr val="000000"/>
                </a:solidFill>
                <a:latin typeface="Verdana"/>
              </a:rPr>
              <a:t>Ewoks</a:t>
            </a:r>
            <a:r>
              <a:rPr lang="en-US" sz="1200" dirty="0">
                <a:solidFill>
                  <a:srgbClr val="000000"/>
                </a:solidFill>
                <a:latin typeface="Verdana"/>
              </a:rPr>
              <a:t> </a:t>
            </a:r>
            <a:r>
              <a:rPr lang="en-US" sz="1200" dirty="0" smtClean="0">
                <a:solidFill>
                  <a:srgbClr val="000000"/>
                </a:solidFill>
                <a:latin typeface="Verdana"/>
              </a:rPr>
              <a:t>adorable.</a:t>
            </a:r>
            <a:endParaRPr lang="en-US" sz="1200" dirty="0"/>
          </a:p>
        </p:txBody>
      </p:sp>
    </p:spTree>
    <p:extLst>
      <p:ext uri="{BB962C8B-B14F-4D97-AF65-F5344CB8AC3E}">
        <p14:creationId xmlns:p14="http://schemas.microsoft.com/office/powerpoint/2010/main" val="32037269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1625"/>
            <a:ext cx="7997825" cy="765175"/>
          </a:xfrm>
        </p:spPr>
        <p:txBody>
          <a:bodyPr/>
          <a:lstStyle/>
          <a:p>
            <a:r>
              <a:rPr lang="en-US" dirty="0" smtClean="0"/>
              <a:t>More silly graphs…</a:t>
            </a:r>
            <a:endParaRPr lang="en-US" dirty="0"/>
          </a:p>
        </p:txBody>
      </p:sp>
      <p:pic>
        <p:nvPicPr>
          <p:cNvPr id="76802" name="Picture 2" descr="Graphs Lead to Decline in Lov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447800"/>
            <a:ext cx="4048125" cy="2295526"/>
          </a:xfrm>
          <a:prstGeom prst="rect">
            <a:avLst/>
          </a:prstGeom>
          <a:noFill/>
          <a:extLst>
            <a:ext uri="{909E8E84-426E-40DD-AFC4-6F175D3DCCD1}">
              <a14:hiddenFill xmlns:a14="http://schemas.microsoft.com/office/drawing/2010/main">
                <a:solidFill>
                  <a:srgbClr val="FFFFFF"/>
                </a:solidFill>
              </a14:hiddenFill>
            </a:ext>
          </a:extLst>
        </p:spPr>
      </p:pic>
      <p:pic>
        <p:nvPicPr>
          <p:cNvPr id="7680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37" y="4143375"/>
            <a:ext cx="9067800" cy="271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680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67237" y="1219200"/>
            <a:ext cx="4362450" cy="292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6196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68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68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68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Eclipse">
  <a:themeElements>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Eclipse</Template>
  <TotalTime>1353</TotalTime>
  <Words>1496</Words>
  <Application>Microsoft Office PowerPoint</Application>
  <PresentationFormat>On-screen Show (4:3)</PresentationFormat>
  <Paragraphs>213</Paragraphs>
  <Slides>34</Slides>
  <Notes>28</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34</vt:i4>
      </vt:variant>
    </vt:vector>
  </HeadingPairs>
  <TitlesOfParts>
    <vt:vector size="43" baseType="lpstr">
      <vt:lpstr>Arial</vt:lpstr>
      <vt:lpstr>Comic Sans MS</vt:lpstr>
      <vt:lpstr>Monotype Sorts</vt:lpstr>
      <vt:lpstr>Symbol</vt:lpstr>
      <vt:lpstr>Verdana</vt:lpstr>
      <vt:lpstr>Wingdings</vt:lpstr>
      <vt:lpstr>Eclipse</vt:lpstr>
      <vt:lpstr>Microsoft Equation 3.0</vt:lpstr>
      <vt:lpstr>Equation</vt:lpstr>
      <vt:lpstr>Unit 8: Acids and Bases </vt:lpstr>
      <vt:lpstr>Titrations</vt:lpstr>
      <vt:lpstr>Titration Units</vt:lpstr>
      <vt:lpstr>Types of Titrations</vt:lpstr>
      <vt:lpstr>Strong acid with Strong Base</vt:lpstr>
      <vt:lpstr>Weak acid with Strong base</vt:lpstr>
      <vt:lpstr>Titration Curves</vt:lpstr>
      <vt:lpstr>PowerPoint Presentation</vt:lpstr>
      <vt:lpstr>More silly graphs…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INDICATORS </vt:lpstr>
      <vt:lpstr>INDICATORS </vt:lpstr>
      <vt:lpstr>How do you choose an indicator?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Applications of  Aqueous Equilibria</dc:title>
  <dc:creator>Debbie Y. Dogancay</dc:creator>
  <cp:lastModifiedBy>Dogancay, Deborah</cp:lastModifiedBy>
  <cp:revision>43</cp:revision>
  <cp:lastPrinted>2013-01-31T16:10:08Z</cp:lastPrinted>
  <dcterms:created xsi:type="dcterms:W3CDTF">2009-02-26T08:27:05Z</dcterms:created>
  <dcterms:modified xsi:type="dcterms:W3CDTF">2013-11-21T19:58:22Z</dcterms:modified>
</cp:coreProperties>
</file>