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7"/>
  </p:notesMasterIdLst>
  <p:handoutMasterIdLst>
    <p:handoutMasterId r:id="rId38"/>
  </p:handoutMasterIdLst>
  <p:sldIdLst>
    <p:sldId id="351" r:id="rId2"/>
    <p:sldId id="375" r:id="rId3"/>
    <p:sldId id="261" r:id="rId4"/>
    <p:sldId id="281" r:id="rId5"/>
    <p:sldId id="376" r:id="rId6"/>
    <p:sldId id="377" r:id="rId7"/>
    <p:sldId id="282" r:id="rId8"/>
    <p:sldId id="283" r:id="rId9"/>
    <p:sldId id="378" r:id="rId10"/>
    <p:sldId id="284" r:id="rId11"/>
    <p:sldId id="285" r:id="rId12"/>
    <p:sldId id="286" r:id="rId13"/>
    <p:sldId id="287" r:id="rId14"/>
    <p:sldId id="288" r:id="rId15"/>
    <p:sldId id="290" r:id="rId16"/>
    <p:sldId id="291" r:id="rId17"/>
    <p:sldId id="292" r:id="rId18"/>
    <p:sldId id="379" r:id="rId19"/>
    <p:sldId id="380" r:id="rId20"/>
    <p:sldId id="353" r:id="rId21"/>
    <p:sldId id="381" r:id="rId22"/>
    <p:sldId id="356" r:id="rId23"/>
    <p:sldId id="355" r:id="rId24"/>
    <p:sldId id="357" r:id="rId25"/>
    <p:sldId id="354" r:id="rId26"/>
    <p:sldId id="382" r:id="rId27"/>
    <p:sldId id="383" r:id="rId28"/>
    <p:sldId id="384" r:id="rId29"/>
    <p:sldId id="385" r:id="rId30"/>
    <p:sldId id="387" r:id="rId31"/>
    <p:sldId id="391" r:id="rId32"/>
    <p:sldId id="388" r:id="rId33"/>
    <p:sldId id="389" r:id="rId34"/>
    <p:sldId id="392" r:id="rId35"/>
    <p:sldId id="390"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6758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6758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6758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AA9F3688-CEC3-47CD-92E9-44A99D56364A}" type="slidenum">
              <a:rPr lang="en-US"/>
              <a:pPr>
                <a:defRPr/>
              </a:pPr>
              <a:t>‹#›</a:t>
            </a:fld>
            <a:endParaRPr lang="en-US"/>
          </a:p>
        </p:txBody>
      </p:sp>
    </p:spTree>
    <p:extLst>
      <p:ext uri="{BB962C8B-B14F-4D97-AF65-F5344CB8AC3E}">
        <p14:creationId xmlns:p14="http://schemas.microsoft.com/office/powerpoint/2010/main" val="564252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26A8114F-CFC4-41E4-A9D4-DE80727D1E8F}" type="slidenum">
              <a:rPr lang="en-US"/>
              <a:pPr>
                <a:defRPr/>
              </a:pPr>
              <a:t>‹#›</a:t>
            </a:fld>
            <a:endParaRPr lang="en-US"/>
          </a:p>
        </p:txBody>
      </p:sp>
    </p:spTree>
    <p:extLst>
      <p:ext uri="{BB962C8B-B14F-4D97-AF65-F5344CB8AC3E}">
        <p14:creationId xmlns:p14="http://schemas.microsoft.com/office/powerpoint/2010/main" val="1068556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2ED3F20-335E-4863-80C6-4572C1B37F42}" type="slidenum">
              <a:rPr lang="en-US" smtClean="0"/>
              <a:pPr/>
              <a:t>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smtClean="0">
              <a:latin typeface="Arial" charset="0"/>
            </a:endParaRPr>
          </a:p>
        </p:txBody>
      </p:sp>
      <p:sp>
        <p:nvSpPr>
          <p:cNvPr id="40964"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FC4F0D3-BBFB-4515-97FF-1F56CD9639DD}"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smtClean="0">
              <a:latin typeface="Arial" charset="0"/>
            </a:endParaRPr>
          </a:p>
        </p:txBody>
      </p:sp>
      <p:sp>
        <p:nvSpPr>
          <p:cNvPr id="41988"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0A8453-171B-468A-8E11-D36F5AE6B166}" type="slidenum">
              <a:rPr lang="en-US" smtClean="0"/>
              <a:pPr/>
              <a:t>26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smtClean="0">
              <a:latin typeface="Arial" charset="0"/>
            </a:endParaRPr>
          </a:p>
        </p:txBody>
      </p:sp>
      <p:sp>
        <p:nvSpPr>
          <p:cNvPr id="43012"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8C9061-7317-4345-9EB7-70963F0C7204}" type="slidenum">
              <a:rPr lang="en-US" smtClean="0"/>
              <a:pPr/>
              <a:t>27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smtClean="0">
              <a:latin typeface="Arial" charset="0"/>
            </a:endParaRPr>
          </a:p>
        </p:txBody>
      </p:sp>
      <p:sp>
        <p:nvSpPr>
          <p:cNvPr id="44036"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1512463-87DB-465C-B1D9-C1CCFFD2CA1B}" type="slidenum">
              <a:rPr lang="en-US" smtClean="0">
                <a:solidFill>
                  <a:srgbClr val="000000"/>
                </a:solidFill>
              </a:rPr>
              <a:pPr/>
              <a:t>28</a:t>
            </a:fld>
            <a:endParaRPr 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p>
          </p:txBody>
        </p:sp>
        <p:sp>
          <p:nvSpPr>
            <p:cNvPr id="6" name="Rectangle 8"/>
            <p:cNvSpPr>
              <a:spLocks noChangeArrowheads="1"/>
            </p:cNvSpPr>
            <p:nvPr/>
          </p:nvSpPr>
          <p:spPr bwMode="hidden">
            <a:xfrm>
              <a:off x="0" y="1056"/>
              <a:ext cx="2976" cy="7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8" name="Freeform 10"/>
            <p:cNvSpPr>
              <a:spLocks noChangeArrowheads="1"/>
            </p:cNvSpPr>
            <p:nvPr/>
          </p:nvSpPr>
          <p:spPr bwMode="auto">
            <a:xfrm>
              <a:off x="384" y="960"/>
              <a:ext cx="144" cy="913"/>
            </a:xfrm>
            <a:custGeom>
              <a:avLst/>
              <a:gdLst>
                <a:gd name="T0" fmla="*/ 0 w 1000"/>
                <a:gd name="T1" fmla="*/ 635 h 1000"/>
                <a:gd name="T2" fmla="*/ 0 w 1000"/>
                <a:gd name="T3" fmla="*/ 635 h 1000"/>
                <a:gd name="T4" fmla="*/ 0 w 1000"/>
                <a:gd name="T5" fmla="*/ 0 h 1000"/>
                <a:gd name="T6" fmla="*/ 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Freeform 11"/>
            <p:cNvSpPr>
              <a:spLocks noChangeArrowheads="1"/>
            </p:cNvSpPr>
            <p:nvPr/>
          </p:nvSpPr>
          <p:spPr bwMode="auto">
            <a:xfrm>
              <a:off x="4944" y="762"/>
              <a:ext cx="165" cy="864"/>
            </a:xfrm>
            <a:custGeom>
              <a:avLst/>
              <a:gdLst>
                <a:gd name="T0" fmla="*/ 0 w 1000"/>
                <a:gd name="T1" fmla="*/ 0 h 1000"/>
                <a:gd name="T2" fmla="*/ 0 w 1000"/>
                <a:gd name="T3" fmla="*/ 0 h 1000"/>
                <a:gd name="T4" fmla="*/ 0 w 1000"/>
                <a:gd name="T5" fmla="*/ 481 h 1000"/>
                <a:gd name="T6" fmla="*/ 0 w 1000"/>
                <a:gd name="T7" fmla="*/ 481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1266"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pPr lvl="0"/>
            <a:r>
              <a:rPr lang="en-US" noProof="0" smtClean="0"/>
              <a:t>Click to edit Master subtitle style</a:t>
            </a:r>
          </a:p>
        </p:txBody>
      </p:sp>
      <p:sp>
        <p:nvSpPr>
          <p:cNvPr id="11276" name="Rectangle 12"/>
          <p:cNvSpPr>
            <a:spLocks noGrp="1" noChangeArrowheads="1"/>
          </p:cNvSpPr>
          <p:nvPr>
            <p:ph type="ctrTitle"/>
          </p:nvPr>
        </p:nvSpPr>
        <p:spPr>
          <a:xfrm>
            <a:off x="838200" y="1443038"/>
            <a:ext cx="7086600" cy="1600200"/>
          </a:xfrm>
        </p:spPr>
        <p:txBody>
          <a:bodyPr anchor="ctr"/>
          <a:lstStyle>
            <a:lvl1pPr>
              <a:defRPr/>
            </a:lvl1pPr>
          </a:lstStyle>
          <a:p>
            <a:pPr lvl="0"/>
            <a:r>
              <a:rPr lang="en-US" noProof="0" smtClean="0"/>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11" name="Rectangle 4"/>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pPr>
              <a:defRPr/>
            </a:pPr>
            <a:fld id="{6B34A927-7594-413E-A321-0C871EF5A5FC}" type="slidenum">
              <a:rPr lang="en-US"/>
              <a:pPr>
                <a:defRPr/>
              </a:pPr>
              <a:t>‹#›</a:t>
            </a:fld>
            <a:endParaRPr lang="en-US"/>
          </a:p>
        </p:txBody>
      </p:sp>
    </p:spTree>
    <p:extLst>
      <p:ext uri="{BB962C8B-B14F-4D97-AF65-F5344CB8AC3E}">
        <p14:creationId xmlns:p14="http://schemas.microsoft.com/office/powerpoint/2010/main" val="179196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25D30AD-6964-4632-8B7D-C63DE6E14147}" type="slidenum">
              <a:rPr lang="en-US"/>
              <a:pPr>
                <a:defRPr/>
              </a:pPr>
              <a:t>‹#›</a:t>
            </a:fld>
            <a:endParaRPr lang="en-US"/>
          </a:p>
        </p:txBody>
      </p:sp>
    </p:spTree>
    <p:extLst>
      <p:ext uri="{BB962C8B-B14F-4D97-AF65-F5344CB8AC3E}">
        <p14:creationId xmlns:p14="http://schemas.microsoft.com/office/powerpoint/2010/main" val="10276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BB7BD30-BBD7-4361-A1D6-9ECBF8530F5A}" type="slidenum">
              <a:rPr lang="en-US"/>
              <a:pPr>
                <a:defRPr/>
              </a:pPr>
              <a:t>‹#›</a:t>
            </a:fld>
            <a:endParaRPr lang="en-US"/>
          </a:p>
        </p:txBody>
      </p:sp>
    </p:spTree>
    <p:extLst>
      <p:ext uri="{BB962C8B-B14F-4D97-AF65-F5344CB8AC3E}">
        <p14:creationId xmlns:p14="http://schemas.microsoft.com/office/powerpoint/2010/main" val="3017743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31863" y="96838"/>
            <a:ext cx="7158037" cy="141287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949325" y="1981200"/>
            <a:ext cx="375443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56163" y="1981200"/>
            <a:ext cx="3754437"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949325" y="4114800"/>
            <a:ext cx="375443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856163" y="4114800"/>
            <a:ext cx="3754437"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71788555-0B95-4D31-AF72-04DF9D3B0062}" type="slidenum">
              <a:rPr lang="en-US"/>
              <a:pPr>
                <a:defRPr/>
              </a:pPr>
              <a:t>‹#›</a:t>
            </a:fld>
            <a:endParaRPr lang="en-US"/>
          </a:p>
        </p:txBody>
      </p:sp>
    </p:spTree>
    <p:extLst>
      <p:ext uri="{BB962C8B-B14F-4D97-AF65-F5344CB8AC3E}">
        <p14:creationId xmlns:p14="http://schemas.microsoft.com/office/powerpoint/2010/main" val="3128659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FC687CDD-2BB9-41DB-99CE-789FCCB6AE31}" type="slidenum">
              <a:rPr lang="en-US"/>
              <a:pPr>
                <a:defRPr/>
              </a:pPr>
              <a:t>‹#›</a:t>
            </a:fld>
            <a:endParaRPr lang="en-US"/>
          </a:p>
        </p:txBody>
      </p:sp>
    </p:spTree>
    <p:extLst>
      <p:ext uri="{BB962C8B-B14F-4D97-AF65-F5344CB8AC3E}">
        <p14:creationId xmlns:p14="http://schemas.microsoft.com/office/powerpoint/2010/main" val="40346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F3730D2-CD14-4CCB-AFB7-F8EA30AD0B8C}" type="slidenum">
              <a:rPr lang="en-US"/>
              <a:pPr>
                <a:defRPr/>
              </a:pPr>
              <a:t>‹#›</a:t>
            </a:fld>
            <a:endParaRPr lang="en-US"/>
          </a:p>
        </p:txBody>
      </p:sp>
    </p:spTree>
    <p:extLst>
      <p:ext uri="{BB962C8B-B14F-4D97-AF65-F5344CB8AC3E}">
        <p14:creationId xmlns:p14="http://schemas.microsoft.com/office/powerpoint/2010/main" val="350493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1AD5DFE9-126D-4EDB-A69B-3ACF05F0CF47}" type="slidenum">
              <a:rPr lang="en-US"/>
              <a:pPr>
                <a:defRPr/>
              </a:pPr>
              <a:t>‹#›</a:t>
            </a:fld>
            <a:endParaRPr lang="en-US"/>
          </a:p>
        </p:txBody>
      </p:sp>
    </p:spTree>
    <p:extLst>
      <p:ext uri="{BB962C8B-B14F-4D97-AF65-F5344CB8AC3E}">
        <p14:creationId xmlns:p14="http://schemas.microsoft.com/office/powerpoint/2010/main" val="608129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34BC95CD-D684-48A3-9278-DBD10BA3E512}" type="slidenum">
              <a:rPr lang="en-US"/>
              <a:pPr>
                <a:defRPr/>
              </a:pPr>
              <a:t>‹#›</a:t>
            </a:fld>
            <a:endParaRPr lang="en-US"/>
          </a:p>
        </p:txBody>
      </p:sp>
    </p:spTree>
    <p:extLst>
      <p:ext uri="{BB962C8B-B14F-4D97-AF65-F5344CB8AC3E}">
        <p14:creationId xmlns:p14="http://schemas.microsoft.com/office/powerpoint/2010/main" val="342862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734502C2-6E17-417E-A786-05F7F1D91518}" type="slidenum">
              <a:rPr lang="en-US"/>
              <a:pPr>
                <a:defRPr/>
              </a:pPr>
              <a:t>‹#›</a:t>
            </a:fld>
            <a:endParaRPr lang="en-US"/>
          </a:p>
        </p:txBody>
      </p:sp>
    </p:spTree>
    <p:extLst>
      <p:ext uri="{BB962C8B-B14F-4D97-AF65-F5344CB8AC3E}">
        <p14:creationId xmlns:p14="http://schemas.microsoft.com/office/powerpoint/2010/main" val="98956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7A8CA2F8-907B-4D5A-96A9-E78C5E1D2C94}" type="slidenum">
              <a:rPr lang="en-US"/>
              <a:pPr>
                <a:defRPr/>
              </a:pPr>
              <a:t>‹#›</a:t>
            </a:fld>
            <a:endParaRPr lang="en-US"/>
          </a:p>
        </p:txBody>
      </p:sp>
    </p:spTree>
    <p:extLst>
      <p:ext uri="{BB962C8B-B14F-4D97-AF65-F5344CB8AC3E}">
        <p14:creationId xmlns:p14="http://schemas.microsoft.com/office/powerpoint/2010/main" val="421009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21078EE-0679-4DB7-9154-C7E22DFA4314}" type="slidenum">
              <a:rPr lang="en-US"/>
              <a:pPr>
                <a:defRPr/>
              </a:pPr>
              <a:t>‹#›</a:t>
            </a:fld>
            <a:endParaRPr lang="en-US"/>
          </a:p>
        </p:txBody>
      </p:sp>
    </p:spTree>
    <p:extLst>
      <p:ext uri="{BB962C8B-B14F-4D97-AF65-F5344CB8AC3E}">
        <p14:creationId xmlns:p14="http://schemas.microsoft.com/office/powerpoint/2010/main" val="754670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DB9725B-2D7A-4051-9EAD-5F362E214511}" type="slidenum">
              <a:rPr lang="en-US"/>
              <a:pPr>
                <a:defRPr/>
              </a:pPr>
              <a:t>‹#›</a:t>
            </a:fld>
            <a:endParaRPr lang="en-US"/>
          </a:p>
        </p:txBody>
      </p:sp>
    </p:spTree>
    <p:extLst>
      <p:ext uri="{BB962C8B-B14F-4D97-AF65-F5344CB8AC3E}">
        <p14:creationId xmlns:p14="http://schemas.microsoft.com/office/powerpoint/2010/main" val="1268627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377950"/>
            <a:ext cx="2133600" cy="101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0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028" name="Rectangle 4"/>
          <p:cNvSpPr>
            <a:spLocks noGrp="1" noChangeArrowheads="1"/>
          </p:cNvSpPr>
          <p:nvPr>
            <p:ph type="title"/>
          </p:nvPr>
        </p:nvSpPr>
        <p:spPr bwMode="auto">
          <a:xfrm>
            <a:off x="931863" y="96838"/>
            <a:ext cx="7158037"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949325" y="1981200"/>
            <a:ext cx="76612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dt" sz="half" idx="2"/>
          </p:nvPr>
        </p:nvSpPr>
        <p:spPr bwMode="auto">
          <a:xfrm>
            <a:off x="94615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itchFamily="34" charset="0"/>
              </a:defRPr>
            </a:lvl1pPr>
          </a:lstStyle>
          <a:p>
            <a:pPr>
              <a:defRPr/>
            </a:pPr>
            <a:endParaRPr lang="en-US"/>
          </a:p>
        </p:txBody>
      </p:sp>
      <p:sp>
        <p:nvSpPr>
          <p:cNvPr id="10247" name="Rectangle 7"/>
          <p:cNvSpPr>
            <a:spLocks noGrp="1" noChangeArrowheads="1"/>
          </p:cNvSpPr>
          <p:nvPr>
            <p:ph type="ftr" sz="quarter" idx="3"/>
          </p:nvPr>
        </p:nvSpPr>
        <p:spPr bwMode="auto">
          <a:xfrm>
            <a:off x="3352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pPr>
              <a:defRPr/>
            </a:pPr>
            <a:endParaRPr lang="en-US"/>
          </a:p>
        </p:txBody>
      </p:sp>
      <p:sp>
        <p:nvSpPr>
          <p:cNvPr id="10248" name="Rectangle 8"/>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itchFamily="34" charset="0"/>
              </a:defRPr>
            </a:lvl1pPr>
          </a:lstStyle>
          <a:p>
            <a:pPr>
              <a:defRPr/>
            </a:pPr>
            <a:fld id="{BBFA31CD-52E7-42DF-B9CB-8F338BAA64DD}" type="slidenum">
              <a:rPr lang="en-US"/>
              <a:pPr>
                <a:defRPr/>
              </a:pPr>
              <a:t>‹#›</a:t>
            </a:fld>
            <a:endParaRPr lang="en-US"/>
          </a:p>
        </p:txBody>
      </p:sp>
      <p:sp>
        <p:nvSpPr>
          <p:cNvPr id="1033" name="Freeform 9"/>
          <p:cNvSpPr>
            <a:spLocks noChangeArrowheads="1"/>
          </p:cNvSpPr>
          <p:nvPr/>
        </p:nvSpPr>
        <p:spPr bwMode="auto">
          <a:xfrm>
            <a:off x="838200" y="561975"/>
            <a:ext cx="152400" cy="1066800"/>
          </a:xfrm>
          <a:custGeom>
            <a:avLst/>
            <a:gdLst>
              <a:gd name="T0" fmla="*/ 2147483647 w 1000"/>
              <a:gd name="T1" fmla="*/ 2147483647 h 1000"/>
              <a:gd name="T2" fmla="*/ 0 w 1000"/>
              <a:gd name="T3" fmla="*/ 2147483647 h 1000"/>
              <a:gd name="T4" fmla="*/ 0 w 1000"/>
              <a:gd name="T5" fmla="*/ 0 h 1000"/>
              <a:gd name="T6" fmla="*/ 2147483647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4" name="Freeform 10"/>
          <p:cNvSpPr>
            <a:spLocks noChangeArrowheads="1"/>
          </p:cNvSpPr>
          <p:nvPr/>
        </p:nvSpPr>
        <p:spPr bwMode="auto">
          <a:xfrm>
            <a:off x="8262938" y="269875"/>
            <a:ext cx="152400" cy="107315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32"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34" charset="0"/>
        </a:defRPr>
      </a:lvl2pPr>
      <a:lvl3pPr algn="l" rtl="0" eaLnBrk="0" fontAlgn="base" hangingPunct="0">
        <a:spcBef>
          <a:spcPct val="0"/>
        </a:spcBef>
        <a:spcAft>
          <a:spcPct val="0"/>
        </a:spcAft>
        <a:defRPr sz="4000">
          <a:solidFill>
            <a:schemeClr val="tx2"/>
          </a:solidFill>
          <a:latin typeface="Arial" pitchFamily="34" charset="0"/>
        </a:defRPr>
      </a:lvl3pPr>
      <a:lvl4pPr algn="l" rtl="0" eaLnBrk="0" fontAlgn="base" hangingPunct="0">
        <a:spcBef>
          <a:spcPct val="0"/>
        </a:spcBef>
        <a:spcAft>
          <a:spcPct val="0"/>
        </a:spcAft>
        <a:defRPr sz="4000">
          <a:solidFill>
            <a:schemeClr val="tx2"/>
          </a:solidFill>
          <a:latin typeface="Arial" pitchFamily="34" charset="0"/>
        </a:defRPr>
      </a:lvl4pPr>
      <a:lvl5pPr algn="l" rtl="0" eaLnBrk="0" fontAlgn="base" hangingPunct="0">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audio" Target="../media/audio1.wav"/><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 Id="rId9" Type="http://schemas.openxmlformats.org/officeDocument/2006/relationships/image" Target="../media/image13.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audio" Target="../media/audio1.wav"/><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14.wmf"/><Relationship Id="rId4" Type="http://schemas.openxmlformats.org/officeDocument/2006/relationships/oleObject" Target="../embeddings/oleObject10.bin"/><Relationship Id="rId9" Type="http://schemas.openxmlformats.org/officeDocument/2006/relationships/image" Target="../media/image16.wmf"/></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5.bin"/><Relationship Id="rId13" Type="http://schemas.openxmlformats.org/officeDocument/2006/relationships/image" Target="../media/image21.wmf"/><Relationship Id="rId3" Type="http://schemas.openxmlformats.org/officeDocument/2006/relationships/audio" Target="../media/audio1.wav"/><Relationship Id="rId7" Type="http://schemas.openxmlformats.org/officeDocument/2006/relationships/image" Target="../media/image18.wmf"/><Relationship Id="rId12"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6.bin"/><Relationship Id="rId4" Type="http://schemas.openxmlformats.org/officeDocument/2006/relationships/oleObject" Target="../embeddings/oleObject13.bin"/><Relationship Id="rId9" Type="http://schemas.openxmlformats.org/officeDocument/2006/relationships/image" Target="../media/image19.wmf"/></Relationships>
</file>

<file path=ppt/slides/_rels/slide1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28.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29.png"/><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33.wmf"/></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3.bin"/><Relationship Id="rId10" Type="http://schemas.openxmlformats.org/officeDocument/2006/relationships/image" Target="../media/image7.wmf"/><Relationship Id="rId4" Type="http://schemas.openxmlformats.org/officeDocument/2006/relationships/image" Target="../media/image4.wmf"/><Relationship Id="rId9"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35.jpeg"/></Relationships>
</file>

<file path=ppt/slides/_rels/slide32.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http://wps.pearsoned.ca/wps/media/objects/4050/4148005/i_decay_curve.gif" TargetMode="External"/><Relationship Id="rId2" Type="http://schemas.openxmlformats.org/officeDocument/2006/relationships/image" Target="../media/image39.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Unit 6: Kinetics	</a:t>
            </a:r>
          </a:p>
        </p:txBody>
      </p:sp>
      <p:sp>
        <p:nvSpPr>
          <p:cNvPr id="3075" name="Rectangle 3"/>
          <p:cNvSpPr>
            <a:spLocks noGrp="1" noChangeArrowheads="1"/>
          </p:cNvSpPr>
          <p:nvPr>
            <p:ph type="subTitle" idx="1"/>
          </p:nvPr>
        </p:nvSpPr>
        <p:spPr>
          <a:xfrm>
            <a:off x="2590800" y="2895600"/>
            <a:ext cx="5638800" cy="1905000"/>
          </a:xfrm>
        </p:spPr>
        <p:txBody>
          <a:bodyPr/>
          <a:lstStyle/>
          <a:p>
            <a:pPr eaLnBrk="1" hangingPunct="1"/>
            <a:r>
              <a:rPr lang="en-US" smtClean="0"/>
              <a:t>IB Topics 6 &amp; 16</a:t>
            </a: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9950" y="4395788"/>
            <a:ext cx="1619250" cy="215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010150"/>
            <a:ext cx="2362200"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8" name="Rectangle 1"/>
          <p:cNvSpPr>
            <a:spLocks noChangeArrowheads="1"/>
          </p:cNvSpPr>
          <p:nvPr/>
        </p:nvSpPr>
        <p:spPr bwMode="auto">
          <a:xfrm>
            <a:off x="3276600" y="3733800"/>
            <a:ext cx="2514600" cy="3048000"/>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600">
                <a:latin typeface="AbcBulletin" pitchFamily="2" charset="0"/>
              </a:rPr>
              <a:t/>
            </a:r>
            <a:br>
              <a:rPr lang="en-US" sz="3600">
                <a:latin typeface="AbcBulletin" pitchFamily="2" charset="0"/>
              </a:rPr>
            </a:br>
            <a:r>
              <a:rPr lang="en-US" sz="3400" b="1">
                <a:latin typeface="AbcBulletin" pitchFamily="2" charset="0"/>
              </a:rPr>
              <a:t>Part 2: </a:t>
            </a:r>
            <a:br>
              <a:rPr lang="en-US" sz="3400" b="1">
                <a:latin typeface="AbcBulletin" pitchFamily="2" charset="0"/>
              </a:rPr>
            </a:br>
            <a:r>
              <a:rPr lang="en-US" sz="3400" b="1">
                <a:latin typeface="AbcBulletin" pitchFamily="2" charset="0"/>
              </a:rPr>
              <a:t>Reaction </a:t>
            </a:r>
          </a:p>
          <a:p>
            <a:pPr algn="ctr"/>
            <a:r>
              <a:rPr lang="en-US" sz="3400" b="1">
                <a:latin typeface="AbcBulletin" pitchFamily="2" charset="0"/>
              </a:rPr>
              <a:t>Order &amp; Half Life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Reaction Order</a:t>
            </a:r>
          </a:p>
        </p:txBody>
      </p:sp>
      <p:sp>
        <p:nvSpPr>
          <p:cNvPr id="12291" name="Rectangle 3"/>
          <p:cNvSpPr>
            <a:spLocks noGrp="1" noChangeArrowheads="1"/>
          </p:cNvSpPr>
          <p:nvPr>
            <p:ph type="body" idx="1"/>
          </p:nvPr>
        </p:nvSpPr>
        <p:spPr>
          <a:xfrm>
            <a:off x="609600" y="1981200"/>
            <a:ext cx="8001000" cy="4724400"/>
          </a:xfrm>
        </p:spPr>
        <p:txBody>
          <a:bodyPr/>
          <a:lstStyle/>
          <a:p>
            <a:pPr eaLnBrk="1" hangingPunct="1"/>
            <a:r>
              <a:rPr lang="en-US" sz="2800" smtClean="0"/>
              <a:t>For the reaction </a:t>
            </a:r>
            <a:r>
              <a:rPr lang="en-US" sz="2800" b="1" smtClean="0"/>
              <a:t>aA + bB </a:t>
            </a:r>
            <a:r>
              <a:rPr lang="en-US" sz="2800" b="1" smtClean="0">
                <a:sym typeface="Symbol" pitchFamily="18" charset="2"/>
              </a:rPr>
              <a:t>products,</a:t>
            </a:r>
            <a:endParaRPr lang="en-US" sz="2800" b="1" smtClean="0"/>
          </a:p>
          <a:p>
            <a:pPr eaLnBrk="1" hangingPunct="1">
              <a:buFont typeface="Wingdings" pitchFamily="2" charset="2"/>
              <a:buNone/>
            </a:pPr>
            <a:r>
              <a:rPr lang="en-US" b="1" smtClean="0"/>
              <a:t>	Rate = k[A]</a:t>
            </a:r>
            <a:r>
              <a:rPr lang="en-US" b="1" baseline="30000" smtClean="0"/>
              <a:t>m</a:t>
            </a:r>
            <a:r>
              <a:rPr lang="en-US" b="1" smtClean="0"/>
              <a:t>[B]</a:t>
            </a:r>
            <a:r>
              <a:rPr lang="en-US" b="1" baseline="30000" smtClean="0"/>
              <a:t>n</a:t>
            </a:r>
            <a:r>
              <a:rPr lang="en-US" b="1" smtClean="0"/>
              <a:t/>
            </a:r>
            <a:br>
              <a:rPr lang="en-US" b="1" smtClean="0"/>
            </a:br>
            <a:r>
              <a:rPr lang="en-US" sz="2800" b="1" smtClean="0"/>
              <a:t>	</a:t>
            </a:r>
            <a:endParaRPr lang="en-US" sz="1800" smtClean="0"/>
          </a:p>
          <a:p>
            <a:pPr eaLnBrk="1" hangingPunct="1"/>
            <a:r>
              <a:rPr lang="en-US" sz="2800" i="1" smtClean="0"/>
              <a:t>Only</a:t>
            </a:r>
            <a:r>
              <a:rPr lang="en-US" sz="2800" smtClean="0"/>
              <a:t> if the rxn between A and B happens in a </a:t>
            </a:r>
            <a:r>
              <a:rPr lang="en-US" sz="2800" i="1" smtClean="0"/>
              <a:t>single step</a:t>
            </a:r>
            <a:r>
              <a:rPr lang="en-US" sz="2800" smtClean="0"/>
              <a:t> (with a single activated complex… which is </a:t>
            </a:r>
            <a:r>
              <a:rPr lang="en-US" sz="2800" i="1" smtClean="0"/>
              <a:t>unlikely</a:t>
            </a:r>
            <a:r>
              <a:rPr lang="en-US" sz="2800" smtClean="0"/>
              <a:t>) does m=a and n=b.  </a:t>
            </a:r>
            <a:br>
              <a:rPr lang="en-US" sz="2800" smtClean="0"/>
            </a:br>
            <a:endParaRPr lang="en-US" sz="2800" smtClean="0"/>
          </a:p>
          <a:p>
            <a:pPr eaLnBrk="1" hangingPunct="1"/>
            <a:r>
              <a:rPr lang="en-US" sz="2800" b="1" smtClean="0">
                <a:solidFill>
                  <a:srgbClr val="C00000"/>
                </a:solidFill>
              </a:rPr>
              <a:t>Thus, the values of m and n must be determined </a:t>
            </a:r>
            <a:r>
              <a:rPr lang="en-US" sz="2800" b="1" u="sng" smtClean="0">
                <a:solidFill>
                  <a:srgbClr val="C00000"/>
                </a:solidFill>
              </a:rPr>
              <a:t>experimentally</a:t>
            </a:r>
            <a:r>
              <a:rPr lang="en-US" sz="2800" b="1" smtClean="0">
                <a:solidFill>
                  <a:srgbClr val="C00000"/>
                </a:solidFill>
              </a:rPr>
              <a:t>!!! </a:t>
            </a:r>
          </a:p>
          <a:p>
            <a:pPr eaLnBrk="1" hangingPunct="1"/>
            <a:endParaRPr lang="en-US"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Reaction Order</a:t>
            </a:r>
          </a:p>
        </p:txBody>
      </p:sp>
      <p:sp>
        <p:nvSpPr>
          <p:cNvPr id="10243" name="Rectangle 3"/>
          <p:cNvSpPr>
            <a:spLocks noGrp="1" noChangeArrowheads="1"/>
          </p:cNvSpPr>
          <p:nvPr>
            <p:ph type="body" idx="1"/>
          </p:nvPr>
        </p:nvSpPr>
        <p:spPr>
          <a:xfrm>
            <a:off x="609600" y="1981200"/>
            <a:ext cx="8001000" cy="4724400"/>
          </a:xfrm>
        </p:spPr>
        <p:txBody>
          <a:bodyPr/>
          <a:lstStyle/>
          <a:p>
            <a:pPr eaLnBrk="1" hangingPunct="1">
              <a:buFont typeface="Wingdings" pitchFamily="2" charset="2"/>
              <a:buNone/>
              <a:defRPr/>
            </a:pPr>
            <a:endParaRPr lang="en-US" sz="4000" dirty="0" smtClean="0"/>
          </a:p>
          <a:p>
            <a:pPr marL="0" indent="0" eaLnBrk="1" hangingPunct="1">
              <a:buFont typeface="Wingdings" pitchFamily="2" charset="2"/>
              <a:buNone/>
              <a:defRPr/>
            </a:pPr>
            <a:r>
              <a:rPr lang="en-US" sz="4000" b="1" dirty="0" smtClean="0">
                <a:solidFill>
                  <a:srgbClr val="C00000"/>
                </a:solidFill>
              </a:rPr>
              <a:t>Rate laws cannot be predicted by looking at a balanced chemical equation.</a:t>
            </a:r>
          </a:p>
          <a:p>
            <a:pPr eaLnBrk="1" hangingPunct="1">
              <a:defRPr/>
            </a:pPr>
            <a:endParaRPr lang="en-US" sz="2800" dirty="0" smtClean="0">
              <a:solidFill>
                <a:srgbClr val="FF0000"/>
              </a:solidFill>
            </a:endParaRPr>
          </a:p>
        </p:txBody>
      </p:sp>
      <p:pic>
        <p:nvPicPr>
          <p:cNvPr id="13316" name="Picture 5" descr="http://balancingequations.info/Images/caution-sig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4495800"/>
            <a:ext cx="142875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Finding the rate law</a:t>
            </a:r>
          </a:p>
        </p:txBody>
      </p:sp>
      <p:sp>
        <p:nvSpPr>
          <p:cNvPr id="14339" name="Rectangle 3"/>
          <p:cNvSpPr>
            <a:spLocks noGrp="1" noChangeArrowheads="1"/>
          </p:cNvSpPr>
          <p:nvPr>
            <p:ph type="body" idx="1"/>
          </p:nvPr>
        </p:nvSpPr>
        <p:spPr/>
        <p:txBody>
          <a:bodyPr/>
          <a:lstStyle/>
          <a:p>
            <a:pPr eaLnBrk="1" hangingPunct="1"/>
            <a:r>
              <a:rPr lang="en-US" sz="2800" smtClean="0"/>
              <a:t>The most common method for experimentally determining the differential rate law is the </a:t>
            </a:r>
            <a:r>
              <a:rPr lang="en-US" sz="2800" b="1" smtClean="0"/>
              <a:t>method of initial rates.</a:t>
            </a:r>
          </a:p>
          <a:p>
            <a:pPr eaLnBrk="1" hangingPunct="1"/>
            <a:r>
              <a:rPr lang="en-US" sz="2800" smtClean="0"/>
              <a:t>In this method several experiments are run at different initial concentrations and the instantaneous rates are determined for each at the same value of time (as near t = 0 as possible)</a:t>
            </a:r>
          </a:p>
          <a:p>
            <a:pPr eaLnBrk="1" hangingPunct="1"/>
            <a:endParaRPr lang="en-US"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smtClean="0">
                <a:solidFill>
                  <a:schemeClr val="tx1"/>
                </a:solidFill>
              </a:rPr>
              <a:t>Using Initial Rates to Determine the Form of the Rate Law</a:t>
            </a:r>
          </a:p>
        </p:txBody>
      </p:sp>
      <p:sp>
        <p:nvSpPr>
          <p:cNvPr id="15363" name="Text Box 4"/>
          <p:cNvSpPr txBox="1">
            <a:spLocks noChangeArrowheads="1"/>
          </p:cNvSpPr>
          <p:nvPr/>
        </p:nvSpPr>
        <p:spPr bwMode="auto">
          <a:xfrm>
            <a:off x="381000" y="2697163"/>
            <a:ext cx="8763000" cy="246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800">
                <a:latin typeface="Calibri" pitchFamily="34" charset="0"/>
                <a:cs typeface="Calibri" pitchFamily="34" charset="0"/>
              </a:rPr>
              <a:t>Exp #                      [A]                [B]           Initial Rate (M/s)</a:t>
            </a:r>
          </a:p>
          <a:p>
            <a:pPr>
              <a:spcBef>
                <a:spcPct val="50000"/>
              </a:spcBef>
              <a:buFontTx/>
              <a:buAutoNum type="arabicPlain"/>
            </a:pPr>
            <a:r>
              <a:rPr lang="en-US" sz="2800">
                <a:latin typeface="Calibri" pitchFamily="34" charset="0"/>
                <a:cs typeface="Calibri" pitchFamily="34" charset="0"/>
              </a:rPr>
              <a:t>                    .100M           .100M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.100M           .200M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.200M           .100M              16x10</a:t>
            </a:r>
            <a:r>
              <a:rPr lang="en-US" sz="2800" baseline="30000">
                <a:latin typeface="Calibri" pitchFamily="34" charset="0"/>
                <a:cs typeface="Calibri" pitchFamily="34" charset="0"/>
              </a:rPr>
              <a:t>-5</a:t>
            </a:r>
          </a:p>
        </p:txBody>
      </p:sp>
      <p:sp>
        <p:nvSpPr>
          <p:cNvPr id="15364" name="Text Box 5"/>
          <p:cNvSpPr txBox="1">
            <a:spLocks noChangeArrowheads="1"/>
          </p:cNvSpPr>
          <p:nvPr/>
        </p:nvSpPr>
        <p:spPr bwMode="auto">
          <a:xfrm>
            <a:off x="3124200" y="1828800"/>
            <a:ext cx="25908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600">
                <a:latin typeface="Calibri" pitchFamily="34" charset="0"/>
                <a:cs typeface="Calibri" pitchFamily="34" charset="0"/>
              </a:rPr>
              <a:t>A  +  B  </a:t>
            </a:r>
            <a:r>
              <a:rPr lang="en-US" sz="3600">
                <a:latin typeface="Calibri" pitchFamily="34" charset="0"/>
                <a:cs typeface="Calibri" pitchFamily="34" charset="0"/>
                <a:sym typeface="Wingdings" pitchFamily="2" charset="2"/>
              </a:rPr>
              <a:t>  C</a:t>
            </a:r>
            <a:endParaRPr lang="en-US" sz="3600">
              <a:latin typeface="Calibri" pitchFamily="34" charset="0"/>
              <a:cs typeface="Calibri" pitchFamily="34" charset="0"/>
            </a:endParaRPr>
          </a:p>
        </p:txBody>
      </p:sp>
      <p:sp>
        <p:nvSpPr>
          <p:cNvPr id="51206" name="Text Box 6"/>
          <p:cNvSpPr txBox="1">
            <a:spLocks noChangeArrowheads="1"/>
          </p:cNvSpPr>
          <p:nvPr/>
        </p:nvSpPr>
        <p:spPr bwMode="auto">
          <a:xfrm>
            <a:off x="1371600" y="5440363"/>
            <a:ext cx="716280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latin typeface="Calibri" pitchFamily="34" charset="0"/>
                <a:cs typeface="Calibri" pitchFamily="34" charset="0"/>
              </a:rPr>
              <a:t>From this data, find the form of the rate law..</a:t>
            </a:r>
          </a:p>
          <a:p>
            <a:pPr>
              <a:spcBef>
                <a:spcPct val="50000"/>
              </a:spcBef>
            </a:pPr>
            <a:r>
              <a:rPr lang="en-US" sz="2400">
                <a:latin typeface="Calibri" pitchFamily="34" charset="0"/>
                <a:cs typeface="Calibri" pitchFamily="34" charset="0"/>
              </a:rPr>
              <a:t>                   </a:t>
            </a:r>
            <a:r>
              <a:rPr lang="en-US" sz="3200">
                <a:latin typeface="Calibri" pitchFamily="34" charset="0"/>
                <a:cs typeface="Calibri" pitchFamily="34" charset="0"/>
              </a:rPr>
              <a:t>Rate = k[A]</a:t>
            </a:r>
            <a:r>
              <a:rPr lang="en-US" sz="3200" baseline="30000">
                <a:latin typeface="Calibri" pitchFamily="34" charset="0"/>
                <a:cs typeface="Calibri" pitchFamily="34" charset="0"/>
              </a:rPr>
              <a:t>m</a:t>
            </a:r>
            <a:r>
              <a:rPr lang="en-US" sz="3200">
                <a:latin typeface="Calibri" pitchFamily="34" charset="0"/>
                <a:cs typeface="Calibri" pitchFamily="34" charset="0"/>
              </a:rPr>
              <a:t>[B]</a:t>
            </a:r>
            <a:r>
              <a:rPr lang="en-US" sz="3200" baseline="30000">
                <a:latin typeface="Calibri" pitchFamily="34" charset="0"/>
                <a:cs typeface="Calibri" pitchFamily="34" charset="0"/>
              </a:rPr>
              <a:t>n</a:t>
            </a:r>
          </a:p>
        </p:txBody>
      </p:sp>
      <p:sp>
        <p:nvSpPr>
          <p:cNvPr id="15366" name="Line 7"/>
          <p:cNvSpPr>
            <a:spLocks noChangeShapeType="1"/>
          </p:cNvSpPr>
          <p:nvPr/>
        </p:nvSpPr>
        <p:spPr bwMode="auto">
          <a:xfrm>
            <a:off x="304800" y="3154363"/>
            <a:ext cx="85344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anim calcmode="lin" valueType="num">
                                      <p:cBhvr>
                                        <p:cTn id="7" dur="1000" fill="hold"/>
                                        <p:tgtEl>
                                          <p:spTgt spid="51206"/>
                                        </p:tgtEl>
                                        <p:attrNameLst>
                                          <p:attrName>ppt_w</p:attrName>
                                        </p:attrNameLst>
                                      </p:cBhvr>
                                      <p:tavLst>
                                        <p:tav tm="0">
                                          <p:val>
                                            <p:strVal val="#ppt_w*0.70"/>
                                          </p:val>
                                        </p:tav>
                                        <p:tav tm="100000">
                                          <p:val>
                                            <p:strVal val="#ppt_w"/>
                                          </p:val>
                                        </p:tav>
                                      </p:tavLst>
                                    </p:anim>
                                    <p:anim calcmode="lin" valueType="num">
                                      <p:cBhvr>
                                        <p:cTn id="8" dur="1000" fill="hold"/>
                                        <p:tgtEl>
                                          <p:spTgt spid="51206"/>
                                        </p:tgtEl>
                                        <p:attrNameLst>
                                          <p:attrName>ppt_h</p:attrName>
                                        </p:attrNameLst>
                                      </p:cBhvr>
                                      <p:tavLst>
                                        <p:tav tm="0">
                                          <p:val>
                                            <p:strVal val="#ppt_h"/>
                                          </p:val>
                                        </p:tav>
                                        <p:tav tm="100000">
                                          <p:val>
                                            <p:strVal val="#ppt_h"/>
                                          </p:val>
                                        </p:tav>
                                      </p:tavLst>
                                    </p:anim>
                                    <p:animEffect transition="in" filter="fade">
                                      <p:cBhvr>
                                        <p:cTn id="9" dur="10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4"/>
          <p:cNvSpPr>
            <a:spLocks noChangeArrowheads="1"/>
          </p:cNvSpPr>
          <p:nvPr/>
        </p:nvSpPr>
        <p:spPr bwMode="auto">
          <a:xfrm>
            <a:off x="0" y="0"/>
            <a:ext cx="9144000" cy="2667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2"/>
          <p:cNvSpPr>
            <a:spLocks noGrp="1" noChangeArrowheads="1"/>
          </p:cNvSpPr>
          <p:nvPr>
            <p:ph type="title"/>
          </p:nvPr>
        </p:nvSpPr>
        <p:spPr/>
        <p:txBody>
          <a:bodyPr/>
          <a:lstStyle/>
          <a:p>
            <a:pPr eaLnBrk="1" hangingPunct="1"/>
            <a:endParaRPr lang="en-US" smtClean="0"/>
          </a:p>
        </p:txBody>
      </p:sp>
      <p:sp>
        <p:nvSpPr>
          <p:cNvPr id="16388" name="Text Box 4"/>
          <p:cNvSpPr txBox="1">
            <a:spLocks noChangeArrowheads="1"/>
          </p:cNvSpPr>
          <p:nvPr/>
        </p:nvSpPr>
        <p:spPr bwMode="auto">
          <a:xfrm>
            <a:off x="381000" y="76200"/>
            <a:ext cx="8763000" cy="24622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800">
                <a:latin typeface="Calibri" pitchFamily="34" charset="0"/>
                <a:cs typeface="Calibri" pitchFamily="34" charset="0"/>
              </a:rPr>
              <a:t>Exp #                  [A]                [B]        Initial Rate (M/s)</a:t>
            </a:r>
          </a:p>
          <a:p>
            <a:pPr>
              <a:spcBef>
                <a:spcPct val="50000"/>
              </a:spcBef>
              <a:buFontTx/>
              <a:buAutoNum type="arabicPlain"/>
            </a:pPr>
            <a:r>
              <a:rPr lang="en-US" sz="2800">
                <a:latin typeface="Calibri" pitchFamily="34" charset="0"/>
                <a:cs typeface="Calibri" pitchFamily="34" charset="0"/>
              </a:rPr>
              <a:t>                    .100M           .100M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.100M           .200M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.200M           .100M              16x10</a:t>
            </a:r>
            <a:r>
              <a:rPr lang="en-US" sz="2800" baseline="30000">
                <a:latin typeface="Calibri" pitchFamily="34" charset="0"/>
                <a:cs typeface="Calibri" pitchFamily="34" charset="0"/>
              </a:rPr>
              <a:t>-5</a:t>
            </a:r>
          </a:p>
        </p:txBody>
      </p:sp>
      <p:graphicFrame>
        <p:nvGraphicFramePr>
          <p:cNvPr id="52229" name="Object 5"/>
          <p:cNvGraphicFramePr>
            <a:graphicFrameLocks noChangeAspect="1"/>
          </p:cNvGraphicFramePr>
          <p:nvPr/>
        </p:nvGraphicFramePr>
        <p:xfrm>
          <a:off x="1460500" y="3359150"/>
          <a:ext cx="5689600" cy="1027113"/>
        </p:xfrm>
        <a:graphic>
          <a:graphicData uri="http://schemas.openxmlformats.org/presentationml/2006/ole">
            <mc:AlternateContent xmlns:mc="http://schemas.openxmlformats.org/markup-compatibility/2006">
              <mc:Choice xmlns:v="urn:schemas-microsoft-com:vml" Requires="v">
                <p:oleObj spid="_x0000_s16400" name="Equation" r:id="rId4" imgW="2184400" imgH="393700" progId="Equation.DSMT4">
                  <p:embed/>
                </p:oleObj>
              </mc:Choice>
              <mc:Fallback>
                <p:oleObj name="Equation" r:id="rId4" imgW="2184400" imgH="393700"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0500" y="3359150"/>
                        <a:ext cx="5689600" cy="1027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0" name="Line 6"/>
          <p:cNvSpPr>
            <a:spLocks noChangeShapeType="1"/>
          </p:cNvSpPr>
          <p:nvPr/>
        </p:nvSpPr>
        <p:spPr bwMode="auto">
          <a:xfrm flipH="1">
            <a:off x="4724400" y="3276600"/>
            <a:ext cx="990600" cy="68580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31" name="Line 7"/>
          <p:cNvSpPr>
            <a:spLocks noChangeShapeType="1"/>
          </p:cNvSpPr>
          <p:nvPr/>
        </p:nvSpPr>
        <p:spPr bwMode="auto">
          <a:xfrm flipH="1">
            <a:off x="4648200" y="3810000"/>
            <a:ext cx="990600" cy="68580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52232" name="Object 8"/>
          <p:cNvGraphicFramePr>
            <a:graphicFrameLocks noChangeAspect="1"/>
          </p:cNvGraphicFramePr>
          <p:nvPr/>
        </p:nvGraphicFramePr>
        <p:xfrm>
          <a:off x="3843338" y="4503738"/>
          <a:ext cx="1760537" cy="982662"/>
        </p:xfrm>
        <a:graphic>
          <a:graphicData uri="http://schemas.openxmlformats.org/presentationml/2006/ole">
            <mc:AlternateContent xmlns:mc="http://schemas.openxmlformats.org/markup-compatibility/2006">
              <mc:Choice xmlns:v="urn:schemas-microsoft-com:vml" Requires="v">
                <p:oleObj spid="_x0000_s16401" name="Equation" r:id="rId6" imgW="660400" imgH="368300" progId="Equation.DSMT4">
                  <p:embed/>
                </p:oleObj>
              </mc:Choice>
              <mc:Fallback>
                <p:oleObj name="Equation" r:id="rId6" imgW="660400" imgH="368300" progId="Equation.DSMT4">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3338" y="4503738"/>
                        <a:ext cx="1760537" cy="982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2233" name="Object 9"/>
          <p:cNvGraphicFramePr>
            <a:graphicFrameLocks noChangeAspect="1"/>
          </p:cNvGraphicFramePr>
          <p:nvPr/>
        </p:nvGraphicFramePr>
        <p:xfrm>
          <a:off x="3848100" y="5486400"/>
          <a:ext cx="1066800" cy="495300"/>
        </p:xfrm>
        <a:graphic>
          <a:graphicData uri="http://schemas.openxmlformats.org/presentationml/2006/ole">
            <mc:AlternateContent xmlns:mc="http://schemas.openxmlformats.org/markup-compatibility/2006">
              <mc:Choice xmlns:v="urn:schemas-microsoft-com:vml" Requires="v">
                <p:oleObj spid="_x0000_s16402" name="Equation" r:id="rId8" imgW="355292" imgH="164957" progId="Equation.DSMT4">
                  <p:embed/>
                </p:oleObj>
              </mc:Choice>
              <mc:Fallback>
                <p:oleObj name="Equation" r:id="rId8" imgW="355292" imgH="164957" progId="Equation.DSMT4">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48100" y="5486400"/>
                        <a:ext cx="1066800"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2234" name="Text Box 10"/>
          <p:cNvSpPr txBox="1">
            <a:spLocks noChangeArrowheads="1"/>
          </p:cNvSpPr>
          <p:nvPr/>
        </p:nvSpPr>
        <p:spPr bwMode="auto">
          <a:xfrm>
            <a:off x="3733800" y="6202363"/>
            <a:ext cx="2209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latin typeface="Comic Sans MS" pitchFamily="66" charset="0"/>
              </a:rPr>
              <a:t>n = 0</a:t>
            </a:r>
          </a:p>
        </p:txBody>
      </p:sp>
      <p:sp>
        <p:nvSpPr>
          <p:cNvPr id="16395" name="Text Box 11"/>
          <p:cNvSpPr txBox="1">
            <a:spLocks noChangeArrowheads="1"/>
          </p:cNvSpPr>
          <p:nvPr/>
        </p:nvSpPr>
        <p:spPr bwMode="auto">
          <a:xfrm>
            <a:off x="3200400" y="2620963"/>
            <a:ext cx="4419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latin typeface="Calibri" pitchFamily="34" charset="0"/>
                <a:cs typeface="Calibri" pitchFamily="34" charset="0"/>
              </a:rPr>
              <a:t>Rate = k[A]</a:t>
            </a:r>
            <a:r>
              <a:rPr lang="en-US" sz="3200" baseline="30000">
                <a:latin typeface="Calibri" pitchFamily="34" charset="0"/>
                <a:cs typeface="Calibri" pitchFamily="34" charset="0"/>
              </a:rPr>
              <a:t>m</a:t>
            </a:r>
            <a:r>
              <a:rPr lang="en-US" sz="3200">
                <a:latin typeface="Calibri" pitchFamily="34" charset="0"/>
                <a:cs typeface="Calibri" pitchFamily="34" charset="0"/>
              </a:rPr>
              <a:t>[B]</a:t>
            </a:r>
            <a:r>
              <a:rPr lang="en-US" sz="3200" baseline="30000">
                <a:latin typeface="Calibri" pitchFamily="34" charset="0"/>
                <a:cs typeface="Calibri" pitchFamily="34" charset="0"/>
              </a:rPr>
              <a:t>n</a:t>
            </a:r>
          </a:p>
        </p:txBody>
      </p:sp>
      <p:sp>
        <p:nvSpPr>
          <p:cNvPr id="16396" name="Line 13"/>
          <p:cNvSpPr>
            <a:spLocks noChangeShapeType="1"/>
          </p:cNvSpPr>
          <p:nvPr/>
        </p:nvSpPr>
        <p:spPr bwMode="auto">
          <a:xfrm>
            <a:off x="304800" y="609600"/>
            <a:ext cx="85344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52229"/>
                                        </p:tgtEl>
                                        <p:attrNameLst>
                                          <p:attrName>style.visibility</p:attrName>
                                        </p:attrNameLst>
                                      </p:cBhvr>
                                      <p:to>
                                        <p:strVal val="visible"/>
                                      </p:to>
                                    </p:set>
                                    <p:animEffect transition="in" filter="box(out)">
                                      <p:cBhvr>
                                        <p:cTn id="7" dur="500"/>
                                        <p:tgtEl>
                                          <p:spTgt spid="52229"/>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2230"/>
                                        </p:tgtEl>
                                        <p:attrNameLst>
                                          <p:attrName>style.visibility</p:attrName>
                                        </p:attrNameLst>
                                      </p:cBhvr>
                                      <p:to>
                                        <p:strVal val="visible"/>
                                      </p:to>
                                    </p:set>
                                    <p:animEffect transition="in" filter="box(out)">
                                      <p:cBhvr>
                                        <p:cTn id="12" dur="500"/>
                                        <p:tgtEl>
                                          <p:spTgt spid="52230"/>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2231"/>
                                        </p:tgtEl>
                                        <p:attrNameLst>
                                          <p:attrName>style.visibility</p:attrName>
                                        </p:attrNameLst>
                                      </p:cBhvr>
                                      <p:to>
                                        <p:strVal val="visible"/>
                                      </p:to>
                                    </p:set>
                                    <p:animEffect transition="in" filter="box(out)">
                                      <p:cBhvr>
                                        <p:cTn id="17" dur="500"/>
                                        <p:tgtEl>
                                          <p:spTgt spid="52231"/>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nodeType="clickEffect">
                                  <p:stCondLst>
                                    <p:cond delay="0"/>
                                  </p:stCondLst>
                                  <p:childTnLst>
                                    <p:set>
                                      <p:cBhvr>
                                        <p:cTn id="21" dur="1" fill="hold">
                                          <p:stCondLst>
                                            <p:cond delay="0"/>
                                          </p:stCondLst>
                                        </p:cTn>
                                        <p:tgtEl>
                                          <p:spTgt spid="52232"/>
                                        </p:tgtEl>
                                        <p:attrNameLst>
                                          <p:attrName>style.visibility</p:attrName>
                                        </p:attrNameLst>
                                      </p:cBhvr>
                                      <p:to>
                                        <p:strVal val="visible"/>
                                      </p:to>
                                    </p:set>
                                    <p:animEffect transition="in" filter="box(out)">
                                      <p:cBhvr>
                                        <p:cTn id="22" dur="500"/>
                                        <p:tgtEl>
                                          <p:spTgt spid="52232"/>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52233"/>
                                        </p:tgtEl>
                                        <p:attrNameLst>
                                          <p:attrName>style.visibility</p:attrName>
                                        </p:attrNameLst>
                                      </p:cBhvr>
                                      <p:to>
                                        <p:strVal val="visible"/>
                                      </p:to>
                                    </p:set>
                                    <p:animEffect transition="in" filter="box(out)">
                                      <p:cBhvr>
                                        <p:cTn id="27" dur="500"/>
                                        <p:tgtEl>
                                          <p:spTgt spid="52233"/>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52234">
                                            <p:txEl>
                                              <p:pRg st="0" end="0"/>
                                            </p:txEl>
                                          </p:spTgt>
                                        </p:tgtEl>
                                        <p:attrNameLst>
                                          <p:attrName>style.visibility</p:attrName>
                                        </p:attrNameLst>
                                      </p:cBhvr>
                                      <p:to>
                                        <p:strVal val="visible"/>
                                      </p:to>
                                    </p:set>
                                    <p:animEffect transition="in" filter="box(out)">
                                      <p:cBhvr>
                                        <p:cTn id="32" dur="500"/>
                                        <p:tgtEl>
                                          <p:spTgt spid="52234">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animBg="1"/>
      <p:bldP spid="52231" grpId="0" animBg="1"/>
      <p:bldP spid="5223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2667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1" name="Rectangle 3"/>
          <p:cNvSpPr>
            <a:spLocks noGrp="1" noChangeArrowheads="1"/>
          </p:cNvSpPr>
          <p:nvPr>
            <p:ph type="title"/>
          </p:nvPr>
        </p:nvSpPr>
        <p:spPr/>
        <p:txBody>
          <a:bodyPr/>
          <a:lstStyle/>
          <a:p>
            <a:pPr eaLnBrk="1" hangingPunct="1"/>
            <a:endParaRPr lang="en-US" smtClean="0"/>
          </a:p>
        </p:txBody>
      </p:sp>
      <p:sp>
        <p:nvSpPr>
          <p:cNvPr id="17412" name="Text Box 4"/>
          <p:cNvSpPr txBox="1">
            <a:spLocks noChangeArrowheads="1"/>
          </p:cNvSpPr>
          <p:nvPr/>
        </p:nvSpPr>
        <p:spPr bwMode="auto">
          <a:xfrm>
            <a:off x="381000" y="76200"/>
            <a:ext cx="8763000" cy="24622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800">
                <a:latin typeface="Calibri" pitchFamily="34" charset="0"/>
                <a:cs typeface="Calibri" pitchFamily="34" charset="0"/>
              </a:rPr>
              <a:t>Exp #                  [A]                [B]        Initial Rate (M/s)</a:t>
            </a:r>
          </a:p>
          <a:p>
            <a:pPr>
              <a:spcBef>
                <a:spcPct val="50000"/>
              </a:spcBef>
              <a:buFontTx/>
              <a:buAutoNum type="arabicPlain"/>
            </a:pPr>
            <a:r>
              <a:rPr lang="en-US" sz="2800">
                <a:latin typeface="Calibri" pitchFamily="34" charset="0"/>
                <a:cs typeface="Calibri" pitchFamily="34" charset="0"/>
              </a:rPr>
              <a:t>                    .100M           .100M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.100M           .200M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.200M           .100M              16x10</a:t>
            </a:r>
            <a:r>
              <a:rPr lang="en-US" sz="2800" baseline="30000">
                <a:latin typeface="Calibri" pitchFamily="34" charset="0"/>
                <a:cs typeface="Calibri" pitchFamily="34" charset="0"/>
              </a:rPr>
              <a:t>-5</a:t>
            </a:r>
          </a:p>
        </p:txBody>
      </p:sp>
      <p:sp>
        <p:nvSpPr>
          <p:cNvPr id="17413" name="Text Box 11"/>
          <p:cNvSpPr txBox="1">
            <a:spLocks noChangeArrowheads="1"/>
          </p:cNvSpPr>
          <p:nvPr/>
        </p:nvSpPr>
        <p:spPr bwMode="auto">
          <a:xfrm>
            <a:off x="3352800" y="2620963"/>
            <a:ext cx="4419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latin typeface="Calibri" pitchFamily="34" charset="0"/>
                <a:cs typeface="Calibri" pitchFamily="34" charset="0"/>
              </a:rPr>
              <a:t>Rate = k[A]</a:t>
            </a:r>
            <a:r>
              <a:rPr lang="en-US" sz="3200" baseline="30000">
                <a:latin typeface="Calibri" pitchFamily="34" charset="0"/>
                <a:cs typeface="Calibri" pitchFamily="34" charset="0"/>
              </a:rPr>
              <a:t>m</a:t>
            </a:r>
            <a:r>
              <a:rPr lang="en-US" sz="3200">
                <a:latin typeface="Calibri" pitchFamily="34" charset="0"/>
                <a:cs typeface="Calibri" pitchFamily="34" charset="0"/>
              </a:rPr>
              <a:t>[B]</a:t>
            </a:r>
            <a:r>
              <a:rPr lang="en-US" sz="3200" baseline="30000">
                <a:latin typeface="Calibri" pitchFamily="34" charset="0"/>
                <a:cs typeface="Calibri" pitchFamily="34" charset="0"/>
              </a:rPr>
              <a:t>n</a:t>
            </a:r>
          </a:p>
        </p:txBody>
      </p:sp>
      <p:sp>
        <p:nvSpPr>
          <p:cNvPr id="17414" name="Line 13"/>
          <p:cNvSpPr>
            <a:spLocks noChangeShapeType="1"/>
          </p:cNvSpPr>
          <p:nvPr/>
        </p:nvSpPr>
        <p:spPr bwMode="auto">
          <a:xfrm>
            <a:off x="304800" y="609600"/>
            <a:ext cx="85344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7415" name="Object 14"/>
          <p:cNvGraphicFramePr>
            <a:graphicFrameLocks noChangeAspect="1"/>
          </p:cNvGraphicFramePr>
          <p:nvPr/>
        </p:nvGraphicFramePr>
        <p:xfrm>
          <a:off x="1487488" y="3359150"/>
          <a:ext cx="5789612" cy="1027113"/>
        </p:xfrm>
        <a:graphic>
          <a:graphicData uri="http://schemas.openxmlformats.org/presentationml/2006/ole">
            <mc:AlternateContent xmlns:mc="http://schemas.openxmlformats.org/markup-compatibility/2006">
              <mc:Choice xmlns:v="urn:schemas-microsoft-com:vml" Requires="v">
                <p:oleObj spid="_x0000_s17426" name="Equation" r:id="rId4" imgW="2222500" imgH="393700" progId="Equation.DSMT4">
                  <p:embed/>
                </p:oleObj>
              </mc:Choice>
              <mc:Fallback>
                <p:oleObj name="Equation" r:id="rId4" imgW="2222500" imgH="393700" progId="Equation.DSMT4">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7488" y="3359150"/>
                        <a:ext cx="5789612" cy="1027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4287" name="Line 15"/>
          <p:cNvSpPr>
            <a:spLocks noChangeShapeType="1"/>
          </p:cNvSpPr>
          <p:nvPr/>
        </p:nvSpPr>
        <p:spPr bwMode="auto">
          <a:xfrm flipH="1">
            <a:off x="6172200" y="3276600"/>
            <a:ext cx="990600" cy="68580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88" name="Line 16"/>
          <p:cNvSpPr>
            <a:spLocks noChangeShapeType="1"/>
          </p:cNvSpPr>
          <p:nvPr/>
        </p:nvSpPr>
        <p:spPr bwMode="auto">
          <a:xfrm flipH="1">
            <a:off x="6248400" y="3733800"/>
            <a:ext cx="990600" cy="68580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54289" name="Object 17"/>
          <p:cNvGraphicFramePr>
            <a:graphicFrameLocks noChangeAspect="1"/>
          </p:cNvGraphicFramePr>
          <p:nvPr/>
        </p:nvGraphicFramePr>
        <p:xfrm>
          <a:off x="3843338" y="4475163"/>
          <a:ext cx="2100262" cy="1087437"/>
        </p:xfrm>
        <a:graphic>
          <a:graphicData uri="http://schemas.openxmlformats.org/presentationml/2006/ole">
            <mc:AlternateContent xmlns:mc="http://schemas.openxmlformats.org/markup-compatibility/2006">
              <mc:Choice xmlns:v="urn:schemas-microsoft-com:vml" Requires="v">
                <p:oleObj spid="_x0000_s17427" name="Equation" r:id="rId6" imgW="711200" imgH="368300" progId="Equation.DSMT4">
                  <p:embed/>
                </p:oleObj>
              </mc:Choice>
              <mc:Fallback>
                <p:oleObj name="Equation" r:id="rId6" imgW="711200" imgH="368300" progId="Equation.DSMT4">
                  <p:embed/>
                  <p:pic>
                    <p:nvPicPr>
                      <p:cNvPr id="0" name="Object 1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3338" y="4475163"/>
                        <a:ext cx="2100262" cy="1087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290" name="Object 18"/>
          <p:cNvGraphicFramePr>
            <a:graphicFrameLocks noChangeAspect="1"/>
          </p:cNvGraphicFramePr>
          <p:nvPr/>
        </p:nvGraphicFramePr>
        <p:xfrm>
          <a:off x="3852863" y="5595938"/>
          <a:ext cx="1252537" cy="547687"/>
        </p:xfrm>
        <a:graphic>
          <a:graphicData uri="http://schemas.openxmlformats.org/presentationml/2006/ole">
            <mc:AlternateContent xmlns:mc="http://schemas.openxmlformats.org/markup-compatibility/2006">
              <mc:Choice xmlns:v="urn:schemas-microsoft-com:vml" Requires="v">
                <p:oleObj spid="_x0000_s17428" name="Equation" r:id="rId8" imgW="405872" imgH="177569" progId="Equation.DSMT4">
                  <p:embed/>
                </p:oleObj>
              </mc:Choice>
              <mc:Fallback>
                <p:oleObj name="Equation" r:id="rId8" imgW="405872" imgH="177569" progId="Equation.DSMT4">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52863" y="5595938"/>
                        <a:ext cx="1252537"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4291" name="Text Box 19"/>
          <p:cNvSpPr txBox="1">
            <a:spLocks noChangeArrowheads="1"/>
          </p:cNvSpPr>
          <p:nvPr/>
        </p:nvSpPr>
        <p:spPr bwMode="auto">
          <a:xfrm>
            <a:off x="3733800" y="6248400"/>
            <a:ext cx="2209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latin typeface="Comic Sans MS" pitchFamily="66" charset="0"/>
              </a:rPr>
              <a:t>m = 2</a:t>
            </a:r>
          </a:p>
        </p:txBody>
      </p:sp>
      <p:sp>
        <p:nvSpPr>
          <p:cNvPr id="54292" name="Line 20"/>
          <p:cNvSpPr>
            <a:spLocks noChangeShapeType="1"/>
          </p:cNvSpPr>
          <p:nvPr/>
        </p:nvSpPr>
        <p:spPr bwMode="auto">
          <a:xfrm flipH="1">
            <a:off x="4191000" y="3276600"/>
            <a:ext cx="990600" cy="68580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293" name="Line 21"/>
          <p:cNvSpPr>
            <a:spLocks noChangeShapeType="1"/>
          </p:cNvSpPr>
          <p:nvPr/>
        </p:nvSpPr>
        <p:spPr bwMode="auto">
          <a:xfrm flipH="1">
            <a:off x="4191000" y="3733800"/>
            <a:ext cx="990600" cy="685800"/>
          </a:xfrm>
          <a:prstGeom prst="line">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4287"/>
                                        </p:tgtEl>
                                        <p:attrNameLst>
                                          <p:attrName>style.visibility</p:attrName>
                                        </p:attrNameLst>
                                      </p:cBhvr>
                                      <p:to>
                                        <p:strVal val="visible"/>
                                      </p:to>
                                    </p:set>
                                    <p:animEffect transition="in" filter="box(out)">
                                      <p:cBhvr>
                                        <p:cTn id="7" dur="500"/>
                                        <p:tgtEl>
                                          <p:spTgt spid="54287"/>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4288"/>
                                        </p:tgtEl>
                                        <p:attrNameLst>
                                          <p:attrName>style.visibility</p:attrName>
                                        </p:attrNameLst>
                                      </p:cBhvr>
                                      <p:to>
                                        <p:strVal val="visible"/>
                                      </p:to>
                                    </p:set>
                                    <p:animEffect transition="in" filter="box(out)">
                                      <p:cBhvr>
                                        <p:cTn id="12" dur="500"/>
                                        <p:tgtEl>
                                          <p:spTgt spid="54288"/>
                                        </p:tgtEl>
                                      </p:cBhvr>
                                    </p:animEffect>
                                  </p:childTnLst>
                                  <p:subTnLst>
                                    <p:audio>
                                      <p:cMediaNode>
                                        <p:cTn display="0" masterRel="sameClick">
                                          <p:stCondLst>
                                            <p:cond evt="begin" delay="0">
                                              <p:tn val="10"/>
                                            </p:cond>
                                          </p:stCondLst>
                                          <p:endCondLst>
                                            <p:cond evt="onStopAudio" delay="0">
                                              <p:tgtEl>
                                                <p:sldTgt/>
                                              </p:tgtEl>
                                            </p:cond>
                                          </p:endCondLst>
                                        </p:cTn>
                                        <p:tgtEl>
                                          <p:sndTgt r:embed="rId3"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4292"/>
                                        </p:tgtEl>
                                        <p:attrNameLst>
                                          <p:attrName>style.visibility</p:attrName>
                                        </p:attrNameLst>
                                      </p:cBhvr>
                                      <p:to>
                                        <p:strVal val="visible"/>
                                      </p:to>
                                    </p:set>
                                    <p:animEffect transition="in" filter="box(out)">
                                      <p:cBhvr>
                                        <p:cTn id="17" dur="500"/>
                                        <p:tgtEl>
                                          <p:spTgt spid="54292"/>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54293"/>
                                        </p:tgtEl>
                                        <p:attrNameLst>
                                          <p:attrName>style.visibility</p:attrName>
                                        </p:attrNameLst>
                                      </p:cBhvr>
                                      <p:to>
                                        <p:strVal val="visible"/>
                                      </p:to>
                                    </p:set>
                                    <p:animEffect transition="in" filter="box(out)">
                                      <p:cBhvr>
                                        <p:cTn id="22" dur="500"/>
                                        <p:tgtEl>
                                          <p:spTgt spid="54293"/>
                                        </p:tgtEl>
                                      </p:cBhvr>
                                    </p:animEffect>
                                  </p:childTnLst>
                                  <p:subTnLst>
                                    <p:audio>
                                      <p:cMediaNode>
                                        <p:cTn display="0" masterRel="sameClick">
                                          <p:stCondLst>
                                            <p:cond evt="begin" delay="0">
                                              <p:tn val="20"/>
                                            </p:cond>
                                          </p:stCondLst>
                                          <p:endCondLst>
                                            <p:cond evt="onStopAudio" delay="0">
                                              <p:tgtEl>
                                                <p:sldTgt/>
                                              </p:tgtEl>
                                            </p:cond>
                                          </p:endCondLst>
                                        </p:cTn>
                                        <p:tgtEl>
                                          <p:sndTgt r:embed="rId3"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nodeType="clickEffect">
                                  <p:stCondLst>
                                    <p:cond delay="0"/>
                                  </p:stCondLst>
                                  <p:childTnLst>
                                    <p:set>
                                      <p:cBhvr>
                                        <p:cTn id="26" dur="1" fill="hold">
                                          <p:stCondLst>
                                            <p:cond delay="0"/>
                                          </p:stCondLst>
                                        </p:cTn>
                                        <p:tgtEl>
                                          <p:spTgt spid="54289"/>
                                        </p:tgtEl>
                                        <p:attrNameLst>
                                          <p:attrName>style.visibility</p:attrName>
                                        </p:attrNameLst>
                                      </p:cBhvr>
                                      <p:to>
                                        <p:strVal val="visible"/>
                                      </p:to>
                                    </p:set>
                                    <p:animEffect transition="in" filter="box(out)">
                                      <p:cBhvr>
                                        <p:cTn id="27" dur="500"/>
                                        <p:tgtEl>
                                          <p:spTgt spid="54289"/>
                                        </p:tgtEl>
                                      </p:cBhvr>
                                    </p:animEffect>
                                  </p:childTnLst>
                                  <p:subTnLst>
                                    <p:audio>
                                      <p:cMediaNode>
                                        <p:cTn display="0" masterRel="sameClick">
                                          <p:stCondLst>
                                            <p:cond evt="begin" delay="0">
                                              <p:tn val="25"/>
                                            </p:cond>
                                          </p:stCondLst>
                                          <p:endCondLst>
                                            <p:cond evt="onStopAudio" delay="0">
                                              <p:tgtEl>
                                                <p:sldTgt/>
                                              </p:tgtEl>
                                            </p:cond>
                                          </p:endCondLst>
                                        </p:cTn>
                                        <p:tgtEl>
                                          <p:sndTgt r:embed="rId3"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nodeType="clickEffect">
                                  <p:stCondLst>
                                    <p:cond delay="0"/>
                                  </p:stCondLst>
                                  <p:childTnLst>
                                    <p:set>
                                      <p:cBhvr>
                                        <p:cTn id="31" dur="1" fill="hold">
                                          <p:stCondLst>
                                            <p:cond delay="0"/>
                                          </p:stCondLst>
                                        </p:cTn>
                                        <p:tgtEl>
                                          <p:spTgt spid="54290"/>
                                        </p:tgtEl>
                                        <p:attrNameLst>
                                          <p:attrName>style.visibility</p:attrName>
                                        </p:attrNameLst>
                                      </p:cBhvr>
                                      <p:to>
                                        <p:strVal val="visible"/>
                                      </p:to>
                                    </p:set>
                                    <p:animEffect transition="in" filter="box(out)">
                                      <p:cBhvr>
                                        <p:cTn id="32" dur="500"/>
                                        <p:tgtEl>
                                          <p:spTgt spid="54290"/>
                                        </p:tgtEl>
                                      </p:cBhvr>
                                    </p:animEffect>
                                  </p:childTnLst>
                                  <p:subTnLst>
                                    <p:audio>
                                      <p:cMediaNode>
                                        <p:cTn display="0" masterRel="sameClick">
                                          <p:stCondLst>
                                            <p:cond evt="begin" delay="0">
                                              <p:tn val="30"/>
                                            </p:cond>
                                          </p:stCondLst>
                                          <p:endCondLst>
                                            <p:cond evt="onStopAudio" delay="0">
                                              <p:tgtEl>
                                                <p:sldTgt/>
                                              </p:tgtEl>
                                            </p:cond>
                                          </p:endCondLst>
                                        </p:cTn>
                                        <p:tgtEl>
                                          <p:sndTgt r:embed="rId3" name="camera.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54291">
                                            <p:txEl>
                                              <p:pRg st="0" end="0"/>
                                            </p:txEl>
                                          </p:spTgt>
                                        </p:tgtEl>
                                        <p:attrNameLst>
                                          <p:attrName>style.visibility</p:attrName>
                                        </p:attrNameLst>
                                      </p:cBhvr>
                                      <p:to>
                                        <p:strVal val="visible"/>
                                      </p:to>
                                    </p:set>
                                    <p:animEffect transition="in" filter="box(out)">
                                      <p:cBhvr>
                                        <p:cTn id="37" dur="500"/>
                                        <p:tgtEl>
                                          <p:spTgt spid="54291">
                                            <p:txEl>
                                              <p:pRg st="0" end="0"/>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7" grpId="0" animBg="1"/>
      <p:bldP spid="54288" grpId="0" animBg="1"/>
      <p:bldP spid="54291" grpId="0" build="p" autoUpdateAnimBg="0"/>
      <p:bldP spid="54292" grpId="0" animBg="1"/>
      <p:bldP spid="5429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2667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5" name="Rectangle 3"/>
          <p:cNvSpPr>
            <a:spLocks noGrp="1" noChangeArrowheads="1"/>
          </p:cNvSpPr>
          <p:nvPr>
            <p:ph type="title"/>
          </p:nvPr>
        </p:nvSpPr>
        <p:spPr/>
        <p:txBody>
          <a:bodyPr/>
          <a:lstStyle/>
          <a:p>
            <a:pPr eaLnBrk="1" hangingPunct="1"/>
            <a:endParaRPr lang="en-US" smtClean="0"/>
          </a:p>
        </p:txBody>
      </p:sp>
      <p:sp>
        <p:nvSpPr>
          <p:cNvPr id="18436" name="Text Box 4"/>
          <p:cNvSpPr txBox="1">
            <a:spLocks noChangeArrowheads="1"/>
          </p:cNvSpPr>
          <p:nvPr/>
        </p:nvSpPr>
        <p:spPr bwMode="auto">
          <a:xfrm>
            <a:off x="381000" y="76200"/>
            <a:ext cx="8763000" cy="24622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800">
                <a:latin typeface="Calibri" pitchFamily="34" charset="0"/>
                <a:cs typeface="Calibri" pitchFamily="34" charset="0"/>
              </a:rPr>
              <a:t>Exp #                  [A]                [B]        Initial Rate (M/s)</a:t>
            </a:r>
          </a:p>
          <a:p>
            <a:pPr>
              <a:spcBef>
                <a:spcPct val="50000"/>
              </a:spcBef>
              <a:buFontTx/>
              <a:buAutoNum type="arabicPlain"/>
            </a:pPr>
            <a:r>
              <a:rPr lang="en-US" sz="2800">
                <a:latin typeface="Calibri" pitchFamily="34" charset="0"/>
                <a:cs typeface="Calibri" pitchFamily="34" charset="0"/>
              </a:rPr>
              <a:t>                    .100M           .100M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.100M           .200M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.200M           .100M              16x10</a:t>
            </a:r>
            <a:r>
              <a:rPr lang="en-US" sz="2800" baseline="30000">
                <a:latin typeface="Calibri" pitchFamily="34" charset="0"/>
                <a:cs typeface="Calibri" pitchFamily="34" charset="0"/>
              </a:rPr>
              <a:t>-5</a:t>
            </a:r>
          </a:p>
        </p:txBody>
      </p:sp>
      <p:sp>
        <p:nvSpPr>
          <p:cNvPr id="18437" name="Text Box 5"/>
          <p:cNvSpPr txBox="1">
            <a:spLocks noChangeArrowheads="1"/>
          </p:cNvSpPr>
          <p:nvPr/>
        </p:nvSpPr>
        <p:spPr bwMode="auto">
          <a:xfrm>
            <a:off x="2209800" y="3163888"/>
            <a:ext cx="44196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600">
                <a:latin typeface="Calibri" pitchFamily="34" charset="0"/>
                <a:cs typeface="Calibri" pitchFamily="34" charset="0"/>
              </a:rPr>
              <a:t>Rate = k[A]</a:t>
            </a:r>
            <a:r>
              <a:rPr lang="en-US" sz="3600" baseline="30000">
                <a:latin typeface="Calibri" pitchFamily="34" charset="0"/>
                <a:cs typeface="Calibri" pitchFamily="34" charset="0"/>
              </a:rPr>
              <a:t>m</a:t>
            </a:r>
            <a:r>
              <a:rPr lang="en-US" sz="3600">
                <a:latin typeface="Calibri" pitchFamily="34" charset="0"/>
                <a:cs typeface="Calibri" pitchFamily="34" charset="0"/>
              </a:rPr>
              <a:t>[B]</a:t>
            </a:r>
            <a:r>
              <a:rPr lang="en-US" sz="3600" baseline="30000">
                <a:latin typeface="Calibri" pitchFamily="34" charset="0"/>
                <a:cs typeface="Calibri" pitchFamily="34" charset="0"/>
              </a:rPr>
              <a:t>n</a:t>
            </a:r>
          </a:p>
        </p:txBody>
      </p:sp>
      <p:sp>
        <p:nvSpPr>
          <p:cNvPr id="18438" name="Line 6"/>
          <p:cNvSpPr>
            <a:spLocks noChangeShapeType="1"/>
          </p:cNvSpPr>
          <p:nvPr/>
        </p:nvSpPr>
        <p:spPr bwMode="auto">
          <a:xfrm>
            <a:off x="304800" y="609600"/>
            <a:ext cx="85344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p:cNvSpPr txBox="1">
            <a:spLocks noChangeArrowheads="1"/>
          </p:cNvSpPr>
          <p:nvPr/>
        </p:nvSpPr>
        <p:spPr bwMode="auto">
          <a:xfrm>
            <a:off x="2209800" y="3925888"/>
            <a:ext cx="3886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600">
                <a:latin typeface="Calibri" pitchFamily="34" charset="0"/>
                <a:cs typeface="Calibri" pitchFamily="34" charset="0"/>
              </a:rPr>
              <a:t>Rate = k[A]</a:t>
            </a:r>
            <a:r>
              <a:rPr lang="en-US" sz="3600" baseline="30000">
                <a:latin typeface="Calibri" pitchFamily="34" charset="0"/>
                <a:cs typeface="Calibri" pitchFamily="34" charset="0"/>
              </a:rPr>
              <a:t>2</a:t>
            </a:r>
            <a:r>
              <a:rPr lang="en-US" sz="3600">
                <a:latin typeface="Calibri" pitchFamily="34" charset="0"/>
                <a:cs typeface="Calibri" pitchFamily="34" charset="0"/>
              </a:rPr>
              <a:t>[B]</a:t>
            </a:r>
            <a:r>
              <a:rPr lang="en-US" sz="3600" baseline="30000">
                <a:latin typeface="Calibri" pitchFamily="34" charset="0"/>
                <a:cs typeface="Calibri" pitchFamily="34" charset="0"/>
              </a:rPr>
              <a:t>0</a:t>
            </a:r>
            <a:r>
              <a:rPr lang="en-US" sz="3600">
                <a:latin typeface="Calibri" pitchFamily="34" charset="0"/>
                <a:cs typeface="Calibri" pitchFamily="34" charset="0"/>
              </a:rPr>
              <a:t>   </a:t>
            </a:r>
          </a:p>
        </p:txBody>
      </p:sp>
      <p:sp>
        <p:nvSpPr>
          <p:cNvPr id="55312" name="Text Box 16"/>
          <p:cNvSpPr txBox="1">
            <a:spLocks noChangeArrowheads="1"/>
          </p:cNvSpPr>
          <p:nvPr/>
        </p:nvSpPr>
        <p:spPr bwMode="auto">
          <a:xfrm>
            <a:off x="2209800" y="4764088"/>
            <a:ext cx="41910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600">
                <a:solidFill>
                  <a:srgbClr val="FF0000"/>
                </a:solidFill>
                <a:latin typeface="Calibri" pitchFamily="34" charset="0"/>
                <a:cs typeface="Calibri" pitchFamily="34" charset="0"/>
              </a:rPr>
              <a:t>Rate = k [A]</a:t>
            </a:r>
            <a:r>
              <a:rPr lang="en-US" sz="3600" baseline="30000">
                <a:solidFill>
                  <a:srgbClr val="FF0000"/>
                </a:solidFill>
                <a:latin typeface="Calibri" pitchFamily="34" charset="0"/>
                <a:cs typeface="Calibri" pitchFamily="34" charset="0"/>
              </a:rPr>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5311">
                                            <p:txEl>
                                              <p:pRg st="0" end="0"/>
                                            </p:txEl>
                                          </p:spTgt>
                                        </p:tgtEl>
                                        <p:attrNameLst>
                                          <p:attrName>style.visibility</p:attrName>
                                        </p:attrNameLst>
                                      </p:cBhvr>
                                      <p:to>
                                        <p:strVal val="visible"/>
                                      </p:to>
                                    </p:set>
                                    <p:animEffect transition="in" filter="box(out)">
                                      <p:cBhvr>
                                        <p:cTn id="7" dur="500"/>
                                        <p:tgtEl>
                                          <p:spTgt spid="553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5312">
                                            <p:txEl>
                                              <p:pRg st="0" end="0"/>
                                            </p:txEl>
                                          </p:spTgt>
                                        </p:tgtEl>
                                        <p:attrNameLst>
                                          <p:attrName>style.visibility</p:attrName>
                                        </p:attrNameLst>
                                      </p:cBhvr>
                                      <p:to>
                                        <p:strVal val="visible"/>
                                      </p:to>
                                    </p:set>
                                    <p:animEffect transition="in" filter="box(out)">
                                      <p:cBhvr>
                                        <p:cTn id="12" dur="500"/>
                                        <p:tgtEl>
                                          <p:spTgt spid="55312">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1" grpId="0" build="p" autoUpdateAnimBg="0"/>
      <p:bldP spid="5531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4"/>
          <p:cNvSpPr>
            <a:spLocks noChangeArrowheads="1"/>
          </p:cNvSpPr>
          <p:nvPr/>
        </p:nvSpPr>
        <p:spPr bwMode="auto">
          <a:xfrm>
            <a:off x="1447800" y="4876800"/>
            <a:ext cx="4495800" cy="1295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59" name="Rectangle 2"/>
          <p:cNvSpPr>
            <a:spLocks noChangeArrowheads="1"/>
          </p:cNvSpPr>
          <p:nvPr/>
        </p:nvSpPr>
        <p:spPr bwMode="auto">
          <a:xfrm>
            <a:off x="0" y="0"/>
            <a:ext cx="9144000" cy="2667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0" name="Rectangle 3"/>
          <p:cNvSpPr>
            <a:spLocks noGrp="1" noChangeArrowheads="1"/>
          </p:cNvSpPr>
          <p:nvPr>
            <p:ph type="title"/>
          </p:nvPr>
        </p:nvSpPr>
        <p:spPr/>
        <p:txBody>
          <a:bodyPr/>
          <a:lstStyle/>
          <a:p>
            <a:pPr eaLnBrk="1" hangingPunct="1"/>
            <a:endParaRPr lang="en-US" smtClean="0"/>
          </a:p>
        </p:txBody>
      </p:sp>
      <p:sp>
        <p:nvSpPr>
          <p:cNvPr id="19461" name="Text Box 4"/>
          <p:cNvSpPr txBox="1">
            <a:spLocks noChangeArrowheads="1"/>
          </p:cNvSpPr>
          <p:nvPr/>
        </p:nvSpPr>
        <p:spPr bwMode="auto">
          <a:xfrm>
            <a:off x="381000" y="76200"/>
            <a:ext cx="8763000" cy="246221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800">
                <a:latin typeface="Calibri" pitchFamily="34" charset="0"/>
                <a:cs typeface="Calibri" pitchFamily="34" charset="0"/>
              </a:rPr>
              <a:t>Exp #                  [A]                [B]        Initial Rate (M/s)</a:t>
            </a:r>
          </a:p>
          <a:p>
            <a:pPr>
              <a:spcBef>
                <a:spcPct val="50000"/>
              </a:spcBef>
              <a:buFontTx/>
              <a:buAutoNum type="arabicPlain"/>
            </a:pPr>
            <a:r>
              <a:rPr lang="en-US" sz="2800">
                <a:latin typeface="Calibri" pitchFamily="34" charset="0"/>
                <a:cs typeface="Calibri" pitchFamily="34" charset="0"/>
              </a:rPr>
              <a:t>                    .100M           .100M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.100M           .200M              4x10</a:t>
            </a:r>
            <a:r>
              <a:rPr lang="en-US" sz="2800" baseline="30000">
                <a:latin typeface="Calibri" pitchFamily="34" charset="0"/>
                <a:cs typeface="Calibri" pitchFamily="34" charset="0"/>
              </a:rPr>
              <a:t>-5</a:t>
            </a:r>
          </a:p>
          <a:p>
            <a:pPr>
              <a:spcBef>
                <a:spcPct val="50000"/>
              </a:spcBef>
              <a:buFontTx/>
              <a:buAutoNum type="arabicPlain"/>
            </a:pPr>
            <a:r>
              <a:rPr lang="en-US" sz="2800">
                <a:latin typeface="Calibri" pitchFamily="34" charset="0"/>
                <a:cs typeface="Calibri" pitchFamily="34" charset="0"/>
              </a:rPr>
              <a:t>                    .200M           .100M              16x10</a:t>
            </a:r>
            <a:r>
              <a:rPr lang="en-US" sz="2800" baseline="30000">
                <a:latin typeface="Calibri" pitchFamily="34" charset="0"/>
                <a:cs typeface="Calibri" pitchFamily="34" charset="0"/>
              </a:rPr>
              <a:t>-5</a:t>
            </a:r>
          </a:p>
        </p:txBody>
      </p:sp>
      <p:sp>
        <p:nvSpPr>
          <p:cNvPr id="19462" name="Line 6"/>
          <p:cNvSpPr>
            <a:spLocks noChangeShapeType="1"/>
          </p:cNvSpPr>
          <p:nvPr/>
        </p:nvSpPr>
        <p:spPr bwMode="auto">
          <a:xfrm>
            <a:off x="304800" y="609600"/>
            <a:ext cx="8534400"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56329" name="Object 9"/>
          <p:cNvGraphicFramePr>
            <a:graphicFrameLocks noChangeAspect="1"/>
          </p:cNvGraphicFramePr>
          <p:nvPr/>
        </p:nvGraphicFramePr>
        <p:xfrm>
          <a:off x="152400" y="3429000"/>
          <a:ext cx="2111375" cy="985838"/>
        </p:xfrm>
        <a:graphic>
          <a:graphicData uri="http://schemas.openxmlformats.org/presentationml/2006/ole">
            <mc:AlternateContent xmlns:mc="http://schemas.openxmlformats.org/markup-compatibility/2006">
              <mc:Choice xmlns:v="urn:schemas-microsoft-com:vml" Requires="v">
                <p:oleObj spid="_x0000_s19479" name="Equation" r:id="rId4" imgW="761669" imgH="355446" progId="Equation.DSMT4">
                  <p:embed/>
                </p:oleObj>
              </mc:Choice>
              <mc:Fallback>
                <p:oleObj name="Equation" r:id="rId4" imgW="761669" imgH="355446"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429000"/>
                        <a:ext cx="2111375" cy="985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330" name="Object 10"/>
          <p:cNvGraphicFramePr>
            <a:graphicFrameLocks noChangeAspect="1"/>
          </p:cNvGraphicFramePr>
          <p:nvPr/>
        </p:nvGraphicFramePr>
        <p:xfrm>
          <a:off x="2465388" y="3459163"/>
          <a:ext cx="2857500" cy="952500"/>
        </p:xfrm>
        <a:graphic>
          <a:graphicData uri="http://schemas.openxmlformats.org/presentationml/2006/ole">
            <mc:AlternateContent xmlns:mc="http://schemas.openxmlformats.org/markup-compatibility/2006">
              <mc:Choice xmlns:v="urn:schemas-microsoft-com:vml" Requires="v">
                <p:oleObj spid="_x0000_s19480" name="Equation" r:id="rId6" imgW="1143000" imgH="381000" progId="Equation.DSMT4">
                  <p:embed/>
                </p:oleObj>
              </mc:Choice>
              <mc:Fallback>
                <p:oleObj name="Equation" r:id="rId6" imgW="1143000" imgH="38100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5388" y="3459163"/>
                        <a:ext cx="2857500"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331" name="Text Box 11"/>
          <p:cNvSpPr txBox="1">
            <a:spLocks noChangeArrowheads="1"/>
          </p:cNvSpPr>
          <p:nvPr/>
        </p:nvSpPr>
        <p:spPr bwMode="auto">
          <a:xfrm>
            <a:off x="1828800" y="5181600"/>
            <a:ext cx="38862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4000">
                <a:latin typeface="Calibri" pitchFamily="34" charset="0"/>
                <a:cs typeface="Calibri" pitchFamily="34" charset="0"/>
              </a:rPr>
              <a:t>rate = 4x10</a:t>
            </a:r>
            <a:r>
              <a:rPr lang="en-US" sz="4000" baseline="30000">
                <a:latin typeface="Calibri" pitchFamily="34" charset="0"/>
                <a:cs typeface="Calibri" pitchFamily="34" charset="0"/>
              </a:rPr>
              <a:t>-3</a:t>
            </a:r>
            <a:r>
              <a:rPr lang="en-US" sz="4000">
                <a:latin typeface="Calibri" pitchFamily="34" charset="0"/>
                <a:cs typeface="Calibri" pitchFamily="34" charset="0"/>
              </a:rPr>
              <a:t> [A]</a:t>
            </a:r>
            <a:r>
              <a:rPr lang="en-US" sz="4000" baseline="30000">
                <a:latin typeface="Calibri" pitchFamily="34" charset="0"/>
                <a:cs typeface="Calibri" pitchFamily="34" charset="0"/>
              </a:rPr>
              <a:t>2</a:t>
            </a:r>
          </a:p>
        </p:txBody>
      </p:sp>
      <p:sp>
        <p:nvSpPr>
          <p:cNvPr id="19466" name="Text Box 12"/>
          <p:cNvSpPr txBox="1">
            <a:spLocks noChangeArrowheads="1"/>
          </p:cNvSpPr>
          <p:nvPr/>
        </p:nvSpPr>
        <p:spPr bwMode="auto">
          <a:xfrm>
            <a:off x="381000" y="2689225"/>
            <a:ext cx="6019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latin typeface="Calibri" pitchFamily="34" charset="0"/>
                <a:cs typeface="Calibri" pitchFamily="34" charset="0"/>
              </a:rPr>
              <a:t>Now, solve for k…</a:t>
            </a:r>
          </a:p>
        </p:txBody>
      </p:sp>
      <p:sp>
        <p:nvSpPr>
          <p:cNvPr id="56333" name="Text Box 13"/>
          <p:cNvSpPr txBox="1">
            <a:spLocks noChangeArrowheads="1"/>
          </p:cNvSpPr>
          <p:nvPr/>
        </p:nvSpPr>
        <p:spPr bwMode="auto">
          <a:xfrm>
            <a:off x="3429000" y="27432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solidFill>
                  <a:srgbClr val="C00000"/>
                </a:solidFill>
                <a:latin typeface="Comic Sans MS" pitchFamily="66" charset="0"/>
              </a:rPr>
              <a:t>rate = k [A]</a:t>
            </a:r>
            <a:r>
              <a:rPr lang="en-US" sz="2400" baseline="30000">
                <a:solidFill>
                  <a:srgbClr val="C00000"/>
                </a:solidFill>
                <a:latin typeface="Comic Sans MS" pitchFamily="66" charset="0"/>
              </a:rPr>
              <a:t>2</a:t>
            </a:r>
          </a:p>
        </p:txBody>
      </p:sp>
      <p:sp>
        <p:nvSpPr>
          <p:cNvPr id="2" name="Right Arrow 1"/>
          <p:cNvSpPr>
            <a:spLocks noChangeArrowheads="1"/>
          </p:cNvSpPr>
          <p:nvPr/>
        </p:nvSpPr>
        <p:spPr bwMode="auto">
          <a:xfrm>
            <a:off x="5334000" y="3505200"/>
            <a:ext cx="1905000" cy="838200"/>
          </a:xfrm>
          <a:prstGeom prst="rightArrow">
            <a:avLst>
              <a:gd name="adj1" fmla="val 50000"/>
              <a:gd name="adj2" fmla="val 50000"/>
            </a:avLst>
          </a:prstGeom>
          <a:solidFill>
            <a:srgbClr val="7030A0">
              <a:alpha val="34901"/>
            </a:srgbClr>
          </a:solidFill>
          <a:ln w="9525" algn="ctr">
            <a:solidFill>
              <a:schemeClr val="tx1"/>
            </a:solidFill>
            <a:round/>
            <a:headEnd/>
            <a:tailEnd/>
          </a:ln>
        </p:spPr>
        <p:txBody>
          <a:bodyPr/>
          <a:lstStyle/>
          <a:p>
            <a:r>
              <a:rPr lang="en-US" b="1" i="1"/>
              <a:t>Units of k???</a:t>
            </a:r>
          </a:p>
        </p:txBody>
      </p:sp>
      <p:graphicFrame>
        <p:nvGraphicFramePr>
          <p:cNvPr id="3" name="Object 2"/>
          <p:cNvGraphicFramePr>
            <a:graphicFrameLocks noChangeAspect="1"/>
          </p:cNvGraphicFramePr>
          <p:nvPr/>
        </p:nvGraphicFramePr>
        <p:xfrm>
          <a:off x="7407275" y="3276600"/>
          <a:ext cx="654050" cy="1012825"/>
        </p:xfrm>
        <a:graphic>
          <a:graphicData uri="http://schemas.openxmlformats.org/presentationml/2006/ole">
            <mc:AlternateContent xmlns:mc="http://schemas.openxmlformats.org/markup-compatibility/2006">
              <mc:Choice xmlns:v="urn:schemas-microsoft-com:vml" Requires="v">
                <p:oleObj spid="_x0000_s19481" name="Equation" r:id="rId8" imgW="253890" imgH="393529" progId="Equation.3">
                  <p:embed/>
                </p:oleObj>
              </mc:Choice>
              <mc:Fallback>
                <p:oleObj name="Equation" r:id="rId8" imgW="253890" imgH="393529" progId="Equation.3">
                  <p:embed/>
                  <p:pic>
                    <p:nvPicPr>
                      <p:cNvPr id="0" name="Object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07275" y="3276600"/>
                        <a:ext cx="65405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nvGraphicFramePr>
        <p:xfrm>
          <a:off x="7407275" y="4506913"/>
          <a:ext cx="1236663" cy="598487"/>
        </p:xfrm>
        <a:graphic>
          <a:graphicData uri="http://schemas.openxmlformats.org/presentationml/2006/ole">
            <mc:AlternateContent xmlns:mc="http://schemas.openxmlformats.org/markup-compatibility/2006">
              <mc:Choice xmlns:v="urn:schemas-microsoft-com:vml" Requires="v">
                <p:oleObj spid="_x0000_s19482" name="Equation" r:id="rId10" imgW="368140" imgH="177723" progId="Equation.3">
                  <p:embed/>
                </p:oleObj>
              </mc:Choice>
              <mc:Fallback>
                <p:oleObj name="Equation" r:id="rId10" imgW="368140" imgH="177723" progId="Equation.3">
                  <p:embed/>
                  <p:pic>
                    <p:nvPicPr>
                      <p:cNvPr id="0"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07275" y="4506913"/>
                        <a:ext cx="1236663"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nvGraphicFramePr>
        <p:xfrm>
          <a:off x="6726238" y="5268913"/>
          <a:ext cx="2260600" cy="598487"/>
        </p:xfrm>
        <a:graphic>
          <a:graphicData uri="http://schemas.openxmlformats.org/presentationml/2006/ole">
            <mc:AlternateContent xmlns:mc="http://schemas.openxmlformats.org/markup-compatibility/2006">
              <mc:Choice xmlns:v="urn:schemas-microsoft-com:vml" Requires="v">
                <p:oleObj spid="_x0000_s19483" name="Equation" r:id="rId12" imgW="672516" imgH="177646" progId="Equation.3">
                  <p:embed/>
                </p:oleObj>
              </mc:Choice>
              <mc:Fallback>
                <p:oleObj name="Equation" r:id="rId12" imgW="672516" imgH="177646" progId="Equation.3">
                  <p:embed/>
                  <p:pic>
                    <p:nvPicPr>
                      <p:cNvPr id="0" name="Object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726238" y="5268913"/>
                        <a:ext cx="226060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Oval 5"/>
          <p:cNvSpPr>
            <a:spLocks noChangeArrowheads="1"/>
          </p:cNvSpPr>
          <p:nvPr/>
        </p:nvSpPr>
        <p:spPr bwMode="auto">
          <a:xfrm>
            <a:off x="6629400" y="5105400"/>
            <a:ext cx="2362200" cy="938213"/>
          </a:xfrm>
          <a:prstGeom prst="ellipse">
            <a:avLst/>
          </a:prstGeom>
          <a:noFill/>
          <a:ln w="9525"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8" name="Straight Connector 7"/>
          <p:cNvCxnSpPr>
            <a:cxnSpLocks noChangeShapeType="1"/>
            <a:endCxn id="6" idx="1"/>
          </p:cNvCxnSpPr>
          <p:nvPr/>
        </p:nvCxnSpPr>
        <p:spPr bwMode="auto">
          <a:xfrm>
            <a:off x="5105400" y="4114800"/>
            <a:ext cx="1870075" cy="1127125"/>
          </a:xfrm>
          <a:prstGeom prst="line">
            <a:avLst/>
          </a:prstGeom>
          <a:noFill/>
          <a:ln w="9525" algn="ctr">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 presetClass="entr" presetSubtype="32" fill="hold" nodeType="clickEffect">
                                  <p:stCondLst>
                                    <p:cond delay="0"/>
                                  </p:stCondLst>
                                  <p:childTnLst>
                                    <p:set>
                                      <p:cBhvr>
                                        <p:cTn id="10" dur="1" fill="hold">
                                          <p:stCondLst>
                                            <p:cond delay="0"/>
                                          </p:stCondLst>
                                        </p:cTn>
                                        <p:tgtEl>
                                          <p:spTgt spid="56329"/>
                                        </p:tgtEl>
                                        <p:attrNameLst>
                                          <p:attrName>style.visibility</p:attrName>
                                        </p:attrNameLst>
                                      </p:cBhvr>
                                      <p:to>
                                        <p:strVal val="visible"/>
                                      </p:to>
                                    </p:set>
                                    <p:animEffect transition="in" filter="box(out)">
                                      <p:cBhvr>
                                        <p:cTn id="11" dur="500"/>
                                        <p:tgtEl>
                                          <p:spTgt spid="56329"/>
                                        </p:tgtEl>
                                      </p:cBhvr>
                                    </p:animEffect>
                                  </p:childTnLst>
                                  <p:subTnLst>
                                    <p:audio>
                                      <p:cMediaNode>
                                        <p:cTn display="0" masterRel="sameClick">
                                          <p:stCondLst>
                                            <p:cond evt="begin" delay="0">
                                              <p:tn val="9"/>
                                            </p:cond>
                                          </p:stCondLst>
                                          <p:endCondLst>
                                            <p:cond evt="onStopAudio" delay="0">
                                              <p:tgtEl>
                                                <p:sldTgt/>
                                              </p:tgtEl>
                                            </p:cond>
                                          </p:endCondLst>
                                        </p:cTn>
                                        <p:tgtEl>
                                          <p:sndTgt r:embed="rId3" name="camera.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56330"/>
                                        </p:tgtEl>
                                        <p:attrNameLst>
                                          <p:attrName>style.visibility</p:attrName>
                                        </p:attrNameLst>
                                      </p:cBhvr>
                                      <p:to>
                                        <p:strVal val="visible"/>
                                      </p:to>
                                    </p:set>
                                    <p:animEffect transition="in" filter="box(out)">
                                      <p:cBhvr>
                                        <p:cTn id="16" dur="500"/>
                                        <p:tgtEl>
                                          <p:spTgt spid="56330"/>
                                        </p:tgtEl>
                                      </p:cBhvr>
                                    </p:animEffect>
                                  </p:childTnLst>
                                  <p:subTnLst>
                                    <p:audio>
                                      <p:cMediaNode>
                                        <p:cTn display="0" masterRel="sameClick">
                                          <p:stCondLst>
                                            <p:cond evt="begin" delay="0">
                                              <p:tn val="14"/>
                                            </p:cond>
                                          </p:stCondLst>
                                          <p:endCondLst>
                                            <p:cond evt="onStopAudio" delay="0">
                                              <p:tgtEl>
                                                <p:sldTgt/>
                                              </p:tgtEl>
                                            </p:cond>
                                          </p:endCondLst>
                                        </p:cTn>
                                        <p:tgtEl>
                                          <p:sndTgt r:embed="rId3" name="camera.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56331">
                                            <p:txEl>
                                              <p:pRg st="0" end="0"/>
                                            </p:txEl>
                                          </p:spTgt>
                                        </p:tgtEl>
                                        <p:attrNameLst>
                                          <p:attrName>style.visibility</p:attrName>
                                        </p:attrNameLst>
                                      </p:cBhvr>
                                      <p:to>
                                        <p:strVal val="visible"/>
                                      </p:to>
                                    </p:set>
                                    <p:animEffect transition="in" filter="box(out)">
                                      <p:cBhvr>
                                        <p:cTn id="21" dur="500"/>
                                        <p:tgtEl>
                                          <p:spTgt spid="56331">
                                            <p:txEl>
                                              <p:pRg st="0" end="0"/>
                                            </p:txEl>
                                          </p:spTgt>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par>
                                <p:cTn id="22" presetID="1" presetClass="entr" presetSubtype="0" fill="hold" grpId="0" nodeType="withEffect">
                                  <p:stCondLst>
                                    <p:cond delay="0"/>
                                  </p:stCondLst>
                                  <p:childTnLst>
                                    <p:set>
                                      <p:cBhvr>
                                        <p:cTn id="23" dur="1" fill="hold">
                                          <p:stCondLst>
                                            <p:cond delay="0"/>
                                          </p:stCondLst>
                                        </p:cTn>
                                        <p:tgtEl>
                                          <p:spTgt spid="16386"/>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1"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 presetClass="entr" presetSubtype="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p:bldP spid="56331" grpId="0" build="p" autoUpdateAnimBg="0"/>
      <p:bldP spid="56333" grpId="0"/>
      <p:bldP spid="2"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31863" y="0"/>
            <a:ext cx="7678737" cy="1412875"/>
          </a:xfrm>
        </p:spPr>
        <p:txBody>
          <a:bodyPr/>
          <a:lstStyle/>
          <a:p>
            <a:pPr eaLnBrk="1" hangingPunct="1"/>
            <a:r>
              <a:rPr lang="en-US" sz="2800" smtClean="0"/>
              <a:t>Knowing rate laws and rxn orders helps us predict how the reaction will proceed over time</a:t>
            </a:r>
          </a:p>
        </p:txBody>
      </p:sp>
      <p:sp>
        <p:nvSpPr>
          <p:cNvPr id="20483" name="Rectangle 3"/>
          <p:cNvSpPr>
            <a:spLocks noGrp="1" noChangeArrowheads="1"/>
          </p:cNvSpPr>
          <p:nvPr>
            <p:ph type="body" idx="1"/>
          </p:nvPr>
        </p:nvSpPr>
        <p:spPr>
          <a:xfrm>
            <a:off x="304800" y="1981200"/>
            <a:ext cx="4191000" cy="4114800"/>
          </a:xfrm>
        </p:spPr>
        <p:txBody>
          <a:bodyPr/>
          <a:lstStyle/>
          <a:p>
            <a:pPr eaLnBrk="1" hangingPunct="1"/>
            <a:r>
              <a:rPr lang="en-US" smtClean="0"/>
              <a:t>Application: </a:t>
            </a:r>
          </a:p>
          <a:p>
            <a:pPr lvl="1" eaLnBrk="1" hangingPunct="1"/>
            <a:r>
              <a:rPr lang="en-US" smtClean="0"/>
              <a:t>Radioactive decay is a first order reaction</a:t>
            </a:r>
          </a:p>
          <a:p>
            <a:pPr lvl="1" eaLnBrk="1" hangingPunct="1"/>
            <a:r>
              <a:rPr lang="en-US" smtClean="0"/>
              <a:t>Half life is constant over time</a:t>
            </a:r>
          </a:p>
          <a:p>
            <a:pPr lvl="1" eaLnBrk="1" hangingPunct="1"/>
            <a:r>
              <a:rPr lang="en-US" smtClean="0"/>
              <a:t>Allows us to date fossils, etc.</a:t>
            </a:r>
          </a:p>
        </p:txBody>
      </p:sp>
      <p:pic>
        <p:nvPicPr>
          <p:cNvPr id="20484" name="Picture 4" descr="The half life of a first order reaction is independent of concen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057400"/>
            <a:ext cx="4443413" cy="414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400" smtClean="0"/>
              <a:t>C-14 decay </a:t>
            </a:r>
          </a:p>
        </p:txBody>
      </p:sp>
      <p:pic>
        <p:nvPicPr>
          <p:cNvPr id="21507" name="Picture 14" descr="http://www.kmacgill.com/documents/decay_kinetic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286000"/>
            <a:ext cx="45339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7" descr="http://grannevacation.s3.amazonaws.com/2007_summer_plains/20070630_saturday/20070630_mammoth_site_mammoth_fossils_1_640x48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514600"/>
            <a:ext cx="396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62000" y="96838"/>
            <a:ext cx="7772400" cy="1198562"/>
          </a:xfrm>
        </p:spPr>
        <p:txBody>
          <a:bodyPr/>
          <a:lstStyle/>
          <a:p>
            <a:r>
              <a:rPr lang="en-US" smtClean="0"/>
              <a:t> </a:t>
            </a:r>
            <a:r>
              <a:rPr lang="en-US" sz="2800" b="1" smtClean="0"/>
              <a:t>Expressing rxn rates in quantitative terms</a:t>
            </a:r>
            <a:r>
              <a:rPr lang="en-US" sz="2800" smtClean="0"/>
              <a:t>: </a:t>
            </a:r>
          </a:p>
        </p:txBody>
      </p:sp>
      <p:graphicFrame>
        <p:nvGraphicFramePr>
          <p:cNvPr id="4" name="Object 3"/>
          <p:cNvGraphicFramePr>
            <a:graphicFrameLocks noChangeAspect="1"/>
          </p:cNvGraphicFramePr>
          <p:nvPr/>
        </p:nvGraphicFramePr>
        <p:xfrm>
          <a:off x="1219200" y="2819400"/>
          <a:ext cx="6592888" cy="1419225"/>
        </p:xfrm>
        <a:graphic>
          <a:graphicData uri="http://schemas.openxmlformats.org/presentationml/2006/ole">
            <mc:AlternateContent xmlns:mc="http://schemas.openxmlformats.org/markup-compatibility/2006">
              <mc:Choice xmlns:v="urn:schemas-microsoft-com:vml" Requires="v">
                <p:oleObj spid="_x0000_s4101" name="Equation" r:id="rId3" imgW="1651000" imgH="355600" progId="Equation.DSMT4">
                  <p:embed/>
                </p:oleObj>
              </mc:Choice>
              <mc:Fallback>
                <p:oleObj name="Equation" r:id="rId3" imgW="1651000" imgH="3556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819400"/>
                        <a:ext cx="6592888"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143000" y="339725"/>
            <a:ext cx="7678738" cy="1412875"/>
          </a:xfrm>
        </p:spPr>
        <p:txBody>
          <a:bodyPr/>
          <a:lstStyle/>
          <a:p>
            <a:r>
              <a:rPr lang="en-US" sz="3200" b="1" smtClean="0"/>
              <a:t>Deriving a rate expression by inspection of data</a:t>
            </a:r>
            <a:r>
              <a:rPr lang="en-US" sz="2000" smtClean="0"/>
              <a:t/>
            </a:r>
            <a:br>
              <a:rPr lang="en-US" sz="2000" smtClean="0"/>
            </a:br>
            <a:endParaRPr lang="en-US" sz="1900" smtClean="0"/>
          </a:p>
        </p:txBody>
      </p:sp>
      <p:sp>
        <p:nvSpPr>
          <p:cNvPr id="22531" name="Content Placeholder 2"/>
          <p:cNvSpPr>
            <a:spLocks noGrp="1"/>
          </p:cNvSpPr>
          <p:nvPr>
            <p:ph idx="1"/>
          </p:nvPr>
        </p:nvSpPr>
        <p:spPr>
          <a:xfrm>
            <a:off x="76200" y="5667375"/>
            <a:ext cx="8991600" cy="1114425"/>
          </a:xfrm>
        </p:spPr>
        <p:txBody>
          <a:bodyPr/>
          <a:lstStyle/>
          <a:p>
            <a:r>
              <a:rPr lang="en-US" sz="2000" i="1" smtClean="0">
                <a:solidFill>
                  <a:srgbClr val="002060"/>
                </a:solidFill>
              </a:rPr>
              <a:t>While being so thorough is nice, you will have very limited time on your exams, so instead of showing all that work you may wish to </a:t>
            </a:r>
            <a:r>
              <a:rPr lang="en-US" sz="2000" b="1" i="1" smtClean="0">
                <a:solidFill>
                  <a:srgbClr val="002060"/>
                </a:solidFill>
              </a:rPr>
              <a:t>solve by inspection and justify your answer in words…</a:t>
            </a:r>
            <a:endParaRPr lang="en-US" sz="2000" b="1" i="1" smtClean="0">
              <a:solidFill>
                <a:srgbClr val="002060"/>
              </a:solidFill>
              <a:sym typeface="Symbol" pitchFamily="18" charset="2"/>
            </a:endParaRPr>
          </a:p>
          <a:p>
            <a:endParaRPr lang="en-US" smtClean="0"/>
          </a:p>
        </p:txBody>
      </p:sp>
      <p:pic>
        <p:nvPicPr>
          <p:cNvPr id="22532" name="Picture 2" descr="http://cache.virtualtourist.com/2198047-Travel_Picture-Hurry_or_We_Will_Miss_Our_Connec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05000"/>
            <a:ext cx="4159250" cy="311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http://1.bp.blogspot.com/_u9FaoTRlpfE/TM01HJBiQuI/AAAAAAAAATM/9_-uG7ioWVs/s1600/hurry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11338"/>
            <a:ext cx="28575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31863" y="96838"/>
            <a:ext cx="7678737" cy="1412875"/>
          </a:xfrm>
        </p:spPr>
        <p:txBody>
          <a:bodyPr/>
          <a:lstStyle/>
          <a:p>
            <a:r>
              <a:rPr lang="en-US" sz="1900" b="1" smtClean="0"/>
              <a:t>Example</a:t>
            </a:r>
            <a:r>
              <a:rPr lang="en-US" sz="1900" smtClean="0"/>
              <a:t>: Experimental data obtained from the reaction between hydrogen and nitrogen monoxide at 1073 K is listed below.  Determine the rate expression and the value of the rate constant, k. </a:t>
            </a:r>
          </a:p>
        </p:txBody>
      </p:sp>
      <p:sp>
        <p:nvSpPr>
          <p:cNvPr id="23555" name="TextBox 3"/>
          <p:cNvSpPr txBox="1">
            <a:spLocks noChangeArrowheads="1"/>
          </p:cNvSpPr>
          <p:nvPr/>
        </p:nvSpPr>
        <p:spPr bwMode="auto">
          <a:xfrm>
            <a:off x="1371600" y="1955800"/>
            <a:ext cx="601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a:solidFill>
                  <a:srgbClr val="292929"/>
                </a:solidFill>
              </a:rPr>
              <a:t>2H</a:t>
            </a:r>
            <a:r>
              <a:rPr lang="en-US" sz="2800" b="1" baseline="-25000">
                <a:solidFill>
                  <a:srgbClr val="292929"/>
                </a:solidFill>
              </a:rPr>
              <a:t>2</a:t>
            </a:r>
            <a:r>
              <a:rPr lang="en-US" sz="2800" b="1">
                <a:solidFill>
                  <a:srgbClr val="292929"/>
                </a:solidFill>
              </a:rPr>
              <a:t>(g) + 2NO(g) </a:t>
            </a:r>
            <a:r>
              <a:rPr lang="en-US" sz="2800" b="1">
                <a:solidFill>
                  <a:srgbClr val="292929"/>
                </a:solidFill>
                <a:cs typeface="Times New Roman" pitchFamily="18" charset="0"/>
              </a:rPr>
              <a:t>→ 2H</a:t>
            </a:r>
            <a:r>
              <a:rPr lang="en-US" sz="2800" b="1" baseline="-25000">
                <a:solidFill>
                  <a:srgbClr val="292929"/>
                </a:solidFill>
                <a:cs typeface="Times New Roman" pitchFamily="18" charset="0"/>
              </a:rPr>
              <a:t>2</a:t>
            </a:r>
            <a:r>
              <a:rPr lang="en-US" sz="2800" b="1">
                <a:solidFill>
                  <a:srgbClr val="292929"/>
                </a:solidFill>
                <a:cs typeface="Times New Roman" pitchFamily="18" charset="0"/>
              </a:rPr>
              <a:t>O(g) + N</a:t>
            </a:r>
            <a:r>
              <a:rPr lang="en-US" sz="2800" b="1" baseline="-25000">
                <a:solidFill>
                  <a:srgbClr val="292929"/>
                </a:solidFill>
                <a:cs typeface="Times New Roman" pitchFamily="18" charset="0"/>
              </a:rPr>
              <a:t>2</a:t>
            </a:r>
            <a:r>
              <a:rPr lang="en-US" sz="2800" b="1">
                <a:solidFill>
                  <a:srgbClr val="292929"/>
                </a:solidFill>
                <a:cs typeface="Times New Roman" pitchFamily="18" charset="0"/>
              </a:rPr>
              <a:t>(g)</a:t>
            </a:r>
            <a:endParaRPr lang="en-US" sz="2800" b="1">
              <a:solidFill>
                <a:srgbClr val="292929"/>
              </a:solidFill>
            </a:endParaRPr>
          </a:p>
        </p:txBody>
      </p:sp>
      <p:graphicFrame>
        <p:nvGraphicFramePr>
          <p:cNvPr id="5" name="Table 4"/>
          <p:cNvGraphicFramePr>
            <a:graphicFrameLocks noGrp="1"/>
          </p:cNvGraphicFramePr>
          <p:nvPr/>
        </p:nvGraphicFramePr>
        <p:xfrm>
          <a:off x="1219200" y="2971800"/>
          <a:ext cx="6781800" cy="2397200"/>
        </p:xfrm>
        <a:graphic>
          <a:graphicData uri="http://schemas.openxmlformats.org/drawingml/2006/table">
            <a:tbl>
              <a:tblPr firstRow="1" bandRow="1">
                <a:tableStyleId>{5C22544A-7EE6-4342-B048-85BDC9FD1C3A}</a:tableStyleId>
              </a:tblPr>
              <a:tblGrid>
                <a:gridCol w="1524000"/>
                <a:gridCol w="1524000"/>
                <a:gridCol w="1524000"/>
                <a:gridCol w="2209800"/>
              </a:tblGrid>
              <a:tr h="914292">
                <a:tc>
                  <a:txBody>
                    <a:bodyPr/>
                    <a:lstStyle/>
                    <a:p>
                      <a:pPr algn="ctr"/>
                      <a:r>
                        <a:rPr lang="en-US" sz="1800" dirty="0" smtClean="0"/>
                        <a:t>Experiment</a:t>
                      </a:r>
                      <a:endParaRPr lang="en-US" sz="1800" dirty="0"/>
                    </a:p>
                  </a:txBody>
                  <a:tcPr marT="45704" marB="45704"/>
                </a:tc>
                <a:tc>
                  <a:txBody>
                    <a:bodyPr/>
                    <a:lstStyle/>
                    <a:p>
                      <a:pPr algn="ctr"/>
                      <a:r>
                        <a:rPr lang="en-US" sz="1800" dirty="0" smtClean="0"/>
                        <a:t>Initial conc. of H</a:t>
                      </a:r>
                      <a:r>
                        <a:rPr lang="en-US" sz="1800" baseline="-25000" dirty="0" smtClean="0"/>
                        <a:t>2</a:t>
                      </a:r>
                      <a:r>
                        <a:rPr lang="en-US" sz="1800" dirty="0" smtClean="0"/>
                        <a:t>(g) (</a:t>
                      </a:r>
                      <a:r>
                        <a:rPr lang="en-US" sz="1800" dirty="0" err="1" smtClean="0"/>
                        <a:t>mol</a:t>
                      </a:r>
                      <a:r>
                        <a:rPr lang="en-US" sz="1800" dirty="0" smtClean="0"/>
                        <a:t> dm</a:t>
                      </a:r>
                      <a:r>
                        <a:rPr lang="en-US" sz="1800" baseline="30000" dirty="0" smtClean="0"/>
                        <a:t>-3</a:t>
                      </a:r>
                      <a:r>
                        <a:rPr lang="en-US" sz="1800" dirty="0" smtClean="0"/>
                        <a:t>)</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Initial conc. of NO(g) (</a:t>
                      </a:r>
                      <a:r>
                        <a:rPr lang="en-US" sz="1800" dirty="0" err="1" smtClean="0"/>
                        <a:t>mol</a:t>
                      </a:r>
                      <a:r>
                        <a:rPr lang="en-US" sz="1800" dirty="0" smtClean="0"/>
                        <a:t> dm</a:t>
                      </a:r>
                      <a:r>
                        <a:rPr lang="en-US" sz="1800" baseline="30000" dirty="0" smtClean="0"/>
                        <a:t>-3</a:t>
                      </a:r>
                      <a:r>
                        <a:rPr lang="en-US" sz="1800" dirty="0" smtClean="0"/>
                        <a:t>)</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Initial rate of formation of N</a:t>
                      </a:r>
                      <a:r>
                        <a:rPr lang="en-US" sz="1800" baseline="-25000" dirty="0" smtClean="0"/>
                        <a:t>2</a:t>
                      </a:r>
                      <a:r>
                        <a:rPr lang="en-US" sz="1800" dirty="0" smtClean="0"/>
                        <a:t>(g) (</a:t>
                      </a:r>
                      <a:r>
                        <a:rPr lang="en-US" sz="1800" dirty="0" err="1" smtClean="0"/>
                        <a:t>mol</a:t>
                      </a:r>
                      <a:r>
                        <a:rPr lang="en-US" sz="1800" dirty="0" smtClean="0"/>
                        <a:t> dm</a:t>
                      </a:r>
                      <a:r>
                        <a:rPr lang="en-US" sz="1800" baseline="30000" dirty="0" smtClean="0"/>
                        <a:t>-3</a:t>
                      </a:r>
                      <a:r>
                        <a:rPr lang="en-US" sz="1800" dirty="0" smtClean="0"/>
                        <a:t>)</a:t>
                      </a:r>
                    </a:p>
                  </a:txBody>
                  <a:tcPr marT="45704" marB="45704"/>
                </a:tc>
              </a:tr>
              <a:tr h="370708">
                <a:tc>
                  <a:txBody>
                    <a:bodyPr/>
                    <a:lstStyle/>
                    <a:p>
                      <a:pPr algn="ctr"/>
                      <a:r>
                        <a:rPr lang="en-US" sz="1800" dirty="0" smtClean="0"/>
                        <a:t>1</a:t>
                      </a:r>
                      <a:endParaRPr lang="en-US" sz="1800" dirty="0"/>
                    </a:p>
                  </a:txBody>
                  <a:tcPr marT="45704" marB="45704"/>
                </a:tc>
                <a:tc>
                  <a:txBody>
                    <a:bodyPr/>
                    <a:lstStyle/>
                    <a:p>
                      <a:pPr algn="ctr"/>
                      <a:r>
                        <a:rPr lang="en-US" sz="1800" dirty="0" smtClean="0"/>
                        <a:t>1 x</a:t>
                      </a:r>
                      <a:r>
                        <a:rPr lang="en-US" sz="1800" baseline="0" dirty="0" smtClean="0"/>
                        <a:t> 10</a:t>
                      </a:r>
                      <a:r>
                        <a:rPr lang="en-US" sz="1800" baseline="30000" dirty="0" smtClean="0"/>
                        <a:t>-3</a:t>
                      </a:r>
                      <a:endParaRPr lang="en-US" sz="1800" baseline="300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3.0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2</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6.0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3</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0.5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4</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2.0 x</a:t>
                      </a:r>
                      <a:r>
                        <a:rPr lang="en-US" sz="1800" baseline="0" dirty="0" smtClean="0"/>
                        <a:t> 10</a:t>
                      </a:r>
                      <a:r>
                        <a:rPr lang="en-US" sz="1800" baseline="30000" dirty="0" smtClean="0"/>
                        <a:t>-3</a:t>
                      </a:r>
                    </a:p>
                  </a:txBody>
                  <a:tcPr marT="45704" marB="45704"/>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600" b="1" smtClean="0"/>
              <a:t>Think about it…</a:t>
            </a:r>
            <a:endParaRPr lang="en-US" sz="3600" smtClean="0"/>
          </a:p>
        </p:txBody>
      </p:sp>
      <p:sp>
        <p:nvSpPr>
          <p:cNvPr id="3" name="Content Placeholder 2"/>
          <p:cNvSpPr>
            <a:spLocks noGrp="1"/>
          </p:cNvSpPr>
          <p:nvPr>
            <p:ph idx="1"/>
          </p:nvPr>
        </p:nvSpPr>
        <p:spPr>
          <a:xfrm>
            <a:off x="381000" y="1905000"/>
            <a:ext cx="8458200" cy="4922838"/>
          </a:xfrm>
        </p:spPr>
        <p:txBody>
          <a:bodyPr/>
          <a:lstStyle/>
          <a:p>
            <a:r>
              <a:rPr lang="en-US" sz="2200" smtClean="0">
                <a:solidFill>
                  <a:srgbClr val="C00000"/>
                </a:solidFill>
              </a:rPr>
              <a:t>If a reaction is </a:t>
            </a:r>
            <a:r>
              <a:rPr lang="en-US" sz="2200" b="1" smtClean="0">
                <a:solidFill>
                  <a:srgbClr val="C00000"/>
                </a:solidFill>
              </a:rPr>
              <a:t>1</a:t>
            </a:r>
            <a:r>
              <a:rPr lang="en-US" sz="2200" b="1" baseline="30000" smtClean="0">
                <a:solidFill>
                  <a:srgbClr val="C00000"/>
                </a:solidFill>
              </a:rPr>
              <a:t>st</a:t>
            </a:r>
            <a:r>
              <a:rPr lang="en-US" sz="2200" b="1" smtClean="0">
                <a:solidFill>
                  <a:srgbClr val="C00000"/>
                </a:solidFill>
              </a:rPr>
              <a:t> order</a:t>
            </a:r>
            <a:r>
              <a:rPr lang="en-US" sz="2200" smtClean="0">
                <a:solidFill>
                  <a:srgbClr val="C00000"/>
                </a:solidFill>
              </a:rPr>
              <a:t> with respect to a reactant, then the effect of doubling that reactant conc. (while holding the other constant) is a doubling (2</a:t>
            </a:r>
            <a:r>
              <a:rPr lang="en-US" sz="2200" baseline="30000" smtClean="0">
                <a:solidFill>
                  <a:srgbClr val="C00000"/>
                </a:solidFill>
              </a:rPr>
              <a:t>1</a:t>
            </a:r>
            <a:r>
              <a:rPr lang="en-US" sz="2200" smtClean="0">
                <a:solidFill>
                  <a:srgbClr val="C00000"/>
                </a:solidFill>
              </a:rPr>
              <a:t>=2) of the rate.  Tripling the reactant conc. will triple (3</a:t>
            </a:r>
            <a:r>
              <a:rPr lang="en-US" sz="2200" baseline="30000" smtClean="0">
                <a:solidFill>
                  <a:srgbClr val="C00000"/>
                </a:solidFill>
              </a:rPr>
              <a:t>1</a:t>
            </a:r>
            <a:r>
              <a:rPr lang="en-US" sz="2200" smtClean="0">
                <a:solidFill>
                  <a:srgbClr val="C00000"/>
                </a:solidFill>
              </a:rPr>
              <a:t>=3) the rate and so on.</a:t>
            </a:r>
          </a:p>
          <a:p>
            <a:r>
              <a:rPr lang="en-US" sz="2200" smtClean="0">
                <a:solidFill>
                  <a:srgbClr val="00CC00"/>
                </a:solidFill>
              </a:rPr>
              <a:t>If a reaction is </a:t>
            </a:r>
            <a:r>
              <a:rPr lang="en-US" sz="2200" b="1" smtClean="0">
                <a:solidFill>
                  <a:srgbClr val="00CC00"/>
                </a:solidFill>
              </a:rPr>
              <a:t>2</a:t>
            </a:r>
            <a:r>
              <a:rPr lang="en-US" sz="2200" b="1" baseline="30000" smtClean="0">
                <a:solidFill>
                  <a:srgbClr val="00CC00"/>
                </a:solidFill>
              </a:rPr>
              <a:t>nd</a:t>
            </a:r>
            <a:r>
              <a:rPr lang="en-US" sz="2200" b="1" smtClean="0">
                <a:solidFill>
                  <a:srgbClr val="00CC00"/>
                </a:solidFill>
              </a:rPr>
              <a:t> order </a:t>
            </a:r>
            <a:r>
              <a:rPr lang="en-US" sz="2200" smtClean="0">
                <a:solidFill>
                  <a:srgbClr val="00CC00"/>
                </a:solidFill>
              </a:rPr>
              <a:t>with respect to a reactant, then the effect of doubling that reactant conc. is a quadrupling (2</a:t>
            </a:r>
            <a:r>
              <a:rPr lang="en-US" sz="2200" baseline="30000" smtClean="0">
                <a:solidFill>
                  <a:srgbClr val="00CC00"/>
                </a:solidFill>
              </a:rPr>
              <a:t>2</a:t>
            </a:r>
            <a:r>
              <a:rPr lang="en-US" sz="2200" smtClean="0">
                <a:solidFill>
                  <a:srgbClr val="00CC00"/>
                </a:solidFill>
              </a:rPr>
              <a:t>=4) of the rate.  Tripling the reactant conc. will cause the rate to become 6 times faster (3</a:t>
            </a:r>
            <a:r>
              <a:rPr lang="en-US" sz="2200" baseline="30000" smtClean="0">
                <a:solidFill>
                  <a:srgbClr val="00CC00"/>
                </a:solidFill>
              </a:rPr>
              <a:t>2</a:t>
            </a:r>
            <a:r>
              <a:rPr lang="en-US" sz="2200" smtClean="0">
                <a:solidFill>
                  <a:srgbClr val="00CC00"/>
                </a:solidFill>
              </a:rPr>
              <a:t>=6) and so on.</a:t>
            </a:r>
          </a:p>
          <a:p>
            <a:r>
              <a:rPr lang="en-US" sz="2200" i="1" smtClean="0">
                <a:solidFill>
                  <a:srgbClr val="0033CC"/>
                </a:solidFill>
                <a:sym typeface="Symbol" pitchFamily="18" charset="2"/>
              </a:rPr>
              <a:t>Note: </a:t>
            </a:r>
            <a:r>
              <a:rPr lang="en-US" sz="2200" smtClean="0">
                <a:solidFill>
                  <a:srgbClr val="0033CC"/>
                </a:solidFill>
                <a:sym typeface="Symbol" pitchFamily="18" charset="2"/>
              </a:rPr>
              <a:t>If a reaction is </a:t>
            </a:r>
            <a:r>
              <a:rPr lang="en-US" sz="2200" b="1" smtClean="0">
                <a:solidFill>
                  <a:srgbClr val="0033CC"/>
                </a:solidFill>
                <a:sym typeface="Symbol" pitchFamily="18" charset="2"/>
              </a:rPr>
              <a:t>zeroth order </a:t>
            </a:r>
            <a:r>
              <a:rPr lang="en-US" sz="2200" smtClean="0">
                <a:solidFill>
                  <a:srgbClr val="0033CC"/>
                </a:solidFill>
                <a:sym typeface="Symbol" pitchFamily="18" charset="2"/>
              </a:rPr>
              <a:t>w/ respect to a reactant, then changing its concentration will have no effect on the rate of reaction.  (2</a:t>
            </a:r>
            <a:r>
              <a:rPr lang="en-US" sz="2200" baseline="30000" smtClean="0">
                <a:solidFill>
                  <a:srgbClr val="0033CC"/>
                </a:solidFill>
                <a:sym typeface="Symbol" pitchFamily="18" charset="2"/>
              </a:rPr>
              <a:t>0</a:t>
            </a:r>
            <a:r>
              <a:rPr lang="en-US" sz="2200" smtClean="0">
                <a:solidFill>
                  <a:srgbClr val="0033CC"/>
                </a:solidFill>
                <a:sym typeface="Symbol" pitchFamily="18" charset="2"/>
              </a:rPr>
              <a:t>=1; 3</a:t>
            </a:r>
            <a:r>
              <a:rPr lang="en-US" sz="2200" baseline="30000" smtClean="0">
                <a:solidFill>
                  <a:srgbClr val="0033CC"/>
                </a:solidFill>
                <a:sym typeface="Symbol" pitchFamily="18" charset="2"/>
              </a:rPr>
              <a:t>0</a:t>
            </a:r>
            <a:r>
              <a:rPr lang="en-US" sz="2200" smtClean="0">
                <a:solidFill>
                  <a:srgbClr val="0033CC"/>
                </a:solidFill>
                <a:sym typeface="Symbol" pitchFamily="18" charset="2"/>
              </a:rPr>
              <a:t>=1, etc., so the rate will remain unchanged even if reactant concentration changes).</a:t>
            </a:r>
          </a:p>
          <a:p>
            <a:endParaRPr lang="en-US" sz="2000" smtClean="0"/>
          </a:p>
          <a:p>
            <a:endParaRPr lang="en-US" sz="2000" smtClean="0">
              <a:sym typeface="Symbol" pitchFamily="18" charset="2"/>
            </a:endParaRP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694238"/>
            <a:ext cx="8991600" cy="2133600"/>
          </a:xfrm>
        </p:spPr>
        <p:txBody>
          <a:bodyPr/>
          <a:lstStyle/>
          <a:p>
            <a:r>
              <a:rPr lang="en-US" sz="2000" smtClean="0"/>
              <a:t>From exp. 1 &amp; 2: doubling [H</a:t>
            </a:r>
            <a:r>
              <a:rPr lang="en-US" sz="2000" baseline="-25000" smtClean="0"/>
              <a:t>2</a:t>
            </a:r>
            <a:r>
              <a:rPr lang="en-US" sz="2000" smtClean="0"/>
              <a:t>] doubles the rate </a:t>
            </a:r>
            <a:r>
              <a:rPr lang="en-US" sz="2000" smtClean="0">
                <a:sym typeface="Symbol" pitchFamily="18" charset="2"/>
              </a:rPr>
              <a:t> the rxn is 1</a:t>
            </a:r>
            <a:r>
              <a:rPr lang="en-US" sz="2000" baseline="30000" smtClean="0">
                <a:sym typeface="Symbol" pitchFamily="18" charset="2"/>
              </a:rPr>
              <a:t>st</a:t>
            </a:r>
            <a:r>
              <a:rPr lang="en-US" sz="2000" smtClean="0">
                <a:sym typeface="Symbol" pitchFamily="18" charset="2"/>
              </a:rPr>
              <a:t> order w/ respect to H</a:t>
            </a:r>
            <a:r>
              <a:rPr lang="en-US" sz="2000" baseline="-25000" smtClean="0">
                <a:sym typeface="Symbol" pitchFamily="18" charset="2"/>
              </a:rPr>
              <a:t>2</a:t>
            </a:r>
          </a:p>
          <a:p>
            <a:r>
              <a:rPr lang="en-US" sz="2000" smtClean="0">
                <a:sym typeface="Symbol" pitchFamily="18" charset="2"/>
              </a:rPr>
              <a:t>From exp. 3 &amp; 4: doubling [NO] quadruples rate  the rxn is 2</a:t>
            </a:r>
            <a:r>
              <a:rPr lang="en-US" sz="2000" baseline="30000" smtClean="0">
                <a:sym typeface="Symbol" pitchFamily="18" charset="2"/>
              </a:rPr>
              <a:t>st</a:t>
            </a:r>
            <a:r>
              <a:rPr lang="en-US" sz="2000" smtClean="0">
                <a:sym typeface="Symbol" pitchFamily="18" charset="2"/>
              </a:rPr>
              <a:t> order w/ respect to NO</a:t>
            </a:r>
          </a:p>
          <a:p>
            <a:r>
              <a:rPr lang="en-US" smtClean="0"/>
              <a:t>rate = k[H</a:t>
            </a:r>
            <a:r>
              <a:rPr lang="en-US" baseline="-25000" smtClean="0"/>
              <a:t>2</a:t>
            </a:r>
            <a:r>
              <a:rPr lang="en-US" smtClean="0"/>
              <a:t>][NO]</a:t>
            </a:r>
            <a:r>
              <a:rPr lang="en-US" baseline="30000" smtClean="0"/>
              <a:t>2</a:t>
            </a:r>
          </a:p>
        </p:txBody>
      </p:sp>
      <p:sp>
        <p:nvSpPr>
          <p:cNvPr id="25603" name="TextBox 3"/>
          <p:cNvSpPr txBox="1">
            <a:spLocks noChangeArrowheads="1"/>
          </p:cNvSpPr>
          <p:nvPr/>
        </p:nvSpPr>
        <p:spPr bwMode="auto">
          <a:xfrm>
            <a:off x="1219200" y="1447800"/>
            <a:ext cx="601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a:solidFill>
                  <a:srgbClr val="292929"/>
                </a:solidFill>
              </a:rPr>
              <a:t>2H</a:t>
            </a:r>
            <a:r>
              <a:rPr lang="en-US" sz="2800" b="1" baseline="-25000">
                <a:solidFill>
                  <a:srgbClr val="292929"/>
                </a:solidFill>
              </a:rPr>
              <a:t>2</a:t>
            </a:r>
            <a:r>
              <a:rPr lang="en-US" sz="2800" b="1">
                <a:solidFill>
                  <a:srgbClr val="292929"/>
                </a:solidFill>
              </a:rPr>
              <a:t>(g) + 2NO(g) </a:t>
            </a:r>
            <a:r>
              <a:rPr lang="en-US" sz="2800" b="1">
                <a:solidFill>
                  <a:srgbClr val="292929"/>
                </a:solidFill>
                <a:cs typeface="Times New Roman" pitchFamily="18" charset="0"/>
              </a:rPr>
              <a:t>→ 2H</a:t>
            </a:r>
            <a:r>
              <a:rPr lang="en-US" sz="2800" b="1" baseline="-25000">
                <a:solidFill>
                  <a:srgbClr val="292929"/>
                </a:solidFill>
                <a:cs typeface="Times New Roman" pitchFamily="18" charset="0"/>
              </a:rPr>
              <a:t>2</a:t>
            </a:r>
            <a:r>
              <a:rPr lang="en-US" sz="2800" b="1">
                <a:solidFill>
                  <a:srgbClr val="292929"/>
                </a:solidFill>
                <a:cs typeface="Times New Roman" pitchFamily="18" charset="0"/>
              </a:rPr>
              <a:t>O(g) + N</a:t>
            </a:r>
            <a:r>
              <a:rPr lang="en-US" sz="2800" b="1" baseline="-25000">
                <a:solidFill>
                  <a:srgbClr val="292929"/>
                </a:solidFill>
                <a:cs typeface="Times New Roman" pitchFamily="18" charset="0"/>
              </a:rPr>
              <a:t>2</a:t>
            </a:r>
            <a:r>
              <a:rPr lang="en-US" sz="2800" b="1">
                <a:solidFill>
                  <a:srgbClr val="292929"/>
                </a:solidFill>
                <a:cs typeface="Times New Roman" pitchFamily="18" charset="0"/>
              </a:rPr>
              <a:t>(g)</a:t>
            </a:r>
            <a:endParaRPr lang="en-US" sz="2800" b="1">
              <a:solidFill>
                <a:srgbClr val="292929"/>
              </a:solidFill>
            </a:endParaRPr>
          </a:p>
        </p:txBody>
      </p:sp>
      <p:graphicFrame>
        <p:nvGraphicFramePr>
          <p:cNvPr id="5" name="Table 4"/>
          <p:cNvGraphicFramePr>
            <a:graphicFrameLocks noGrp="1"/>
          </p:cNvGraphicFramePr>
          <p:nvPr/>
        </p:nvGraphicFramePr>
        <p:xfrm>
          <a:off x="1219200" y="2133600"/>
          <a:ext cx="6781800" cy="2397200"/>
        </p:xfrm>
        <a:graphic>
          <a:graphicData uri="http://schemas.openxmlformats.org/drawingml/2006/table">
            <a:tbl>
              <a:tblPr firstRow="1" bandRow="1">
                <a:tableStyleId>{5C22544A-7EE6-4342-B048-85BDC9FD1C3A}</a:tableStyleId>
              </a:tblPr>
              <a:tblGrid>
                <a:gridCol w="1524000"/>
                <a:gridCol w="1524000"/>
                <a:gridCol w="1524000"/>
                <a:gridCol w="2209800"/>
              </a:tblGrid>
              <a:tr h="914292">
                <a:tc>
                  <a:txBody>
                    <a:bodyPr/>
                    <a:lstStyle/>
                    <a:p>
                      <a:pPr algn="ctr"/>
                      <a:r>
                        <a:rPr lang="en-US" sz="1800" dirty="0" smtClean="0"/>
                        <a:t>Experiment</a:t>
                      </a:r>
                      <a:endParaRPr lang="en-US" sz="1800" dirty="0"/>
                    </a:p>
                  </a:txBody>
                  <a:tcPr marT="45704" marB="45704"/>
                </a:tc>
                <a:tc>
                  <a:txBody>
                    <a:bodyPr/>
                    <a:lstStyle/>
                    <a:p>
                      <a:pPr algn="ctr"/>
                      <a:r>
                        <a:rPr lang="en-US" sz="1800" dirty="0" smtClean="0"/>
                        <a:t>Initial conc. of H</a:t>
                      </a:r>
                      <a:r>
                        <a:rPr lang="en-US" sz="1800" baseline="-25000" dirty="0" smtClean="0"/>
                        <a:t>2</a:t>
                      </a:r>
                      <a:r>
                        <a:rPr lang="en-US" sz="1800" dirty="0" smtClean="0"/>
                        <a:t>(g) (</a:t>
                      </a:r>
                      <a:r>
                        <a:rPr lang="en-US" sz="1800" dirty="0" err="1" smtClean="0"/>
                        <a:t>mol</a:t>
                      </a:r>
                      <a:r>
                        <a:rPr lang="en-US" sz="1800" dirty="0" smtClean="0"/>
                        <a:t> dm</a:t>
                      </a:r>
                      <a:r>
                        <a:rPr lang="en-US" sz="1800" baseline="30000" dirty="0" smtClean="0"/>
                        <a:t>-3</a:t>
                      </a:r>
                      <a:r>
                        <a:rPr lang="en-US" sz="1800" dirty="0" smtClean="0"/>
                        <a:t>)</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Initial conc. of NO(g) (</a:t>
                      </a:r>
                      <a:r>
                        <a:rPr lang="en-US" sz="1800" dirty="0" err="1" smtClean="0"/>
                        <a:t>mol</a:t>
                      </a:r>
                      <a:r>
                        <a:rPr lang="en-US" sz="1800" dirty="0" smtClean="0"/>
                        <a:t> dm</a:t>
                      </a:r>
                      <a:r>
                        <a:rPr lang="en-US" sz="1800" baseline="30000" dirty="0" smtClean="0"/>
                        <a:t>-3</a:t>
                      </a:r>
                      <a:r>
                        <a:rPr lang="en-US" sz="1800" dirty="0" smtClean="0"/>
                        <a:t>)</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Initial rate of formation of N</a:t>
                      </a:r>
                      <a:r>
                        <a:rPr lang="en-US" sz="1800" baseline="-25000" dirty="0" smtClean="0"/>
                        <a:t>2</a:t>
                      </a:r>
                      <a:r>
                        <a:rPr lang="en-US" sz="1800" dirty="0" smtClean="0"/>
                        <a:t>(g) (</a:t>
                      </a:r>
                      <a:r>
                        <a:rPr lang="en-US" sz="1800" dirty="0" err="1" smtClean="0"/>
                        <a:t>mol</a:t>
                      </a:r>
                      <a:r>
                        <a:rPr lang="en-US" sz="1800" dirty="0" smtClean="0"/>
                        <a:t> dm</a:t>
                      </a:r>
                      <a:r>
                        <a:rPr lang="en-US" sz="1800" baseline="30000" dirty="0" smtClean="0"/>
                        <a:t>-3 </a:t>
                      </a:r>
                      <a:r>
                        <a:rPr lang="en-US" sz="1800" dirty="0" smtClean="0"/>
                        <a:t>s</a:t>
                      </a:r>
                      <a:r>
                        <a:rPr lang="en-US" sz="1800" baseline="30000" dirty="0" smtClean="0"/>
                        <a:t>-1</a:t>
                      </a:r>
                      <a:r>
                        <a:rPr lang="en-US" sz="1800" dirty="0" smtClean="0"/>
                        <a:t>)</a:t>
                      </a:r>
                    </a:p>
                  </a:txBody>
                  <a:tcPr marT="45704" marB="45704"/>
                </a:tc>
              </a:tr>
              <a:tr h="370708">
                <a:tc>
                  <a:txBody>
                    <a:bodyPr/>
                    <a:lstStyle/>
                    <a:p>
                      <a:pPr algn="ctr"/>
                      <a:r>
                        <a:rPr lang="en-US" sz="1800" dirty="0" smtClean="0"/>
                        <a:t>1</a:t>
                      </a:r>
                      <a:endParaRPr lang="en-US" sz="1800" dirty="0"/>
                    </a:p>
                  </a:txBody>
                  <a:tcPr marT="45704" marB="45704"/>
                </a:tc>
                <a:tc>
                  <a:txBody>
                    <a:bodyPr/>
                    <a:lstStyle/>
                    <a:p>
                      <a:pPr algn="ctr"/>
                      <a:r>
                        <a:rPr lang="en-US" sz="1800" dirty="0" smtClean="0"/>
                        <a:t>1 x</a:t>
                      </a:r>
                      <a:r>
                        <a:rPr lang="en-US" sz="1800" baseline="0" dirty="0" smtClean="0"/>
                        <a:t> 10</a:t>
                      </a:r>
                      <a:r>
                        <a:rPr lang="en-US" sz="1800" baseline="30000" dirty="0" smtClean="0"/>
                        <a:t>-3</a:t>
                      </a:r>
                      <a:endParaRPr lang="en-US" sz="1800" baseline="300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3.0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2</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6.0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3</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0.5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4</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2.0 x</a:t>
                      </a:r>
                      <a:r>
                        <a:rPr lang="en-US" sz="1800" baseline="0" dirty="0" smtClean="0"/>
                        <a:t> 10</a:t>
                      </a:r>
                      <a:r>
                        <a:rPr lang="en-US" sz="1800" baseline="30000" dirty="0" smtClean="0"/>
                        <a:t>-3</a:t>
                      </a:r>
                    </a:p>
                  </a:txBody>
                  <a:tcPr marT="45704" marB="45704"/>
                </a:tc>
              </a:tr>
            </a:tbl>
          </a:graphicData>
        </a:graphic>
      </p:graphicFrame>
      <p:sp>
        <p:nvSpPr>
          <p:cNvPr id="25636" name="Title 1"/>
          <p:cNvSpPr>
            <a:spLocks noGrp="1"/>
          </p:cNvSpPr>
          <p:nvPr>
            <p:ph type="title"/>
          </p:nvPr>
        </p:nvSpPr>
        <p:spPr>
          <a:xfrm>
            <a:off x="931863" y="96838"/>
            <a:ext cx="7678737" cy="1412875"/>
          </a:xfrm>
        </p:spPr>
        <p:txBody>
          <a:bodyPr/>
          <a:lstStyle/>
          <a:p>
            <a:r>
              <a:rPr lang="en-US" sz="1900" b="1" smtClean="0"/>
              <a:t>Example</a:t>
            </a:r>
            <a:r>
              <a:rPr lang="en-US" sz="1900" smtClean="0"/>
              <a:t>: Experimental data obtained from the reaction between hydrogen and nitrogen monoxide at 1073 K is listed below.  Determine the rate expression and the value of the rate constant, k.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075238"/>
            <a:ext cx="8991600" cy="1706562"/>
          </a:xfrm>
        </p:spPr>
        <p:txBody>
          <a:bodyPr/>
          <a:lstStyle/>
          <a:p>
            <a:r>
              <a:rPr lang="en-US" sz="2600" smtClean="0"/>
              <a:t>rate = k[H</a:t>
            </a:r>
            <a:r>
              <a:rPr lang="en-US" sz="2600" baseline="-25000" smtClean="0"/>
              <a:t>2</a:t>
            </a:r>
            <a:r>
              <a:rPr lang="en-US" sz="2600" smtClean="0"/>
              <a:t>][NO]</a:t>
            </a:r>
            <a:r>
              <a:rPr lang="en-US" sz="2600" baseline="30000" smtClean="0"/>
              <a:t>2</a:t>
            </a:r>
          </a:p>
          <a:p>
            <a:r>
              <a:rPr lang="en-US" sz="2600" smtClean="0"/>
              <a:t>3.0E-3 mol dm</a:t>
            </a:r>
            <a:r>
              <a:rPr lang="en-US" sz="2600" baseline="30000" smtClean="0"/>
              <a:t>-3 </a:t>
            </a:r>
            <a:r>
              <a:rPr lang="en-US" sz="2600" smtClean="0"/>
              <a:t>s</a:t>
            </a:r>
            <a:r>
              <a:rPr lang="en-US" sz="2600" baseline="30000" smtClean="0"/>
              <a:t>-1</a:t>
            </a:r>
            <a:r>
              <a:rPr lang="en-US" sz="2600" smtClean="0"/>
              <a:t> = k(1E-3 mol dm</a:t>
            </a:r>
            <a:r>
              <a:rPr lang="en-US" sz="2600" baseline="30000" smtClean="0"/>
              <a:t>-3</a:t>
            </a:r>
            <a:r>
              <a:rPr lang="en-US" sz="2600" smtClean="0"/>
              <a:t>)(6E-3 mol dm</a:t>
            </a:r>
            <a:r>
              <a:rPr lang="en-US" sz="2600" baseline="30000" smtClean="0"/>
              <a:t>-3</a:t>
            </a:r>
            <a:r>
              <a:rPr lang="en-US" sz="2600" smtClean="0"/>
              <a:t>)</a:t>
            </a:r>
            <a:r>
              <a:rPr lang="en-US" sz="2600" baseline="30000" smtClean="0"/>
              <a:t>2</a:t>
            </a:r>
          </a:p>
          <a:p>
            <a:r>
              <a:rPr lang="en-US" sz="2600" smtClean="0"/>
              <a:t>k = </a:t>
            </a:r>
            <a:r>
              <a:rPr lang="en-US" sz="2600" b="1" smtClean="0"/>
              <a:t>8.33 x 10</a:t>
            </a:r>
            <a:r>
              <a:rPr lang="en-US" sz="2600" b="1" baseline="30000" smtClean="0"/>
              <a:t>-4</a:t>
            </a:r>
            <a:r>
              <a:rPr lang="en-US" sz="2600" b="1" smtClean="0"/>
              <a:t> dm</a:t>
            </a:r>
            <a:r>
              <a:rPr lang="en-US" sz="2600" b="1" baseline="30000" smtClean="0"/>
              <a:t>6 </a:t>
            </a:r>
            <a:r>
              <a:rPr lang="en-US" sz="2600" b="1" smtClean="0"/>
              <a:t>mol</a:t>
            </a:r>
            <a:r>
              <a:rPr lang="en-US" sz="2600" b="1" baseline="30000" smtClean="0"/>
              <a:t>-2 </a:t>
            </a:r>
            <a:r>
              <a:rPr lang="en-US" sz="2600" b="1" smtClean="0"/>
              <a:t>s</a:t>
            </a:r>
            <a:r>
              <a:rPr lang="en-US" sz="2600" b="1" baseline="30000" smtClean="0"/>
              <a:t>-1</a:t>
            </a:r>
            <a:r>
              <a:rPr lang="en-US" sz="2600" b="1" smtClean="0"/>
              <a:t> </a:t>
            </a:r>
          </a:p>
        </p:txBody>
      </p:sp>
      <p:sp>
        <p:nvSpPr>
          <p:cNvPr id="26627" name="TextBox 3"/>
          <p:cNvSpPr txBox="1">
            <a:spLocks noChangeArrowheads="1"/>
          </p:cNvSpPr>
          <p:nvPr/>
        </p:nvSpPr>
        <p:spPr bwMode="auto">
          <a:xfrm>
            <a:off x="1219200" y="1447800"/>
            <a:ext cx="601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a:solidFill>
                  <a:srgbClr val="292929"/>
                </a:solidFill>
              </a:rPr>
              <a:t>2H</a:t>
            </a:r>
            <a:r>
              <a:rPr lang="en-US" sz="2800" b="1" baseline="-25000">
                <a:solidFill>
                  <a:srgbClr val="292929"/>
                </a:solidFill>
              </a:rPr>
              <a:t>2</a:t>
            </a:r>
            <a:r>
              <a:rPr lang="en-US" sz="2800" b="1">
                <a:solidFill>
                  <a:srgbClr val="292929"/>
                </a:solidFill>
              </a:rPr>
              <a:t>(g) + 2NO(g) </a:t>
            </a:r>
            <a:r>
              <a:rPr lang="en-US" sz="2800" b="1">
                <a:solidFill>
                  <a:srgbClr val="292929"/>
                </a:solidFill>
                <a:cs typeface="Times New Roman" pitchFamily="18" charset="0"/>
              </a:rPr>
              <a:t>→ 2H</a:t>
            </a:r>
            <a:r>
              <a:rPr lang="en-US" sz="2800" b="1" baseline="-25000">
                <a:solidFill>
                  <a:srgbClr val="292929"/>
                </a:solidFill>
                <a:cs typeface="Times New Roman" pitchFamily="18" charset="0"/>
              </a:rPr>
              <a:t>2</a:t>
            </a:r>
            <a:r>
              <a:rPr lang="en-US" sz="2800" b="1">
                <a:solidFill>
                  <a:srgbClr val="292929"/>
                </a:solidFill>
                <a:cs typeface="Times New Roman" pitchFamily="18" charset="0"/>
              </a:rPr>
              <a:t>O(g) + N</a:t>
            </a:r>
            <a:r>
              <a:rPr lang="en-US" sz="2800" b="1" baseline="-25000">
                <a:solidFill>
                  <a:srgbClr val="292929"/>
                </a:solidFill>
                <a:cs typeface="Times New Roman" pitchFamily="18" charset="0"/>
              </a:rPr>
              <a:t>2</a:t>
            </a:r>
            <a:r>
              <a:rPr lang="en-US" sz="2800" b="1">
                <a:solidFill>
                  <a:srgbClr val="292929"/>
                </a:solidFill>
                <a:cs typeface="Times New Roman" pitchFamily="18" charset="0"/>
              </a:rPr>
              <a:t>(g)</a:t>
            </a:r>
            <a:endParaRPr lang="en-US" sz="2800" b="1">
              <a:solidFill>
                <a:srgbClr val="292929"/>
              </a:solidFill>
            </a:endParaRPr>
          </a:p>
        </p:txBody>
      </p:sp>
      <p:graphicFrame>
        <p:nvGraphicFramePr>
          <p:cNvPr id="5" name="Table 4"/>
          <p:cNvGraphicFramePr>
            <a:graphicFrameLocks noGrp="1"/>
          </p:cNvGraphicFramePr>
          <p:nvPr/>
        </p:nvGraphicFramePr>
        <p:xfrm>
          <a:off x="1219200" y="2133600"/>
          <a:ext cx="6781800" cy="2397200"/>
        </p:xfrm>
        <a:graphic>
          <a:graphicData uri="http://schemas.openxmlformats.org/drawingml/2006/table">
            <a:tbl>
              <a:tblPr firstRow="1" bandRow="1">
                <a:tableStyleId>{5C22544A-7EE6-4342-B048-85BDC9FD1C3A}</a:tableStyleId>
              </a:tblPr>
              <a:tblGrid>
                <a:gridCol w="1524000"/>
                <a:gridCol w="1524000"/>
                <a:gridCol w="1524000"/>
                <a:gridCol w="2209800"/>
              </a:tblGrid>
              <a:tr h="914292">
                <a:tc>
                  <a:txBody>
                    <a:bodyPr/>
                    <a:lstStyle/>
                    <a:p>
                      <a:pPr algn="ctr"/>
                      <a:r>
                        <a:rPr lang="en-US" sz="1800" dirty="0" smtClean="0"/>
                        <a:t>Experiment</a:t>
                      </a:r>
                      <a:endParaRPr lang="en-US" sz="1800" dirty="0"/>
                    </a:p>
                  </a:txBody>
                  <a:tcPr marT="45704" marB="45704"/>
                </a:tc>
                <a:tc>
                  <a:txBody>
                    <a:bodyPr/>
                    <a:lstStyle/>
                    <a:p>
                      <a:pPr algn="ctr"/>
                      <a:r>
                        <a:rPr lang="en-US" sz="1800" dirty="0" smtClean="0"/>
                        <a:t>Initial conc. of H</a:t>
                      </a:r>
                      <a:r>
                        <a:rPr lang="en-US" sz="1800" baseline="-25000" dirty="0" smtClean="0"/>
                        <a:t>2</a:t>
                      </a:r>
                      <a:r>
                        <a:rPr lang="en-US" sz="1800" dirty="0" smtClean="0"/>
                        <a:t>(g) (</a:t>
                      </a:r>
                      <a:r>
                        <a:rPr lang="en-US" sz="1800" dirty="0" err="1" smtClean="0"/>
                        <a:t>mol</a:t>
                      </a:r>
                      <a:r>
                        <a:rPr lang="en-US" sz="1800" dirty="0" smtClean="0"/>
                        <a:t> dm</a:t>
                      </a:r>
                      <a:r>
                        <a:rPr lang="en-US" sz="1800" baseline="30000" dirty="0" smtClean="0"/>
                        <a:t>-3</a:t>
                      </a:r>
                      <a:r>
                        <a:rPr lang="en-US" sz="1800" dirty="0" smtClean="0"/>
                        <a:t>)</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Initial conc. of NO(g) (</a:t>
                      </a:r>
                      <a:r>
                        <a:rPr lang="en-US" sz="1800" dirty="0" err="1" smtClean="0"/>
                        <a:t>mol</a:t>
                      </a:r>
                      <a:r>
                        <a:rPr lang="en-US" sz="1800" dirty="0" smtClean="0"/>
                        <a:t> dm</a:t>
                      </a:r>
                      <a:r>
                        <a:rPr lang="en-US" sz="1800" baseline="30000" dirty="0" smtClean="0"/>
                        <a:t>-3</a:t>
                      </a:r>
                      <a:r>
                        <a:rPr lang="en-US" sz="1800" dirty="0" smtClean="0"/>
                        <a:t>)</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Initial rate of formation of N</a:t>
                      </a:r>
                      <a:r>
                        <a:rPr lang="en-US" sz="1800" baseline="-25000" dirty="0" smtClean="0"/>
                        <a:t>2</a:t>
                      </a:r>
                      <a:r>
                        <a:rPr lang="en-US" sz="1800" dirty="0" smtClean="0"/>
                        <a:t>(g) (</a:t>
                      </a:r>
                      <a:r>
                        <a:rPr lang="en-US" sz="1800" dirty="0" err="1" smtClean="0"/>
                        <a:t>mol</a:t>
                      </a:r>
                      <a:r>
                        <a:rPr lang="en-US" sz="1800" dirty="0" smtClean="0"/>
                        <a:t> dm</a:t>
                      </a:r>
                      <a:r>
                        <a:rPr lang="en-US" sz="1800" baseline="30000" dirty="0" smtClean="0"/>
                        <a:t>-3 </a:t>
                      </a:r>
                      <a:r>
                        <a:rPr lang="en-US" sz="1800" dirty="0" smtClean="0"/>
                        <a:t>s</a:t>
                      </a:r>
                      <a:r>
                        <a:rPr lang="en-US" sz="1800" baseline="30000" dirty="0" smtClean="0"/>
                        <a:t>-1</a:t>
                      </a:r>
                      <a:r>
                        <a:rPr lang="en-US" sz="1800" dirty="0" smtClean="0"/>
                        <a:t>)</a:t>
                      </a:r>
                    </a:p>
                  </a:txBody>
                  <a:tcPr marT="45704" marB="45704"/>
                </a:tc>
              </a:tr>
              <a:tr h="370708">
                <a:tc>
                  <a:txBody>
                    <a:bodyPr/>
                    <a:lstStyle/>
                    <a:p>
                      <a:pPr algn="ctr"/>
                      <a:r>
                        <a:rPr lang="en-US" sz="1800" dirty="0" smtClean="0"/>
                        <a:t>1</a:t>
                      </a:r>
                      <a:endParaRPr lang="en-US" sz="1800" dirty="0"/>
                    </a:p>
                  </a:txBody>
                  <a:tcPr marT="45704" marB="45704"/>
                </a:tc>
                <a:tc>
                  <a:txBody>
                    <a:bodyPr/>
                    <a:lstStyle/>
                    <a:p>
                      <a:pPr algn="ctr"/>
                      <a:r>
                        <a:rPr lang="en-US" sz="1800" dirty="0" smtClean="0"/>
                        <a:t>1 x</a:t>
                      </a:r>
                      <a:r>
                        <a:rPr lang="en-US" sz="1800" baseline="0" dirty="0" smtClean="0"/>
                        <a:t> 10</a:t>
                      </a:r>
                      <a:r>
                        <a:rPr lang="en-US" sz="1800" baseline="30000" dirty="0" smtClean="0"/>
                        <a:t>-3</a:t>
                      </a:r>
                      <a:endParaRPr lang="en-US" sz="1800" baseline="300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3.0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2</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6.0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3</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0.5 x</a:t>
                      </a:r>
                      <a:r>
                        <a:rPr lang="en-US" sz="1800" baseline="0" dirty="0" smtClean="0"/>
                        <a:t> 10</a:t>
                      </a:r>
                      <a:r>
                        <a:rPr lang="en-US" sz="1800" baseline="30000" dirty="0" smtClean="0"/>
                        <a:t>-3</a:t>
                      </a:r>
                    </a:p>
                  </a:txBody>
                  <a:tcPr marT="45704" marB="45704"/>
                </a:tc>
              </a:tr>
              <a:tr h="370708">
                <a:tc>
                  <a:txBody>
                    <a:bodyPr/>
                    <a:lstStyle/>
                    <a:p>
                      <a:pPr algn="ctr"/>
                      <a:r>
                        <a:rPr lang="en-US" sz="1800" dirty="0" smtClean="0"/>
                        <a:t>4</a:t>
                      </a:r>
                      <a:endParaRPr lang="en-US" sz="1800" dirty="0"/>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 x</a:t>
                      </a:r>
                      <a:r>
                        <a:rPr lang="en-US" sz="1800" baseline="0" dirty="0" smtClean="0"/>
                        <a:t> 10</a:t>
                      </a:r>
                      <a:r>
                        <a:rPr lang="en-US" sz="1800" baseline="30000" dirty="0" smtClean="0"/>
                        <a:t>-3</a:t>
                      </a:r>
                    </a:p>
                  </a:txBody>
                  <a:tcPr marT="45704" marB="4570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2.0 x</a:t>
                      </a:r>
                      <a:r>
                        <a:rPr lang="en-US" sz="1800" baseline="0" dirty="0" smtClean="0"/>
                        <a:t> 10</a:t>
                      </a:r>
                      <a:r>
                        <a:rPr lang="en-US" sz="1800" baseline="30000" dirty="0" smtClean="0"/>
                        <a:t>-3</a:t>
                      </a:r>
                    </a:p>
                  </a:txBody>
                  <a:tcPr marT="45704" marB="45704"/>
                </a:tc>
              </a:tr>
            </a:tbl>
          </a:graphicData>
        </a:graphic>
      </p:graphicFrame>
      <p:sp>
        <p:nvSpPr>
          <p:cNvPr id="26660" name="Title 1"/>
          <p:cNvSpPr>
            <a:spLocks noGrp="1"/>
          </p:cNvSpPr>
          <p:nvPr>
            <p:ph type="title"/>
          </p:nvPr>
        </p:nvSpPr>
        <p:spPr>
          <a:xfrm>
            <a:off x="931863" y="96838"/>
            <a:ext cx="7678737" cy="1412875"/>
          </a:xfrm>
        </p:spPr>
        <p:txBody>
          <a:bodyPr/>
          <a:lstStyle/>
          <a:p>
            <a:r>
              <a:rPr lang="en-US" sz="1900" b="1" smtClean="0"/>
              <a:t>Example</a:t>
            </a:r>
            <a:r>
              <a:rPr lang="en-US" sz="1900" smtClean="0"/>
              <a:t>: Experimental data obtained from the reaction between hydrogen and nitrogen monoxide at 1073 K is listed below.  Determine the rate expression and the value of the rate constant, k.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143000" y="96838"/>
            <a:ext cx="6946900" cy="1412875"/>
          </a:xfrm>
        </p:spPr>
        <p:txBody>
          <a:bodyPr/>
          <a:lstStyle/>
          <a:p>
            <a:r>
              <a:rPr lang="en-US" sz="3600" smtClean="0"/>
              <a:t>Graphical representations of reaction kinetics</a:t>
            </a:r>
          </a:p>
        </p:txBody>
      </p:sp>
      <p:sp>
        <p:nvSpPr>
          <p:cNvPr id="3" name="Content Placeholder 2"/>
          <p:cNvSpPr>
            <a:spLocks noGrp="1"/>
          </p:cNvSpPr>
          <p:nvPr>
            <p:ph idx="1"/>
          </p:nvPr>
        </p:nvSpPr>
        <p:spPr>
          <a:xfrm>
            <a:off x="1143000" y="1447800"/>
            <a:ext cx="8153400" cy="1066800"/>
          </a:xfrm>
        </p:spPr>
        <p:txBody>
          <a:bodyPr/>
          <a:lstStyle/>
          <a:p>
            <a:pPr marL="0" indent="0">
              <a:buFont typeface="Wingdings" pitchFamily="2" charset="2"/>
              <a:buNone/>
              <a:defRPr/>
            </a:pPr>
            <a:r>
              <a:rPr lang="en-US" b="1" dirty="0">
                <a:solidFill>
                  <a:srgbClr val="C00000"/>
                </a:solidFill>
              </a:rPr>
              <a:t>Zero-order reaction </a:t>
            </a:r>
            <a:endParaRPr lang="en-US" b="1" dirty="0" smtClean="0">
              <a:solidFill>
                <a:srgbClr val="C00000"/>
              </a:solidFill>
            </a:endParaRPr>
          </a:p>
          <a:p>
            <a:pPr>
              <a:defRPr/>
            </a:pPr>
            <a:r>
              <a:rPr lang="en-US" sz="2800" b="1" dirty="0" smtClean="0"/>
              <a:t>rate = k[A]</a:t>
            </a:r>
            <a:r>
              <a:rPr lang="en-US" sz="2800" b="1" baseline="30000" dirty="0" smtClean="0"/>
              <a:t>0</a:t>
            </a:r>
            <a:r>
              <a:rPr lang="en-US" sz="2800" b="1" dirty="0" smtClean="0"/>
              <a:t> </a:t>
            </a:r>
            <a:r>
              <a:rPr lang="en-US" sz="2800" dirty="0" smtClean="0"/>
              <a:t>or </a:t>
            </a:r>
            <a:r>
              <a:rPr lang="en-US" sz="2800" b="1" dirty="0" smtClean="0"/>
              <a:t>rate = k</a:t>
            </a:r>
          </a:p>
          <a:p>
            <a:pPr>
              <a:defRPr/>
            </a:pPr>
            <a:r>
              <a:rPr lang="en-US" sz="2200" dirty="0"/>
              <a:t>Concentration of reactant A does not affect the rate of </a:t>
            </a:r>
            <a:r>
              <a:rPr lang="en-US" sz="2200" dirty="0" err="1"/>
              <a:t>rxn</a:t>
            </a:r>
            <a:r>
              <a:rPr lang="en-US" sz="2200" dirty="0"/>
              <a:t>.</a:t>
            </a:r>
          </a:p>
          <a:p>
            <a:pPr>
              <a:defRPr/>
            </a:pPr>
            <a:endParaRPr lang="en-US" sz="2800" dirty="0"/>
          </a:p>
        </p:txBody>
      </p:sp>
      <p:pic>
        <p:nvPicPr>
          <p:cNvPr id="27652" name="Picture 2" descr="http://www.avogadro.co.uk/kinetics/graph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657600"/>
            <a:ext cx="28194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4" descr="http://www.avogadro.co.uk/kinetics/graph4.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657600"/>
            <a:ext cx="28194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143000" y="96838"/>
            <a:ext cx="6946900" cy="1412875"/>
          </a:xfrm>
        </p:spPr>
        <p:txBody>
          <a:bodyPr/>
          <a:lstStyle/>
          <a:p>
            <a:r>
              <a:rPr lang="en-US" sz="3600" smtClean="0"/>
              <a:t>Graphical representations of reaction kinetics</a:t>
            </a:r>
          </a:p>
        </p:txBody>
      </p:sp>
      <p:sp>
        <p:nvSpPr>
          <p:cNvPr id="3" name="Content Placeholder 2"/>
          <p:cNvSpPr>
            <a:spLocks noGrp="1"/>
          </p:cNvSpPr>
          <p:nvPr>
            <p:ph idx="1"/>
          </p:nvPr>
        </p:nvSpPr>
        <p:spPr>
          <a:xfrm>
            <a:off x="762000" y="1676400"/>
            <a:ext cx="8382000" cy="1066800"/>
          </a:xfrm>
        </p:spPr>
        <p:txBody>
          <a:bodyPr/>
          <a:lstStyle/>
          <a:p>
            <a:pPr marL="0" indent="0">
              <a:buFont typeface="Wingdings" pitchFamily="2" charset="2"/>
              <a:buNone/>
              <a:defRPr/>
            </a:pPr>
            <a:r>
              <a:rPr lang="en-US" b="1" dirty="0" smtClean="0">
                <a:solidFill>
                  <a:srgbClr val="C00000"/>
                </a:solidFill>
              </a:rPr>
              <a:t>First-order </a:t>
            </a:r>
            <a:r>
              <a:rPr lang="en-US" b="1" dirty="0">
                <a:solidFill>
                  <a:srgbClr val="C00000"/>
                </a:solidFill>
              </a:rPr>
              <a:t>reaction </a:t>
            </a:r>
            <a:endParaRPr lang="en-US" b="1" dirty="0" smtClean="0">
              <a:solidFill>
                <a:srgbClr val="C00000"/>
              </a:solidFill>
            </a:endParaRPr>
          </a:p>
          <a:p>
            <a:pPr>
              <a:defRPr/>
            </a:pPr>
            <a:r>
              <a:rPr lang="en-US" sz="2800" b="1" dirty="0" smtClean="0"/>
              <a:t>rate = k[A] </a:t>
            </a:r>
          </a:p>
          <a:p>
            <a:pPr>
              <a:defRPr/>
            </a:pPr>
            <a:r>
              <a:rPr lang="en-US" sz="2200" dirty="0"/>
              <a:t>Rate is directly proportional to the concentration of reactant A.</a:t>
            </a:r>
          </a:p>
        </p:txBody>
      </p:sp>
      <p:pic>
        <p:nvPicPr>
          <p:cNvPr id="28676" name="Picture 2" descr="http://www.avogadro.co.uk/kinetics/graph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657600"/>
            <a:ext cx="28194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4" descr="http://www.avogadro.co.uk/kinetics/graph5.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657600"/>
            <a:ext cx="28194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143000" y="96838"/>
            <a:ext cx="6946900" cy="1412875"/>
          </a:xfrm>
        </p:spPr>
        <p:txBody>
          <a:bodyPr/>
          <a:lstStyle/>
          <a:p>
            <a:r>
              <a:rPr lang="en-US" sz="3600" smtClean="0"/>
              <a:t>Graphical representations of reaction kinetics</a:t>
            </a:r>
          </a:p>
        </p:txBody>
      </p:sp>
      <p:sp>
        <p:nvSpPr>
          <p:cNvPr id="3" name="Content Placeholder 2"/>
          <p:cNvSpPr>
            <a:spLocks noGrp="1"/>
          </p:cNvSpPr>
          <p:nvPr>
            <p:ph idx="1"/>
          </p:nvPr>
        </p:nvSpPr>
        <p:spPr>
          <a:xfrm>
            <a:off x="1143000" y="1447800"/>
            <a:ext cx="8153400" cy="1066800"/>
          </a:xfrm>
        </p:spPr>
        <p:txBody>
          <a:bodyPr/>
          <a:lstStyle/>
          <a:p>
            <a:pPr marL="0" indent="0">
              <a:buFont typeface="Wingdings" pitchFamily="2" charset="2"/>
              <a:buNone/>
              <a:defRPr/>
            </a:pPr>
            <a:r>
              <a:rPr lang="en-US" b="1" dirty="0" smtClean="0">
                <a:solidFill>
                  <a:srgbClr val="C00000"/>
                </a:solidFill>
              </a:rPr>
              <a:t>Second-order </a:t>
            </a:r>
            <a:r>
              <a:rPr lang="en-US" b="1" dirty="0">
                <a:solidFill>
                  <a:srgbClr val="C00000"/>
                </a:solidFill>
              </a:rPr>
              <a:t>reaction </a:t>
            </a:r>
            <a:endParaRPr lang="en-US" b="1" dirty="0" smtClean="0">
              <a:solidFill>
                <a:srgbClr val="C00000"/>
              </a:solidFill>
            </a:endParaRPr>
          </a:p>
          <a:p>
            <a:pPr>
              <a:defRPr/>
            </a:pPr>
            <a:r>
              <a:rPr lang="en-US" sz="2800" b="1" dirty="0" smtClean="0"/>
              <a:t>rate = k[A]</a:t>
            </a:r>
            <a:r>
              <a:rPr lang="en-US" sz="2800" b="1" baseline="30000" dirty="0" smtClean="0"/>
              <a:t>2</a:t>
            </a:r>
            <a:r>
              <a:rPr lang="en-US" sz="2800" b="1" dirty="0" smtClean="0"/>
              <a:t> </a:t>
            </a:r>
          </a:p>
          <a:p>
            <a:pPr>
              <a:defRPr/>
            </a:pPr>
            <a:r>
              <a:rPr lang="en-US" sz="2400" dirty="0"/>
              <a:t>Rate is directly proportional to the concentration of reactant A.</a:t>
            </a:r>
            <a:endParaRPr lang="en-US" sz="2800" dirty="0"/>
          </a:p>
        </p:txBody>
      </p:sp>
      <p:pic>
        <p:nvPicPr>
          <p:cNvPr id="29700" name="Picture 2" descr="http://www.avogadro.co.uk/kinetics/graph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657600"/>
            <a:ext cx="28194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4" descr="http://www.avogadro.co.uk/kinetics/graph6.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657600"/>
            <a:ext cx="28194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143000" y="96838"/>
            <a:ext cx="6946900" cy="1274762"/>
          </a:xfrm>
        </p:spPr>
        <p:txBody>
          <a:bodyPr/>
          <a:lstStyle/>
          <a:p>
            <a:r>
              <a:rPr lang="en-US" sz="3600" i="1" smtClean="0">
                <a:solidFill>
                  <a:srgbClr val="C00000"/>
                </a:solidFill>
              </a:rPr>
              <a:t>To review (know these)…</a:t>
            </a:r>
          </a:p>
        </p:txBody>
      </p:sp>
      <p:pic>
        <p:nvPicPr>
          <p:cNvPr id="30723" name="Picture 2" descr="http://www.avogadro.co.uk/kinetics/graph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600200"/>
            <a:ext cx="1676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4" descr="http://www.avogadro.co.uk/kinetics/graph4.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1631950"/>
            <a:ext cx="16414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2" descr="http://www.avogadro.co.uk/kinetics/graph2.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3352800"/>
            <a:ext cx="1676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2" descr="http://www.avogadro.co.uk/kinetics/graph3.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5105400"/>
            <a:ext cx="1676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Picture 4" descr="http://www.avogadro.co.uk/kinetics/graph5.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3352800"/>
            <a:ext cx="168275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Picture 4" descr="http://www.avogadro.co.uk/kinetics/graph6.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5099050"/>
            <a:ext cx="168275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31863" y="96838"/>
            <a:ext cx="7158037" cy="1198562"/>
          </a:xfrm>
        </p:spPr>
        <p:txBody>
          <a:bodyPr/>
          <a:lstStyle/>
          <a:p>
            <a:r>
              <a:rPr lang="en-US" b="1" smtClean="0"/>
              <a:t>Half-life, t</a:t>
            </a:r>
            <a:r>
              <a:rPr lang="en-US" b="1" baseline="-25000" smtClean="0"/>
              <a:t>½</a:t>
            </a:r>
            <a:endParaRPr lang="en-US" smtClean="0"/>
          </a:p>
        </p:txBody>
      </p:sp>
      <p:sp>
        <p:nvSpPr>
          <p:cNvPr id="31747" name="Content Placeholder 2"/>
          <p:cNvSpPr>
            <a:spLocks noGrp="1"/>
          </p:cNvSpPr>
          <p:nvPr>
            <p:ph idx="1"/>
          </p:nvPr>
        </p:nvSpPr>
        <p:spPr>
          <a:xfrm>
            <a:off x="838200" y="1828800"/>
            <a:ext cx="7661275" cy="4114800"/>
          </a:xfrm>
        </p:spPr>
        <p:txBody>
          <a:bodyPr/>
          <a:lstStyle/>
          <a:p>
            <a:r>
              <a:rPr lang="en-US" b="1" smtClean="0"/>
              <a:t>First order reactions have a constant half-life. </a:t>
            </a:r>
            <a:endParaRPr lang="en-US" smtClean="0"/>
          </a:p>
          <a:p>
            <a:endParaRPr lang="en-US" smtClean="0"/>
          </a:p>
        </p:txBody>
      </p:sp>
      <p:graphicFrame>
        <p:nvGraphicFramePr>
          <p:cNvPr id="4" name="Object 3"/>
          <p:cNvGraphicFramePr>
            <a:graphicFrameLocks noChangeAspect="1"/>
          </p:cNvGraphicFramePr>
          <p:nvPr/>
        </p:nvGraphicFramePr>
        <p:xfrm>
          <a:off x="2892425" y="3352800"/>
          <a:ext cx="2903538" cy="1679575"/>
        </p:xfrm>
        <a:graphic>
          <a:graphicData uri="http://schemas.openxmlformats.org/presentationml/2006/ole">
            <mc:AlternateContent xmlns:mc="http://schemas.openxmlformats.org/markup-compatibility/2006">
              <mc:Choice xmlns:v="urn:schemas-microsoft-com:vml" Requires="v">
                <p:oleObj spid="_x0000_s31751" name="Equation" r:id="rId3" imgW="571252" imgH="330057" progId="Equation.3">
                  <p:embed/>
                </p:oleObj>
              </mc:Choice>
              <mc:Fallback>
                <p:oleObj name="Equation" r:id="rId3" imgW="571252" imgH="330057"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2425" y="3352800"/>
                        <a:ext cx="2903538"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ounded Rectangle 4"/>
          <p:cNvSpPr>
            <a:spLocks noChangeArrowheads="1"/>
          </p:cNvSpPr>
          <p:nvPr/>
        </p:nvSpPr>
        <p:spPr bwMode="auto">
          <a:xfrm>
            <a:off x="2286000" y="5486400"/>
            <a:ext cx="4648200" cy="1066800"/>
          </a:xfrm>
          <a:prstGeom prst="roundRect">
            <a:avLst>
              <a:gd name="adj" fmla="val 16667"/>
            </a:avLst>
          </a:prstGeom>
          <a:solidFill>
            <a:schemeClr val="accent1">
              <a:alpha val="41960"/>
            </a:schemeClr>
          </a:solidFill>
          <a:ln w="9525" algn="ctr">
            <a:solidFill>
              <a:schemeClr val="tx1"/>
            </a:solidFill>
            <a:round/>
            <a:headEnd/>
            <a:tailEnd/>
          </a:ln>
        </p:spPr>
        <p:txBody>
          <a:bodyPr/>
          <a:lstStyle/>
          <a:p>
            <a:r>
              <a:rPr lang="en-US"/>
              <a:t>See 12.4 if you are interested in the derivation of this equation.  </a:t>
            </a:r>
          </a:p>
          <a:p>
            <a:r>
              <a:rPr lang="en-US"/>
              <a:t>This equation is in the IB data booklet.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51" name="Rectangle 43"/>
          <p:cNvSpPr>
            <a:spLocks noChangeArrowheads="1"/>
          </p:cNvSpPr>
          <p:nvPr/>
        </p:nvSpPr>
        <p:spPr bwMode="auto">
          <a:xfrm>
            <a:off x="4953000" y="5334000"/>
            <a:ext cx="25908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Rectangle 2"/>
          <p:cNvSpPr>
            <a:spLocks noGrp="1" noChangeArrowheads="1"/>
          </p:cNvSpPr>
          <p:nvPr>
            <p:ph type="title" sz="quarter"/>
          </p:nvPr>
        </p:nvSpPr>
        <p:spPr>
          <a:xfrm>
            <a:off x="990600" y="0"/>
            <a:ext cx="7373937" cy="1412875"/>
          </a:xfrm>
        </p:spPr>
        <p:txBody>
          <a:bodyPr/>
          <a:lstStyle/>
          <a:p>
            <a:pPr eaLnBrk="1" hangingPunct="1"/>
            <a:r>
              <a:rPr lang="en-US" sz="1800" b="1" dirty="0" smtClean="0"/>
              <a:t>Example:</a:t>
            </a:r>
            <a:r>
              <a:rPr lang="en-US" sz="1800" dirty="0" smtClean="0"/>
              <a:t> Reaction data for the reaction between butyl chloride (C</a:t>
            </a:r>
            <a:r>
              <a:rPr lang="en-US" sz="1800" baseline="-25000" dirty="0" smtClean="0"/>
              <a:t>4</a:t>
            </a:r>
            <a:r>
              <a:rPr lang="en-US" sz="1800" dirty="0" smtClean="0"/>
              <a:t>H</a:t>
            </a:r>
            <a:r>
              <a:rPr lang="en-US" sz="1800" baseline="-25000" dirty="0" smtClean="0"/>
              <a:t>9</a:t>
            </a:r>
            <a:r>
              <a:rPr lang="en-US" sz="1800" dirty="0" smtClean="0"/>
              <a:t>Cl) and water is given below.  Calculate the average reaction rate over this time period expressed as moles of C</a:t>
            </a:r>
            <a:r>
              <a:rPr lang="en-US" sz="1800" baseline="-25000" dirty="0" smtClean="0"/>
              <a:t>4</a:t>
            </a:r>
            <a:r>
              <a:rPr lang="en-US" sz="1800" dirty="0" smtClean="0"/>
              <a:t>H</a:t>
            </a:r>
            <a:r>
              <a:rPr lang="en-US" sz="1800" baseline="-25000" dirty="0" smtClean="0"/>
              <a:t>9</a:t>
            </a:r>
            <a:r>
              <a:rPr lang="en-US" sz="1800" dirty="0" smtClean="0"/>
              <a:t>Cl consumed per liter per second.</a:t>
            </a:r>
          </a:p>
        </p:txBody>
      </p:sp>
      <p:graphicFrame>
        <p:nvGraphicFramePr>
          <p:cNvPr id="17449" name="Group 41"/>
          <p:cNvGraphicFramePr>
            <a:graphicFrameLocks noGrp="1"/>
          </p:cNvGraphicFramePr>
          <p:nvPr>
            <p:ph sz="quarter" idx="2"/>
          </p:nvPr>
        </p:nvGraphicFramePr>
        <p:xfrm>
          <a:off x="533400" y="5119688"/>
          <a:ext cx="3048000" cy="1204912"/>
        </p:xfrm>
        <a:graphic>
          <a:graphicData uri="http://schemas.openxmlformats.org/drawingml/2006/table">
            <a:tbl>
              <a:tblPr/>
              <a:tblGrid>
                <a:gridCol w="1524000"/>
                <a:gridCol w="1524000"/>
              </a:tblGrid>
              <a:tr h="761999">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a:t>
                      </a:r>
                      <a:r>
                        <a:rPr kumimoji="0" lang="en-US" sz="1800" b="0" i="0" u="none" strike="noStrike" cap="none" normalizeH="0" baseline="-25000" smtClean="0">
                          <a:ln>
                            <a:noFill/>
                          </a:ln>
                          <a:solidFill>
                            <a:schemeClr val="tx1"/>
                          </a:solidFill>
                          <a:effectLst/>
                          <a:latin typeface="Arial" pitchFamily="34" charset="0"/>
                        </a:rPr>
                        <a:t>4</a:t>
                      </a:r>
                      <a:r>
                        <a:rPr kumimoji="0" lang="en-US" sz="1800" b="0" i="0" u="none" strike="noStrike" cap="none" normalizeH="0" baseline="0" smtClean="0">
                          <a:ln>
                            <a:noFill/>
                          </a:ln>
                          <a:solidFill>
                            <a:schemeClr val="tx1"/>
                          </a:solidFill>
                          <a:effectLst/>
                          <a:latin typeface="Arial" pitchFamily="34" charset="0"/>
                        </a:rPr>
                        <a:t>H</a:t>
                      </a:r>
                      <a:r>
                        <a:rPr kumimoji="0" lang="en-US" sz="1800" b="0" i="0" u="none" strike="noStrike" cap="none" normalizeH="0" baseline="-25000" smtClean="0">
                          <a:ln>
                            <a:noFill/>
                          </a:ln>
                          <a:solidFill>
                            <a:schemeClr val="tx1"/>
                          </a:solidFill>
                          <a:effectLst/>
                          <a:latin typeface="Arial" pitchFamily="34" charset="0"/>
                        </a:rPr>
                        <a:t>9</a:t>
                      </a:r>
                      <a:r>
                        <a:rPr kumimoji="0" lang="en-US" sz="1800" b="0" i="0" u="none" strike="noStrike" cap="none" normalizeH="0" baseline="0" smtClean="0">
                          <a:ln>
                            <a:noFill/>
                          </a:ln>
                          <a:solidFill>
                            <a:schemeClr val="tx1"/>
                          </a:solidFill>
                          <a:effectLst/>
                          <a:latin typeface="Arial" pitchFamily="34" charset="0"/>
                        </a:rPr>
                        <a:t>Cl] at t=0.00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[C</a:t>
                      </a:r>
                      <a:r>
                        <a:rPr kumimoji="0" lang="en-US" sz="1800" b="0" i="0" u="none" strike="noStrike" cap="none" normalizeH="0" baseline="-25000" smtClean="0">
                          <a:ln>
                            <a:noFill/>
                          </a:ln>
                          <a:solidFill>
                            <a:schemeClr val="tx1"/>
                          </a:solidFill>
                          <a:effectLst/>
                          <a:latin typeface="Arial" pitchFamily="34" charset="0"/>
                        </a:rPr>
                        <a:t>4</a:t>
                      </a:r>
                      <a:r>
                        <a:rPr kumimoji="0" lang="en-US" sz="1800" b="0" i="0" u="none" strike="noStrike" cap="none" normalizeH="0" baseline="0" smtClean="0">
                          <a:ln>
                            <a:noFill/>
                          </a:ln>
                          <a:solidFill>
                            <a:schemeClr val="tx1"/>
                          </a:solidFill>
                          <a:effectLst/>
                          <a:latin typeface="Arial" pitchFamily="34" charset="0"/>
                        </a:rPr>
                        <a:t>H</a:t>
                      </a:r>
                      <a:r>
                        <a:rPr kumimoji="0" lang="en-US" sz="1800" b="0" i="0" u="none" strike="noStrike" cap="none" normalizeH="0" baseline="-25000" smtClean="0">
                          <a:ln>
                            <a:noFill/>
                          </a:ln>
                          <a:solidFill>
                            <a:schemeClr val="tx1"/>
                          </a:solidFill>
                          <a:effectLst/>
                          <a:latin typeface="Arial" pitchFamily="34" charset="0"/>
                        </a:rPr>
                        <a:t>9</a:t>
                      </a:r>
                      <a:r>
                        <a:rPr kumimoji="0" lang="en-US" sz="1800" b="0" i="0" u="none" strike="noStrike" cap="none" normalizeH="0" baseline="0" smtClean="0">
                          <a:ln>
                            <a:noFill/>
                          </a:ln>
                          <a:solidFill>
                            <a:schemeClr val="tx1"/>
                          </a:solidFill>
                          <a:effectLst/>
                          <a:latin typeface="Arial" pitchFamily="34" charset="0"/>
                        </a:rPr>
                        <a:t>Cl] at t=4.00 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0.220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800" b="0" i="0" u="none" strike="noStrike" cap="none" normalizeH="0" baseline="0" smtClean="0">
                          <a:ln>
                            <a:noFill/>
                          </a:ln>
                          <a:solidFill>
                            <a:schemeClr val="tx1"/>
                          </a:solidFill>
                          <a:effectLst/>
                          <a:latin typeface="Arial" pitchFamily="34" charset="0"/>
                        </a:rPr>
                        <a:t>0.100 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440" name="Object 32"/>
          <p:cNvGraphicFramePr>
            <a:graphicFrameLocks noChangeAspect="1"/>
          </p:cNvGraphicFramePr>
          <p:nvPr>
            <p:ph sz="quarter" idx="3"/>
          </p:nvPr>
        </p:nvGraphicFramePr>
        <p:xfrm>
          <a:off x="4953000" y="3048000"/>
          <a:ext cx="3290888" cy="828675"/>
        </p:xfrm>
        <a:graphic>
          <a:graphicData uri="http://schemas.openxmlformats.org/presentationml/2006/ole">
            <mc:AlternateContent xmlns:mc="http://schemas.openxmlformats.org/markup-compatibility/2006">
              <mc:Choice xmlns:v="urn:schemas-microsoft-com:vml" Requires="v">
                <p:oleObj spid="_x0000_s5145" name="Equation" r:id="rId3" imgW="1511300" imgH="381000" progId="Equation.DSMT4">
                  <p:embed/>
                </p:oleObj>
              </mc:Choice>
              <mc:Fallback>
                <p:oleObj name="Equation" r:id="rId3" imgW="1511300" imgH="381000" progId="Equation.DSMT4">
                  <p:embed/>
                  <p:pic>
                    <p:nvPicPr>
                      <p:cNvPr id="0"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3048000"/>
                        <a:ext cx="3290888" cy="82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36" name="Text Box 28"/>
          <p:cNvSpPr txBox="1">
            <a:spLocks noChangeArrowheads="1"/>
          </p:cNvSpPr>
          <p:nvPr/>
        </p:nvSpPr>
        <p:spPr bwMode="auto">
          <a:xfrm>
            <a:off x="304800" y="4662488"/>
            <a:ext cx="3657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t>Table 17-1: Molar Concentration</a:t>
            </a:r>
          </a:p>
        </p:txBody>
      </p:sp>
      <p:graphicFrame>
        <p:nvGraphicFramePr>
          <p:cNvPr id="17445" name="Object 37"/>
          <p:cNvGraphicFramePr>
            <a:graphicFrameLocks noChangeAspect="1"/>
          </p:cNvGraphicFramePr>
          <p:nvPr>
            <p:ph sz="quarter" idx="4"/>
          </p:nvPr>
        </p:nvGraphicFramePr>
        <p:xfrm>
          <a:off x="5106988" y="1828800"/>
          <a:ext cx="3349625" cy="908050"/>
        </p:xfrm>
        <a:graphic>
          <a:graphicData uri="http://schemas.openxmlformats.org/presentationml/2006/ole">
            <mc:AlternateContent xmlns:mc="http://schemas.openxmlformats.org/markup-compatibility/2006">
              <mc:Choice xmlns:v="urn:schemas-microsoft-com:vml" Requires="v">
                <p:oleObj spid="_x0000_s5146" name="Equation" r:id="rId5" imgW="1358900" imgH="368300" progId="Equation.3">
                  <p:embed/>
                </p:oleObj>
              </mc:Choice>
              <mc:Fallback>
                <p:oleObj name="Equation" r:id="rId5" imgW="1358900" imgH="368300" progId="Equation.3">
                  <p:embed/>
                  <p:pic>
                    <p:nvPicPr>
                      <p:cNvPr id="0" name="Object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6988" y="1828800"/>
                        <a:ext cx="3349625" cy="90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48" name="Object 40"/>
          <p:cNvGraphicFramePr>
            <a:graphicFrameLocks noChangeAspect="1"/>
          </p:cNvGraphicFramePr>
          <p:nvPr/>
        </p:nvGraphicFramePr>
        <p:xfrm>
          <a:off x="4953000" y="4305300"/>
          <a:ext cx="1685925" cy="800100"/>
        </p:xfrm>
        <a:graphic>
          <a:graphicData uri="http://schemas.openxmlformats.org/presentationml/2006/ole">
            <mc:AlternateContent xmlns:mc="http://schemas.openxmlformats.org/markup-compatibility/2006">
              <mc:Choice xmlns:v="urn:schemas-microsoft-com:vml" Requires="v">
                <p:oleObj spid="_x0000_s5147" name="Equation" r:id="rId7" imgW="774364" imgH="368140" progId="Equation.DSMT4">
                  <p:embed/>
                </p:oleObj>
              </mc:Choice>
              <mc:Fallback>
                <p:oleObj name="Equation" r:id="rId7" imgW="774364" imgH="368140" progId="Equation.DSMT4">
                  <p:embed/>
                  <p:pic>
                    <p:nvPicPr>
                      <p:cNvPr id="0" name="Object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4305300"/>
                        <a:ext cx="1685925" cy="80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50" name="Object 42"/>
          <p:cNvGraphicFramePr>
            <a:graphicFrameLocks noChangeAspect="1"/>
          </p:cNvGraphicFramePr>
          <p:nvPr/>
        </p:nvGraphicFramePr>
        <p:xfrm>
          <a:off x="4953000" y="5405438"/>
          <a:ext cx="2676525" cy="690562"/>
        </p:xfrm>
        <a:graphic>
          <a:graphicData uri="http://schemas.openxmlformats.org/presentationml/2006/ole">
            <mc:AlternateContent xmlns:mc="http://schemas.openxmlformats.org/markup-compatibility/2006">
              <mc:Choice xmlns:v="urn:schemas-microsoft-com:vml" Requires="v">
                <p:oleObj spid="_x0000_s5148" name="Equation" r:id="rId9" imgW="837836" imgH="215806" progId="Equation.DSMT4">
                  <p:embed/>
                </p:oleObj>
              </mc:Choice>
              <mc:Fallback>
                <p:oleObj name="Equation" r:id="rId9" imgW="837836" imgH="215806" progId="Equation.DSMT4">
                  <p:embed/>
                  <p:pic>
                    <p:nvPicPr>
                      <p:cNvPr id="0" name="Object 4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3000" y="5405438"/>
                        <a:ext cx="2676525" cy="690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Content Placeholder 1"/>
          <p:cNvSpPr>
            <a:spLocks noGrp="1"/>
          </p:cNvSpPr>
          <p:nvPr>
            <p:ph sz="quarter" idx="1"/>
          </p:nvPr>
        </p:nvSpPr>
        <p:spPr>
          <a:xfrm>
            <a:off x="4114800" y="1981200"/>
            <a:ext cx="1641475" cy="533400"/>
          </a:xfrm>
        </p:spPr>
        <p:txBody>
          <a:bodyPr/>
          <a:lstStyle/>
          <a:p>
            <a:pPr marL="0" indent="0">
              <a:buFont typeface="Wingdings" pitchFamily="2" charset="2"/>
              <a:buNone/>
            </a:pPr>
            <a:r>
              <a:rPr lang="en-US" smtClean="0"/>
              <a:t>rate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440"/>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44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45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51" grpId="0" animBg="1"/>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931863" y="96838"/>
            <a:ext cx="7158037" cy="1198562"/>
          </a:xfrm>
        </p:spPr>
        <p:txBody>
          <a:bodyPr/>
          <a:lstStyle/>
          <a:p>
            <a:r>
              <a:rPr lang="en-US" b="1" smtClean="0"/>
              <a:t>Half-life, t</a:t>
            </a:r>
            <a:r>
              <a:rPr lang="en-US" b="1" baseline="-25000" smtClean="0"/>
              <a:t>½</a:t>
            </a:r>
            <a:endParaRPr lang="en-US" smtClean="0"/>
          </a:p>
        </p:txBody>
      </p:sp>
      <p:sp>
        <p:nvSpPr>
          <p:cNvPr id="3" name="Content Placeholder 2"/>
          <p:cNvSpPr>
            <a:spLocks noGrp="1"/>
          </p:cNvSpPr>
          <p:nvPr>
            <p:ph idx="1"/>
          </p:nvPr>
        </p:nvSpPr>
        <p:spPr>
          <a:xfrm>
            <a:off x="5181600" y="2209800"/>
            <a:ext cx="3733800" cy="4114800"/>
          </a:xfrm>
        </p:spPr>
        <p:txBody>
          <a:bodyPr/>
          <a:lstStyle/>
          <a:p>
            <a:pPr marL="0" indent="0">
              <a:buFont typeface="Wingdings" pitchFamily="2" charset="2"/>
              <a:buNone/>
              <a:defRPr/>
            </a:pPr>
            <a:r>
              <a:rPr lang="en-US" sz="2800" dirty="0"/>
              <a:t>Constant half-life is a feature of only first order reaction kinetics, so it can be used to establish that a reaction is first order with respect to that reactant.  </a:t>
            </a:r>
          </a:p>
          <a:p>
            <a:pPr>
              <a:defRPr/>
            </a:pPr>
            <a:endParaRPr lang="en-US" dirty="0"/>
          </a:p>
        </p:txBody>
      </p:sp>
      <p:pic>
        <p:nvPicPr>
          <p:cNvPr id="32772" name="Picture 5" descr="The half life of a first order reaction is independent of concen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05000"/>
            <a:ext cx="4905375"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931863" y="96838"/>
            <a:ext cx="7158037" cy="1198562"/>
          </a:xfrm>
        </p:spPr>
        <p:txBody>
          <a:bodyPr/>
          <a:lstStyle/>
          <a:p>
            <a:r>
              <a:rPr lang="en-US" b="1" smtClean="0"/>
              <a:t>Half-life, t</a:t>
            </a:r>
            <a:r>
              <a:rPr lang="en-US" b="1" baseline="-25000" smtClean="0"/>
              <a:t>½</a:t>
            </a:r>
            <a:endParaRPr lang="en-US" smtClean="0"/>
          </a:p>
        </p:txBody>
      </p:sp>
      <p:pic>
        <p:nvPicPr>
          <p:cNvPr id="33795" name="Picture 5" descr="The half life of a first order reaction is independent of concent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5" y="2514600"/>
            <a:ext cx="294322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5" descr="The half life of a second order reaction increases as the concentraion decreas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114800"/>
            <a:ext cx="29273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descr="A plot of concentration of reactant versus time is a straight line for a zero order reaction.  The half life is greater when the concentration is grea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676400"/>
            <a:ext cx="2884488" cy="202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31863" y="96838"/>
            <a:ext cx="7158037" cy="1198562"/>
          </a:xfrm>
        </p:spPr>
        <p:txBody>
          <a:bodyPr/>
          <a:lstStyle/>
          <a:p>
            <a:r>
              <a:rPr lang="en-US" b="1" smtClean="0"/>
              <a:t>Half-life, t</a:t>
            </a:r>
            <a:r>
              <a:rPr lang="en-US" b="1" baseline="-25000" smtClean="0"/>
              <a:t>½</a:t>
            </a:r>
            <a:endParaRPr lang="en-US" smtClean="0"/>
          </a:p>
        </p:txBody>
      </p:sp>
      <p:sp>
        <p:nvSpPr>
          <p:cNvPr id="3" name="Content Placeholder 2"/>
          <p:cNvSpPr>
            <a:spLocks noGrp="1"/>
          </p:cNvSpPr>
          <p:nvPr>
            <p:ph idx="1"/>
          </p:nvPr>
        </p:nvSpPr>
        <p:spPr>
          <a:xfrm>
            <a:off x="838200" y="1905000"/>
            <a:ext cx="7696200" cy="914400"/>
          </a:xfrm>
        </p:spPr>
        <p:txBody>
          <a:bodyPr/>
          <a:lstStyle/>
          <a:p>
            <a:pPr marL="0" indent="0">
              <a:buFont typeface="Wingdings" pitchFamily="2" charset="2"/>
              <a:buNone/>
              <a:defRPr/>
            </a:pPr>
            <a:r>
              <a:rPr lang="en-US" sz="2800" dirty="0"/>
              <a:t>The shorter the value of the half-life, the faster the reaction.</a:t>
            </a:r>
          </a:p>
          <a:p>
            <a:pPr>
              <a:defRPr/>
            </a:pPr>
            <a:endParaRPr lang="en-US" dirty="0"/>
          </a:p>
        </p:txBody>
      </p:sp>
      <p:pic>
        <p:nvPicPr>
          <p:cNvPr id="34820" name="Picture 2" descr="http://qsr2010.ospar.org/en/media/content_img/ch06/Tab_6_1_E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005138"/>
            <a:ext cx="6781800"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31863" y="96838"/>
            <a:ext cx="7158037" cy="1198562"/>
          </a:xfrm>
        </p:spPr>
        <p:txBody>
          <a:bodyPr/>
          <a:lstStyle/>
          <a:p>
            <a:r>
              <a:rPr lang="en-US" b="1" smtClean="0"/>
              <a:t>Half-life, t</a:t>
            </a:r>
            <a:r>
              <a:rPr lang="en-US" b="1" baseline="-25000" smtClean="0"/>
              <a:t>½</a:t>
            </a:r>
            <a:endParaRPr lang="en-US" smtClean="0"/>
          </a:p>
        </p:txBody>
      </p:sp>
      <p:pic>
        <p:nvPicPr>
          <p:cNvPr id="35843" name="Picture 2" descr="http://www.nottinghamcity.gov.uk/media/image/6/9/u238deca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676400"/>
            <a:ext cx="3048000" cy="495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Content Placeholder 3"/>
          <p:cNvSpPr>
            <a:spLocks noGrp="1"/>
          </p:cNvSpPr>
          <p:nvPr>
            <p:ph idx="1"/>
          </p:nvPr>
        </p:nvSpPr>
        <p:spPr>
          <a:xfrm>
            <a:off x="762000" y="1981200"/>
            <a:ext cx="4114800" cy="4114800"/>
          </a:xfrm>
        </p:spPr>
        <p:txBody>
          <a:bodyPr/>
          <a:lstStyle/>
          <a:p>
            <a:r>
              <a:rPr lang="en-US" smtClean="0"/>
              <a:t>Radioactive decay reactions follow first-order kinetics and are often described in terms of the half-life of the isotopes involved.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Users\Deborah Dogancay\Documents\debbie_files\Aug2009Temp\IB_new\06_kinetics\nuclear_deca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2713" y="0"/>
            <a:ext cx="6378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1"/>
          <p:cNvSpPr>
            <a:spLocks noChangeArrowheads="1"/>
          </p:cNvSpPr>
          <p:nvPr/>
        </p:nvSpPr>
        <p:spPr bwMode="auto">
          <a:xfrm>
            <a:off x="0" y="0"/>
            <a:ext cx="1382713"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36868" name="Rectangle 4"/>
          <p:cNvSpPr>
            <a:spLocks noChangeArrowheads="1"/>
          </p:cNvSpPr>
          <p:nvPr/>
        </p:nvSpPr>
        <p:spPr bwMode="auto">
          <a:xfrm>
            <a:off x="7696200" y="0"/>
            <a:ext cx="1382713" cy="68580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31863" y="96838"/>
            <a:ext cx="7158037" cy="1198562"/>
          </a:xfrm>
        </p:spPr>
        <p:txBody>
          <a:bodyPr/>
          <a:lstStyle/>
          <a:p>
            <a:r>
              <a:rPr lang="en-US" b="1" smtClean="0"/>
              <a:t>Half-life, t</a:t>
            </a:r>
            <a:r>
              <a:rPr lang="en-US" b="1" baseline="-25000" smtClean="0"/>
              <a:t>½</a:t>
            </a:r>
            <a:endParaRPr lang="en-US" smtClean="0"/>
          </a:p>
        </p:txBody>
      </p:sp>
      <p:sp>
        <p:nvSpPr>
          <p:cNvPr id="37891" name="Content Placeholder 3"/>
          <p:cNvSpPr>
            <a:spLocks noGrp="1"/>
          </p:cNvSpPr>
          <p:nvPr>
            <p:ph idx="1"/>
          </p:nvPr>
        </p:nvSpPr>
        <p:spPr>
          <a:xfrm>
            <a:off x="762000" y="1981200"/>
            <a:ext cx="7848600" cy="4114800"/>
          </a:xfrm>
        </p:spPr>
        <p:txBody>
          <a:bodyPr/>
          <a:lstStyle/>
          <a:p>
            <a:r>
              <a:rPr lang="en-US" smtClean="0"/>
              <a:t>For example, iodine-131, a radioisotope used in the diagnosis and treatment of thyroid cancer, has a constant half-life of 8 days.  </a:t>
            </a:r>
          </a:p>
        </p:txBody>
      </p:sp>
      <p:pic>
        <p:nvPicPr>
          <p:cNvPr id="37892" name="Picture 2" descr="http://wps.pearsoned.ca/wps/media/objects/4050/4148005/i_decay_curve.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581400" y="3622675"/>
            <a:ext cx="3810000" cy="300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Reaction Rate Laws</a:t>
            </a:r>
          </a:p>
        </p:txBody>
      </p:sp>
      <p:sp>
        <p:nvSpPr>
          <p:cNvPr id="6147" name="Rectangle 3"/>
          <p:cNvSpPr>
            <a:spLocks noGrp="1" noChangeArrowheads="1"/>
          </p:cNvSpPr>
          <p:nvPr>
            <p:ph type="body" idx="1"/>
          </p:nvPr>
        </p:nvSpPr>
        <p:spPr>
          <a:xfrm>
            <a:off x="609600" y="1981200"/>
            <a:ext cx="8001000" cy="4114800"/>
          </a:xfrm>
        </p:spPr>
        <p:txBody>
          <a:bodyPr/>
          <a:lstStyle/>
          <a:p>
            <a:pPr eaLnBrk="1" hangingPunct="1"/>
            <a:r>
              <a:rPr lang="en-US" sz="2800" smtClean="0"/>
              <a:t>The equation that expresses the mathematical relationship between the rate of a chemical reaction and the concentration of reactants is a </a:t>
            </a:r>
            <a:r>
              <a:rPr lang="en-US" sz="2800" b="1" smtClean="0"/>
              <a:t>rate law/rate expression.</a:t>
            </a:r>
          </a:p>
        </p:txBody>
      </p:sp>
      <p:graphicFrame>
        <p:nvGraphicFramePr>
          <p:cNvPr id="6148" name="Object 4"/>
          <p:cNvGraphicFramePr>
            <a:graphicFrameLocks noChangeAspect="1"/>
          </p:cNvGraphicFramePr>
          <p:nvPr/>
        </p:nvGraphicFramePr>
        <p:xfrm>
          <a:off x="2286000" y="3962400"/>
          <a:ext cx="4229100" cy="1127125"/>
        </p:xfrm>
        <a:graphic>
          <a:graphicData uri="http://schemas.openxmlformats.org/presentationml/2006/ole">
            <mc:AlternateContent xmlns:mc="http://schemas.openxmlformats.org/markup-compatibility/2006">
              <mc:Choice xmlns:v="urn:schemas-microsoft-com:vml" Requires="v">
                <p:oleObj spid="_x0000_s6151" name="Equation" r:id="rId3" imgW="1714500" imgH="457200" progId="Equation.3">
                  <p:embed/>
                </p:oleObj>
              </mc:Choice>
              <mc:Fallback>
                <p:oleObj name="Equation" r:id="rId3" imgW="17145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962400"/>
                        <a:ext cx="4229100" cy="112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Text Box 5"/>
          <p:cNvSpPr txBox="1">
            <a:spLocks noChangeArrowheads="1"/>
          </p:cNvSpPr>
          <p:nvPr/>
        </p:nvSpPr>
        <p:spPr bwMode="auto">
          <a:xfrm>
            <a:off x="4648200" y="5378450"/>
            <a:ext cx="3200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000"/>
              <a:t>*where k is a constant specific to this reaction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31863" y="96838"/>
            <a:ext cx="7158037" cy="1350962"/>
          </a:xfrm>
        </p:spPr>
        <p:txBody>
          <a:bodyPr/>
          <a:lstStyle/>
          <a:p>
            <a:r>
              <a:rPr lang="en-US" sz="3200" smtClean="0"/>
              <a:t>Two forms of rate laws/expressions:</a:t>
            </a:r>
          </a:p>
        </p:txBody>
      </p:sp>
      <p:sp>
        <p:nvSpPr>
          <p:cNvPr id="7171" name="Content Placeholder 2"/>
          <p:cNvSpPr>
            <a:spLocks noGrp="1"/>
          </p:cNvSpPr>
          <p:nvPr>
            <p:ph idx="1"/>
          </p:nvPr>
        </p:nvSpPr>
        <p:spPr>
          <a:xfrm>
            <a:off x="457200" y="1981200"/>
            <a:ext cx="8382000" cy="4114800"/>
          </a:xfrm>
        </p:spPr>
        <p:txBody>
          <a:bodyPr/>
          <a:lstStyle/>
          <a:p>
            <a:r>
              <a:rPr lang="en-US" sz="2800" b="1" i="1" smtClean="0">
                <a:solidFill>
                  <a:srgbClr val="C00000"/>
                </a:solidFill>
              </a:rPr>
              <a:t>Differential rate laws</a:t>
            </a:r>
            <a:r>
              <a:rPr lang="en-US" sz="2800" b="1" smtClean="0">
                <a:solidFill>
                  <a:srgbClr val="C00000"/>
                </a:solidFill>
              </a:rPr>
              <a:t>: </a:t>
            </a:r>
            <a:r>
              <a:rPr lang="en-US" sz="2800" smtClean="0"/>
              <a:t> Show how </a:t>
            </a:r>
            <a:r>
              <a:rPr lang="en-US" sz="2800" b="1" smtClean="0"/>
              <a:t>rate depends on concentration</a:t>
            </a:r>
            <a:r>
              <a:rPr lang="en-US" sz="2800" smtClean="0"/>
              <a:t>.  </a:t>
            </a:r>
          </a:p>
          <a:p>
            <a:pPr lvl="1"/>
            <a:r>
              <a:rPr lang="en-US" sz="2400" smtClean="0"/>
              <a:t>Sometimes called just the “rate law”.</a:t>
            </a:r>
            <a:br>
              <a:rPr lang="en-US" sz="2400" smtClean="0"/>
            </a:br>
            <a:endParaRPr lang="en-US" sz="2400" smtClean="0"/>
          </a:p>
          <a:p>
            <a:r>
              <a:rPr lang="en-US" sz="2800" b="1" i="1" smtClean="0">
                <a:solidFill>
                  <a:srgbClr val="C00000"/>
                </a:solidFill>
              </a:rPr>
              <a:t>Integrated rates laws:</a:t>
            </a:r>
            <a:r>
              <a:rPr lang="en-US" sz="2800" b="1" smtClean="0">
                <a:solidFill>
                  <a:srgbClr val="C00000"/>
                </a:solidFill>
              </a:rPr>
              <a:t>  </a:t>
            </a:r>
            <a:r>
              <a:rPr lang="en-US" sz="2800" smtClean="0"/>
              <a:t>Shows how the </a:t>
            </a:r>
            <a:r>
              <a:rPr lang="en-US" sz="2800" b="1" smtClean="0"/>
              <a:t>concentration depends on time</a:t>
            </a:r>
            <a:r>
              <a:rPr lang="en-US" sz="2800" smtClean="0"/>
              <a:t>.</a:t>
            </a:r>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81000" y="1676400"/>
            <a:ext cx="8382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t>The choice of which rate law to use depends on the type of data that can be collected conveniently and accurately.  Once you know one type, the other can be calculated.</a:t>
            </a:r>
          </a:p>
        </p:txBody>
      </p:sp>
      <p:sp>
        <p:nvSpPr>
          <p:cNvPr id="107523" name="Text Box 3"/>
          <p:cNvSpPr txBox="1">
            <a:spLocks noChangeArrowheads="1"/>
          </p:cNvSpPr>
          <p:nvPr/>
        </p:nvSpPr>
        <p:spPr bwMode="auto">
          <a:xfrm>
            <a:off x="838200" y="3200400"/>
            <a:ext cx="2362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2060"/>
                </a:solidFill>
              </a:rPr>
              <a:t>Integrated</a:t>
            </a:r>
          </a:p>
        </p:txBody>
      </p:sp>
      <p:sp>
        <p:nvSpPr>
          <p:cNvPr id="107524" name="Text Box 4"/>
          <p:cNvSpPr txBox="1">
            <a:spLocks noChangeArrowheads="1"/>
          </p:cNvSpPr>
          <p:nvPr/>
        </p:nvSpPr>
        <p:spPr bwMode="auto">
          <a:xfrm>
            <a:off x="4495800" y="3200400"/>
            <a:ext cx="358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200">
                <a:solidFill>
                  <a:srgbClr val="002060"/>
                </a:solidFill>
              </a:rPr>
              <a:t>Differential</a:t>
            </a:r>
          </a:p>
        </p:txBody>
      </p:sp>
      <p:sp>
        <p:nvSpPr>
          <p:cNvPr id="107525" name="Line 5"/>
          <p:cNvSpPr>
            <a:spLocks noChangeShapeType="1"/>
          </p:cNvSpPr>
          <p:nvPr/>
        </p:nvSpPr>
        <p:spPr bwMode="auto">
          <a:xfrm>
            <a:off x="3124200" y="3429000"/>
            <a:ext cx="1219200" cy="0"/>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7526" name="Line 6"/>
          <p:cNvSpPr>
            <a:spLocks noChangeShapeType="1"/>
          </p:cNvSpPr>
          <p:nvPr/>
        </p:nvSpPr>
        <p:spPr bwMode="auto">
          <a:xfrm flipH="1">
            <a:off x="3124200" y="3581400"/>
            <a:ext cx="1143000" cy="0"/>
          </a:xfrm>
          <a:prstGeom prst="line">
            <a:avLst/>
          </a:prstGeom>
          <a:noFill/>
          <a:ln w="25400">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7527" name="Picture 7" descr="Sir Issac Newton">
            <a:hlinkClick r:id=""/>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810000"/>
            <a:ext cx="1428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28" name="Oval 8"/>
          <p:cNvSpPr>
            <a:spLocks noChangeArrowheads="1"/>
          </p:cNvSpPr>
          <p:nvPr/>
        </p:nvSpPr>
        <p:spPr bwMode="auto">
          <a:xfrm>
            <a:off x="6810375" y="3848100"/>
            <a:ext cx="1371600" cy="1828800"/>
          </a:xfrm>
          <a:prstGeom prst="ellipse">
            <a:avLst/>
          </a:prstGeom>
          <a:noFill/>
          <a:ln w="254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9" name="AutoShape 9"/>
          <p:cNvSpPr>
            <a:spLocks noChangeArrowheads="1"/>
          </p:cNvSpPr>
          <p:nvPr/>
        </p:nvSpPr>
        <p:spPr bwMode="auto">
          <a:xfrm>
            <a:off x="2667000" y="3886200"/>
            <a:ext cx="3429000" cy="838200"/>
          </a:xfrm>
          <a:prstGeom prst="wedgeRoundRectCallout">
            <a:avLst>
              <a:gd name="adj1" fmla="val 82222"/>
              <a:gd name="adj2" fmla="val 23866"/>
              <a:gd name="adj3" fmla="val 16667"/>
            </a:avLst>
          </a:prstGeom>
          <a:solidFill>
            <a:srgbClr val="CF9F6F"/>
          </a:solidFill>
          <a:ln w="254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2400"/>
              <a:t>This of course requires the use of my calculus.</a:t>
            </a:r>
          </a:p>
        </p:txBody>
      </p:sp>
      <p:sp>
        <p:nvSpPr>
          <p:cNvPr id="8202" name="Title 1"/>
          <p:cNvSpPr txBox="1">
            <a:spLocks/>
          </p:cNvSpPr>
          <p:nvPr/>
        </p:nvSpPr>
        <p:spPr bwMode="auto">
          <a:xfrm>
            <a:off x="931863" y="782638"/>
            <a:ext cx="7158037"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solidFill>
                  <a:schemeClr val="tx2"/>
                </a:solidFill>
              </a:rPr>
              <a:t>Two forms of rate laws/expressions:</a:t>
            </a:r>
          </a:p>
        </p:txBody>
      </p:sp>
      <p:sp>
        <p:nvSpPr>
          <p:cNvPr id="11" name="Text Box 2"/>
          <p:cNvSpPr txBox="1">
            <a:spLocks noChangeArrowheads="1"/>
          </p:cNvSpPr>
          <p:nvPr/>
        </p:nvSpPr>
        <p:spPr bwMode="auto">
          <a:xfrm>
            <a:off x="0" y="5657850"/>
            <a:ext cx="8763000" cy="110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a:r>
              <a:rPr lang="en-US" sz="2200" i="1"/>
              <a:t>IB focuses mostly on differential rate laws.  </a:t>
            </a:r>
          </a:p>
          <a:p>
            <a:pPr lvl="1"/>
            <a:r>
              <a:rPr lang="en-US" sz="2200" i="1"/>
              <a:t>AP students will come back to re-examine integrated rate laws in greater depth later in this course (when we get to IB options)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75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75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5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5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75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75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p:bldP spid="107524" grpId="0"/>
      <p:bldP spid="107525" grpId="0" animBg="1"/>
      <p:bldP spid="107526" grpId="0" animBg="1"/>
      <p:bldP spid="107528" grpId="0" animBg="1"/>
      <p:bldP spid="107529"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Reaction Order</a:t>
            </a:r>
          </a:p>
        </p:txBody>
      </p:sp>
      <p:sp>
        <p:nvSpPr>
          <p:cNvPr id="9219" name="Rectangle 3"/>
          <p:cNvSpPr>
            <a:spLocks noGrp="1" noChangeArrowheads="1"/>
          </p:cNvSpPr>
          <p:nvPr>
            <p:ph type="body" idx="1"/>
          </p:nvPr>
        </p:nvSpPr>
        <p:spPr>
          <a:xfrm>
            <a:off x="609600" y="1981200"/>
            <a:ext cx="8001000" cy="4343400"/>
          </a:xfrm>
        </p:spPr>
        <p:txBody>
          <a:bodyPr/>
          <a:lstStyle/>
          <a:p>
            <a:pPr eaLnBrk="1" hangingPunct="1"/>
            <a:r>
              <a:rPr lang="en-US" smtClean="0"/>
              <a:t>The </a:t>
            </a:r>
            <a:r>
              <a:rPr lang="en-US" b="1" smtClean="0"/>
              <a:t>reaction order</a:t>
            </a:r>
            <a:r>
              <a:rPr lang="en-US" smtClean="0"/>
              <a:t> for a reactant defines how the rate is affected by the concentration of that reactant.</a:t>
            </a:r>
          </a:p>
          <a:p>
            <a:pPr eaLnBrk="1" hangingPunct="1"/>
            <a:endParaRPr lang="en-US" smtClean="0"/>
          </a:p>
          <a:p>
            <a:pPr eaLnBrk="1" hangingPunct="1"/>
            <a:r>
              <a:rPr lang="en-US" smtClean="0"/>
              <a:t>The overall reaction order of a chemical reaction is the sum of the orders for the individual reactants in the rate law.</a:t>
            </a:r>
            <a:endParaRPr lang="en-US"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Reaction Order</a:t>
            </a:r>
          </a:p>
        </p:txBody>
      </p:sp>
      <p:sp>
        <p:nvSpPr>
          <p:cNvPr id="10243" name="Rectangle 3"/>
          <p:cNvSpPr>
            <a:spLocks noGrp="1" noChangeArrowheads="1"/>
          </p:cNvSpPr>
          <p:nvPr>
            <p:ph type="body" idx="1"/>
          </p:nvPr>
        </p:nvSpPr>
        <p:spPr>
          <a:xfrm>
            <a:off x="609600" y="1981200"/>
            <a:ext cx="8001000" cy="4343400"/>
          </a:xfrm>
        </p:spPr>
        <p:txBody>
          <a:bodyPr/>
          <a:lstStyle/>
          <a:p>
            <a:pPr eaLnBrk="1" hangingPunct="1"/>
            <a:r>
              <a:rPr lang="en-US" smtClean="0"/>
              <a:t>In general, the rate is proportional to the product of the concentrations of the reactants, each raised to a power.  </a:t>
            </a:r>
          </a:p>
          <a:p>
            <a:pPr eaLnBrk="1" hangingPunct="1"/>
            <a:r>
              <a:rPr lang="en-US" smtClean="0"/>
              <a:t>For the reaction </a:t>
            </a:r>
            <a:r>
              <a:rPr lang="en-US" b="1" smtClean="0"/>
              <a:t>aA + bB </a:t>
            </a:r>
            <a:r>
              <a:rPr lang="en-US" b="1" smtClean="0">
                <a:sym typeface="Symbol" pitchFamily="18" charset="2"/>
              </a:rPr>
              <a:t></a:t>
            </a:r>
            <a:r>
              <a:rPr lang="en-US" b="1" smtClean="0"/>
              <a:t> products</a:t>
            </a:r>
            <a:r>
              <a:rPr lang="en-US" smtClean="0"/>
              <a:t>, </a:t>
            </a:r>
          </a:p>
          <a:p>
            <a:pPr eaLnBrk="1" hangingPunct="1">
              <a:buFont typeface="Wingdings" pitchFamily="2" charset="2"/>
              <a:buNone/>
            </a:pPr>
            <a:endParaRPr lang="en-US" smtClean="0"/>
          </a:p>
          <a:p>
            <a:pPr eaLnBrk="1" hangingPunct="1">
              <a:buFont typeface="Wingdings" pitchFamily="2" charset="2"/>
              <a:buNone/>
            </a:pPr>
            <a:r>
              <a:rPr lang="en-US" smtClean="0"/>
              <a:t>			</a:t>
            </a:r>
            <a:r>
              <a:rPr lang="en-US" sz="4400" b="1" smtClean="0"/>
              <a:t>Rate = k[A]</a:t>
            </a:r>
            <a:r>
              <a:rPr lang="en-US" sz="4400" b="1" baseline="30000" smtClean="0"/>
              <a:t>m</a:t>
            </a:r>
            <a:r>
              <a:rPr lang="en-US" sz="4400" b="1" smtClean="0"/>
              <a:t>[B]</a:t>
            </a:r>
            <a:r>
              <a:rPr lang="en-US" sz="4400" b="1" baseline="30000" smtClean="0"/>
              <a:t>n</a:t>
            </a:r>
            <a:r>
              <a:rPr lang="en-US" b="1" smtClean="0"/>
              <a:t/>
            </a:r>
            <a:br>
              <a:rPr lang="en-US" b="1" smtClean="0"/>
            </a:br>
            <a:endParaRPr lang="en-US" b="1"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Reaction Order</a:t>
            </a:r>
          </a:p>
        </p:txBody>
      </p:sp>
      <p:sp>
        <p:nvSpPr>
          <p:cNvPr id="11267" name="Rectangle 3"/>
          <p:cNvSpPr>
            <a:spLocks noGrp="1" noChangeArrowheads="1"/>
          </p:cNvSpPr>
          <p:nvPr>
            <p:ph type="body" idx="1"/>
          </p:nvPr>
        </p:nvSpPr>
        <p:spPr>
          <a:xfrm>
            <a:off x="0" y="2133600"/>
            <a:ext cx="8915400" cy="4724400"/>
          </a:xfrm>
        </p:spPr>
        <p:txBody>
          <a:bodyPr/>
          <a:lstStyle/>
          <a:p>
            <a:pPr algn="ctr" eaLnBrk="1" hangingPunct="1">
              <a:buFont typeface="Wingdings" pitchFamily="2" charset="2"/>
              <a:buNone/>
            </a:pPr>
            <a:r>
              <a:rPr lang="en-US" sz="4400" b="1" smtClean="0"/>
              <a:t>Rate = k[A]</a:t>
            </a:r>
            <a:r>
              <a:rPr lang="en-US" sz="4400" b="1" baseline="30000" smtClean="0">
                <a:solidFill>
                  <a:srgbClr val="0033CC"/>
                </a:solidFill>
              </a:rPr>
              <a:t>m</a:t>
            </a:r>
            <a:r>
              <a:rPr lang="en-US" sz="4400" b="1" smtClean="0"/>
              <a:t>[B]</a:t>
            </a:r>
            <a:r>
              <a:rPr lang="en-US" sz="4400" b="1" baseline="30000" smtClean="0">
                <a:solidFill>
                  <a:srgbClr val="C00000"/>
                </a:solidFill>
              </a:rPr>
              <a:t>n</a:t>
            </a:r>
            <a:r>
              <a:rPr lang="en-US" sz="4400" b="1" baseline="30000" smtClean="0"/>
              <a:t/>
            </a:r>
            <a:br>
              <a:rPr lang="en-US" sz="4400" b="1" baseline="30000" smtClean="0"/>
            </a:br>
            <a:endParaRPr lang="en-US" sz="4400" b="1" smtClean="0"/>
          </a:p>
          <a:p>
            <a:pPr eaLnBrk="1" hangingPunct="1"/>
            <a:r>
              <a:rPr lang="en-US" sz="2800" smtClean="0"/>
              <a:t>The exponents </a:t>
            </a:r>
            <a:r>
              <a:rPr lang="en-US" sz="2800" smtClean="0">
                <a:solidFill>
                  <a:srgbClr val="0033CC"/>
                </a:solidFill>
              </a:rPr>
              <a:t>m</a:t>
            </a:r>
            <a:r>
              <a:rPr lang="en-US" sz="2800" smtClean="0"/>
              <a:t> and </a:t>
            </a:r>
            <a:r>
              <a:rPr lang="en-US" sz="2800" smtClean="0">
                <a:solidFill>
                  <a:srgbClr val="C00000"/>
                </a:solidFill>
              </a:rPr>
              <a:t>n </a:t>
            </a:r>
            <a:r>
              <a:rPr lang="en-US" sz="2800" smtClean="0"/>
              <a:t>are called </a:t>
            </a:r>
            <a:r>
              <a:rPr lang="en-US" sz="2800" b="1" smtClean="0"/>
              <a:t>reaction orders.</a:t>
            </a:r>
            <a:br>
              <a:rPr lang="en-US" sz="2800" b="1" smtClean="0"/>
            </a:br>
            <a:r>
              <a:rPr lang="en-US" sz="2800" b="1" smtClean="0"/>
              <a:t>  </a:t>
            </a:r>
            <a:endParaRPr lang="en-US" sz="2800" smtClean="0"/>
          </a:p>
          <a:p>
            <a:pPr lvl="1"/>
            <a:r>
              <a:rPr lang="en-US" sz="2400" smtClean="0"/>
              <a:t>The value of </a:t>
            </a:r>
            <a:r>
              <a:rPr lang="en-US" sz="2400" smtClean="0">
                <a:solidFill>
                  <a:srgbClr val="0033CC"/>
                </a:solidFill>
              </a:rPr>
              <a:t>m</a:t>
            </a:r>
            <a:r>
              <a:rPr lang="en-US" sz="2400" smtClean="0"/>
              <a:t> is the order of the rxn with respect to A.</a:t>
            </a:r>
          </a:p>
          <a:p>
            <a:pPr lvl="1"/>
            <a:r>
              <a:rPr lang="en-US" sz="2400" smtClean="0"/>
              <a:t>The value of </a:t>
            </a:r>
            <a:r>
              <a:rPr lang="en-US" sz="2400" smtClean="0">
                <a:solidFill>
                  <a:srgbClr val="C00000"/>
                </a:solidFill>
              </a:rPr>
              <a:t>n</a:t>
            </a:r>
            <a:r>
              <a:rPr lang="en-US" sz="2400" smtClean="0"/>
              <a:t> is the order of the rxn with respect to B. </a:t>
            </a:r>
          </a:p>
          <a:p>
            <a:pPr lvl="1"/>
            <a:r>
              <a:rPr lang="en-US" sz="2400" smtClean="0"/>
              <a:t>The sum (</a:t>
            </a:r>
            <a:r>
              <a:rPr lang="en-US" sz="2400" smtClean="0">
                <a:solidFill>
                  <a:srgbClr val="0033CC"/>
                </a:solidFill>
              </a:rPr>
              <a:t>m</a:t>
            </a:r>
            <a:r>
              <a:rPr lang="en-US" sz="2400" smtClean="0"/>
              <a:t> + </a:t>
            </a:r>
            <a:r>
              <a:rPr lang="en-US" sz="2400" smtClean="0">
                <a:solidFill>
                  <a:srgbClr val="C00000"/>
                </a:solidFill>
              </a:rPr>
              <a:t>n</a:t>
            </a:r>
            <a:r>
              <a:rPr lang="en-US" sz="2400" smtClean="0"/>
              <a:t>) is called the </a:t>
            </a:r>
            <a:r>
              <a:rPr lang="en-US" sz="2400" b="1" smtClean="0"/>
              <a:t>overall reaction order</a:t>
            </a:r>
            <a:r>
              <a:rPr lang="en-US" sz="240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26697</TotalTime>
  <Words>1521</Words>
  <Application>Microsoft Office PowerPoint</Application>
  <PresentationFormat>On-screen Show (4:3)</PresentationFormat>
  <Paragraphs>203</Paragraphs>
  <Slides>35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5" baseType="lpstr">
      <vt:lpstr>Arial</vt:lpstr>
      <vt:lpstr>Wingdings</vt:lpstr>
      <vt:lpstr>Times New Roman</vt:lpstr>
      <vt:lpstr>AbcBulletin</vt:lpstr>
      <vt:lpstr>Symbol</vt:lpstr>
      <vt:lpstr>Calibri</vt:lpstr>
      <vt:lpstr>Comic Sans MS</vt:lpstr>
      <vt:lpstr>Axis</vt:lpstr>
      <vt:lpstr>MathType 5.0 Equation</vt:lpstr>
      <vt:lpstr>Microsoft Equation 3.0</vt:lpstr>
      <vt:lpstr>Unit 6: Kinetics </vt:lpstr>
      <vt:lpstr> Expressing rxn rates in quantitative terms: </vt:lpstr>
      <vt:lpstr>Example: Reaction data for the reaction between butyl chloride (C4H9Cl) and water is given below.  Calculate the average reaction rate over this time period expressed as moles of C4H9Cl consumed per liter per second.</vt:lpstr>
      <vt:lpstr>Reaction Rate Laws</vt:lpstr>
      <vt:lpstr>Two forms of rate laws/expressions:</vt:lpstr>
      <vt:lpstr>PowerPoint Presentation</vt:lpstr>
      <vt:lpstr>Reaction Order</vt:lpstr>
      <vt:lpstr>Reaction Order</vt:lpstr>
      <vt:lpstr>Reaction Order</vt:lpstr>
      <vt:lpstr>Reaction Order</vt:lpstr>
      <vt:lpstr>Reaction Order</vt:lpstr>
      <vt:lpstr>Finding the rate law</vt:lpstr>
      <vt:lpstr>Using Initial Rates to Determine the Form of the Rate Law</vt:lpstr>
      <vt:lpstr>PowerPoint Presentation</vt:lpstr>
      <vt:lpstr>PowerPoint Presentation</vt:lpstr>
      <vt:lpstr>PowerPoint Presentation</vt:lpstr>
      <vt:lpstr>PowerPoint Presentation</vt:lpstr>
      <vt:lpstr>Knowing rate laws and rxn orders helps us predict how the reaction will proceed over time</vt:lpstr>
      <vt:lpstr>C-14 decay </vt:lpstr>
      <vt:lpstr>Deriving a rate expression by inspection of data </vt:lpstr>
      <vt:lpstr>Example: Experimental data obtained from the reaction between hydrogen and nitrogen monoxide at 1073 K is listed below.  Determine the rate expression and the value of the rate constant, k. </vt:lpstr>
      <vt:lpstr>Think about it…</vt:lpstr>
      <vt:lpstr>Example: Experimental data obtained from the reaction between hydrogen and nitrogen monoxide at 1073 K is listed below.  Determine the rate expression and the value of the rate constant, k. </vt:lpstr>
      <vt:lpstr>Example: Experimental data obtained from the reaction between hydrogen and nitrogen monoxide at 1073 K is listed below.  Determine the rate expression and the value of the rate constant, k. </vt:lpstr>
      <vt:lpstr>Graphical representations of reaction kinetics</vt:lpstr>
      <vt:lpstr>Graphical representations of reaction kinetics</vt:lpstr>
      <vt:lpstr>Graphical representations of reaction kinetics</vt:lpstr>
      <vt:lpstr>To review (know these)…</vt:lpstr>
      <vt:lpstr>Half-life, t½</vt:lpstr>
      <vt:lpstr>Half-life, t½</vt:lpstr>
      <vt:lpstr>Half-life, t½</vt:lpstr>
      <vt:lpstr>Half-life, t½</vt:lpstr>
      <vt:lpstr>Half-life, t½</vt:lpstr>
      <vt:lpstr>PowerPoint Presentation</vt:lpstr>
      <vt:lpstr>Half-life, t½</vt:lpstr>
    </vt:vector>
  </TitlesOfParts>
  <Company>CVUSD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Reaction Rates</dc:title>
  <dc:creator>ddogancay</dc:creator>
  <cp:lastModifiedBy>Dogancay, Deborah</cp:lastModifiedBy>
  <cp:revision>80</cp:revision>
  <cp:lastPrinted>2011-11-22T00:02:55Z</cp:lastPrinted>
  <dcterms:created xsi:type="dcterms:W3CDTF">2009-11-23T15:22:01Z</dcterms:created>
  <dcterms:modified xsi:type="dcterms:W3CDTF">2011-11-22T00:03:05Z</dcterms:modified>
</cp:coreProperties>
</file>