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16"/>
  </p:notesMasterIdLst>
  <p:sldIdLst>
    <p:sldId id="256" r:id="rId2"/>
    <p:sldId id="327" r:id="rId3"/>
    <p:sldId id="328" r:id="rId4"/>
    <p:sldId id="259" r:id="rId5"/>
    <p:sldId id="329" r:id="rId6"/>
    <p:sldId id="330" r:id="rId7"/>
    <p:sldId id="299" r:id="rId8"/>
    <p:sldId id="331" r:id="rId9"/>
    <p:sldId id="332" r:id="rId10"/>
    <p:sldId id="302" r:id="rId11"/>
    <p:sldId id="306" r:id="rId12"/>
    <p:sldId id="333" r:id="rId13"/>
    <p:sldId id="334" r:id="rId14"/>
    <p:sldId id="33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28D54C-C386-4A17-B71C-8C2AD94125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CD4C0"/>
                </a:solidFill>
              </a:defRPr>
            </a:lvl1pPr>
          </a:lstStyle>
          <a:p>
            <a:fld id="{57049746-095D-4067-9FCB-70AE87A5D7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3589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208AD-E892-44F2-A65C-8897C0BCD3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68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5A46C-3E56-4FBA-BBC6-0CF1CFA432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17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B8EA4-242E-4002-AE3E-64B1E09B43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59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CD4C0"/>
                </a:solidFill>
              </a:defRPr>
            </a:lvl1pPr>
          </a:lstStyle>
          <a:p>
            <a:fld id="{8CE40AEE-D3DD-46CA-BF04-39A288E683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563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AF2A2-7382-403E-9225-A19AF91C3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18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FBAE1-D2EE-4BDF-BAB1-859B52356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88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96B6A-5C83-48F6-8076-554CB97D28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09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4A8E3-99CF-4E11-8F8A-ECB95C8C6F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289E6-D183-4A6C-8C84-F86173FC3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67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D9C64370-E568-444D-8B07-6631C09D0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04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4B251A"/>
                </a:solidFill>
              </a:defRPr>
            </a:lvl1pPr>
          </a:lstStyle>
          <a:p>
            <a:fld id="{79C246C9-E90A-4401-8D39-F3B9F3FBFD8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2" r:id="rId2"/>
    <p:sldLayoutId id="2147483881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82" r:id="rId9"/>
    <p:sldLayoutId id="2147483878" r:id="rId10"/>
    <p:sldLayoutId id="21474838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TOPIC 4</a:t>
            </a:r>
            <a:br>
              <a:rPr lang="en-US" dirty="0"/>
            </a:br>
            <a:r>
              <a:rPr lang="en-US" dirty="0"/>
              <a:t>CHEMICAL BONDING AND STRUCTURE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endParaRPr lang="en-US" altLang="en-US" sz="2800" smtClean="0">
              <a:solidFill>
                <a:schemeClr val="tx2"/>
              </a:solidFill>
            </a:endParaRPr>
          </a:p>
          <a:p>
            <a:pPr marR="0" eaLnBrk="1" hangingPunct="1">
              <a:lnSpc>
                <a:spcPct val="80000"/>
              </a:lnSpc>
            </a:pPr>
            <a:r>
              <a:rPr lang="en-US" altLang="en-US" sz="2800" smtClean="0">
                <a:solidFill>
                  <a:schemeClr val="tx2"/>
                </a:solidFill>
              </a:rPr>
              <a:t>4.2</a:t>
            </a:r>
          </a:p>
          <a:p>
            <a:pPr marR="0" eaLnBrk="1" hangingPunct="1">
              <a:lnSpc>
                <a:spcPct val="80000"/>
              </a:lnSpc>
            </a:pPr>
            <a:r>
              <a:rPr lang="en-US" altLang="en-US" sz="2800" smtClean="0">
                <a:solidFill>
                  <a:schemeClr val="tx2"/>
                </a:solidFill>
              </a:rPr>
              <a:t>COVALENT BONDING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7162800" y="6149975"/>
            <a:ext cx="1981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/>
              <a:t>By: Merinda Sautel</a:t>
            </a:r>
          </a:p>
          <a:p>
            <a:pPr algn="r"/>
            <a:r>
              <a:rPr lang="en-US" altLang="en-US" sz="1000"/>
              <a:t>Alameda Int’l Jr/Sr High School</a:t>
            </a:r>
          </a:p>
          <a:p>
            <a:pPr algn="r"/>
            <a:r>
              <a:rPr lang="en-US" altLang="en-US" sz="1000"/>
              <a:t>Lakewood, CO</a:t>
            </a:r>
          </a:p>
          <a:p>
            <a:pPr algn="r"/>
            <a:r>
              <a:rPr lang="en-US" altLang="en-US" sz="1000"/>
              <a:t>msautel@jeffco.k12.co.us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COVALENT CHARACTER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58963"/>
            <a:ext cx="8534400" cy="5684837"/>
          </a:xfrm>
        </p:spPr>
        <p:txBody>
          <a:bodyPr/>
          <a:lstStyle/>
          <a:p>
            <a:pPr eaLnBrk="1" hangingPunct="1"/>
            <a:r>
              <a:rPr lang="en-US" altLang="en-US" smtClean="0"/>
              <a:t>You can predict covalent character by two ways:</a:t>
            </a:r>
          </a:p>
          <a:p>
            <a:pPr lvl="1" eaLnBrk="1" hangingPunct="1"/>
            <a:r>
              <a:rPr lang="en-US" altLang="en-US" smtClean="0"/>
              <a:t>Position on the Periodic Table</a:t>
            </a:r>
          </a:p>
          <a:p>
            <a:pPr lvl="1" eaLnBrk="1" hangingPunct="1"/>
            <a:r>
              <a:rPr lang="en-US" altLang="en-US" smtClean="0"/>
              <a:t>Electronegativity differences</a:t>
            </a:r>
          </a:p>
          <a:p>
            <a:pPr eaLnBrk="1" hangingPunct="1"/>
            <a:r>
              <a:rPr lang="en-US" altLang="en-US" smtClean="0"/>
              <a:t>Position on the Periodic Table</a:t>
            </a:r>
          </a:p>
          <a:p>
            <a:pPr lvl="1" eaLnBrk="1" hangingPunct="1"/>
            <a:r>
              <a:rPr lang="en-US" altLang="en-US" smtClean="0"/>
              <a:t>Covalent compounds tend to form between 2 non-metals.</a:t>
            </a:r>
          </a:p>
          <a:p>
            <a:pPr lvl="1" eaLnBrk="1" hangingPunct="1"/>
            <a:r>
              <a:rPr lang="en-US" altLang="en-US" smtClean="0"/>
              <a:t>The closer together two elements are, the more covalent.</a:t>
            </a:r>
          </a:p>
          <a:p>
            <a:pPr eaLnBrk="1" hangingPunct="1"/>
            <a:r>
              <a:rPr lang="en-US" altLang="en-US" smtClean="0"/>
              <a:t>Electronegativity</a:t>
            </a:r>
          </a:p>
          <a:p>
            <a:pPr lvl="1" eaLnBrk="1" hangingPunct="1"/>
            <a:r>
              <a:rPr lang="en-US" altLang="en-US" smtClean="0"/>
              <a:t>Electronegativity values are given in Table 8 of the IB Data Booklet.</a:t>
            </a:r>
          </a:p>
          <a:p>
            <a:pPr lvl="1" eaLnBrk="1" hangingPunct="1"/>
            <a:r>
              <a:rPr lang="en-US" altLang="en-US" smtClean="0"/>
              <a:t>Differences less than 1.8 are considered to be covalent.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POLARITY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534400" cy="5684838"/>
          </a:xfrm>
        </p:spPr>
        <p:txBody>
          <a:bodyPr/>
          <a:lstStyle/>
          <a:p>
            <a:pPr eaLnBrk="1" hangingPunct="1"/>
            <a:r>
              <a:rPr lang="en-US" altLang="en-US" smtClean="0"/>
              <a:t>A bond that is unsymmetrical with respect to electron distribution is said to be polar.</a:t>
            </a:r>
          </a:p>
          <a:p>
            <a:pPr eaLnBrk="1" hangingPunct="1"/>
            <a:r>
              <a:rPr lang="en-US" altLang="en-US" smtClean="0"/>
              <a:t>The term dipole means the bond has an area of positive charge and an area of negative charge. (delta symbol)</a:t>
            </a:r>
          </a:p>
          <a:p>
            <a:pPr eaLnBrk="1" hangingPunct="1"/>
            <a:r>
              <a:rPr lang="en-US" altLang="en-US" smtClean="0"/>
              <a:t>The Pauling scale predicts polarity by using electronegativity differences.</a:t>
            </a:r>
          </a:p>
          <a:p>
            <a:pPr eaLnBrk="1" hangingPunct="1"/>
            <a:r>
              <a:rPr lang="en-US" altLang="en-US" smtClean="0"/>
              <a:t>Values of 0.0-0.4 are considered non-polar covalent.</a:t>
            </a:r>
          </a:p>
          <a:p>
            <a:pPr eaLnBrk="1" hangingPunct="1"/>
            <a:r>
              <a:rPr lang="en-US" altLang="en-US" smtClean="0"/>
              <a:t>Values between 0.4 and 1.8 are considered polar covalent.</a:t>
            </a:r>
          </a:p>
          <a:p>
            <a:pPr eaLnBrk="1" hangingPunct="1"/>
            <a:r>
              <a:rPr lang="en-US" altLang="en-US" smtClean="0"/>
              <a:t>Values greater than and equal to 1.8 are considered ionic.</a:t>
            </a:r>
          </a:p>
          <a:p>
            <a:pPr eaLnBrk="1" hangingPunct="1"/>
            <a:r>
              <a:rPr lang="en-US" altLang="en-US" smtClean="0"/>
              <a:t>Basically, the greater the electronegativity difference, the more polar the bond.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GUIDANCE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Bond polarity can be shown either with partial charges, dipoles or vectors.</a:t>
            </a:r>
            <a:endParaRPr lang="en-US" altLang="en-US" sz="4000" b="1" baseline="30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GUIDANCE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Electronegativity values are given in the data booklet on page 8.</a:t>
            </a:r>
            <a:endParaRPr lang="en-US" altLang="en-US" sz="4000" b="1" baseline="30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772400" cy="1143000"/>
          </a:xfrm>
        </p:spPr>
        <p:txBody>
          <a:bodyPr/>
          <a:lstStyle/>
          <a:p>
            <a:r>
              <a:rPr lang="en-US" altLang="en-US" smtClean="0"/>
              <a:t>Citations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876800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400" smtClean="0"/>
              <a:t>International Baccalaureate Organization. Chemistry Guide, First assessment 2016. Updated 2015.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1200" smtClean="0"/>
          </a:p>
          <a:p>
            <a:pPr marL="0" indent="0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400" smtClean="0"/>
              <a:t>Brown, Catrin, and Mike Ford. </a:t>
            </a:r>
            <a:r>
              <a:rPr lang="en-US" altLang="en-US" sz="2400" i="1" smtClean="0"/>
              <a:t>Higher Level Chemistry</a:t>
            </a:r>
            <a:r>
              <a:rPr lang="en-US" altLang="en-US" sz="2400" smtClean="0"/>
              <a:t>. 2nd ed. N.p.: Pearson Baccalaureate, 2014. Print. </a:t>
            </a:r>
            <a:br>
              <a:rPr lang="en-US" altLang="en-US" sz="2400" smtClean="0"/>
            </a:br>
            <a:r>
              <a:rPr lang="en-US" altLang="en-US" sz="2400" smtClean="0"/>
              <a:t>ISBN 978 1 447 95975 5</a:t>
            </a:r>
          </a:p>
          <a:p>
            <a:pPr marL="0" indent="0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400" smtClean="0"/>
              <a:t>eBook 978 1 447 95976 2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120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400" smtClean="0"/>
              <a:t>Most of the information found in this power point comes directly from this textbook.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120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400" smtClean="0"/>
              <a:t>The power point has been made to directly complement the Higher Level Chemistry textbook by Brown and Ford and is used for direct instructional purposes only.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7200" b="1" smtClean="0"/>
              <a:t>ESSENTIAL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163"/>
            <a:ext cx="8839200" cy="4694237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3600" b="1" dirty="0" smtClean="0"/>
              <a:t>Covalent compounds form by the sharing of electrons.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NATURE OF SCIENCE (2.5)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 dirty="0" smtClean="0"/>
              <a:t>Looking for trends and discrepancies – compounds containing non-metals have different properties than compounds that contain non-metals and metals.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NATURE OF SCIENCE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2.2)</a:t>
            </a:r>
          </a:p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 dirty="0" smtClean="0"/>
              <a:t>Use theories to explain natural phenomena – Lewis introduced a class of compounds which share electrons. Pauling used the idea of electronegativity to explain unequal sharing of electrons.</a:t>
            </a:r>
            <a:endParaRPr lang="en-US" sz="2400" b="1" dirty="0"/>
          </a:p>
          <a:p>
            <a:pPr marL="0" indent="0" algn="ctr" eaLnBrk="1" hangingPunct="1">
              <a:buFont typeface="Wingdings 2" panose="05020102010507070707" pitchFamily="18" charset="2"/>
              <a:buNone/>
              <a:defRPr/>
            </a:pPr>
            <a:r>
              <a:rPr lang="en-US" sz="2800" b="1" dirty="0" smtClean="0"/>
              <a:t>.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UNDERSTANDING/KEY IDEA 4.2.A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A covalent bond is formed by the electrostatic attraction between a shared pair of electrons and the positively charged nuclei.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ELECTRON SHARING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When atoms of 2 non-metals react together, each is seeking to gain electrons in order to achieve the stable electron configuration of a noble gas.</a:t>
            </a:r>
          </a:p>
          <a:p>
            <a:pPr eaLnBrk="1" hangingPunct="1"/>
            <a:r>
              <a:rPr lang="en-US" altLang="en-US" smtClean="0"/>
              <a:t>This tendency to form a stable arrangement of 8 electrons in the outer shell is referred to as the octet rule.</a:t>
            </a:r>
          </a:p>
          <a:p>
            <a:pPr eaLnBrk="1" hangingPunct="1"/>
            <a:r>
              <a:rPr lang="en-US" altLang="en-US" smtClean="0"/>
              <a:t>The shared pair of electrons is concentrated in the region between the 2 positively charged nuclei. </a:t>
            </a:r>
          </a:p>
          <a:p>
            <a:pPr eaLnBrk="1" hangingPunct="1"/>
            <a:r>
              <a:rPr lang="en-US" altLang="en-US" smtClean="0"/>
              <a:t>The electrostatic attraction between the 2 nuclei and the electrons constitutes the covalent bond.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UNDERSTANDING/KEY IDEA 4.2.B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Single, double and triple covalent bonds involve one, two and three shared pairs of electrons, respectively.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UNDERSTANDING/KEY IDEA 4.2.C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Bond length decreases and bond strength increases as the number of shared electrons increases.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BOND LENGTH AND BOND STRENGTH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Triple bonds are stronger than double bonds which are stronger than single bonds.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strength of the bond is a measure of how much energy is required to break the bond.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Triple bonds are shorter than double bonds which are shorter than single bonds.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number of shared electrons is greater in multiple bonds causing the electrostatic attraction to be stronger; therefore, causing the bonds to be shorter in length.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A single bond contains only one sigma bond.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A double bond contains one sigma and one pi bond.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A triple bond contains one sigma and two pi bonds.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UNDERSTANDING/KEY IDEA 4.2.D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Bond polarity results from the difference in electronegativities of the bonded atoms.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600200"/>
          </a:xfrm>
        </p:spPr>
        <p:txBody>
          <a:bodyPr/>
          <a:lstStyle/>
          <a:p>
            <a:pPr algn="ctr" eaLnBrk="1" hangingPunct="1"/>
            <a:r>
              <a:rPr lang="en-US" altLang="en-US" sz="5400" b="1" smtClean="0"/>
              <a:t>APPLICATION/SKILLS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4419600"/>
          </a:xfrm>
        </p:spPr>
        <p:txBody>
          <a:bodyPr/>
          <a:lstStyle/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sz="3600" b="1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4000" b="1" smtClean="0"/>
              <a:t>Be able to deduce the polar nature of a covalent bond from electronegativity values.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FBF6A9C1EB6C4D4485A7D90D7DD87268" ma:contentTypeVersion="8" ma:contentTypeDescription="新建文档。" ma:contentTypeScope="" ma:versionID="4981161ec4bad9435d320cc1dedde43c">
  <xsd:schema xmlns:xsd="http://www.w3.org/2001/XMLSchema" xmlns:xs="http://www.w3.org/2001/XMLSchema" xmlns:p="http://schemas.microsoft.com/office/2006/metadata/properties" xmlns:ns2="27bb62c2-c556-43bb-a593-26a4baf9015e" xmlns:ns3="059f8015-0a6c-4f46-987f-9ee2f329a011" targetNamespace="http://schemas.microsoft.com/office/2006/metadata/properties" ma:root="true" ma:fieldsID="fc0a308c63a8f5ee4b011dc45c9223c2" ns2:_="" ns3:_="">
    <xsd:import namespace="27bb62c2-c556-43bb-a593-26a4baf9015e"/>
    <xsd:import namespace="059f8015-0a6c-4f46-987f-9ee2f329a0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bb62c2-c556-43bb-a593-26a4baf90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f8015-0a6c-4f46-987f-9ee2f329a01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享对象详细信息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994621-64B1-48E5-A5DF-0A727115BC3E}"/>
</file>

<file path=customXml/itemProps2.xml><?xml version="1.0" encoding="utf-8"?>
<ds:datastoreItem xmlns:ds="http://schemas.openxmlformats.org/officeDocument/2006/customXml" ds:itemID="{48FAFC7E-41D0-411F-8476-7C62ADEC1075}"/>
</file>

<file path=customXml/itemProps3.xml><?xml version="1.0" encoding="utf-8"?>
<ds:datastoreItem xmlns:ds="http://schemas.openxmlformats.org/officeDocument/2006/customXml" ds:itemID="{5965D23D-678F-48C1-8BC6-56460CC3595A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505</TotalTime>
  <Words>595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Constantia</vt:lpstr>
      <vt:lpstr>Wingdings 2</vt:lpstr>
      <vt:lpstr>Flow</vt:lpstr>
      <vt:lpstr>TOPIC 4 CHEMICAL BONDING AND STRUCTURE</vt:lpstr>
      <vt:lpstr>ESSENTIAL IDEA</vt:lpstr>
      <vt:lpstr>UNDERSTANDING/KEY IDEA 4.2.A</vt:lpstr>
      <vt:lpstr>ELECTRON SHARING</vt:lpstr>
      <vt:lpstr>UNDERSTANDING/KEY IDEA 4.2.B</vt:lpstr>
      <vt:lpstr>UNDERSTANDING/KEY IDEA 4.2.C</vt:lpstr>
      <vt:lpstr>BOND LENGTH AND BOND STRENGTH</vt:lpstr>
      <vt:lpstr>UNDERSTANDING/KEY IDEA 4.2.D</vt:lpstr>
      <vt:lpstr>APPLICATION/SKILLS</vt:lpstr>
      <vt:lpstr>COVALENT CHARACTER</vt:lpstr>
      <vt:lpstr>POLARITY</vt:lpstr>
      <vt:lpstr>GUIDANCE</vt:lpstr>
      <vt:lpstr>GUIDANCE</vt:lpstr>
      <vt:lpstr>Citations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Muya</dc:creator>
  <cp:lastModifiedBy>Peter Muya</cp:lastModifiedBy>
  <cp:revision>68</cp:revision>
  <cp:lastPrinted>1601-01-01T00:00:00Z</cp:lastPrinted>
  <dcterms:created xsi:type="dcterms:W3CDTF">1601-01-01T00:00:00Z</dcterms:created>
  <dcterms:modified xsi:type="dcterms:W3CDTF">2020-02-03T09:50:11Z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0x010100FBF6A9C1EB6C4D4485A7D90D7DD87268</vt:lpwstr>
  </property>
</Properties>
</file>