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Lst>
  <p:notesMasterIdLst>
    <p:notesMasterId r:id="rId79"/>
  </p:notesMasterIdLst>
  <p:handoutMasterIdLst>
    <p:handoutMasterId r:id="rId80"/>
  </p:handoutMasterIdLst>
  <p:sldIdLst>
    <p:sldId id="256" r:id="rId4"/>
    <p:sldId id="340" r:id="rId5"/>
    <p:sldId id="367" r:id="rId6"/>
    <p:sldId id="347" r:id="rId7"/>
    <p:sldId id="348" r:id="rId8"/>
    <p:sldId id="349" r:id="rId9"/>
    <p:sldId id="350" r:id="rId10"/>
    <p:sldId id="351" r:id="rId11"/>
    <p:sldId id="352" r:id="rId12"/>
    <p:sldId id="353" r:id="rId13"/>
    <p:sldId id="354" r:id="rId14"/>
    <p:sldId id="355" r:id="rId15"/>
    <p:sldId id="356" r:id="rId16"/>
    <p:sldId id="357" r:id="rId17"/>
    <p:sldId id="257" r:id="rId18"/>
    <p:sldId id="358" r:id="rId19"/>
    <p:sldId id="339" r:id="rId20"/>
    <p:sldId id="260" r:id="rId21"/>
    <p:sldId id="261" r:id="rId22"/>
    <p:sldId id="258" r:id="rId23"/>
    <p:sldId id="262" r:id="rId24"/>
    <p:sldId id="263" r:id="rId25"/>
    <p:sldId id="264" r:id="rId26"/>
    <p:sldId id="265" r:id="rId27"/>
    <p:sldId id="266" r:id="rId28"/>
    <p:sldId id="267" r:id="rId29"/>
    <p:sldId id="268" r:id="rId30"/>
    <p:sldId id="341" r:id="rId31"/>
    <p:sldId id="284" r:id="rId32"/>
    <p:sldId id="285" r:id="rId33"/>
    <p:sldId id="286" r:id="rId34"/>
    <p:sldId id="287" r:id="rId35"/>
    <p:sldId id="288" r:id="rId36"/>
    <p:sldId id="289" r:id="rId37"/>
    <p:sldId id="290" r:id="rId38"/>
    <p:sldId id="291" r:id="rId39"/>
    <p:sldId id="342" r:id="rId40"/>
    <p:sldId id="338" r:id="rId41"/>
    <p:sldId id="294" r:id="rId42"/>
    <p:sldId id="337" r:id="rId43"/>
    <p:sldId id="295" r:id="rId44"/>
    <p:sldId id="296" r:id="rId45"/>
    <p:sldId id="297" r:id="rId46"/>
    <p:sldId id="302" r:id="rId47"/>
    <p:sldId id="343" r:id="rId48"/>
    <p:sldId id="344" r:id="rId49"/>
    <p:sldId id="298" r:id="rId50"/>
    <p:sldId id="299" r:id="rId51"/>
    <p:sldId id="300" r:id="rId52"/>
    <p:sldId id="270" r:id="rId53"/>
    <p:sldId id="280" r:id="rId54"/>
    <p:sldId id="271" r:id="rId55"/>
    <p:sldId id="274" r:id="rId56"/>
    <p:sldId id="345" r:id="rId57"/>
    <p:sldId id="346" r:id="rId58"/>
    <p:sldId id="305" r:id="rId59"/>
    <p:sldId id="310" r:id="rId60"/>
    <p:sldId id="311" r:id="rId61"/>
    <p:sldId id="325" r:id="rId62"/>
    <p:sldId id="307" r:id="rId63"/>
    <p:sldId id="308" r:id="rId64"/>
    <p:sldId id="312" r:id="rId65"/>
    <p:sldId id="313" r:id="rId66"/>
    <p:sldId id="314" r:id="rId67"/>
    <p:sldId id="275" r:id="rId68"/>
    <p:sldId id="277" r:id="rId69"/>
    <p:sldId id="276" r:id="rId70"/>
    <p:sldId id="359" r:id="rId71"/>
    <p:sldId id="360" r:id="rId72"/>
    <p:sldId id="361" r:id="rId73"/>
    <p:sldId id="362" r:id="rId74"/>
    <p:sldId id="363" r:id="rId75"/>
    <p:sldId id="364" r:id="rId76"/>
    <p:sldId id="365" r:id="rId77"/>
    <p:sldId id="366" r:id="rId78"/>
  </p:sldIdLst>
  <p:sldSz cx="9144000" cy="6858000" type="screen4x3"/>
  <p:notesSz cx="6858000" cy="9144000"/>
  <p:custDataLst>
    <p:custData r:id="rId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92" autoAdjust="0"/>
  </p:normalViewPr>
  <p:slideViewPr>
    <p:cSldViewPr>
      <p:cViewPr>
        <p:scale>
          <a:sx n="54" d="100"/>
          <a:sy n="54" d="100"/>
        </p:scale>
        <p:origin x="-1608"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handoutMaster" Target="handoutMasters/handoutMaster1.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7510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E35C6763-E85B-4240-82DB-BC008FF649B4}" type="datetimeFigureOut">
              <a:rPr lang="en-US"/>
              <a:pPr>
                <a:defRPr/>
              </a:pPr>
              <a:t>9/26/2011</a:t>
            </a:fld>
            <a:endParaRPr lang="en-US"/>
          </a:p>
        </p:txBody>
      </p:sp>
      <p:sp>
        <p:nvSpPr>
          <p:cNvPr id="17510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7510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997FA3B-FF8B-4A98-8677-EC108E40FDC2}" type="slidenum">
              <a:rPr lang="en-US"/>
              <a:pPr>
                <a:defRPr/>
              </a:pPr>
              <a:t>‹#›</a:t>
            </a:fld>
            <a:endParaRPr lang="en-US"/>
          </a:p>
        </p:txBody>
      </p:sp>
    </p:spTree>
    <p:extLst>
      <p:ext uri="{BB962C8B-B14F-4D97-AF65-F5344CB8AC3E}">
        <p14:creationId xmlns:p14="http://schemas.microsoft.com/office/powerpoint/2010/main" val="427015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798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2961CA4-DFA5-4624-994B-2D7F01732187}" type="slidenum">
              <a:rPr lang="en-US"/>
              <a:pPr>
                <a:defRPr/>
              </a:pPr>
              <a:t>‹#›</a:t>
            </a:fld>
            <a:endParaRPr lang="en-US"/>
          </a:p>
        </p:txBody>
      </p:sp>
    </p:spTree>
    <p:extLst>
      <p:ext uri="{BB962C8B-B14F-4D97-AF65-F5344CB8AC3E}">
        <p14:creationId xmlns:p14="http://schemas.microsoft.com/office/powerpoint/2010/main" val="2976466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44A927-8F7F-4A91-927D-BF9C423566B4}" type="slidenum">
              <a:rPr lang="en-US" smtClean="0"/>
              <a:pPr eaLnBrk="1" hangingPunct="1"/>
              <a:t>1</a:t>
            </a:fld>
            <a:endParaRPr 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AE5447-3C15-4F20-BDA5-5B4DBD5D4A85}" type="slidenum">
              <a:rPr lang="en-US" smtClean="0">
                <a:solidFill>
                  <a:srgbClr val="000000"/>
                </a:solidFill>
              </a:rPr>
              <a:pPr eaLnBrk="1" hangingPunct="1"/>
              <a:t>12</a:t>
            </a:fld>
            <a:endParaRPr lang="en-US" smtClean="0">
              <a:solidFill>
                <a:srgbClr val="000000"/>
              </a:solidFill>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2C9541-D5B1-4121-937C-472138689D57}" type="slidenum">
              <a:rPr lang="en-US" smtClean="0">
                <a:solidFill>
                  <a:srgbClr val="000000"/>
                </a:solidFill>
              </a:rPr>
              <a:pPr eaLnBrk="1" hangingPunct="1"/>
              <a:t>13</a:t>
            </a:fld>
            <a:endParaRPr lang="en-US" smtClean="0">
              <a:solidFill>
                <a:srgbClr val="000000"/>
              </a:solidFill>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590AEF-CC22-430E-A541-93F7B8EF3F2F}" type="slidenum">
              <a:rPr lang="en-US" smtClean="0">
                <a:solidFill>
                  <a:srgbClr val="000000"/>
                </a:solidFill>
              </a:rPr>
              <a:pPr eaLnBrk="1" hangingPunct="1"/>
              <a:t>14</a:t>
            </a:fld>
            <a:endParaRPr lang="en-US" smtClean="0">
              <a:solidFill>
                <a:srgbClr val="000000"/>
              </a:solidFill>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6627E2-35EA-4BF9-BDEC-173F0858F633}" type="slidenum">
              <a:rPr lang="en-US" smtClean="0"/>
              <a:pPr eaLnBrk="1" hangingPunct="1"/>
              <a:t>15</a:t>
            </a:fld>
            <a:endParaRPr lang="en-US"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B6C4B6-7FB2-4912-9AD2-CF5413289C8C}" type="slidenum">
              <a:rPr lang="en-US" smtClean="0">
                <a:solidFill>
                  <a:srgbClr val="000000"/>
                </a:solidFill>
              </a:rPr>
              <a:pPr eaLnBrk="1" hangingPunct="1"/>
              <a:t>16</a:t>
            </a:fld>
            <a:endParaRPr lang="en-US" smtClean="0">
              <a:solidFill>
                <a:srgbClr val="000000"/>
              </a:solidFill>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F34544-0617-4ACB-A07C-17F307A1B825}" type="slidenum">
              <a:rPr lang="en-US" smtClean="0">
                <a:solidFill>
                  <a:srgbClr val="000000"/>
                </a:solidFill>
              </a:rPr>
              <a:pPr eaLnBrk="1" hangingPunct="1"/>
              <a:t>17</a:t>
            </a:fld>
            <a:endParaRPr lang="en-US" smtClean="0">
              <a:solidFill>
                <a:srgbClr val="000000"/>
              </a:solidFill>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CBC9C2-BAA2-43BE-B4DF-891A5149B631}" type="slidenum">
              <a:rPr lang="en-US" smtClean="0"/>
              <a:pPr eaLnBrk="1" hangingPunct="1"/>
              <a:t>18</a:t>
            </a:fld>
            <a:endParaRPr lang="en-US"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57F7DC-FA73-4C61-A109-B5D7BB74B9DD}" type="slidenum">
              <a:rPr lang="en-US" smtClean="0"/>
              <a:pPr eaLnBrk="1" hangingPunct="1"/>
              <a:t>19</a:t>
            </a:fld>
            <a:endParaRPr 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7F4DF5-6054-45AB-91E1-E912AAF3B90B}" type="slidenum">
              <a:rPr lang="en-US" smtClean="0"/>
              <a:pPr eaLnBrk="1" hangingPunct="1"/>
              <a:t>20</a:t>
            </a:fld>
            <a:endParaRPr 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3BA8FA-E606-4DD9-BCA2-5D19426E1095}" type="slidenum">
              <a:rPr lang="en-US" smtClean="0"/>
              <a:pPr eaLnBrk="1" hangingPunct="1"/>
              <a:t>21</a:t>
            </a:fld>
            <a:endParaRPr lang="en-US"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1EF88B-9C10-4D51-872D-D561ABCE9508}" type="slidenum">
              <a:rPr lang="en-US" smtClean="0">
                <a:solidFill>
                  <a:srgbClr val="000000"/>
                </a:solidFill>
              </a:rPr>
              <a:pPr eaLnBrk="1" hangingPunct="1"/>
              <a:t>4</a:t>
            </a:fld>
            <a:endParaRPr lang="en-US" smtClean="0">
              <a:solidFill>
                <a:srgbClr val="000000"/>
              </a:solidFill>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4EEEA5-8231-4676-ACBC-1D4030627589}" type="slidenum">
              <a:rPr lang="en-US" smtClean="0"/>
              <a:pPr eaLnBrk="1" hangingPunct="1"/>
              <a:t>22</a:t>
            </a:fld>
            <a:endParaRPr lang="en-US"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D0F128-65C9-42BC-ADD4-207CA289936F}" type="slidenum">
              <a:rPr lang="en-US" smtClean="0"/>
              <a:pPr eaLnBrk="1" hangingPunct="1"/>
              <a:t>23</a:t>
            </a:fld>
            <a:endParaRPr lang="en-US"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7C2984-DCCB-43C2-96D8-B4FCA85F0B7F}" type="slidenum">
              <a:rPr lang="en-US" smtClean="0"/>
              <a:pPr eaLnBrk="1" hangingPunct="1"/>
              <a:t>24</a:t>
            </a:fld>
            <a:endParaRPr lang="en-US"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15EDBC-D78B-4DBB-BECB-95CF7D95C84D}" type="slidenum">
              <a:rPr lang="en-US" smtClean="0"/>
              <a:pPr eaLnBrk="1" hangingPunct="1"/>
              <a:t>25</a:t>
            </a:fld>
            <a:endParaRPr lang="en-US" smtClean="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6046EC-69FC-4593-AAD1-6813C972E903}" type="slidenum">
              <a:rPr lang="en-US" smtClean="0"/>
              <a:pPr eaLnBrk="1" hangingPunct="1"/>
              <a:t>26</a:t>
            </a:fld>
            <a:endParaRPr lang="en-US"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7E9F25-1DA2-45F7-8687-2F91E05994BE}" type="slidenum">
              <a:rPr lang="en-US" smtClean="0"/>
              <a:pPr eaLnBrk="1" hangingPunct="1"/>
              <a:t>27</a:t>
            </a:fld>
            <a:endParaRPr lang="en-US" smtClean="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4BF422-2E66-4C7B-9450-500CE18FA170}" type="slidenum">
              <a:rPr lang="en-US" smtClean="0"/>
              <a:pPr eaLnBrk="1" hangingPunct="1"/>
              <a:t>28</a:t>
            </a:fld>
            <a:endParaRPr lang="en-US"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DD8D80-637D-4074-A3FE-C369BA979DBA}" type="slidenum">
              <a:rPr lang="en-US" smtClean="0"/>
              <a:pPr eaLnBrk="1" hangingPunct="1"/>
              <a:t>29</a:t>
            </a:fld>
            <a:endParaRPr lang="en-US" smtClean="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D96713-DC76-4EA3-869E-05E52FE2CFA8}" type="slidenum">
              <a:rPr lang="en-US" smtClean="0"/>
              <a:pPr eaLnBrk="1" hangingPunct="1"/>
              <a:t>30</a:t>
            </a:fld>
            <a:endParaRPr lang="en-US"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3BDB03-148C-4C26-9B56-51247E7AD03C}" type="slidenum">
              <a:rPr lang="en-US" smtClean="0"/>
              <a:pPr eaLnBrk="1" hangingPunct="1"/>
              <a:t>31</a:t>
            </a:fld>
            <a:endParaRPr lang="en-US" smtClean="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9780AF-031E-4EFB-B906-4B64B785A548}" type="slidenum">
              <a:rPr lang="en-US" smtClean="0">
                <a:solidFill>
                  <a:srgbClr val="000000"/>
                </a:solidFill>
              </a:rPr>
              <a:pPr eaLnBrk="1" hangingPunct="1"/>
              <a:t>5</a:t>
            </a:fld>
            <a:endParaRPr lang="en-US" smtClean="0">
              <a:solidFill>
                <a:srgbClr val="000000"/>
              </a:solidFill>
            </a:endParaRP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5B933C-3A9F-4D60-8FA7-A2A7191A6B37}" type="slidenum">
              <a:rPr lang="en-US" smtClean="0"/>
              <a:pPr eaLnBrk="1" hangingPunct="1"/>
              <a:t>32</a:t>
            </a:fld>
            <a:endParaRPr lang="en-US"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3A5384-51DB-4F9B-892F-4A292D4B20BB}" type="slidenum">
              <a:rPr lang="en-US" smtClean="0"/>
              <a:pPr eaLnBrk="1" hangingPunct="1"/>
              <a:t>33</a:t>
            </a:fld>
            <a:endParaRPr lang="en-US" smtClean="0"/>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0EC6FD-22EF-4549-A04D-9A22DB7608BF}" type="slidenum">
              <a:rPr lang="en-US" smtClean="0"/>
              <a:pPr eaLnBrk="1" hangingPunct="1"/>
              <a:t>34</a:t>
            </a:fld>
            <a:endParaRPr lang="en-US"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E5D1CF-B5B1-47F2-9C13-BCA53609ED7C}" type="slidenum">
              <a:rPr lang="en-US" smtClean="0"/>
              <a:pPr eaLnBrk="1" hangingPunct="1"/>
              <a:t>35</a:t>
            </a:fld>
            <a:endParaRPr lang="en-US" smtClean="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5704C1-B8A4-423E-ADE5-393F7C43D8CD}" type="slidenum">
              <a:rPr lang="en-US" smtClean="0"/>
              <a:pPr eaLnBrk="1" hangingPunct="1"/>
              <a:t>36</a:t>
            </a:fld>
            <a:endParaRPr lang="en-US" smtClean="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2FC277-940E-41C5-B5B5-95F79B2A679D}" type="slidenum">
              <a:rPr lang="en-US" smtClean="0"/>
              <a:pPr eaLnBrk="1" hangingPunct="1"/>
              <a:t>37</a:t>
            </a:fld>
            <a:endParaRPr lang="en-US" smtClean="0"/>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692352-FC34-49E4-AB0B-B88D2E3608DB}" type="slidenum">
              <a:rPr lang="en-US" smtClean="0"/>
              <a:pPr eaLnBrk="1" hangingPunct="1"/>
              <a:t>39</a:t>
            </a:fld>
            <a:endParaRPr lang="en-US" smtClean="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41A66A-A15A-48DC-B702-AFF297AA852C}" type="slidenum">
              <a:rPr lang="en-US" smtClean="0"/>
              <a:pPr eaLnBrk="1" hangingPunct="1"/>
              <a:t>41</a:t>
            </a:fld>
            <a:endParaRPr lang="en-US" smtClean="0"/>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CB140B-36C7-4F54-9074-393DFFC6BA59}" type="slidenum">
              <a:rPr lang="en-US" smtClean="0"/>
              <a:pPr eaLnBrk="1" hangingPunct="1"/>
              <a:t>42</a:t>
            </a:fld>
            <a:endParaRPr lang="en-US" smtClean="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4D3C95-CAC1-489E-83CC-A7378415BBF8}" type="slidenum">
              <a:rPr lang="en-US" smtClean="0"/>
              <a:pPr eaLnBrk="1" hangingPunct="1"/>
              <a:t>43</a:t>
            </a:fld>
            <a:endParaRPr lang="en-US" smtClean="0"/>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21E23D-3EFF-4E11-BE93-733D16DF6581}" type="slidenum">
              <a:rPr lang="en-US" smtClean="0">
                <a:solidFill>
                  <a:srgbClr val="000000"/>
                </a:solidFill>
              </a:rPr>
              <a:pPr eaLnBrk="1" hangingPunct="1"/>
              <a:t>6</a:t>
            </a:fld>
            <a:endParaRPr lang="en-US" smtClean="0">
              <a:solidFill>
                <a:srgbClr val="000000"/>
              </a:solidFill>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92EB51-0487-4977-A2F3-E772485DD325}" type="slidenum">
              <a:rPr lang="en-US" smtClean="0"/>
              <a:pPr eaLnBrk="1" hangingPunct="1"/>
              <a:t>44</a:t>
            </a:fld>
            <a:endParaRPr lang="en-US" smtClean="0"/>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69CB71-ED24-4CF3-B341-34C17BFB34E7}" type="slidenum">
              <a:rPr lang="en-US" smtClean="0"/>
              <a:pPr eaLnBrk="1" hangingPunct="1"/>
              <a:t>45</a:t>
            </a:fld>
            <a:endParaRPr lang="en-US" smtClean="0"/>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5953E1-A252-40B5-9AF4-57759DB7E1A3}" type="slidenum">
              <a:rPr lang="en-US" smtClean="0"/>
              <a:pPr eaLnBrk="1" hangingPunct="1"/>
              <a:t>46</a:t>
            </a:fld>
            <a:endParaRPr lang="en-US" smtClean="0"/>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A99820-5E88-4A02-9879-FD455E9F3EE4}" type="slidenum">
              <a:rPr lang="en-US" smtClean="0"/>
              <a:pPr eaLnBrk="1" hangingPunct="1"/>
              <a:t>47</a:t>
            </a:fld>
            <a:endParaRPr lang="en-US" smtClean="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49D290-6830-4F51-A900-BDDD0FB4FF45}" type="slidenum">
              <a:rPr lang="en-US" smtClean="0"/>
              <a:pPr eaLnBrk="1" hangingPunct="1"/>
              <a:t>48</a:t>
            </a:fld>
            <a:endParaRPr lang="en-US" smtClean="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F1ECA6-395E-436E-B687-7A45F558000C}" type="slidenum">
              <a:rPr lang="en-US" smtClean="0"/>
              <a:pPr eaLnBrk="1" hangingPunct="1"/>
              <a:t>49</a:t>
            </a:fld>
            <a:endParaRPr lang="en-US" smtClean="0"/>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703D29-D399-4CC6-AB13-D28EF888FCAB}" type="slidenum">
              <a:rPr lang="en-US" smtClean="0"/>
              <a:pPr eaLnBrk="1" hangingPunct="1"/>
              <a:t>50</a:t>
            </a:fld>
            <a:endParaRPr lang="en-US" smtClean="0"/>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3C47F9-2950-440C-8689-8D724C0E3A8B}" type="slidenum">
              <a:rPr lang="en-US" smtClean="0"/>
              <a:pPr eaLnBrk="1" hangingPunct="1"/>
              <a:t>51</a:t>
            </a:fld>
            <a:endParaRPr lang="en-US" smtClean="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5AED4A-E1F6-4F17-AF2F-A687E6B511D5}" type="slidenum">
              <a:rPr lang="en-US" smtClean="0"/>
              <a:pPr eaLnBrk="1" hangingPunct="1"/>
              <a:t>52</a:t>
            </a:fld>
            <a:endParaRPr lang="en-US" smtClean="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4DFF0B-153D-4B7E-A27C-9787A7E4B199}" type="slidenum">
              <a:rPr lang="en-US" smtClean="0"/>
              <a:pPr eaLnBrk="1" hangingPunct="1"/>
              <a:t>53</a:t>
            </a:fld>
            <a:endParaRPr lang="en-US" smtClean="0"/>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A7A058-38E0-4D56-BF91-694FEF3FD1E9}" type="slidenum">
              <a:rPr lang="en-US" smtClean="0">
                <a:solidFill>
                  <a:srgbClr val="000000"/>
                </a:solidFill>
              </a:rPr>
              <a:pPr eaLnBrk="1" hangingPunct="1"/>
              <a:t>7</a:t>
            </a:fld>
            <a:endParaRPr lang="en-US" smtClean="0">
              <a:solidFill>
                <a:srgbClr val="000000"/>
              </a:solidFill>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2F3D0D-FCEB-410F-997B-93814AA15949}" type="slidenum">
              <a:rPr lang="en-US" smtClean="0"/>
              <a:pPr eaLnBrk="1" hangingPunct="1"/>
              <a:t>54</a:t>
            </a:fld>
            <a:endParaRPr lang="en-US" smtClean="0"/>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F6A796-F3DC-4AC1-B0A6-43C0AEBFD82F}" type="slidenum">
              <a:rPr lang="en-US" smtClean="0"/>
              <a:pPr eaLnBrk="1" hangingPunct="1"/>
              <a:t>55</a:t>
            </a:fld>
            <a:endParaRPr lang="en-US" smtClean="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7654D3-34F3-48D6-8FAF-43A41687D551}" type="slidenum">
              <a:rPr lang="en-US" smtClean="0"/>
              <a:pPr eaLnBrk="1" hangingPunct="1"/>
              <a:t>56</a:t>
            </a:fld>
            <a:endParaRPr lang="en-US" smtClean="0"/>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88789F-95E2-4696-B204-11BF23579E16}" type="slidenum">
              <a:rPr lang="en-US" smtClean="0"/>
              <a:pPr eaLnBrk="1" hangingPunct="1"/>
              <a:t>57</a:t>
            </a:fld>
            <a:endParaRPr lang="en-US" smtClean="0"/>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E9A9BA-A926-4B33-96C2-C9F13C85CEB5}" type="slidenum">
              <a:rPr lang="en-US" smtClean="0"/>
              <a:pPr eaLnBrk="1" hangingPunct="1"/>
              <a:t>58</a:t>
            </a:fld>
            <a:endParaRPr lang="en-US" smtClean="0"/>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00CCAE-07C3-4D13-9813-AFD282104BC7}" type="slidenum">
              <a:rPr lang="en-US" smtClean="0"/>
              <a:pPr eaLnBrk="1" hangingPunct="1"/>
              <a:t>59</a:t>
            </a:fld>
            <a:endParaRPr lang="en-US" smtClean="0"/>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B310B3-F765-4EBA-A2D1-BABE79F00997}" type="slidenum">
              <a:rPr lang="en-US" smtClean="0"/>
              <a:pPr eaLnBrk="1" hangingPunct="1"/>
              <a:t>60</a:t>
            </a:fld>
            <a:endParaRPr lang="en-US" smtClean="0"/>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2AE9EB-E03D-445A-A8CD-1D5A940AFCAE}" type="slidenum">
              <a:rPr lang="en-US" smtClean="0"/>
              <a:pPr eaLnBrk="1" hangingPunct="1"/>
              <a:t>61</a:t>
            </a:fld>
            <a:endParaRPr lang="en-US" smtClean="0"/>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730B8A-6EF2-464C-ACAA-CEE310D3CE37}" type="slidenum">
              <a:rPr lang="en-US" smtClean="0"/>
              <a:pPr eaLnBrk="1" hangingPunct="1"/>
              <a:t>62</a:t>
            </a:fld>
            <a:endParaRPr lang="en-US" smtClean="0"/>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EB88C8-08A5-4416-8ADE-A1E4C3647873}" type="slidenum">
              <a:rPr lang="en-US" smtClean="0"/>
              <a:pPr eaLnBrk="1" hangingPunct="1"/>
              <a:t>63</a:t>
            </a:fld>
            <a:endParaRPr lang="en-US" smtClean="0"/>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B88BBC-9BA1-413C-9E3F-9E3581264C76}" type="slidenum">
              <a:rPr lang="en-US" smtClean="0">
                <a:solidFill>
                  <a:srgbClr val="000000"/>
                </a:solidFill>
              </a:rPr>
              <a:pPr eaLnBrk="1" hangingPunct="1"/>
              <a:t>8</a:t>
            </a:fld>
            <a:endParaRPr lang="en-US" smtClean="0">
              <a:solidFill>
                <a:srgbClr val="000000"/>
              </a:solidFill>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F2A88A-C45B-4FC8-9333-06581818BED5}" type="slidenum">
              <a:rPr lang="en-US" smtClean="0"/>
              <a:pPr eaLnBrk="1" hangingPunct="1"/>
              <a:t>64</a:t>
            </a:fld>
            <a:endParaRPr lang="en-US" smtClean="0"/>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879E3B-1376-4C7D-80BC-8BC68702230A}" type="slidenum">
              <a:rPr lang="en-US" smtClean="0"/>
              <a:pPr eaLnBrk="1" hangingPunct="1"/>
              <a:t>65</a:t>
            </a:fld>
            <a:endParaRPr lang="en-US" smtClean="0"/>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5066BB-DB7D-4997-ADDA-70F9A6720C03}" type="slidenum">
              <a:rPr lang="en-US" smtClean="0"/>
              <a:pPr eaLnBrk="1" hangingPunct="1"/>
              <a:t>66</a:t>
            </a:fld>
            <a:endParaRPr lang="en-US" smtClean="0"/>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5030BF-0101-4B5D-A8E0-F056990ECC39}" type="slidenum">
              <a:rPr lang="en-US" smtClean="0"/>
              <a:pPr eaLnBrk="1" hangingPunct="1"/>
              <a:t>67</a:t>
            </a:fld>
            <a:endParaRPr lang="en-US" smtClean="0"/>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400165-0B44-4141-B68A-A31BB4CBFEA5}" type="slidenum">
              <a:rPr lang="en-US" smtClean="0">
                <a:solidFill>
                  <a:srgbClr val="000000"/>
                </a:solidFill>
              </a:rPr>
              <a:pPr eaLnBrk="1" hangingPunct="1"/>
              <a:t>68</a:t>
            </a:fld>
            <a:endParaRPr lang="en-US" smtClean="0">
              <a:solidFill>
                <a:srgbClr val="000000"/>
              </a:solidFill>
            </a:endParaRPr>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FCF9DE-2786-4D70-B971-4A2DD56B41B4}" type="slidenum">
              <a:rPr lang="en-US" smtClean="0">
                <a:solidFill>
                  <a:srgbClr val="000000"/>
                </a:solidFill>
              </a:rPr>
              <a:pPr eaLnBrk="1" hangingPunct="1"/>
              <a:t>69</a:t>
            </a:fld>
            <a:endParaRPr lang="en-US" smtClean="0">
              <a:solidFill>
                <a:srgbClr val="000000"/>
              </a:solidFill>
            </a:endParaRPr>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F3063C-1812-4E12-A007-EAF47F802588}" type="slidenum">
              <a:rPr lang="en-US" smtClean="0">
                <a:solidFill>
                  <a:srgbClr val="000000"/>
                </a:solidFill>
              </a:rPr>
              <a:pPr eaLnBrk="1" hangingPunct="1"/>
              <a:t>70</a:t>
            </a:fld>
            <a:endParaRPr lang="en-US" smtClean="0">
              <a:solidFill>
                <a:srgbClr val="000000"/>
              </a:solidFill>
            </a:endParaRPr>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E16E8A-4148-4EE5-9E10-2FDE8F056F46}" type="slidenum">
              <a:rPr lang="en-US" smtClean="0">
                <a:solidFill>
                  <a:srgbClr val="000000"/>
                </a:solidFill>
              </a:rPr>
              <a:pPr eaLnBrk="1" hangingPunct="1"/>
              <a:t>71</a:t>
            </a:fld>
            <a:endParaRPr lang="en-US" smtClean="0">
              <a:solidFill>
                <a:srgbClr val="000000"/>
              </a:solidFill>
            </a:endParaRPr>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DD2D3F-52E4-4784-A2B7-D5D252436BE8}" type="slidenum">
              <a:rPr lang="en-US" smtClean="0">
                <a:solidFill>
                  <a:srgbClr val="000000"/>
                </a:solidFill>
              </a:rPr>
              <a:pPr eaLnBrk="1" hangingPunct="1"/>
              <a:t>72</a:t>
            </a:fld>
            <a:endParaRPr lang="en-US" smtClean="0">
              <a:solidFill>
                <a:srgbClr val="000000"/>
              </a:solidFill>
            </a:endParaRPr>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34F90A-1968-43F5-93E0-55A4E5A12A35}" type="slidenum">
              <a:rPr lang="en-US" smtClean="0">
                <a:solidFill>
                  <a:srgbClr val="000000"/>
                </a:solidFill>
              </a:rPr>
              <a:pPr eaLnBrk="1" hangingPunct="1"/>
              <a:t>73</a:t>
            </a:fld>
            <a:endParaRPr lang="en-US" smtClean="0">
              <a:solidFill>
                <a:srgbClr val="000000"/>
              </a:solidFill>
            </a:endParaRPr>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87EAD4-BB5B-4F85-827C-C4C243BBE52E}" type="slidenum">
              <a:rPr lang="en-US" smtClean="0">
                <a:solidFill>
                  <a:srgbClr val="000000"/>
                </a:solidFill>
              </a:rPr>
              <a:pPr eaLnBrk="1" hangingPunct="1"/>
              <a:t>9</a:t>
            </a:fld>
            <a:endParaRPr lang="en-US" smtClean="0">
              <a:solidFill>
                <a:srgbClr val="000000"/>
              </a:solidFill>
            </a:endParaRP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F78613-4FFF-4D40-BF5D-3277E4ABD27D}" type="slidenum">
              <a:rPr lang="en-US" smtClean="0">
                <a:solidFill>
                  <a:srgbClr val="000000"/>
                </a:solidFill>
              </a:rPr>
              <a:pPr eaLnBrk="1" hangingPunct="1"/>
              <a:t>74</a:t>
            </a:fld>
            <a:endParaRPr lang="en-US" smtClean="0">
              <a:solidFill>
                <a:srgbClr val="000000"/>
              </a:solidFill>
            </a:endParaRPr>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669DF2-B02D-4A36-880E-3063557EF2C9}" type="slidenum">
              <a:rPr lang="en-US" smtClean="0">
                <a:solidFill>
                  <a:srgbClr val="000000"/>
                </a:solidFill>
              </a:rPr>
              <a:pPr eaLnBrk="1" hangingPunct="1"/>
              <a:t>75</a:t>
            </a:fld>
            <a:endParaRPr lang="en-US" smtClean="0">
              <a:solidFill>
                <a:srgbClr val="000000"/>
              </a:solidFill>
            </a:endParaRPr>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62AEF7-25BF-4AA6-9ED0-58AED5722352}" type="slidenum">
              <a:rPr lang="en-US" smtClean="0">
                <a:solidFill>
                  <a:srgbClr val="000000"/>
                </a:solidFill>
              </a:rPr>
              <a:pPr eaLnBrk="1" hangingPunct="1"/>
              <a:t>10</a:t>
            </a:fld>
            <a:endParaRPr lang="en-US" smtClean="0">
              <a:solidFill>
                <a:srgbClr val="000000"/>
              </a:solidFill>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EA5621-D865-4A8A-81AB-18BF6CCF3804}" type="slidenum">
              <a:rPr lang="en-US" smtClean="0">
                <a:solidFill>
                  <a:srgbClr val="000000"/>
                </a:solidFill>
              </a:rPr>
              <a:pPr eaLnBrk="1" hangingPunct="1"/>
              <a:t>11</a:t>
            </a:fld>
            <a:endParaRPr lang="en-US" smtClean="0">
              <a:solidFill>
                <a:srgbClr val="000000"/>
              </a:solidFill>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0A2F6D-97EA-4303-8869-A30A856BF984}" type="slidenum">
              <a:rPr lang="en-US"/>
              <a:pPr>
                <a:defRPr/>
              </a:pPr>
              <a:t>‹#›</a:t>
            </a:fld>
            <a:endParaRPr lang="en-US"/>
          </a:p>
        </p:txBody>
      </p:sp>
    </p:spTree>
    <p:extLst>
      <p:ext uri="{BB962C8B-B14F-4D97-AF65-F5344CB8AC3E}">
        <p14:creationId xmlns:p14="http://schemas.microsoft.com/office/powerpoint/2010/main" val="1126944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5838B0-3CA7-43D5-A5BD-F6EB8CFD591C}" type="slidenum">
              <a:rPr lang="en-US"/>
              <a:pPr>
                <a:defRPr/>
              </a:pPr>
              <a:t>‹#›</a:t>
            </a:fld>
            <a:endParaRPr lang="en-US"/>
          </a:p>
        </p:txBody>
      </p:sp>
    </p:spTree>
    <p:extLst>
      <p:ext uri="{BB962C8B-B14F-4D97-AF65-F5344CB8AC3E}">
        <p14:creationId xmlns:p14="http://schemas.microsoft.com/office/powerpoint/2010/main" val="391571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D2BCE4-630F-4FD6-BCD9-DAE3EECE7F47}" type="slidenum">
              <a:rPr lang="en-US"/>
              <a:pPr>
                <a:defRPr/>
              </a:pPr>
              <a:t>‹#›</a:t>
            </a:fld>
            <a:endParaRPr lang="en-US"/>
          </a:p>
        </p:txBody>
      </p:sp>
    </p:spTree>
    <p:extLst>
      <p:ext uri="{BB962C8B-B14F-4D97-AF65-F5344CB8AC3E}">
        <p14:creationId xmlns:p14="http://schemas.microsoft.com/office/powerpoint/2010/main" val="2589376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2B75C1-1E0E-436C-9E7C-5834DC6C3911}" type="slidenum">
              <a:rPr lang="en-US"/>
              <a:pPr>
                <a:defRPr/>
              </a:pPr>
              <a:t>‹#›</a:t>
            </a:fld>
            <a:endParaRPr lang="en-US"/>
          </a:p>
        </p:txBody>
      </p:sp>
    </p:spTree>
    <p:extLst>
      <p:ext uri="{BB962C8B-B14F-4D97-AF65-F5344CB8AC3E}">
        <p14:creationId xmlns:p14="http://schemas.microsoft.com/office/powerpoint/2010/main" val="3633368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A909D-27DF-4ADA-8CF9-73437FD34C8F}" type="slidenum">
              <a:rPr lang="en-US"/>
              <a:pPr>
                <a:defRPr/>
              </a:pPr>
              <a:t>‹#›</a:t>
            </a:fld>
            <a:endParaRPr lang="en-US"/>
          </a:p>
        </p:txBody>
      </p:sp>
    </p:spTree>
    <p:extLst>
      <p:ext uri="{BB962C8B-B14F-4D97-AF65-F5344CB8AC3E}">
        <p14:creationId xmlns:p14="http://schemas.microsoft.com/office/powerpoint/2010/main" val="189191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279AC8-F140-45C3-8AFA-1E91F3B50A1F}" type="slidenum">
              <a:rPr lang="en-US"/>
              <a:pPr>
                <a:defRPr/>
              </a:pPr>
              <a:t>‹#›</a:t>
            </a:fld>
            <a:endParaRPr lang="en-US"/>
          </a:p>
        </p:txBody>
      </p:sp>
    </p:spTree>
    <p:extLst>
      <p:ext uri="{BB962C8B-B14F-4D97-AF65-F5344CB8AC3E}">
        <p14:creationId xmlns:p14="http://schemas.microsoft.com/office/powerpoint/2010/main" val="1818714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2EA307-8A8C-408D-9987-F080F3857A8B}" type="slidenum">
              <a:rPr lang="en-US"/>
              <a:pPr>
                <a:defRPr/>
              </a:pPr>
              <a:t>‹#›</a:t>
            </a:fld>
            <a:endParaRPr lang="en-US"/>
          </a:p>
        </p:txBody>
      </p:sp>
    </p:spTree>
    <p:extLst>
      <p:ext uri="{BB962C8B-B14F-4D97-AF65-F5344CB8AC3E}">
        <p14:creationId xmlns:p14="http://schemas.microsoft.com/office/powerpoint/2010/main" val="625947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70B21B-B112-46AA-B49D-5AB346367229}" type="slidenum">
              <a:rPr lang="en-US"/>
              <a:pPr>
                <a:defRPr/>
              </a:pPr>
              <a:t>‹#›</a:t>
            </a:fld>
            <a:endParaRPr lang="en-US"/>
          </a:p>
        </p:txBody>
      </p:sp>
    </p:spTree>
    <p:extLst>
      <p:ext uri="{BB962C8B-B14F-4D97-AF65-F5344CB8AC3E}">
        <p14:creationId xmlns:p14="http://schemas.microsoft.com/office/powerpoint/2010/main" val="3709738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87B679-097C-485B-BCB7-8CDF29A39D95}" type="slidenum">
              <a:rPr lang="en-US"/>
              <a:pPr>
                <a:defRPr/>
              </a:pPr>
              <a:t>‹#›</a:t>
            </a:fld>
            <a:endParaRPr lang="en-US"/>
          </a:p>
        </p:txBody>
      </p:sp>
    </p:spTree>
    <p:extLst>
      <p:ext uri="{BB962C8B-B14F-4D97-AF65-F5344CB8AC3E}">
        <p14:creationId xmlns:p14="http://schemas.microsoft.com/office/powerpoint/2010/main" val="355995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144CEC-17CC-4297-A599-2E797AD9D6B2}" type="slidenum">
              <a:rPr lang="en-US"/>
              <a:pPr>
                <a:defRPr/>
              </a:pPr>
              <a:t>‹#›</a:t>
            </a:fld>
            <a:endParaRPr lang="en-US"/>
          </a:p>
        </p:txBody>
      </p:sp>
    </p:spTree>
    <p:extLst>
      <p:ext uri="{BB962C8B-B14F-4D97-AF65-F5344CB8AC3E}">
        <p14:creationId xmlns:p14="http://schemas.microsoft.com/office/powerpoint/2010/main" val="2285036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C7AF58-8C36-436E-BA6A-0E7E5C5F0DEB}" type="slidenum">
              <a:rPr lang="en-US"/>
              <a:pPr>
                <a:defRPr/>
              </a:pPr>
              <a:t>‹#›</a:t>
            </a:fld>
            <a:endParaRPr lang="en-US"/>
          </a:p>
        </p:txBody>
      </p:sp>
    </p:spTree>
    <p:extLst>
      <p:ext uri="{BB962C8B-B14F-4D97-AF65-F5344CB8AC3E}">
        <p14:creationId xmlns:p14="http://schemas.microsoft.com/office/powerpoint/2010/main" val="414842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357D18-5D17-4EE6-AB83-14C722A2D865}" type="slidenum">
              <a:rPr lang="en-US"/>
              <a:pPr>
                <a:defRPr/>
              </a:pPr>
              <a:t>‹#›</a:t>
            </a:fld>
            <a:endParaRPr lang="en-US"/>
          </a:p>
        </p:txBody>
      </p:sp>
    </p:spTree>
    <p:extLst>
      <p:ext uri="{BB962C8B-B14F-4D97-AF65-F5344CB8AC3E}">
        <p14:creationId xmlns:p14="http://schemas.microsoft.com/office/powerpoint/2010/main" val="2504808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954561-7233-49AB-BF87-724D1C5365CE}" type="slidenum">
              <a:rPr lang="en-US"/>
              <a:pPr>
                <a:defRPr/>
              </a:pPr>
              <a:t>‹#›</a:t>
            </a:fld>
            <a:endParaRPr lang="en-US"/>
          </a:p>
        </p:txBody>
      </p:sp>
    </p:spTree>
    <p:extLst>
      <p:ext uri="{BB962C8B-B14F-4D97-AF65-F5344CB8AC3E}">
        <p14:creationId xmlns:p14="http://schemas.microsoft.com/office/powerpoint/2010/main" val="3023964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D8FBBD-2C57-453A-A29C-9CE5ED21492A}" type="slidenum">
              <a:rPr lang="en-US"/>
              <a:pPr>
                <a:defRPr/>
              </a:pPr>
              <a:t>‹#›</a:t>
            </a:fld>
            <a:endParaRPr lang="en-US"/>
          </a:p>
        </p:txBody>
      </p:sp>
    </p:spTree>
    <p:extLst>
      <p:ext uri="{BB962C8B-B14F-4D97-AF65-F5344CB8AC3E}">
        <p14:creationId xmlns:p14="http://schemas.microsoft.com/office/powerpoint/2010/main" val="98033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0508C2-793E-402B-84D8-413A4D038D4C}" type="slidenum">
              <a:rPr lang="en-US"/>
              <a:pPr>
                <a:defRPr/>
              </a:pPr>
              <a:t>‹#›</a:t>
            </a:fld>
            <a:endParaRPr lang="en-US"/>
          </a:p>
        </p:txBody>
      </p:sp>
    </p:spTree>
    <p:extLst>
      <p:ext uri="{BB962C8B-B14F-4D97-AF65-F5344CB8AC3E}">
        <p14:creationId xmlns:p14="http://schemas.microsoft.com/office/powerpoint/2010/main" val="282037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E6DE9A-B1E9-4764-A549-88D91534EEA9}" type="slidenum">
              <a:rPr lang="en-US"/>
              <a:pPr>
                <a:defRPr/>
              </a:pPr>
              <a:t>‹#›</a:t>
            </a:fld>
            <a:endParaRPr lang="en-US"/>
          </a:p>
        </p:txBody>
      </p:sp>
    </p:spTree>
    <p:extLst>
      <p:ext uri="{BB962C8B-B14F-4D97-AF65-F5344CB8AC3E}">
        <p14:creationId xmlns:p14="http://schemas.microsoft.com/office/powerpoint/2010/main" val="141525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B24D6B-70D2-451D-8F19-8C07AA749D0A}" type="slidenum">
              <a:rPr lang="en-US"/>
              <a:pPr>
                <a:defRPr/>
              </a:pPr>
              <a:t>‹#›</a:t>
            </a:fld>
            <a:endParaRPr lang="en-US"/>
          </a:p>
        </p:txBody>
      </p:sp>
    </p:spTree>
    <p:extLst>
      <p:ext uri="{BB962C8B-B14F-4D97-AF65-F5344CB8AC3E}">
        <p14:creationId xmlns:p14="http://schemas.microsoft.com/office/powerpoint/2010/main" val="68962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16DB3E-ED0D-47D7-A87C-B8CBE35B0E5E}" type="slidenum">
              <a:rPr lang="en-US"/>
              <a:pPr>
                <a:defRPr/>
              </a:pPr>
              <a:t>‹#›</a:t>
            </a:fld>
            <a:endParaRPr lang="en-US"/>
          </a:p>
        </p:txBody>
      </p:sp>
    </p:spTree>
    <p:extLst>
      <p:ext uri="{BB962C8B-B14F-4D97-AF65-F5344CB8AC3E}">
        <p14:creationId xmlns:p14="http://schemas.microsoft.com/office/powerpoint/2010/main" val="178257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2C6F62-5863-407F-B22D-5F9576F6E800}" type="slidenum">
              <a:rPr lang="en-US"/>
              <a:pPr>
                <a:defRPr/>
              </a:pPr>
              <a:t>‹#›</a:t>
            </a:fld>
            <a:endParaRPr lang="en-US"/>
          </a:p>
        </p:txBody>
      </p:sp>
    </p:spTree>
    <p:extLst>
      <p:ext uri="{BB962C8B-B14F-4D97-AF65-F5344CB8AC3E}">
        <p14:creationId xmlns:p14="http://schemas.microsoft.com/office/powerpoint/2010/main" val="427110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982B8B-6DC7-43D6-92CE-E44018E19FA8}" type="slidenum">
              <a:rPr lang="en-US"/>
              <a:pPr>
                <a:defRPr/>
              </a:pPr>
              <a:t>‹#›</a:t>
            </a:fld>
            <a:endParaRPr lang="en-US"/>
          </a:p>
        </p:txBody>
      </p:sp>
    </p:spTree>
    <p:extLst>
      <p:ext uri="{BB962C8B-B14F-4D97-AF65-F5344CB8AC3E}">
        <p14:creationId xmlns:p14="http://schemas.microsoft.com/office/powerpoint/2010/main" val="156193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96690E-B1D4-4F6D-9619-50F71A988C56}" type="slidenum">
              <a:rPr lang="en-US"/>
              <a:pPr>
                <a:defRPr/>
              </a:pPr>
              <a:t>‹#›</a:t>
            </a:fld>
            <a:endParaRPr lang="en-US"/>
          </a:p>
        </p:txBody>
      </p:sp>
    </p:spTree>
    <p:extLst>
      <p:ext uri="{BB962C8B-B14F-4D97-AF65-F5344CB8AC3E}">
        <p14:creationId xmlns:p14="http://schemas.microsoft.com/office/powerpoint/2010/main" val="314112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1CFC4E-5737-44A6-8D09-8D4118BE2173}" type="slidenum">
              <a:rPr lang="en-US"/>
              <a:pPr>
                <a:defRPr/>
              </a:pPr>
              <a:t>‹#›</a:t>
            </a:fld>
            <a:endParaRPr lang="en-US"/>
          </a:p>
        </p:txBody>
      </p:sp>
    </p:spTree>
    <p:extLst>
      <p:ext uri="{BB962C8B-B14F-4D97-AF65-F5344CB8AC3E}">
        <p14:creationId xmlns:p14="http://schemas.microsoft.com/office/powerpoint/2010/main" val="430493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A2B248C4-D8D6-4C21-B093-0D41834E6F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a:defRPr/>
            </a:pPr>
            <a:fld id="{71C928D6-C040-4386-9C03-E91B01C044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video" Target="file:///C:\My%20Documents\Powerpoints\Chapter%205%20-%20Periodic%20Behavior\giguere.avi"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9.emf"/><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57175"/>
            <a:ext cx="7772400" cy="1470025"/>
          </a:xfrm>
          <a:solidFill>
            <a:srgbClr val="3366FF"/>
          </a:solidFill>
        </p:spPr>
        <p:txBody>
          <a:bodyPr/>
          <a:lstStyle/>
          <a:p>
            <a:pPr eaLnBrk="1" hangingPunct="1"/>
            <a:r>
              <a:rPr lang="en-US" smtClean="0">
                <a:solidFill>
                  <a:schemeClr val="bg1"/>
                </a:solidFill>
              </a:rPr>
              <a:t>UNIT 3: Periodicity</a:t>
            </a:r>
          </a:p>
        </p:txBody>
      </p:sp>
      <p:sp>
        <p:nvSpPr>
          <p:cNvPr id="3075" name="Subtitle 1"/>
          <p:cNvSpPr>
            <a:spLocks noGrp="1"/>
          </p:cNvSpPr>
          <p:nvPr>
            <p:ph type="subTitle" idx="1"/>
          </p:nvPr>
        </p:nvSpPr>
        <p:spPr>
          <a:xfrm>
            <a:off x="1504950" y="5943600"/>
            <a:ext cx="6400800" cy="762000"/>
          </a:xfrm>
        </p:spPr>
        <p:txBody>
          <a:bodyPr/>
          <a:lstStyle/>
          <a:p>
            <a:r>
              <a:rPr lang="en-US" sz="2800" smtClean="0">
                <a:latin typeface="AbcBulletin" pitchFamily="2" charset="0"/>
              </a:rPr>
              <a:t>IB Topics 3 &amp; 13</a:t>
            </a:r>
            <a:br>
              <a:rPr lang="en-US" sz="2800" smtClean="0">
                <a:latin typeface="AbcBulletin" pitchFamily="2" charset="0"/>
              </a:rPr>
            </a:br>
            <a:endParaRPr lang="en-US" sz="2800" smtClean="0">
              <a:latin typeface="AbcBulletin" pitchFamily="2" charset="0"/>
            </a:endParaRPr>
          </a:p>
        </p:txBody>
      </p:sp>
      <p:pic>
        <p:nvPicPr>
          <p:cNvPr id="3076" name="Picture 7" descr="periodic_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2038350"/>
            <a:ext cx="45339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alt-periodic-t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39763"/>
            <a:ext cx="8567738"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52400" y="228600"/>
            <a:ext cx="2590800" cy="3352800"/>
          </a:xfrm>
        </p:spPr>
        <p:txBody>
          <a:bodyPr/>
          <a:lstStyle/>
          <a:p>
            <a:pPr eaLnBrk="1" hangingPunct="1">
              <a:defRPr/>
            </a:pPr>
            <a:r>
              <a:rPr lang="en-US" sz="3600" b="1" smtClean="0">
                <a:solidFill>
                  <a:schemeClr val="tx1"/>
                </a:solidFill>
                <a:effectLst>
                  <a:outerShdw blurRad="38100" dist="38100" dir="2700000" algn="tl">
                    <a:srgbClr val="C0C0C0"/>
                  </a:outerShdw>
                </a:effectLst>
                <a:latin typeface="Comic Sans MS" pitchFamily="66" charset="0"/>
              </a:rPr>
              <a:t>“Mayan” </a:t>
            </a:r>
            <a:br>
              <a:rPr lang="en-US" sz="3600" b="1" smtClean="0">
                <a:solidFill>
                  <a:schemeClr val="tx1"/>
                </a:solidFill>
                <a:effectLst>
                  <a:outerShdw blurRad="38100" dist="38100" dir="2700000" algn="tl">
                    <a:srgbClr val="C0C0C0"/>
                  </a:outerShdw>
                </a:effectLst>
                <a:latin typeface="Comic Sans MS" pitchFamily="66" charset="0"/>
              </a:rPr>
            </a:br>
            <a:r>
              <a:rPr lang="en-US" sz="3600" b="1" smtClean="0">
                <a:solidFill>
                  <a:schemeClr val="tx1"/>
                </a:solidFill>
                <a:effectLst>
                  <a:outerShdw blurRad="38100" dist="38100" dir="2700000" algn="tl">
                    <a:srgbClr val="C0C0C0"/>
                  </a:outerShdw>
                </a:effectLst>
                <a:latin typeface="Comic Sans MS" pitchFamily="66" charset="0"/>
              </a:rPr>
              <a:t>Periodic </a:t>
            </a:r>
            <a:br>
              <a:rPr lang="en-US" sz="3600" b="1" smtClean="0">
                <a:solidFill>
                  <a:schemeClr val="tx1"/>
                </a:solidFill>
                <a:effectLst>
                  <a:outerShdw blurRad="38100" dist="38100" dir="2700000" algn="tl">
                    <a:srgbClr val="C0C0C0"/>
                  </a:outerShdw>
                </a:effectLst>
                <a:latin typeface="Comic Sans MS" pitchFamily="66" charset="0"/>
              </a:rPr>
            </a:br>
            <a:r>
              <a:rPr lang="en-US" sz="3600" b="1" smtClean="0">
                <a:solidFill>
                  <a:schemeClr val="tx1"/>
                </a:solidFill>
                <a:effectLst>
                  <a:outerShdw blurRad="38100" dist="38100" dir="2700000" algn="tl">
                    <a:srgbClr val="C0C0C0"/>
                  </a:outerShdw>
                </a:effectLst>
                <a:latin typeface="Comic Sans MS" pitchFamily="66" charset="0"/>
              </a:rPr>
              <a:t>Table</a:t>
            </a:r>
          </a:p>
        </p:txBody>
      </p:sp>
      <p:pic>
        <p:nvPicPr>
          <p:cNvPr id="13315" name="Picture 3" descr="May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52400"/>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990600" y="228600"/>
            <a:ext cx="7391400" cy="914400"/>
          </a:xfrm>
        </p:spPr>
        <p:txBody>
          <a:bodyPr/>
          <a:lstStyle/>
          <a:p>
            <a:pPr eaLnBrk="1" hangingPunct="1">
              <a:defRPr/>
            </a:pPr>
            <a:r>
              <a:rPr lang="en-US" sz="3600" b="1" smtClean="0">
                <a:solidFill>
                  <a:schemeClr val="tx1"/>
                </a:solidFill>
                <a:effectLst>
                  <a:outerShdw blurRad="38100" dist="38100" dir="2700000" algn="tl">
                    <a:srgbClr val="C0C0C0"/>
                  </a:outerShdw>
                </a:effectLst>
                <a:latin typeface="Comic Sans MS" pitchFamily="66" charset="0"/>
              </a:rPr>
              <a:t>Giguere Periodic Table</a:t>
            </a:r>
          </a:p>
        </p:txBody>
      </p:sp>
      <p:pic>
        <p:nvPicPr>
          <p:cNvPr id="160771" name="giguere.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755900" y="1279525"/>
            <a:ext cx="36290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228600" y="5562600"/>
            <a:ext cx="8686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000000"/>
                </a:solidFill>
              </a:rPr>
              <a:t>This is a 3-D periodic table constructed by Paul Giguere based primarily on the electronic structure of the atoms. The four main groups of elements are separated according to the type of atomic orbitals being filled. This animated graphic may take a few moments to load.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6077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60771"/>
                </p:tgtEl>
              </p:cMediaNode>
            </p:video>
            <p:seq concurrent="1" nextAc="seek">
              <p:cTn id="8" restart="whenNotActive" fill="hold" evtFilter="cancelBubble" nodeType="interactiveSeq">
                <p:stCondLst>
                  <p:cond evt="onClick" delay="0">
                    <p:tgtEl>
                      <p:spTgt spid="16077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60771"/>
                                        </p:tgtEl>
                                      </p:cBhvr>
                                    </p:cmd>
                                  </p:childTnLst>
                                </p:cTn>
                              </p:par>
                            </p:childTnLst>
                          </p:cTn>
                        </p:par>
                      </p:childTnLst>
                    </p:cTn>
                  </p:par>
                </p:childTnLst>
              </p:cTn>
              <p:nextCondLst>
                <p:cond evt="onClick" delay="0">
                  <p:tgtEl>
                    <p:spTgt spid="16077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38513"/>
            <a:ext cx="74676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7" descr="tableauxarbredates-duf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04800"/>
            <a:ext cx="40005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spiral diagram of ele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
            <a:ext cx="53816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rgbClr val="000080"/>
          </a:solidFill>
        </p:spPr>
        <p:txBody>
          <a:bodyPr/>
          <a:lstStyle/>
          <a:p>
            <a:pPr eaLnBrk="1" hangingPunct="1"/>
            <a:r>
              <a:rPr lang="en-US" smtClean="0">
                <a:solidFill>
                  <a:schemeClr val="bg1"/>
                </a:solidFill>
              </a:rPr>
              <a:t>Periodic Table</a:t>
            </a:r>
          </a:p>
        </p:txBody>
      </p:sp>
      <p:pic>
        <p:nvPicPr>
          <p:cNvPr id="174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524000"/>
            <a:ext cx="719137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rgbClr val="000080"/>
          </a:solidFill>
        </p:spPr>
        <p:txBody>
          <a:bodyPr/>
          <a:lstStyle/>
          <a:p>
            <a:pPr eaLnBrk="1" hangingPunct="1"/>
            <a:r>
              <a:rPr lang="en-US" smtClean="0">
                <a:solidFill>
                  <a:schemeClr val="bg1"/>
                </a:solidFill>
              </a:rPr>
              <a:t>Periodic Table</a:t>
            </a:r>
          </a:p>
        </p:txBody>
      </p:sp>
      <p:sp>
        <p:nvSpPr>
          <p:cNvPr id="18435" name="Rectangle 3"/>
          <p:cNvSpPr>
            <a:spLocks noGrp="1" noChangeArrowheads="1"/>
          </p:cNvSpPr>
          <p:nvPr>
            <p:ph type="body" idx="1"/>
          </p:nvPr>
        </p:nvSpPr>
        <p:spPr>
          <a:xfrm>
            <a:off x="304800" y="1600200"/>
            <a:ext cx="8382000" cy="5029200"/>
          </a:xfrm>
        </p:spPr>
        <p:txBody>
          <a:bodyPr/>
          <a:lstStyle/>
          <a:p>
            <a:pPr eaLnBrk="1" hangingPunct="1"/>
            <a:r>
              <a:rPr lang="en-US" sz="2600" b="1" u="sng" smtClean="0"/>
              <a:t>Group:</a:t>
            </a:r>
            <a:r>
              <a:rPr lang="en-US" sz="2600" smtClean="0"/>
              <a:t> elements with same number of valence electrons and therefore similar chemical and physical properties; vertical column of elements (“family”)</a:t>
            </a:r>
          </a:p>
          <a:p>
            <a:pPr eaLnBrk="1" hangingPunct="1"/>
            <a:endParaRPr lang="en-US" sz="2600" smtClean="0"/>
          </a:p>
          <a:p>
            <a:pPr eaLnBrk="1" hangingPunct="1"/>
            <a:r>
              <a:rPr lang="en-US" sz="2600" b="1" u="sng" smtClean="0"/>
              <a:t>Period:</a:t>
            </a:r>
            <a:r>
              <a:rPr lang="en-US" sz="2600" smtClean="0"/>
              <a:t> elements with same outer shell; horizontal row of elements</a:t>
            </a:r>
          </a:p>
          <a:p>
            <a:pPr eaLnBrk="1" hangingPunct="1"/>
            <a:endParaRPr lang="en-US" sz="2600" b="1" u="sng" smtClean="0"/>
          </a:p>
          <a:p>
            <a:pPr eaLnBrk="1" hangingPunct="1"/>
            <a:r>
              <a:rPr lang="en-US" sz="2600" b="1" u="sng" smtClean="0"/>
              <a:t>Periodicity:</a:t>
            </a:r>
            <a:r>
              <a:rPr lang="en-US" sz="2600" smtClean="0"/>
              <a:t> regular variations (or patterns) of properties with increasing atomic weight.  Both chemical and physical properties vary in a periodic (repeating pattern) across a period.</a:t>
            </a:r>
          </a:p>
          <a:p>
            <a:pPr eaLnBrk="1" hangingPunct="1"/>
            <a:endParaRPr lang="en-US"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rgbClr val="000080"/>
          </a:solidFill>
        </p:spPr>
        <p:txBody>
          <a:bodyPr/>
          <a:lstStyle/>
          <a:p>
            <a:pPr eaLnBrk="1" hangingPunct="1"/>
            <a:r>
              <a:rPr lang="en-US" smtClean="0">
                <a:solidFill>
                  <a:schemeClr val="bg1"/>
                </a:solidFill>
              </a:rPr>
              <a:t>Periodic Table</a:t>
            </a:r>
          </a:p>
        </p:txBody>
      </p:sp>
      <p:sp>
        <p:nvSpPr>
          <p:cNvPr id="19459" name="Rectangle 3"/>
          <p:cNvSpPr>
            <a:spLocks noGrp="1" noChangeArrowheads="1"/>
          </p:cNvSpPr>
          <p:nvPr>
            <p:ph type="body" idx="1"/>
          </p:nvPr>
        </p:nvSpPr>
        <p:spPr>
          <a:xfrm>
            <a:off x="457200" y="1600200"/>
            <a:ext cx="8458200" cy="4525963"/>
          </a:xfrm>
        </p:spPr>
        <p:txBody>
          <a:bodyPr/>
          <a:lstStyle/>
          <a:p>
            <a:pPr marL="0" indent="0" eaLnBrk="1" hangingPunct="1">
              <a:buFontTx/>
              <a:buNone/>
            </a:pPr>
            <a:r>
              <a:rPr lang="en-US" sz="2600" smtClean="0"/>
              <a:t>From the IB Data Booklet…</a:t>
            </a: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2286000"/>
            <a:ext cx="6515100" cy="362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143000" y="2209800"/>
            <a:ext cx="381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524000" y="2209800"/>
            <a:ext cx="381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410200" y="2209800"/>
            <a:ext cx="381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791200" y="2209800"/>
            <a:ext cx="381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6172200" y="2209800"/>
            <a:ext cx="381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553200" y="2209800"/>
            <a:ext cx="381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6858000" y="2209800"/>
            <a:ext cx="381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7239000" y="2209800"/>
            <a:ext cx="381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a:spLocks noChangeArrowheads="1"/>
          </p:cNvSpPr>
          <p:nvPr/>
        </p:nvSpPr>
        <p:spPr bwMode="auto">
          <a:xfrm>
            <a:off x="7620000" y="18399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0 or 8</a:t>
            </a:r>
          </a:p>
        </p:txBody>
      </p:sp>
      <p:cxnSp>
        <p:nvCxnSpPr>
          <p:cNvPr id="5" name="Straight Arrow Connector 4"/>
          <p:cNvCxnSpPr/>
          <p:nvPr/>
        </p:nvCxnSpPr>
        <p:spPr>
          <a:xfrm flipH="1">
            <a:off x="7620000" y="2127250"/>
            <a:ext cx="304800" cy="15875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133600" y="4953000"/>
            <a:ext cx="52959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1905000" y="3429000"/>
            <a:ext cx="35052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Box 22"/>
          <p:cNvSpPr txBox="1">
            <a:spLocks noChangeArrowheads="1"/>
          </p:cNvSpPr>
          <p:nvPr/>
        </p:nvSpPr>
        <p:spPr bwMode="auto">
          <a:xfrm>
            <a:off x="2286000" y="3059113"/>
            <a:ext cx="274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Transition metals</a:t>
            </a:r>
          </a:p>
        </p:txBody>
      </p:sp>
      <p:sp>
        <p:nvSpPr>
          <p:cNvPr id="24" name="TextBox 23"/>
          <p:cNvSpPr txBox="1">
            <a:spLocks noChangeArrowheads="1"/>
          </p:cNvSpPr>
          <p:nvPr/>
        </p:nvSpPr>
        <p:spPr bwMode="auto">
          <a:xfrm>
            <a:off x="7543800" y="50292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Lanthanides</a:t>
            </a:r>
          </a:p>
        </p:txBody>
      </p:sp>
      <p:sp>
        <p:nvSpPr>
          <p:cNvPr id="25" name="TextBox 24"/>
          <p:cNvSpPr txBox="1">
            <a:spLocks noChangeArrowheads="1"/>
          </p:cNvSpPr>
          <p:nvPr/>
        </p:nvSpPr>
        <p:spPr bwMode="auto">
          <a:xfrm>
            <a:off x="7620000" y="549751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Actinides</a:t>
            </a:r>
          </a:p>
        </p:txBody>
      </p:sp>
      <p:sp>
        <p:nvSpPr>
          <p:cNvPr id="26" name="Oval 25"/>
          <p:cNvSpPr/>
          <p:nvPr/>
        </p:nvSpPr>
        <p:spPr>
          <a:xfrm>
            <a:off x="2133600" y="5410200"/>
            <a:ext cx="52959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P spid="3" grpId="0"/>
      <p:bldP spid="21" grpId="0" animBg="1"/>
      <p:bldP spid="22" grpId="0" animBg="1"/>
      <p:bldP spid="23" grpId="0"/>
      <p:bldP spid="24" grpId="0"/>
      <p:bldP spid="25" grpId="0"/>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75360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Text Box 3"/>
          <p:cNvSpPr txBox="1">
            <a:spLocks noChangeArrowheads="1"/>
          </p:cNvSpPr>
          <p:nvPr/>
        </p:nvSpPr>
        <p:spPr bwMode="auto">
          <a:xfrm>
            <a:off x="457200" y="228600"/>
            <a:ext cx="6248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i="1">
                <a:latin typeface="Times New Roman" pitchFamily="18" charset="0"/>
              </a:rPr>
              <a:t>Another name for “metalloid” is “semi-metal”.</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eriod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8458200"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ChangeArrowheads="1"/>
          </p:cNvSpPr>
          <p:nvPr/>
        </p:nvSpPr>
        <p:spPr bwMode="auto">
          <a:xfrm>
            <a:off x="762000" y="1728788"/>
            <a:ext cx="457200" cy="32766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latin typeface="Times New Roman" pitchFamily="18" charset="0"/>
            </a:endParaRPr>
          </a:p>
        </p:txBody>
      </p:sp>
      <p:sp>
        <p:nvSpPr>
          <p:cNvPr id="21508" name="Rectangle 4"/>
          <p:cNvSpPr>
            <a:spLocks noChangeArrowheads="1"/>
          </p:cNvSpPr>
          <p:nvPr/>
        </p:nvSpPr>
        <p:spPr bwMode="auto">
          <a:xfrm>
            <a:off x="1219200" y="1728788"/>
            <a:ext cx="457200" cy="327660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9" name="Rectangle 5"/>
          <p:cNvSpPr>
            <a:spLocks noChangeArrowheads="1"/>
          </p:cNvSpPr>
          <p:nvPr/>
        </p:nvSpPr>
        <p:spPr bwMode="auto">
          <a:xfrm>
            <a:off x="8153400" y="1195388"/>
            <a:ext cx="457200" cy="3276600"/>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Rectangle 6"/>
          <p:cNvSpPr>
            <a:spLocks noChangeArrowheads="1"/>
          </p:cNvSpPr>
          <p:nvPr/>
        </p:nvSpPr>
        <p:spPr bwMode="auto">
          <a:xfrm>
            <a:off x="7696200" y="1728788"/>
            <a:ext cx="457200" cy="2743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Rectangle 8"/>
          <p:cNvSpPr>
            <a:spLocks noChangeArrowheads="1"/>
          </p:cNvSpPr>
          <p:nvPr/>
        </p:nvSpPr>
        <p:spPr bwMode="auto">
          <a:xfrm>
            <a:off x="1676400" y="2819400"/>
            <a:ext cx="4267200" cy="16383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600">
                <a:solidFill>
                  <a:schemeClr val="bg1"/>
                </a:solidFill>
                <a:latin typeface="Comic Sans MS" pitchFamily="66" charset="0"/>
              </a:rPr>
              <a:t>   </a:t>
            </a:r>
            <a:r>
              <a:rPr lang="en-US" sz="2600">
                <a:latin typeface="Comic Sans MS" pitchFamily="66" charset="0"/>
              </a:rPr>
              <a:t>Transition metals</a:t>
            </a:r>
          </a:p>
        </p:txBody>
      </p:sp>
      <p:sp>
        <p:nvSpPr>
          <p:cNvPr id="21512" name="Rectangle 9"/>
          <p:cNvSpPr>
            <a:spLocks noChangeArrowheads="1"/>
          </p:cNvSpPr>
          <p:nvPr/>
        </p:nvSpPr>
        <p:spPr bwMode="auto">
          <a:xfrm>
            <a:off x="1676400" y="4457700"/>
            <a:ext cx="4267200" cy="5715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Text Box 13"/>
          <p:cNvSpPr txBox="1">
            <a:spLocks noChangeArrowheads="1"/>
          </p:cNvSpPr>
          <p:nvPr/>
        </p:nvSpPr>
        <p:spPr bwMode="auto">
          <a:xfrm rot="-5400000">
            <a:off x="-304800" y="300355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chemeClr val="bg1"/>
                </a:solidFill>
                <a:latin typeface="Comic Sans MS" pitchFamily="66" charset="0"/>
              </a:rPr>
              <a:t>alkali metals</a:t>
            </a:r>
          </a:p>
        </p:txBody>
      </p:sp>
      <p:sp>
        <p:nvSpPr>
          <p:cNvPr id="21514" name="Rectangle 14"/>
          <p:cNvSpPr>
            <a:spLocks noChangeArrowheads="1"/>
          </p:cNvSpPr>
          <p:nvPr/>
        </p:nvSpPr>
        <p:spPr bwMode="auto">
          <a:xfrm rot="-5400000">
            <a:off x="-123825" y="3184525"/>
            <a:ext cx="314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sz="2400">
                <a:solidFill>
                  <a:schemeClr val="bg1"/>
                </a:solidFill>
                <a:latin typeface="Comic Sans MS" pitchFamily="66" charset="0"/>
              </a:rPr>
              <a:t>alkaline earth metals</a:t>
            </a:r>
          </a:p>
        </p:txBody>
      </p:sp>
      <p:sp>
        <p:nvSpPr>
          <p:cNvPr id="21515" name="Rectangle 15"/>
          <p:cNvSpPr>
            <a:spLocks noChangeArrowheads="1"/>
          </p:cNvSpPr>
          <p:nvPr/>
        </p:nvSpPr>
        <p:spPr bwMode="auto">
          <a:xfrm rot="-5400000">
            <a:off x="7226300" y="3016250"/>
            <a:ext cx="139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sz="2400">
                <a:solidFill>
                  <a:schemeClr val="bg1"/>
                </a:solidFill>
                <a:latin typeface="Comic Sans MS" pitchFamily="66" charset="0"/>
              </a:rPr>
              <a:t>halogens</a:t>
            </a:r>
          </a:p>
        </p:txBody>
      </p:sp>
      <p:sp>
        <p:nvSpPr>
          <p:cNvPr id="21516" name="Rectangle 16"/>
          <p:cNvSpPr>
            <a:spLocks noChangeArrowheads="1"/>
          </p:cNvSpPr>
          <p:nvPr/>
        </p:nvSpPr>
        <p:spPr bwMode="auto">
          <a:xfrm rot="-5400000">
            <a:off x="7391400" y="269875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solidFill>
                  <a:schemeClr val="bg1"/>
                </a:solidFill>
                <a:latin typeface="Comic Sans MS" pitchFamily="66" charset="0"/>
              </a:rPr>
              <a:t>noble gases</a:t>
            </a:r>
          </a:p>
        </p:txBody>
      </p:sp>
      <p:sp>
        <p:nvSpPr>
          <p:cNvPr id="21517" name="Rectangle 17"/>
          <p:cNvSpPr>
            <a:spLocks noChangeArrowheads="1"/>
          </p:cNvSpPr>
          <p:nvPr/>
        </p:nvSpPr>
        <p:spPr bwMode="auto">
          <a:xfrm>
            <a:off x="1600200" y="5518150"/>
            <a:ext cx="6096000" cy="533400"/>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8" name="Rectangle 18"/>
          <p:cNvSpPr>
            <a:spLocks noChangeArrowheads="1"/>
          </p:cNvSpPr>
          <p:nvPr/>
        </p:nvSpPr>
        <p:spPr bwMode="auto">
          <a:xfrm>
            <a:off x="1600200" y="6051550"/>
            <a:ext cx="6096000" cy="609600"/>
          </a:xfrm>
          <a:prstGeom prst="rect">
            <a:avLst/>
          </a:prstGeom>
          <a:solidFill>
            <a:srgbClr val="8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9" name="Text Box 19"/>
          <p:cNvSpPr txBox="1">
            <a:spLocks noChangeArrowheads="1"/>
          </p:cNvSpPr>
          <p:nvPr/>
        </p:nvSpPr>
        <p:spPr bwMode="auto">
          <a:xfrm>
            <a:off x="3505200" y="559435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chemeClr val="bg1"/>
                </a:solidFill>
                <a:latin typeface="Comic Sans MS" pitchFamily="66" charset="0"/>
              </a:rPr>
              <a:t>lanthanides</a:t>
            </a:r>
          </a:p>
        </p:txBody>
      </p:sp>
      <p:sp>
        <p:nvSpPr>
          <p:cNvPr id="21520" name="Text Box 20"/>
          <p:cNvSpPr txBox="1">
            <a:spLocks noChangeArrowheads="1"/>
          </p:cNvSpPr>
          <p:nvPr/>
        </p:nvSpPr>
        <p:spPr bwMode="auto">
          <a:xfrm>
            <a:off x="3505200" y="612775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solidFill>
                  <a:schemeClr val="bg1"/>
                </a:solidFill>
                <a:latin typeface="Comic Sans MS" pitchFamily="66" charset="0"/>
              </a:rPr>
              <a:t>actinides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460375" y="358775"/>
            <a:ext cx="8166100" cy="1470025"/>
          </a:xfrm>
          <a:solidFill>
            <a:srgbClr val="C00000"/>
          </a:solidFill>
        </p:spPr>
        <p:txBody>
          <a:bodyPr/>
          <a:lstStyle/>
          <a:p>
            <a:r>
              <a:rPr lang="en-US" sz="3600" smtClean="0">
                <a:solidFill>
                  <a:schemeClr val="bg1"/>
                </a:solidFill>
              </a:rPr>
              <a:t>Part 1: The Periodic Table </a:t>
            </a:r>
            <a:br>
              <a:rPr lang="en-US" sz="3600" smtClean="0">
                <a:solidFill>
                  <a:schemeClr val="bg1"/>
                </a:solidFill>
              </a:rPr>
            </a:br>
            <a:r>
              <a:rPr lang="en-US" sz="3600" smtClean="0">
                <a:solidFill>
                  <a:schemeClr val="bg1"/>
                </a:solidFill>
              </a:rPr>
              <a:t>and Physical Properties</a:t>
            </a:r>
          </a:p>
        </p:txBody>
      </p:sp>
      <p:pic>
        <p:nvPicPr>
          <p:cNvPr id="4099" name="Picture 4" descr="Nitro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889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Nitro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365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8169275"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Subtitle 5"/>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solidFill>
            <a:srgbClr val="000080"/>
          </a:solidFill>
        </p:spPr>
        <p:txBody>
          <a:bodyPr/>
          <a:lstStyle/>
          <a:p>
            <a:pPr eaLnBrk="1" hangingPunct="1"/>
            <a:r>
              <a:rPr lang="en-US" smtClean="0">
                <a:solidFill>
                  <a:schemeClr val="bg1"/>
                </a:solidFill>
              </a:rPr>
              <a:t>PERIODIC GROUPS</a:t>
            </a:r>
          </a:p>
        </p:txBody>
      </p:sp>
      <p:sp>
        <p:nvSpPr>
          <p:cNvPr id="22531" name="Rectangle 4"/>
          <p:cNvSpPr>
            <a:spLocks noGrp="1" noChangeArrowheads="1"/>
          </p:cNvSpPr>
          <p:nvPr>
            <p:ph type="body" idx="1"/>
          </p:nvPr>
        </p:nvSpPr>
        <p:spPr>
          <a:xfrm>
            <a:off x="2438400" y="1798638"/>
            <a:ext cx="4495800" cy="4525962"/>
          </a:xfrm>
        </p:spPr>
        <p:txBody>
          <a:bodyPr/>
          <a:lstStyle/>
          <a:p>
            <a:pPr eaLnBrk="1" hangingPunct="1"/>
            <a:r>
              <a:rPr lang="en-US" smtClean="0"/>
              <a:t>alkali metals</a:t>
            </a:r>
          </a:p>
          <a:p>
            <a:pPr eaLnBrk="1" hangingPunct="1"/>
            <a:r>
              <a:rPr lang="en-US" smtClean="0"/>
              <a:t>alkaline earth metals</a:t>
            </a:r>
          </a:p>
          <a:p>
            <a:pPr eaLnBrk="1" hangingPunct="1"/>
            <a:r>
              <a:rPr lang="en-US" smtClean="0"/>
              <a:t>transition metals</a:t>
            </a:r>
          </a:p>
          <a:p>
            <a:pPr eaLnBrk="1" hangingPunct="1"/>
            <a:r>
              <a:rPr lang="en-US" smtClean="0"/>
              <a:t>halogens</a:t>
            </a:r>
          </a:p>
          <a:p>
            <a:pPr eaLnBrk="1" hangingPunct="1"/>
            <a:r>
              <a:rPr lang="en-US" smtClean="0"/>
              <a:t>noble gases</a:t>
            </a:r>
          </a:p>
          <a:p>
            <a:pPr eaLnBrk="1" hangingPunct="1"/>
            <a:r>
              <a:rPr lang="en-US" smtClean="0"/>
              <a:t>lanthanides</a:t>
            </a:r>
          </a:p>
          <a:p>
            <a:pPr eaLnBrk="1" hangingPunct="1"/>
            <a:r>
              <a:rPr lang="en-US" smtClean="0"/>
              <a:t>actinides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solidFill>
            <a:srgbClr val="008000"/>
          </a:solidFill>
        </p:spPr>
        <p:txBody>
          <a:bodyPr/>
          <a:lstStyle/>
          <a:p>
            <a:pPr eaLnBrk="1" hangingPunct="1"/>
            <a:r>
              <a:rPr lang="en-US" smtClean="0">
                <a:solidFill>
                  <a:schemeClr val="bg1"/>
                </a:solidFill>
              </a:rPr>
              <a:t>Alkali Metals</a:t>
            </a:r>
          </a:p>
        </p:txBody>
      </p:sp>
      <p:sp>
        <p:nvSpPr>
          <p:cNvPr id="9219" name="Rectangle 3"/>
          <p:cNvSpPr>
            <a:spLocks noGrp="1" noChangeArrowheads="1"/>
          </p:cNvSpPr>
          <p:nvPr>
            <p:ph type="body" idx="1"/>
          </p:nvPr>
        </p:nvSpPr>
        <p:spPr>
          <a:xfrm>
            <a:off x="457200" y="1676400"/>
            <a:ext cx="8305800" cy="3535363"/>
          </a:xfrm>
        </p:spPr>
        <p:txBody>
          <a:bodyPr/>
          <a:lstStyle/>
          <a:p>
            <a:pPr eaLnBrk="1" hangingPunct="1"/>
            <a:r>
              <a:rPr lang="en-US" smtClean="0"/>
              <a:t>Group 1 on periodic table</a:t>
            </a:r>
          </a:p>
          <a:p>
            <a:pPr eaLnBrk="1" hangingPunct="1"/>
            <a:r>
              <a:rPr lang="en-US" smtClean="0"/>
              <a:t>Called alkali metals because they all react with water to form an alkali solution of the metal hydroxide and hydrogen gas.</a:t>
            </a:r>
          </a:p>
          <a:p>
            <a:pPr lvl="1" eaLnBrk="1" hangingPunct="1"/>
            <a:r>
              <a:rPr lang="en-US" smtClean="0"/>
              <a:t>i.e. Na(s) + H</a:t>
            </a:r>
            <a:r>
              <a:rPr lang="en-US" baseline="-25000" smtClean="0"/>
              <a:t>2</a:t>
            </a:r>
            <a:r>
              <a:rPr lang="en-US" smtClean="0"/>
              <a:t>O(l) </a:t>
            </a:r>
            <a:r>
              <a:rPr lang="en-US" smtClean="0">
                <a:sym typeface="Symbol" pitchFamily="18" charset="2"/>
              </a:rPr>
              <a:t> NaOH(aq) + H</a:t>
            </a:r>
            <a:r>
              <a:rPr lang="en-US" baseline="-25000" smtClean="0">
                <a:sym typeface="Symbol" pitchFamily="18" charset="2"/>
              </a:rPr>
              <a:t>2</a:t>
            </a:r>
            <a:r>
              <a:rPr lang="en-US" smtClean="0">
                <a:sym typeface="Symbol" pitchFamily="18" charset="2"/>
              </a:rPr>
              <a:t>(g) </a:t>
            </a:r>
            <a:r>
              <a:rPr lang="en-US" smtClean="0"/>
              <a:t> </a:t>
            </a:r>
          </a:p>
          <a:p>
            <a:pPr eaLnBrk="1" hangingPunct="1"/>
            <a:r>
              <a:rPr lang="en-US" smtClean="0"/>
              <a:t>React by losing outer electron to form the metal ion</a:t>
            </a:r>
          </a:p>
          <a:p>
            <a:pPr eaLnBrk="1" hangingPunct="1"/>
            <a:r>
              <a:rPr lang="en-US" smtClean="0"/>
              <a:t>Good reducing agents (because they can readily lose an electron)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solidFill>
            <a:srgbClr val="FF9900"/>
          </a:solidFill>
        </p:spPr>
        <p:txBody>
          <a:bodyPr/>
          <a:lstStyle/>
          <a:p>
            <a:pPr eaLnBrk="1" hangingPunct="1"/>
            <a:r>
              <a:rPr lang="en-US" smtClean="0">
                <a:solidFill>
                  <a:schemeClr val="bg1"/>
                </a:solidFill>
              </a:rPr>
              <a:t>Alkaline Earth Metals</a:t>
            </a:r>
          </a:p>
        </p:txBody>
      </p:sp>
      <p:sp>
        <p:nvSpPr>
          <p:cNvPr id="10243" name="Rectangle 3"/>
          <p:cNvSpPr>
            <a:spLocks noGrp="1" noChangeArrowheads="1"/>
          </p:cNvSpPr>
          <p:nvPr>
            <p:ph type="body" idx="1"/>
          </p:nvPr>
        </p:nvSpPr>
        <p:spPr>
          <a:xfrm>
            <a:off x="533400" y="2179638"/>
            <a:ext cx="7924800" cy="3535362"/>
          </a:xfrm>
        </p:spPr>
        <p:txBody>
          <a:bodyPr/>
          <a:lstStyle/>
          <a:p>
            <a:pPr eaLnBrk="1" hangingPunct="1"/>
            <a:r>
              <a:rPr lang="en-US" smtClean="0"/>
              <a:t>Group 2 on periodic table</a:t>
            </a:r>
          </a:p>
          <a:p>
            <a:pPr eaLnBrk="1" hangingPunct="1"/>
            <a:r>
              <a:rPr lang="en-US" smtClean="0"/>
              <a:t>Abundant metals in the earth</a:t>
            </a:r>
          </a:p>
          <a:p>
            <a:pPr eaLnBrk="1" hangingPunct="1"/>
            <a:r>
              <a:rPr lang="en-US" smtClean="0"/>
              <a:t>Not as reactive as alkali metals</a:t>
            </a:r>
          </a:p>
          <a:p>
            <a:pPr eaLnBrk="1" hangingPunct="1"/>
            <a:r>
              <a:rPr lang="en-US" smtClean="0"/>
              <a:t>Higher density and melting point than alkali metals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rgbClr val="800000"/>
          </a:solidFill>
        </p:spPr>
        <p:txBody>
          <a:bodyPr/>
          <a:lstStyle/>
          <a:p>
            <a:pPr eaLnBrk="1" hangingPunct="1"/>
            <a:r>
              <a:rPr lang="en-US" smtClean="0">
                <a:solidFill>
                  <a:schemeClr val="bg1"/>
                </a:solidFill>
              </a:rPr>
              <a:t>Transition Metals</a:t>
            </a:r>
          </a:p>
        </p:txBody>
      </p:sp>
      <p:sp>
        <p:nvSpPr>
          <p:cNvPr id="11267" name="Rectangle 3"/>
          <p:cNvSpPr>
            <a:spLocks noGrp="1" noChangeArrowheads="1"/>
          </p:cNvSpPr>
          <p:nvPr>
            <p:ph type="body" idx="1"/>
          </p:nvPr>
        </p:nvSpPr>
        <p:spPr>
          <a:xfrm>
            <a:off x="533400" y="2179638"/>
            <a:ext cx="7924800" cy="3535362"/>
          </a:xfrm>
        </p:spPr>
        <p:txBody>
          <a:bodyPr/>
          <a:lstStyle/>
          <a:p>
            <a:pPr eaLnBrk="1" hangingPunct="1"/>
            <a:r>
              <a:rPr lang="en-US" smtClean="0"/>
              <a:t>Variable valency &amp; oxidation state</a:t>
            </a:r>
          </a:p>
          <a:p>
            <a:pPr eaLnBrk="1" hangingPunct="1"/>
            <a:r>
              <a:rPr lang="en-US" smtClean="0"/>
              <a:t>Forms colored compounds</a:t>
            </a:r>
          </a:p>
          <a:p>
            <a:pPr eaLnBrk="1" hangingPunct="1"/>
            <a:r>
              <a:rPr lang="en-US" smtClean="0"/>
              <a:t>Forms complex ions</a:t>
            </a:r>
          </a:p>
          <a:p>
            <a:pPr eaLnBrk="1" hangingPunct="1"/>
            <a:r>
              <a:rPr lang="en-US" smtClean="0"/>
              <a:t>Catalytic behavior</a:t>
            </a:r>
          </a:p>
          <a:p>
            <a:pPr eaLnBrk="1" hangingPunct="1"/>
            <a:endParaRPr lang="en-US" smtClean="0"/>
          </a:p>
          <a:p>
            <a:pPr lvl="1" eaLnBrk="1" hangingPunct="1"/>
            <a:r>
              <a:rPr lang="en-US" i="1" smtClean="0"/>
              <a:t>Need to know these well, but more on all this later…</a:t>
            </a:r>
          </a:p>
          <a:p>
            <a:pPr eaLnBrk="1" hangingPunct="1"/>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rgbClr val="800080"/>
          </a:solidFill>
        </p:spPr>
        <p:txBody>
          <a:bodyPr/>
          <a:lstStyle/>
          <a:p>
            <a:pPr eaLnBrk="1" hangingPunct="1"/>
            <a:r>
              <a:rPr lang="en-US" smtClean="0">
                <a:solidFill>
                  <a:schemeClr val="bg1"/>
                </a:solidFill>
              </a:rPr>
              <a:t>Halogens</a:t>
            </a:r>
          </a:p>
        </p:txBody>
      </p:sp>
      <p:sp>
        <p:nvSpPr>
          <p:cNvPr id="12291" name="Rectangle 3"/>
          <p:cNvSpPr>
            <a:spLocks noGrp="1" noChangeArrowheads="1"/>
          </p:cNvSpPr>
          <p:nvPr>
            <p:ph type="body" idx="1"/>
          </p:nvPr>
        </p:nvSpPr>
        <p:spPr>
          <a:xfrm>
            <a:off x="533400" y="2179638"/>
            <a:ext cx="7924800" cy="3535362"/>
          </a:xfrm>
        </p:spPr>
        <p:txBody>
          <a:bodyPr/>
          <a:lstStyle/>
          <a:p>
            <a:pPr eaLnBrk="1" hangingPunct="1"/>
            <a:r>
              <a:rPr lang="en-US" smtClean="0"/>
              <a:t>Group 7 on periodic table </a:t>
            </a:r>
          </a:p>
          <a:p>
            <a:pPr lvl="1" eaLnBrk="1" hangingPunct="1"/>
            <a:r>
              <a:rPr lang="en-US" smtClean="0"/>
              <a:t>Referred to as group 17 or group VIIA on other periodic tables</a:t>
            </a:r>
          </a:p>
          <a:p>
            <a:pPr eaLnBrk="1" hangingPunct="1"/>
            <a:r>
              <a:rPr lang="en-US" smtClean="0"/>
              <a:t>React by gaining one more electrons to from halide ions</a:t>
            </a:r>
          </a:p>
          <a:p>
            <a:pPr eaLnBrk="1" hangingPunct="1"/>
            <a:r>
              <a:rPr lang="en-US" smtClean="0"/>
              <a:t>Good oxidizing agents (because they readily gain an electron)</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rgbClr val="000080"/>
          </a:solidFill>
        </p:spPr>
        <p:txBody>
          <a:bodyPr/>
          <a:lstStyle/>
          <a:p>
            <a:pPr eaLnBrk="1" hangingPunct="1"/>
            <a:r>
              <a:rPr lang="en-US" smtClean="0">
                <a:solidFill>
                  <a:schemeClr val="bg1"/>
                </a:solidFill>
              </a:rPr>
              <a:t>Noble Gases</a:t>
            </a:r>
          </a:p>
        </p:txBody>
      </p:sp>
      <p:sp>
        <p:nvSpPr>
          <p:cNvPr id="13315" name="Rectangle 3"/>
          <p:cNvSpPr>
            <a:spLocks noGrp="1" noChangeArrowheads="1"/>
          </p:cNvSpPr>
          <p:nvPr>
            <p:ph type="body" idx="1"/>
          </p:nvPr>
        </p:nvSpPr>
        <p:spPr>
          <a:xfrm>
            <a:off x="381000" y="2179638"/>
            <a:ext cx="8610600" cy="3535362"/>
          </a:xfrm>
        </p:spPr>
        <p:txBody>
          <a:bodyPr/>
          <a:lstStyle/>
          <a:p>
            <a:pPr eaLnBrk="1" hangingPunct="1"/>
            <a:r>
              <a:rPr lang="en-US" smtClean="0"/>
              <a:t>Group 0 (or 8) on periodic table</a:t>
            </a:r>
          </a:p>
          <a:p>
            <a:pPr lvl="1" eaLnBrk="1" hangingPunct="1"/>
            <a:r>
              <a:rPr lang="en-US" smtClean="0"/>
              <a:t>Referred to as group 18 or group VIIIA on other periodic tables</a:t>
            </a:r>
          </a:p>
          <a:p>
            <a:pPr eaLnBrk="1" hangingPunct="1"/>
            <a:r>
              <a:rPr lang="en-US" smtClean="0"/>
              <a:t>Sometimes called rare gases or inert gases</a:t>
            </a:r>
          </a:p>
          <a:p>
            <a:pPr eaLnBrk="1" hangingPunct="1"/>
            <a:r>
              <a:rPr lang="en-US" smtClean="0"/>
              <a:t>Relatively nonreactive</a:t>
            </a:r>
          </a:p>
          <a:p>
            <a:pPr eaLnBrk="1" hangingPunct="1"/>
            <a:r>
              <a:rPr lang="en-US" smtClean="0"/>
              <a:t>Gases at room temperature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rgbClr val="008000"/>
          </a:solidFill>
        </p:spPr>
        <p:txBody>
          <a:bodyPr/>
          <a:lstStyle/>
          <a:p>
            <a:pPr eaLnBrk="1" hangingPunct="1"/>
            <a:r>
              <a:rPr lang="en-US" smtClean="0">
                <a:solidFill>
                  <a:schemeClr val="bg1"/>
                </a:solidFill>
              </a:rPr>
              <a:t>Lanthanides</a:t>
            </a:r>
          </a:p>
        </p:txBody>
      </p:sp>
      <p:sp>
        <p:nvSpPr>
          <p:cNvPr id="14339" name="Rectangle 3"/>
          <p:cNvSpPr>
            <a:spLocks noGrp="1" noChangeArrowheads="1"/>
          </p:cNvSpPr>
          <p:nvPr>
            <p:ph type="body" idx="1"/>
          </p:nvPr>
        </p:nvSpPr>
        <p:spPr>
          <a:xfrm>
            <a:off x="533400" y="2179638"/>
            <a:ext cx="7924800" cy="3535362"/>
          </a:xfrm>
        </p:spPr>
        <p:txBody>
          <a:bodyPr/>
          <a:lstStyle/>
          <a:p>
            <a:pPr eaLnBrk="1" hangingPunct="1"/>
            <a:r>
              <a:rPr lang="en-US" smtClean="0"/>
              <a:t>Part of the “inner transition metals”</a:t>
            </a:r>
          </a:p>
          <a:p>
            <a:pPr eaLnBrk="1" hangingPunct="1"/>
            <a:r>
              <a:rPr lang="en-US" smtClean="0"/>
              <a:t>Soft silvery metals</a:t>
            </a:r>
          </a:p>
          <a:p>
            <a:pPr eaLnBrk="1" hangingPunct="1"/>
            <a:r>
              <a:rPr lang="en-US" smtClean="0"/>
              <a:t>Tarnish readily in air</a:t>
            </a:r>
          </a:p>
          <a:p>
            <a:pPr eaLnBrk="1" hangingPunct="1"/>
            <a:r>
              <a:rPr lang="en-US" smtClean="0"/>
              <a:t>React slowly with water</a:t>
            </a:r>
          </a:p>
          <a:p>
            <a:pPr eaLnBrk="1" hangingPunct="1"/>
            <a:r>
              <a:rPr lang="en-US" smtClean="0"/>
              <a:t>Difficult to separate because all have two effective valence electrons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rgbClr val="FF9900"/>
          </a:solidFill>
        </p:spPr>
        <p:txBody>
          <a:bodyPr/>
          <a:lstStyle/>
          <a:p>
            <a:pPr eaLnBrk="1" hangingPunct="1"/>
            <a:r>
              <a:rPr lang="en-US" smtClean="0">
                <a:solidFill>
                  <a:schemeClr val="bg1"/>
                </a:solidFill>
              </a:rPr>
              <a:t>Actinides</a:t>
            </a:r>
          </a:p>
        </p:txBody>
      </p:sp>
      <p:sp>
        <p:nvSpPr>
          <p:cNvPr id="15363" name="Rectangle 3"/>
          <p:cNvSpPr>
            <a:spLocks noGrp="1" noChangeArrowheads="1"/>
          </p:cNvSpPr>
          <p:nvPr>
            <p:ph type="body" idx="1"/>
          </p:nvPr>
        </p:nvSpPr>
        <p:spPr>
          <a:xfrm>
            <a:off x="533400" y="2179638"/>
            <a:ext cx="7924800" cy="3535362"/>
          </a:xfrm>
        </p:spPr>
        <p:txBody>
          <a:bodyPr/>
          <a:lstStyle/>
          <a:p>
            <a:pPr eaLnBrk="1" hangingPunct="1"/>
            <a:r>
              <a:rPr lang="en-US" smtClean="0"/>
              <a:t>Radioactive elements</a:t>
            </a:r>
          </a:p>
          <a:p>
            <a:pPr eaLnBrk="1" hangingPunct="1"/>
            <a:r>
              <a:rPr lang="en-US" smtClean="0"/>
              <a:t>Part of the “inner transition metals”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800000"/>
          </a:solidFill>
        </p:spPr>
        <p:txBody>
          <a:bodyPr/>
          <a:lstStyle/>
          <a:p>
            <a:pPr eaLnBrk="1" hangingPunct="1"/>
            <a:r>
              <a:rPr lang="en-US" smtClean="0">
                <a:solidFill>
                  <a:schemeClr val="bg1"/>
                </a:solidFill>
              </a:rPr>
              <a:t>PERIODIC TRENDS</a:t>
            </a:r>
          </a:p>
        </p:txBody>
      </p:sp>
      <p:sp>
        <p:nvSpPr>
          <p:cNvPr id="16387" name="Rectangle 3"/>
          <p:cNvSpPr>
            <a:spLocks noGrp="1" noChangeArrowheads="1"/>
          </p:cNvSpPr>
          <p:nvPr>
            <p:ph type="body" idx="1"/>
          </p:nvPr>
        </p:nvSpPr>
        <p:spPr>
          <a:xfrm>
            <a:off x="533400" y="1676400"/>
            <a:ext cx="8077200" cy="4724400"/>
          </a:xfrm>
        </p:spPr>
        <p:txBody>
          <a:bodyPr/>
          <a:lstStyle/>
          <a:p>
            <a:pPr eaLnBrk="1" hangingPunct="1">
              <a:defRPr/>
            </a:pPr>
            <a:r>
              <a:rPr lang="en-US" dirty="0" smtClean="0">
                <a:latin typeface="+mj-lt"/>
              </a:rPr>
              <a:t>Properties that have a definite trend as you move through the Periodic Table</a:t>
            </a:r>
          </a:p>
          <a:p>
            <a:pPr lvl="1" eaLnBrk="1" hangingPunct="1">
              <a:defRPr/>
            </a:pPr>
            <a:r>
              <a:rPr lang="en-US" sz="3200" dirty="0" smtClean="0">
                <a:latin typeface="+mj-lt"/>
              </a:rPr>
              <a:t>Valence </a:t>
            </a:r>
            <a:r>
              <a:rPr lang="en-US" sz="3200" dirty="0" smtClean="0"/>
              <a:t>Electrons</a:t>
            </a:r>
          </a:p>
          <a:p>
            <a:pPr lvl="1" eaLnBrk="1" hangingPunct="1">
              <a:defRPr/>
            </a:pPr>
            <a:r>
              <a:rPr lang="en-US" sz="3200" dirty="0" smtClean="0"/>
              <a:t>Atomic radii</a:t>
            </a:r>
          </a:p>
          <a:p>
            <a:pPr lvl="1" eaLnBrk="1" hangingPunct="1">
              <a:defRPr/>
            </a:pPr>
            <a:r>
              <a:rPr lang="en-US" sz="3200" dirty="0" smtClean="0"/>
              <a:t>Ionic radii</a:t>
            </a:r>
          </a:p>
          <a:p>
            <a:pPr lvl="1" eaLnBrk="1" hangingPunct="1">
              <a:defRPr/>
            </a:pPr>
            <a:r>
              <a:rPr lang="en-US" sz="3200" dirty="0" smtClean="0"/>
              <a:t>Electronegativity</a:t>
            </a:r>
          </a:p>
          <a:p>
            <a:pPr lvl="1" eaLnBrk="1" hangingPunct="1">
              <a:defRPr/>
            </a:pPr>
            <a:r>
              <a:rPr lang="en-US" sz="3200" dirty="0" smtClean="0"/>
              <a:t>Ionization energy</a:t>
            </a:r>
          </a:p>
          <a:p>
            <a:pPr lvl="1" eaLnBrk="1" hangingPunct="1">
              <a:defRPr/>
            </a:pPr>
            <a:r>
              <a:rPr lang="en-US" sz="3200" dirty="0" smtClean="0"/>
              <a:t>Melting </a:t>
            </a:r>
            <a:r>
              <a:rPr lang="en-US" sz="3200" dirty="0"/>
              <a:t>points</a:t>
            </a:r>
          </a:p>
          <a:p>
            <a:pPr lvl="1" eaLnBrk="1" hangingPunct="1">
              <a:defRPr/>
            </a:pPr>
            <a:endParaRPr lang="en-US" sz="3200" dirty="0" smtClean="0"/>
          </a:p>
          <a:p>
            <a:pPr eaLnBrk="1" hangingPunct="1">
              <a:buFontTx/>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eriodic-table-f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1143000" y="2590800"/>
            <a:ext cx="6477000" cy="1824038"/>
          </a:xfrm>
          <a:prstGeom prst="rect">
            <a:avLst/>
          </a:prstGeom>
          <a:solidFill>
            <a:srgbClr val="FFCC00"/>
          </a:solidFill>
          <a:ln w="25400">
            <a:solidFill>
              <a:srgbClr val="0000FF"/>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3200" dirty="0" smtClean="0">
                <a:latin typeface="+mj-lt"/>
              </a:rPr>
              <a:t>The periodic table is full of repeating patterns. </a:t>
            </a:r>
          </a:p>
          <a:p>
            <a:pPr>
              <a:spcBef>
                <a:spcPct val="50000"/>
              </a:spcBef>
              <a:defRPr/>
            </a:pPr>
            <a:r>
              <a:rPr lang="en-US" sz="3200" dirty="0" smtClean="0">
                <a:latin typeface="+mj-lt"/>
              </a:rPr>
              <a:t>Hence the name </a:t>
            </a:r>
            <a:r>
              <a:rPr lang="en-US" sz="3200" i="1" dirty="0" smtClean="0">
                <a:latin typeface="+mj-lt"/>
              </a:rPr>
              <a:t>periodic</a:t>
            </a:r>
            <a:r>
              <a:rPr lang="en-US" sz="3200" dirty="0" smtClean="0">
                <a:latin typeface="+mj-lt"/>
              </a:rPr>
              <a:t> table.</a:t>
            </a:r>
            <a:r>
              <a:rPr lang="en-US" dirty="0" smtClean="0">
                <a:latin typeface="Comic Sans MS" pitchFamily="66"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dert_molecu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774700"/>
            <a:ext cx="3810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85800" y="457200"/>
            <a:ext cx="7696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3200" dirty="0" smtClean="0">
                <a:latin typeface="+mn-lt"/>
              </a:rPr>
              <a:t>The electrons in the outermost electron shell (highest energy level) are called valence electrons.</a:t>
            </a:r>
          </a:p>
        </p:txBody>
      </p:sp>
      <p:sp>
        <p:nvSpPr>
          <p:cNvPr id="38915" name="Text Box 3"/>
          <p:cNvSpPr txBox="1">
            <a:spLocks noChangeArrowheads="1"/>
          </p:cNvSpPr>
          <p:nvPr/>
        </p:nvSpPr>
        <p:spPr bwMode="auto">
          <a:xfrm>
            <a:off x="1371600" y="2362200"/>
            <a:ext cx="563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2800" dirty="0" smtClean="0">
                <a:latin typeface="+mn-lt"/>
              </a:rPr>
              <a:t>“vale”   =    Latin to be strong</a:t>
            </a:r>
          </a:p>
        </p:txBody>
      </p:sp>
      <p:sp>
        <p:nvSpPr>
          <p:cNvPr id="38916" name="Text Box 4"/>
          <p:cNvSpPr txBox="1">
            <a:spLocks noChangeArrowheads="1"/>
          </p:cNvSpPr>
          <p:nvPr/>
        </p:nvSpPr>
        <p:spPr bwMode="auto">
          <a:xfrm>
            <a:off x="609600" y="5105400"/>
            <a:ext cx="77724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3200" dirty="0" smtClean="0">
                <a:latin typeface="+mn-lt"/>
              </a:rPr>
              <a:t>Non Valence electrons are called “core electrons”.  Core electrons are relatively stable.</a:t>
            </a:r>
          </a:p>
        </p:txBody>
      </p:sp>
      <p:sp>
        <p:nvSpPr>
          <p:cNvPr id="38917" name="Text Box 5"/>
          <p:cNvSpPr txBox="1">
            <a:spLocks noChangeArrowheads="1"/>
          </p:cNvSpPr>
          <p:nvPr/>
        </p:nvSpPr>
        <p:spPr bwMode="auto">
          <a:xfrm>
            <a:off x="685800" y="3352800"/>
            <a:ext cx="76962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3200" dirty="0" smtClean="0">
                <a:latin typeface="+mn-lt"/>
              </a:rPr>
              <a:t>Most chemical reactions occur as valence electrons seek a stable configuration.  </a:t>
            </a:r>
          </a:p>
          <a:p>
            <a:pPr>
              <a:spcBef>
                <a:spcPct val="50000"/>
              </a:spcBef>
              <a:defRPr/>
            </a:pPr>
            <a:r>
              <a:rPr lang="en-US" sz="2400" dirty="0" smtClean="0">
                <a:latin typeface="+mn-lt"/>
              </a:rPr>
              <a:t>            (full energy level, and to a lesser extent ½ full)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ox(out)">
                                      <p:cBhvr>
                                        <p:cTn id="7" dur="500"/>
                                        <p:tgtEl>
                                          <p:spTgt spid="389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8917">
                                            <p:txEl>
                                              <p:pRg st="0" end="0"/>
                                            </p:txEl>
                                          </p:spTgt>
                                        </p:tgtEl>
                                        <p:attrNameLst>
                                          <p:attrName>style.visibility</p:attrName>
                                        </p:attrNameLst>
                                      </p:cBhvr>
                                      <p:to>
                                        <p:strVal val="visible"/>
                                      </p:to>
                                    </p:set>
                                    <p:animEffect transition="in" filter="box(out)">
                                      <p:cBhvr>
                                        <p:cTn id="12" dur="500"/>
                                        <p:tgtEl>
                                          <p:spTgt spid="3891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8917">
                                            <p:txEl>
                                              <p:pRg st="1" end="1"/>
                                            </p:txEl>
                                          </p:spTgt>
                                        </p:tgtEl>
                                        <p:attrNameLst>
                                          <p:attrName>style.visibility</p:attrName>
                                        </p:attrNameLst>
                                      </p:cBhvr>
                                      <p:to>
                                        <p:strVal val="visible"/>
                                      </p:to>
                                    </p:set>
                                    <p:animEffect transition="in" filter="box(out)">
                                      <p:cBhvr>
                                        <p:cTn id="17" dur="500"/>
                                        <p:tgtEl>
                                          <p:spTgt spid="3891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8916">
                                            <p:txEl>
                                              <p:pRg st="0" end="0"/>
                                            </p:txEl>
                                          </p:spTgt>
                                        </p:tgtEl>
                                        <p:attrNameLst>
                                          <p:attrName>style.visibility</p:attrName>
                                        </p:attrNameLst>
                                      </p:cBhvr>
                                      <p:to>
                                        <p:strVal val="visible"/>
                                      </p:to>
                                    </p:set>
                                    <p:animEffect transition="in" filter="box(out)">
                                      <p:cBhvr>
                                        <p:cTn id="22" dur="500"/>
                                        <p:tgtEl>
                                          <p:spTgt spid="38916">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P spid="38916" grpId="0" build="p" autoUpdateAnimBg="0"/>
      <p:bldP spid="3891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81000" y="2057400"/>
            <a:ext cx="7391400" cy="641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600">
                <a:latin typeface="Comic Sans MS" pitchFamily="66" charset="0"/>
              </a:rPr>
              <a:t>Consider Chlorine:  17 electrons</a:t>
            </a:r>
          </a:p>
        </p:txBody>
      </p:sp>
      <p:sp>
        <p:nvSpPr>
          <p:cNvPr id="33795" name="Text Box 3"/>
          <p:cNvSpPr txBox="1">
            <a:spLocks noChangeArrowheads="1"/>
          </p:cNvSpPr>
          <p:nvPr/>
        </p:nvSpPr>
        <p:spPr bwMode="auto">
          <a:xfrm>
            <a:off x="2362200" y="2971800"/>
            <a:ext cx="52578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a:latin typeface="Comic Sans MS" pitchFamily="66" charset="0"/>
              </a:rPr>
              <a:t>1s</a:t>
            </a:r>
            <a:r>
              <a:rPr lang="en-US" sz="3200" baseline="30000">
                <a:latin typeface="Comic Sans MS" pitchFamily="66" charset="0"/>
              </a:rPr>
              <a:t>2</a:t>
            </a:r>
            <a:r>
              <a:rPr lang="en-US" sz="3200">
                <a:latin typeface="Comic Sans MS" pitchFamily="66" charset="0"/>
              </a:rPr>
              <a:t>2s</a:t>
            </a:r>
            <a:r>
              <a:rPr lang="en-US" sz="3200" baseline="30000">
                <a:latin typeface="Comic Sans MS" pitchFamily="66" charset="0"/>
              </a:rPr>
              <a:t>2</a:t>
            </a:r>
            <a:r>
              <a:rPr lang="en-US" sz="3200">
                <a:latin typeface="Comic Sans MS" pitchFamily="66" charset="0"/>
              </a:rPr>
              <a:t>2p</a:t>
            </a:r>
            <a:r>
              <a:rPr lang="en-US" sz="3200" baseline="30000">
                <a:latin typeface="Comic Sans MS" pitchFamily="66" charset="0"/>
              </a:rPr>
              <a:t>6</a:t>
            </a:r>
            <a:r>
              <a:rPr lang="en-US" sz="3200">
                <a:latin typeface="Comic Sans MS" pitchFamily="66" charset="0"/>
              </a:rPr>
              <a:t>3s</a:t>
            </a:r>
            <a:r>
              <a:rPr lang="en-US" sz="3200" baseline="30000">
                <a:latin typeface="Comic Sans MS" pitchFamily="66" charset="0"/>
              </a:rPr>
              <a:t>2</a:t>
            </a:r>
            <a:r>
              <a:rPr lang="en-US" sz="3200">
                <a:latin typeface="Comic Sans MS" pitchFamily="66" charset="0"/>
              </a:rPr>
              <a:t>3p</a:t>
            </a:r>
            <a:r>
              <a:rPr lang="en-US" sz="3200" baseline="30000">
                <a:latin typeface="Comic Sans MS" pitchFamily="66" charset="0"/>
              </a:rPr>
              <a:t>5</a:t>
            </a:r>
          </a:p>
        </p:txBody>
      </p:sp>
      <p:sp>
        <p:nvSpPr>
          <p:cNvPr id="33796" name="Line 4"/>
          <p:cNvSpPr>
            <a:spLocks noChangeShapeType="1"/>
          </p:cNvSpPr>
          <p:nvPr/>
        </p:nvSpPr>
        <p:spPr bwMode="auto">
          <a:xfrm>
            <a:off x="533400" y="2590800"/>
            <a:ext cx="6858000" cy="0"/>
          </a:xfrm>
          <a:prstGeom prst="line">
            <a:avLst/>
          </a:prstGeom>
          <a:noFill/>
          <a:ln w="25400">
            <a:solidFill>
              <a:srgbClr val="0000FF"/>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7" name="Text Box 5"/>
          <p:cNvSpPr txBox="1">
            <a:spLocks noChangeArrowheads="1"/>
          </p:cNvSpPr>
          <p:nvPr/>
        </p:nvSpPr>
        <p:spPr bwMode="auto">
          <a:xfrm>
            <a:off x="1752600" y="762000"/>
            <a:ext cx="6019800" cy="7016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000">
                <a:latin typeface="Comic Sans MS" pitchFamily="66" charset="0"/>
              </a:rPr>
              <a:t>Valence Electrons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81000" y="2057400"/>
            <a:ext cx="7391400" cy="641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600">
                <a:latin typeface="Comic Sans MS" pitchFamily="66" charset="0"/>
              </a:rPr>
              <a:t>Consider Chlorine:  17 electrons</a:t>
            </a:r>
          </a:p>
        </p:txBody>
      </p:sp>
      <p:sp>
        <p:nvSpPr>
          <p:cNvPr id="34819" name="Text Box 3"/>
          <p:cNvSpPr txBox="1">
            <a:spLocks noChangeArrowheads="1"/>
          </p:cNvSpPr>
          <p:nvPr/>
        </p:nvSpPr>
        <p:spPr bwMode="auto">
          <a:xfrm>
            <a:off x="2362200" y="2971800"/>
            <a:ext cx="52578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a:latin typeface="Comic Sans MS" pitchFamily="66" charset="0"/>
              </a:rPr>
              <a:t>1s</a:t>
            </a:r>
            <a:r>
              <a:rPr lang="en-US" sz="3200" baseline="30000">
                <a:latin typeface="Comic Sans MS" pitchFamily="66" charset="0"/>
              </a:rPr>
              <a:t>2</a:t>
            </a:r>
            <a:r>
              <a:rPr lang="en-US" sz="3200">
                <a:latin typeface="Comic Sans MS" pitchFamily="66" charset="0"/>
              </a:rPr>
              <a:t>2s</a:t>
            </a:r>
            <a:r>
              <a:rPr lang="en-US" sz="3200" baseline="30000">
                <a:latin typeface="Comic Sans MS" pitchFamily="66" charset="0"/>
              </a:rPr>
              <a:t>2</a:t>
            </a:r>
            <a:r>
              <a:rPr lang="en-US" sz="3200">
                <a:latin typeface="Comic Sans MS" pitchFamily="66" charset="0"/>
              </a:rPr>
              <a:t>2p</a:t>
            </a:r>
            <a:r>
              <a:rPr lang="en-US" sz="3200" baseline="30000">
                <a:latin typeface="Comic Sans MS" pitchFamily="66" charset="0"/>
              </a:rPr>
              <a:t>6</a:t>
            </a:r>
            <a:r>
              <a:rPr lang="en-US" sz="3200">
                <a:solidFill>
                  <a:schemeClr val="hlink"/>
                </a:solidFill>
                <a:latin typeface="Comic Sans MS" pitchFamily="66" charset="0"/>
              </a:rPr>
              <a:t>3s</a:t>
            </a:r>
            <a:r>
              <a:rPr lang="en-US" sz="3200" baseline="30000">
                <a:solidFill>
                  <a:schemeClr val="hlink"/>
                </a:solidFill>
                <a:latin typeface="Comic Sans MS" pitchFamily="66" charset="0"/>
              </a:rPr>
              <a:t>2</a:t>
            </a:r>
            <a:r>
              <a:rPr lang="en-US" sz="3200">
                <a:solidFill>
                  <a:schemeClr val="hlink"/>
                </a:solidFill>
                <a:latin typeface="Comic Sans MS" pitchFamily="66" charset="0"/>
              </a:rPr>
              <a:t>3p</a:t>
            </a:r>
            <a:r>
              <a:rPr lang="en-US" sz="3200" baseline="30000">
                <a:solidFill>
                  <a:schemeClr val="hlink"/>
                </a:solidFill>
                <a:latin typeface="Comic Sans MS" pitchFamily="66" charset="0"/>
              </a:rPr>
              <a:t>5</a:t>
            </a:r>
          </a:p>
        </p:txBody>
      </p:sp>
      <p:sp>
        <p:nvSpPr>
          <p:cNvPr id="40964" name="AutoShape 4"/>
          <p:cNvSpPr>
            <a:spLocks/>
          </p:cNvSpPr>
          <p:nvPr/>
        </p:nvSpPr>
        <p:spPr bwMode="auto">
          <a:xfrm rot="5400000">
            <a:off x="3200400" y="2819400"/>
            <a:ext cx="304800" cy="1828800"/>
          </a:xfrm>
          <a:prstGeom prst="rightBrace">
            <a:avLst>
              <a:gd name="adj1" fmla="val 50000"/>
              <a:gd name="adj2" fmla="val 50000"/>
            </a:avLst>
          </a:prstGeom>
          <a:noFill/>
          <a:ln w="25400">
            <a:solidFill>
              <a:srgbClr val="FF0000"/>
            </a:solidFill>
            <a:round/>
            <a:headEnd/>
            <a:tailEnd type="none" w="lg" len="lg"/>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5" name="AutoShape 5"/>
          <p:cNvSpPr>
            <a:spLocks/>
          </p:cNvSpPr>
          <p:nvPr/>
        </p:nvSpPr>
        <p:spPr bwMode="auto">
          <a:xfrm rot="5400000">
            <a:off x="4876800" y="3048000"/>
            <a:ext cx="304800" cy="1371600"/>
          </a:xfrm>
          <a:prstGeom prst="rightBrace">
            <a:avLst>
              <a:gd name="adj1" fmla="val 37500"/>
              <a:gd name="adj2" fmla="val 50000"/>
            </a:avLst>
          </a:prstGeom>
          <a:noFill/>
          <a:ln w="25400">
            <a:solidFill>
              <a:srgbClr val="FF0000"/>
            </a:solidFill>
            <a:round/>
            <a:headEnd/>
            <a:tailEnd type="none" w="lg" len="lg"/>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6" name="Text Box 6"/>
          <p:cNvSpPr txBox="1">
            <a:spLocks noChangeArrowheads="1"/>
          </p:cNvSpPr>
          <p:nvPr/>
        </p:nvSpPr>
        <p:spPr bwMode="auto">
          <a:xfrm>
            <a:off x="2438400" y="3886200"/>
            <a:ext cx="18288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Core Electrons</a:t>
            </a:r>
          </a:p>
        </p:txBody>
      </p:sp>
      <p:sp>
        <p:nvSpPr>
          <p:cNvPr id="40967" name="Text Box 7"/>
          <p:cNvSpPr txBox="1">
            <a:spLocks noChangeArrowheads="1"/>
          </p:cNvSpPr>
          <p:nvPr/>
        </p:nvSpPr>
        <p:spPr bwMode="auto">
          <a:xfrm>
            <a:off x="4495800" y="3886200"/>
            <a:ext cx="21336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Valence Electrons</a:t>
            </a:r>
          </a:p>
        </p:txBody>
      </p:sp>
      <p:sp>
        <p:nvSpPr>
          <p:cNvPr id="34824" name="Line 8"/>
          <p:cNvSpPr>
            <a:spLocks noChangeShapeType="1"/>
          </p:cNvSpPr>
          <p:nvPr/>
        </p:nvSpPr>
        <p:spPr bwMode="auto">
          <a:xfrm>
            <a:off x="533400" y="2590800"/>
            <a:ext cx="6858000" cy="0"/>
          </a:xfrm>
          <a:prstGeom prst="line">
            <a:avLst/>
          </a:prstGeom>
          <a:noFill/>
          <a:ln w="25400">
            <a:solidFill>
              <a:srgbClr val="0000FF"/>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5" name="Text Box 9"/>
          <p:cNvSpPr txBox="1">
            <a:spLocks noChangeArrowheads="1"/>
          </p:cNvSpPr>
          <p:nvPr/>
        </p:nvSpPr>
        <p:spPr bwMode="auto">
          <a:xfrm>
            <a:off x="1752600" y="762000"/>
            <a:ext cx="6019800" cy="7016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000">
                <a:latin typeface="Comic Sans MS" pitchFamily="66" charset="0"/>
              </a:rPr>
              <a:t>Valence Electrons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box(out)">
                                      <p:cBhvr>
                                        <p:cTn id="7" dur="500"/>
                                        <p:tgtEl>
                                          <p:spTgt spid="4096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0967">
                                            <p:txEl>
                                              <p:pRg st="0" end="0"/>
                                            </p:txEl>
                                          </p:spTgt>
                                        </p:tgtEl>
                                        <p:attrNameLst>
                                          <p:attrName>style.visibility</p:attrName>
                                        </p:attrNameLst>
                                      </p:cBhvr>
                                      <p:to>
                                        <p:strVal val="visible"/>
                                      </p:to>
                                    </p:set>
                                    <p:animEffect transition="in" filter="box(out)">
                                      <p:cBhvr>
                                        <p:cTn id="12" dur="500"/>
                                        <p:tgtEl>
                                          <p:spTgt spid="4096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0964"/>
                                        </p:tgtEl>
                                        <p:attrNameLst>
                                          <p:attrName>style.visibility</p:attrName>
                                        </p:attrNameLst>
                                      </p:cBhvr>
                                      <p:to>
                                        <p:strVal val="visible"/>
                                      </p:to>
                                    </p:set>
                                    <p:animEffect transition="in" filter="box(out)">
                                      <p:cBhvr>
                                        <p:cTn id="17" dur="500"/>
                                        <p:tgtEl>
                                          <p:spTgt spid="40964"/>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0966">
                                            <p:txEl>
                                              <p:pRg st="0" end="0"/>
                                            </p:txEl>
                                          </p:spTgt>
                                        </p:tgtEl>
                                        <p:attrNameLst>
                                          <p:attrName>style.visibility</p:attrName>
                                        </p:attrNameLst>
                                      </p:cBhvr>
                                      <p:to>
                                        <p:strVal val="visible"/>
                                      </p:to>
                                    </p:set>
                                    <p:animEffect transition="in" filter="box(out)">
                                      <p:cBhvr>
                                        <p:cTn id="22" dur="500"/>
                                        <p:tgtEl>
                                          <p:spTgt spid="40966">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40965" grpId="0" animBg="1"/>
      <p:bldP spid="40966" grpId="0" build="p" autoUpdateAnimBg="0"/>
      <p:bldP spid="4096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1000" y="2057400"/>
            <a:ext cx="7391400" cy="641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600">
                <a:latin typeface="Comic Sans MS" pitchFamily="66" charset="0"/>
              </a:rPr>
              <a:t>Consider Chlorine:  17 electrons</a:t>
            </a:r>
          </a:p>
        </p:txBody>
      </p:sp>
      <p:sp>
        <p:nvSpPr>
          <p:cNvPr id="35843" name="Text Box 3"/>
          <p:cNvSpPr txBox="1">
            <a:spLocks noChangeArrowheads="1"/>
          </p:cNvSpPr>
          <p:nvPr/>
        </p:nvSpPr>
        <p:spPr bwMode="auto">
          <a:xfrm>
            <a:off x="2362200" y="2971800"/>
            <a:ext cx="52578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a:latin typeface="Comic Sans MS" pitchFamily="66" charset="0"/>
              </a:rPr>
              <a:t>1s</a:t>
            </a:r>
            <a:r>
              <a:rPr lang="en-US" sz="3200" baseline="30000">
                <a:latin typeface="Comic Sans MS" pitchFamily="66" charset="0"/>
              </a:rPr>
              <a:t>2</a:t>
            </a:r>
            <a:r>
              <a:rPr lang="en-US" sz="3200">
                <a:latin typeface="Comic Sans MS" pitchFamily="66" charset="0"/>
              </a:rPr>
              <a:t>2s</a:t>
            </a:r>
            <a:r>
              <a:rPr lang="en-US" sz="3200" baseline="30000">
                <a:latin typeface="Comic Sans MS" pitchFamily="66" charset="0"/>
              </a:rPr>
              <a:t>2</a:t>
            </a:r>
            <a:r>
              <a:rPr lang="en-US" sz="3200">
                <a:latin typeface="Comic Sans MS" pitchFamily="66" charset="0"/>
              </a:rPr>
              <a:t>2p</a:t>
            </a:r>
            <a:r>
              <a:rPr lang="en-US" sz="3200" baseline="30000">
                <a:latin typeface="Comic Sans MS" pitchFamily="66" charset="0"/>
              </a:rPr>
              <a:t>6</a:t>
            </a:r>
            <a:r>
              <a:rPr lang="en-US" sz="3200">
                <a:solidFill>
                  <a:schemeClr val="hlink"/>
                </a:solidFill>
                <a:latin typeface="Comic Sans MS" pitchFamily="66" charset="0"/>
              </a:rPr>
              <a:t>3s</a:t>
            </a:r>
            <a:r>
              <a:rPr lang="en-US" sz="3200" baseline="30000">
                <a:solidFill>
                  <a:schemeClr val="hlink"/>
                </a:solidFill>
                <a:latin typeface="Comic Sans MS" pitchFamily="66" charset="0"/>
              </a:rPr>
              <a:t>2</a:t>
            </a:r>
            <a:r>
              <a:rPr lang="en-US" sz="3200">
                <a:solidFill>
                  <a:schemeClr val="hlink"/>
                </a:solidFill>
                <a:latin typeface="Comic Sans MS" pitchFamily="66" charset="0"/>
              </a:rPr>
              <a:t>3p</a:t>
            </a:r>
            <a:r>
              <a:rPr lang="en-US" sz="3200" baseline="30000">
                <a:solidFill>
                  <a:schemeClr val="hlink"/>
                </a:solidFill>
                <a:latin typeface="Comic Sans MS" pitchFamily="66" charset="0"/>
              </a:rPr>
              <a:t>5</a:t>
            </a:r>
          </a:p>
        </p:txBody>
      </p:sp>
      <p:sp>
        <p:nvSpPr>
          <p:cNvPr id="35844" name="AutoShape 4"/>
          <p:cNvSpPr>
            <a:spLocks/>
          </p:cNvSpPr>
          <p:nvPr/>
        </p:nvSpPr>
        <p:spPr bwMode="auto">
          <a:xfrm rot="5400000">
            <a:off x="3200400" y="2819400"/>
            <a:ext cx="304800" cy="1828800"/>
          </a:xfrm>
          <a:prstGeom prst="rightBrace">
            <a:avLst>
              <a:gd name="adj1" fmla="val 50000"/>
              <a:gd name="adj2" fmla="val 50000"/>
            </a:avLst>
          </a:prstGeom>
          <a:noFill/>
          <a:ln w="25400">
            <a:solidFill>
              <a:srgbClr val="FF0000"/>
            </a:solidFill>
            <a:round/>
            <a:headEnd/>
            <a:tailEnd type="none" w="lg" len="lg"/>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5" name="AutoShape 5"/>
          <p:cNvSpPr>
            <a:spLocks/>
          </p:cNvSpPr>
          <p:nvPr/>
        </p:nvSpPr>
        <p:spPr bwMode="auto">
          <a:xfrm rot="5400000">
            <a:off x="4876800" y="3048000"/>
            <a:ext cx="304800" cy="1371600"/>
          </a:xfrm>
          <a:prstGeom prst="rightBrace">
            <a:avLst>
              <a:gd name="adj1" fmla="val 37500"/>
              <a:gd name="adj2" fmla="val 50000"/>
            </a:avLst>
          </a:prstGeom>
          <a:noFill/>
          <a:ln w="25400">
            <a:solidFill>
              <a:srgbClr val="FF0000"/>
            </a:solidFill>
            <a:round/>
            <a:headEnd/>
            <a:tailEnd type="none" w="lg" len="lg"/>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6" name="Text Box 6"/>
          <p:cNvSpPr txBox="1">
            <a:spLocks noChangeArrowheads="1"/>
          </p:cNvSpPr>
          <p:nvPr/>
        </p:nvSpPr>
        <p:spPr bwMode="auto">
          <a:xfrm>
            <a:off x="2438400" y="3886200"/>
            <a:ext cx="18288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Core Electrons</a:t>
            </a:r>
          </a:p>
        </p:txBody>
      </p:sp>
      <p:sp>
        <p:nvSpPr>
          <p:cNvPr id="35847" name="Text Box 7"/>
          <p:cNvSpPr txBox="1">
            <a:spLocks noChangeArrowheads="1"/>
          </p:cNvSpPr>
          <p:nvPr/>
        </p:nvSpPr>
        <p:spPr bwMode="auto">
          <a:xfrm>
            <a:off x="4495800" y="3886200"/>
            <a:ext cx="21336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Valence Electrons</a:t>
            </a:r>
          </a:p>
        </p:txBody>
      </p:sp>
      <p:sp>
        <p:nvSpPr>
          <p:cNvPr id="35848" name="Line 8"/>
          <p:cNvSpPr>
            <a:spLocks noChangeShapeType="1"/>
          </p:cNvSpPr>
          <p:nvPr/>
        </p:nvSpPr>
        <p:spPr bwMode="auto">
          <a:xfrm>
            <a:off x="533400" y="2590800"/>
            <a:ext cx="6858000" cy="0"/>
          </a:xfrm>
          <a:prstGeom prst="line">
            <a:avLst/>
          </a:prstGeom>
          <a:noFill/>
          <a:ln w="25400">
            <a:solidFill>
              <a:srgbClr val="0000FF"/>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9" name="Text Box 9"/>
          <p:cNvSpPr txBox="1">
            <a:spLocks noChangeArrowheads="1"/>
          </p:cNvSpPr>
          <p:nvPr/>
        </p:nvSpPr>
        <p:spPr bwMode="auto">
          <a:xfrm>
            <a:off x="381000" y="4495800"/>
            <a:ext cx="7391400" cy="641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600">
                <a:latin typeface="Comic Sans MS" pitchFamily="66" charset="0"/>
              </a:rPr>
              <a:t>Consider Cadmium:  48 electrons</a:t>
            </a:r>
          </a:p>
        </p:txBody>
      </p:sp>
      <p:sp>
        <p:nvSpPr>
          <p:cNvPr id="35850" name="Text Box 10"/>
          <p:cNvSpPr txBox="1">
            <a:spLocks noChangeArrowheads="1"/>
          </p:cNvSpPr>
          <p:nvPr/>
        </p:nvSpPr>
        <p:spPr bwMode="auto">
          <a:xfrm>
            <a:off x="838200" y="5257800"/>
            <a:ext cx="69342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a:latin typeface="Comic Sans MS" pitchFamily="66" charset="0"/>
              </a:rPr>
              <a:t>1s</a:t>
            </a:r>
            <a:r>
              <a:rPr lang="en-US" sz="3200" baseline="30000">
                <a:latin typeface="Comic Sans MS" pitchFamily="66" charset="0"/>
              </a:rPr>
              <a:t>2</a:t>
            </a:r>
            <a:r>
              <a:rPr lang="en-US" sz="3200">
                <a:latin typeface="Comic Sans MS" pitchFamily="66" charset="0"/>
              </a:rPr>
              <a:t>2s</a:t>
            </a:r>
            <a:r>
              <a:rPr lang="en-US" sz="3200" baseline="30000">
                <a:latin typeface="Comic Sans MS" pitchFamily="66" charset="0"/>
              </a:rPr>
              <a:t>2</a:t>
            </a:r>
            <a:r>
              <a:rPr lang="en-US" sz="3200">
                <a:latin typeface="Comic Sans MS" pitchFamily="66" charset="0"/>
              </a:rPr>
              <a:t>2p</a:t>
            </a:r>
            <a:r>
              <a:rPr lang="en-US" sz="3200" baseline="30000">
                <a:latin typeface="Comic Sans MS" pitchFamily="66" charset="0"/>
              </a:rPr>
              <a:t>6</a:t>
            </a:r>
            <a:r>
              <a:rPr lang="en-US" sz="3200">
                <a:latin typeface="Comic Sans MS" pitchFamily="66" charset="0"/>
              </a:rPr>
              <a:t>3s</a:t>
            </a:r>
            <a:r>
              <a:rPr lang="en-US" sz="3200" baseline="30000">
                <a:latin typeface="Comic Sans MS" pitchFamily="66" charset="0"/>
              </a:rPr>
              <a:t>2</a:t>
            </a:r>
            <a:r>
              <a:rPr lang="en-US" sz="3200">
                <a:latin typeface="Comic Sans MS" pitchFamily="66" charset="0"/>
              </a:rPr>
              <a:t>3p</a:t>
            </a:r>
            <a:r>
              <a:rPr lang="en-US" sz="3200" baseline="30000">
                <a:latin typeface="Comic Sans MS" pitchFamily="66" charset="0"/>
              </a:rPr>
              <a:t>6</a:t>
            </a:r>
            <a:r>
              <a:rPr lang="en-US" sz="3200">
                <a:latin typeface="Comic Sans MS" pitchFamily="66" charset="0"/>
              </a:rPr>
              <a:t>4s</a:t>
            </a:r>
            <a:r>
              <a:rPr lang="en-US" sz="3200" baseline="30000">
                <a:latin typeface="Comic Sans MS" pitchFamily="66" charset="0"/>
              </a:rPr>
              <a:t>2</a:t>
            </a:r>
            <a:r>
              <a:rPr lang="en-US" sz="3200">
                <a:latin typeface="Comic Sans MS" pitchFamily="66" charset="0"/>
              </a:rPr>
              <a:t>3d</a:t>
            </a:r>
            <a:r>
              <a:rPr lang="en-US" sz="3200" baseline="30000">
                <a:latin typeface="Comic Sans MS" pitchFamily="66" charset="0"/>
              </a:rPr>
              <a:t>10</a:t>
            </a:r>
            <a:r>
              <a:rPr lang="en-US" sz="3200">
                <a:latin typeface="Comic Sans MS" pitchFamily="66" charset="0"/>
              </a:rPr>
              <a:t>4p</a:t>
            </a:r>
            <a:r>
              <a:rPr lang="en-US" sz="3200" baseline="30000">
                <a:latin typeface="Comic Sans MS" pitchFamily="66" charset="0"/>
              </a:rPr>
              <a:t>6</a:t>
            </a:r>
            <a:r>
              <a:rPr lang="en-US" sz="3200">
                <a:latin typeface="Comic Sans MS" pitchFamily="66" charset="0"/>
              </a:rPr>
              <a:t>5s</a:t>
            </a:r>
            <a:r>
              <a:rPr lang="en-US" sz="3200" baseline="30000">
                <a:latin typeface="Comic Sans MS" pitchFamily="66" charset="0"/>
              </a:rPr>
              <a:t>2</a:t>
            </a:r>
            <a:r>
              <a:rPr lang="en-US" sz="3200">
                <a:latin typeface="Comic Sans MS" pitchFamily="66" charset="0"/>
              </a:rPr>
              <a:t>4d</a:t>
            </a:r>
            <a:r>
              <a:rPr lang="en-US" sz="3200" baseline="30000">
                <a:latin typeface="Comic Sans MS" pitchFamily="66" charset="0"/>
              </a:rPr>
              <a:t>10</a:t>
            </a:r>
          </a:p>
        </p:txBody>
      </p:sp>
      <p:sp>
        <p:nvSpPr>
          <p:cNvPr id="35851" name="Line 11"/>
          <p:cNvSpPr>
            <a:spLocks noChangeShapeType="1"/>
          </p:cNvSpPr>
          <p:nvPr/>
        </p:nvSpPr>
        <p:spPr bwMode="auto">
          <a:xfrm>
            <a:off x="533400" y="5029200"/>
            <a:ext cx="6858000" cy="0"/>
          </a:xfrm>
          <a:prstGeom prst="line">
            <a:avLst/>
          </a:prstGeom>
          <a:noFill/>
          <a:ln w="25400">
            <a:solidFill>
              <a:srgbClr val="0000FF"/>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2" name="Text Box 12"/>
          <p:cNvSpPr txBox="1">
            <a:spLocks noChangeArrowheads="1"/>
          </p:cNvSpPr>
          <p:nvPr/>
        </p:nvSpPr>
        <p:spPr bwMode="auto">
          <a:xfrm>
            <a:off x="1752600" y="762000"/>
            <a:ext cx="6019800" cy="7016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000">
                <a:latin typeface="Comic Sans MS" pitchFamily="66" charset="0"/>
              </a:rPr>
              <a:t>Valence Electrons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2057400"/>
            <a:ext cx="7391400" cy="641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600">
                <a:latin typeface="Comic Sans MS" pitchFamily="66" charset="0"/>
              </a:rPr>
              <a:t>Consider Chlorine:  17 electrons</a:t>
            </a:r>
          </a:p>
        </p:txBody>
      </p:sp>
      <p:sp>
        <p:nvSpPr>
          <p:cNvPr id="36867" name="Text Box 3"/>
          <p:cNvSpPr txBox="1">
            <a:spLocks noChangeArrowheads="1"/>
          </p:cNvSpPr>
          <p:nvPr/>
        </p:nvSpPr>
        <p:spPr bwMode="auto">
          <a:xfrm>
            <a:off x="2362200" y="2971800"/>
            <a:ext cx="52578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a:latin typeface="Comic Sans MS" pitchFamily="66" charset="0"/>
              </a:rPr>
              <a:t>1s</a:t>
            </a:r>
            <a:r>
              <a:rPr lang="en-US" sz="3200" baseline="30000">
                <a:latin typeface="Comic Sans MS" pitchFamily="66" charset="0"/>
              </a:rPr>
              <a:t>2</a:t>
            </a:r>
            <a:r>
              <a:rPr lang="en-US" sz="3200">
                <a:latin typeface="Comic Sans MS" pitchFamily="66" charset="0"/>
              </a:rPr>
              <a:t>2s</a:t>
            </a:r>
            <a:r>
              <a:rPr lang="en-US" sz="3200" baseline="30000">
                <a:latin typeface="Comic Sans MS" pitchFamily="66" charset="0"/>
              </a:rPr>
              <a:t>2</a:t>
            </a:r>
            <a:r>
              <a:rPr lang="en-US" sz="3200">
                <a:latin typeface="Comic Sans MS" pitchFamily="66" charset="0"/>
              </a:rPr>
              <a:t>2p</a:t>
            </a:r>
            <a:r>
              <a:rPr lang="en-US" sz="3200" baseline="30000">
                <a:latin typeface="Comic Sans MS" pitchFamily="66" charset="0"/>
              </a:rPr>
              <a:t>6</a:t>
            </a:r>
            <a:r>
              <a:rPr lang="en-US" sz="3200">
                <a:solidFill>
                  <a:schemeClr val="hlink"/>
                </a:solidFill>
                <a:latin typeface="Comic Sans MS" pitchFamily="66" charset="0"/>
              </a:rPr>
              <a:t>3s</a:t>
            </a:r>
            <a:r>
              <a:rPr lang="en-US" sz="3200" baseline="30000">
                <a:solidFill>
                  <a:schemeClr val="hlink"/>
                </a:solidFill>
                <a:latin typeface="Comic Sans MS" pitchFamily="66" charset="0"/>
              </a:rPr>
              <a:t>2</a:t>
            </a:r>
            <a:r>
              <a:rPr lang="en-US" sz="3200">
                <a:solidFill>
                  <a:schemeClr val="hlink"/>
                </a:solidFill>
                <a:latin typeface="Comic Sans MS" pitchFamily="66" charset="0"/>
              </a:rPr>
              <a:t>3p</a:t>
            </a:r>
            <a:r>
              <a:rPr lang="en-US" sz="3200" baseline="30000">
                <a:solidFill>
                  <a:schemeClr val="hlink"/>
                </a:solidFill>
                <a:latin typeface="Comic Sans MS" pitchFamily="66" charset="0"/>
              </a:rPr>
              <a:t>5</a:t>
            </a:r>
          </a:p>
        </p:txBody>
      </p:sp>
      <p:sp>
        <p:nvSpPr>
          <p:cNvPr id="36868" name="AutoShape 4"/>
          <p:cNvSpPr>
            <a:spLocks/>
          </p:cNvSpPr>
          <p:nvPr/>
        </p:nvSpPr>
        <p:spPr bwMode="auto">
          <a:xfrm rot="5400000">
            <a:off x="3200400" y="2819400"/>
            <a:ext cx="304800" cy="1828800"/>
          </a:xfrm>
          <a:prstGeom prst="rightBrace">
            <a:avLst>
              <a:gd name="adj1" fmla="val 50000"/>
              <a:gd name="adj2" fmla="val 50000"/>
            </a:avLst>
          </a:prstGeom>
          <a:noFill/>
          <a:ln w="25400">
            <a:solidFill>
              <a:srgbClr val="FF0000"/>
            </a:solidFill>
            <a:round/>
            <a:headEnd/>
            <a:tailEnd type="none" w="lg" len="lg"/>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9" name="AutoShape 5"/>
          <p:cNvSpPr>
            <a:spLocks/>
          </p:cNvSpPr>
          <p:nvPr/>
        </p:nvSpPr>
        <p:spPr bwMode="auto">
          <a:xfrm rot="5400000">
            <a:off x="4876800" y="3048000"/>
            <a:ext cx="304800" cy="1371600"/>
          </a:xfrm>
          <a:prstGeom prst="rightBrace">
            <a:avLst>
              <a:gd name="adj1" fmla="val 37500"/>
              <a:gd name="adj2" fmla="val 50000"/>
            </a:avLst>
          </a:prstGeom>
          <a:noFill/>
          <a:ln w="25400">
            <a:solidFill>
              <a:srgbClr val="FF0000"/>
            </a:solidFill>
            <a:round/>
            <a:headEnd/>
            <a:tailEnd type="none" w="lg" len="lg"/>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0" name="Text Box 6"/>
          <p:cNvSpPr txBox="1">
            <a:spLocks noChangeArrowheads="1"/>
          </p:cNvSpPr>
          <p:nvPr/>
        </p:nvSpPr>
        <p:spPr bwMode="auto">
          <a:xfrm>
            <a:off x="2438400" y="3886200"/>
            <a:ext cx="18288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Core Electrons</a:t>
            </a:r>
          </a:p>
        </p:txBody>
      </p:sp>
      <p:sp>
        <p:nvSpPr>
          <p:cNvPr id="36871" name="Text Box 7"/>
          <p:cNvSpPr txBox="1">
            <a:spLocks noChangeArrowheads="1"/>
          </p:cNvSpPr>
          <p:nvPr/>
        </p:nvSpPr>
        <p:spPr bwMode="auto">
          <a:xfrm>
            <a:off x="4495800" y="3886200"/>
            <a:ext cx="2438400" cy="369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7 Valence Electrons</a:t>
            </a:r>
          </a:p>
        </p:txBody>
      </p:sp>
      <p:sp>
        <p:nvSpPr>
          <p:cNvPr id="36872" name="Line 8"/>
          <p:cNvSpPr>
            <a:spLocks noChangeShapeType="1"/>
          </p:cNvSpPr>
          <p:nvPr/>
        </p:nvSpPr>
        <p:spPr bwMode="auto">
          <a:xfrm>
            <a:off x="533400" y="2590800"/>
            <a:ext cx="6858000" cy="0"/>
          </a:xfrm>
          <a:prstGeom prst="line">
            <a:avLst/>
          </a:prstGeom>
          <a:noFill/>
          <a:ln w="25400">
            <a:solidFill>
              <a:srgbClr val="0000FF"/>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3" name="Text Box 9"/>
          <p:cNvSpPr txBox="1">
            <a:spLocks noChangeArrowheads="1"/>
          </p:cNvSpPr>
          <p:nvPr/>
        </p:nvSpPr>
        <p:spPr bwMode="auto">
          <a:xfrm>
            <a:off x="381000" y="4495800"/>
            <a:ext cx="7391400" cy="641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600">
                <a:latin typeface="Comic Sans MS" pitchFamily="66" charset="0"/>
              </a:rPr>
              <a:t>Consider Cadmium:  48 electrons</a:t>
            </a:r>
          </a:p>
        </p:txBody>
      </p:sp>
      <p:sp>
        <p:nvSpPr>
          <p:cNvPr id="36874" name="Text Box 10"/>
          <p:cNvSpPr txBox="1">
            <a:spLocks noChangeArrowheads="1"/>
          </p:cNvSpPr>
          <p:nvPr/>
        </p:nvSpPr>
        <p:spPr bwMode="auto">
          <a:xfrm>
            <a:off x="838200" y="5257800"/>
            <a:ext cx="69342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a:latin typeface="Comic Sans MS" pitchFamily="66" charset="0"/>
              </a:rPr>
              <a:t>1s</a:t>
            </a:r>
            <a:r>
              <a:rPr lang="en-US" sz="3200" baseline="30000">
                <a:latin typeface="Comic Sans MS" pitchFamily="66" charset="0"/>
              </a:rPr>
              <a:t>2</a:t>
            </a:r>
            <a:r>
              <a:rPr lang="en-US" sz="3200">
                <a:latin typeface="Comic Sans MS" pitchFamily="66" charset="0"/>
              </a:rPr>
              <a:t>2s</a:t>
            </a:r>
            <a:r>
              <a:rPr lang="en-US" sz="3200" baseline="30000">
                <a:latin typeface="Comic Sans MS" pitchFamily="66" charset="0"/>
              </a:rPr>
              <a:t>2</a:t>
            </a:r>
            <a:r>
              <a:rPr lang="en-US" sz="3200">
                <a:latin typeface="Comic Sans MS" pitchFamily="66" charset="0"/>
              </a:rPr>
              <a:t>2p</a:t>
            </a:r>
            <a:r>
              <a:rPr lang="en-US" sz="3200" baseline="30000">
                <a:latin typeface="Comic Sans MS" pitchFamily="66" charset="0"/>
              </a:rPr>
              <a:t>6</a:t>
            </a:r>
            <a:r>
              <a:rPr lang="en-US" sz="3200">
                <a:latin typeface="Comic Sans MS" pitchFamily="66" charset="0"/>
              </a:rPr>
              <a:t>3s</a:t>
            </a:r>
            <a:r>
              <a:rPr lang="en-US" sz="3200" baseline="30000">
                <a:latin typeface="Comic Sans MS" pitchFamily="66" charset="0"/>
              </a:rPr>
              <a:t>2</a:t>
            </a:r>
            <a:r>
              <a:rPr lang="en-US" sz="3200">
                <a:latin typeface="Comic Sans MS" pitchFamily="66" charset="0"/>
              </a:rPr>
              <a:t>3p</a:t>
            </a:r>
            <a:r>
              <a:rPr lang="en-US" sz="3200" baseline="30000">
                <a:latin typeface="Comic Sans MS" pitchFamily="66" charset="0"/>
              </a:rPr>
              <a:t>6</a:t>
            </a:r>
            <a:r>
              <a:rPr lang="en-US" sz="3200">
                <a:latin typeface="Comic Sans MS" pitchFamily="66" charset="0"/>
              </a:rPr>
              <a:t>4s</a:t>
            </a:r>
            <a:r>
              <a:rPr lang="en-US" sz="3200" baseline="30000">
                <a:latin typeface="Comic Sans MS" pitchFamily="66" charset="0"/>
              </a:rPr>
              <a:t>2</a:t>
            </a:r>
            <a:r>
              <a:rPr lang="en-US" sz="3200">
                <a:latin typeface="Comic Sans MS" pitchFamily="66" charset="0"/>
              </a:rPr>
              <a:t>3d</a:t>
            </a:r>
            <a:r>
              <a:rPr lang="en-US" sz="3200" baseline="30000">
                <a:latin typeface="Comic Sans MS" pitchFamily="66" charset="0"/>
              </a:rPr>
              <a:t>10</a:t>
            </a:r>
            <a:r>
              <a:rPr lang="en-US" sz="3200">
                <a:latin typeface="Comic Sans MS" pitchFamily="66" charset="0"/>
              </a:rPr>
              <a:t>4p</a:t>
            </a:r>
            <a:r>
              <a:rPr lang="en-US" sz="3200" baseline="30000">
                <a:latin typeface="Comic Sans MS" pitchFamily="66" charset="0"/>
              </a:rPr>
              <a:t>6</a:t>
            </a:r>
            <a:r>
              <a:rPr lang="en-US" sz="3200">
                <a:solidFill>
                  <a:schemeClr val="hlink"/>
                </a:solidFill>
                <a:latin typeface="Comic Sans MS" pitchFamily="66" charset="0"/>
              </a:rPr>
              <a:t>5s</a:t>
            </a:r>
            <a:r>
              <a:rPr lang="en-US" sz="3200" baseline="30000">
                <a:solidFill>
                  <a:schemeClr val="hlink"/>
                </a:solidFill>
                <a:latin typeface="Comic Sans MS" pitchFamily="66" charset="0"/>
              </a:rPr>
              <a:t>2</a:t>
            </a:r>
            <a:r>
              <a:rPr lang="en-US" sz="3200">
                <a:latin typeface="Comic Sans MS" pitchFamily="66" charset="0"/>
              </a:rPr>
              <a:t>4d</a:t>
            </a:r>
            <a:r>
              <a:rPr lang="en-US" sz="3200" baseline="30000">
                <a:latin typeface="Comic Sans MS" pitchFamily="66" charset="0"/>
              </a:rPr>
              <a:t>10</a:t>
            </a:r>
          </a:p>
        </p:txBody>
      </p:sp>
      <p:sp>
        <p:nvSpPr>
          <p:cNvPr id="36875" name="Line 11"/>
          <p:cNvSpPr>
            <a:spLocks noChangeShapeType="1"/>
          </p:cNvSpPr>
          <p:nvPr/>
        </p:nvSpPr>
        <p:spPr bwMode="auto">
          <a:xfrm>
            <a:off x="533400" y="5029200"/>
            <a:ext cx="6858000" cy="0"/>
          </a:xfrm>
          <a:prstGeom prst="line">
            <a:avLst/>
          </a:prstGeom>
          <a:noFill/>
          <a:ln w="25400">
            <a:solidFill>
              <a:srgbClr val="0000FF"/>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0" name="Text Box 12"/>
          <p:cNvSpPr txBox="1">
            <a:spLocks noChangeArrowheads="1"/>
          </p:cNvSpPr>
          <p:nvPr/>
        </p:nvSpPr>
        <p:spPr bwMode="auto">
          <a:xfrm>
            <a:off x="3124200" y="6019800"/>
            <a:ext cx="32004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a:latin typeface="Comic Sans MS" pitchFamily="66" charset="0"/>
              </a:rPr>
              <a:t>[Kr]</a:t>
            </a:r>
            <a:r>
              <a:rPr lang="en-US" sz="3200">
                <a:solidFill>
                  <a:schemeClr val="hlink"/>
                </a:solidFill>
                <a:latin typeface="Comic Sans MS" pitchFamily="66" charset="0"/>
              </a:rPr>
              <a:t>5s</a:t>
            </a:r>
            <a:r>
              <a:rPr lang="en-US" sz="3200" baseline="30000">
                <a:solidFill>
                  <a:schemeClr val="hlink"/>
                </a:solidFill>
                <a:latin typeface="Comic Sans MS" pitchFamily="66" charset="0"/>
              </a:rPr>
              <a:t>2</a:t>
            </a:r>
            <a:r>
              <a:rPr lang="en-US" sz="3200">
                <a:latin typeface="Comic Sans MS" pitchFamily="66" charset="0"/>
              </a:rPr>
              <a:t>4d</a:t>
            </a:r>
            <a:r>
              <a:rPr lang="en-US" sz="3200" baseline="30000">
                <a:latin typeface="Comic Sans MS" pitchFamily="66" charset="0"/>
              </a:rPr>
              <a:t>10</a:t>
            </a:r>
          </a:p>
        </p:txBody>
      </p:sp>
      <p:sp>
        <p:nvSpPr>
          <p:cNvPr id="36877" name="Text Box 13"/>
          <p:cNvSpPr txBox="1">
            <a:spLocks noChangeArrowheads="1"/>
          </p:cNvSpPr>
          <p:nvPr/>
        </p:nvSpPr>
        <p:spPr bwMode="auto">
          <a:xfrm>
            <a:off x="1752600" y="762000"/>
            <a:ext cx="6019800" cy="7016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000">
                <a:latin typeface="Comic Sans MS" pitchFamily="66" charset="0"/>
              </a:rPr>
              <a:t>Valence Electrons</a:t>
            </a:r>
          </a:p>
        </p:txBody>
      </p:sp>
      <p:sp>
        <p:nvSpPr>
          <p:cNvPr id="36878" name="AutoShape 5"/>
          <p:cNvSpPr>
            <a:spLocks/>
          </p:cNvSpPr>
          <p:nvPr/>
        </p:nvSpPr>
        <p:spPr bwMode="auto">
          <a:xfrm rot="5400000">
            <a:off x="6096000" y="5791200"/>
            <a:ext cx="304800" cy="457200"/>
          </a:xfrm>
          <a:prstGeom prst="rightBrace">
            <a:avLst>
              <a:gd name="adj1" fmla="val 37500"/>
              <a:gd name="adj2" fmla="val 50000"/>
            </a:avLst>
          </a:prstGeom>
          <a:noFill/>
          <a:ln w="25400">
            <a:solidFill>
              <a:srgbClr val="FF0000"/>
            </a:solidFill>
            <a:round/>
            <a:headEnd/>
            <a:tailEnd type="none" w="lg" len="lg"/>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9" name="Text Box 7"/>
          <p:cNvSpPr txBox="1">
            <a:spLocks noChangeArrowheads="1"/>
          </p:cNvSpPr>
          <p:nvPr/>
        </p:nvSpPr>
        <p:spPr bwMode="auto">
          <a:xfrm>
            <a:off x="5791200" y="6172200"/>
            <a:ext cx="2514600" cy="369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2 Valence Electrons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3020">
                                            <p:txEl>
                                              <p:pRg st="0" end="0"/>
                                            </p:txEl>
                                          </p:spTgt>
                                        </p:tgtEl>
                                        <p:attrNameLst>
                                          <p:attrName>style.visibility</p:attrName>
                                        </p:attrNameLst>
                                      </p:cBhvr>
                                      <p:to>
                                        <p:strVal val="visible"/>
                                      </p:to>
                                    </p:set>
                                    <p:animEffect transition="in" filter="box(out)">
                                      <p:cBhvr>
                                        <p:cTn id="7" dur="500"/>
                                        <p:tgtEl>
                                          <p:spTgt spid="4302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Valence Electrons"/>
          <p:cNvPicPr>
            <a:picLocks noChangeAspect="1" noChangeArrowheads="1"/>
          </p:cNvPicPr>
          <p:nvPr/>
        </p:nvPicPr>
        <p:blipFill>
          <a:blip r:embed="rId3">
            <a:extLst>
              <a:ext uri="{28A0092B-C50C-407E-A947-70E740481C1C}">
                <a14:useLocalDpi xmlns:a14="http://schemas.microsoft.com/office/drawing/2010/main" val="0"/>
              </a:ext>
            </a:extLst>
          </a:blip>
          <a:srcRect t="11154"/>
          <a:stretch>
            <a:fillRect/>
          </a:stretch>
        </p:blipFill>
        <p:spPr bwMode="auto">
          <a:xfrm>
            <a:off x="381000" y="2362200"/>
            <a:ext cx="82296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1" name="Group 3"/>
          <p:cNvGrpSpPr>
            <a:grpSpLocks/>
          </p:cNvGrpSpPr>
          <p:nvPr/>
        </p:nvGrpSpPr>
        <p:grpSpPr bwMode="auto">
          <a:xfrm>
            <a:off x="1428750" y="1863725"/>
            <a:ext cx="5314950" cy="0"/>
            <a:chOff x="0" y="0"/>
            <a:chExt cx="3348" cy="0"/>
          </a:xfrm>
        </p:grpSpPr>
        <p:sp>
          <p:nvSpPr>
            <p:cNvPr id="37893" name="Rectangle 4"/>
            <p:cNvSpPr>
              <a:spLocks noChangeArrowheads="1"/>
            </p:cNvSpPr>
            <p:nvPr/>
          </p:nvSpPr>
          <p:spPr bwMode="auto">
            <a:xfrm>
              <a:off x="0" y="0"/>
              <a:ext cx="334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894" name="Rectangle 5"/>
            <p:cNvSpPr>
              <a:spLocks noChangeArrowheads="1"/>
            </p:cNvSpPr>
            <p:nvPr/>
          </p:nvSpPr>
          <p:spPr bwMode="auto">
            <a:xfrm>
              <a:off x="0" y="0"/>
              <a:ext cx="334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37892" name="Text Box 6"/>
          <p:cNvSpPr txBox="1">
            <a:spLocks noChangeArrowheads="1"/>
          </p:cNvSpPr>
          <p:nvPr/>
        </p:nvSpPr>
        <p:spPr bwMode="auto">
          <a:xfrm>
            <a:off x="1066800" y="654050"/>
            <a:ext cx="6858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latin typeface="Comic Sans MS" pitchFamily="66" charset="0"/>
              </a:rPr>
              <a:t>For the tall groups the column number is the number of valence electrons.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General Concepts</a:t>
            </a:r>
          </a:p>
        </p:txBody>
      </p:sp>
      <p:pic>
        <p:nvPicPr>
          <p:cNvPr id="38915" name="Picture 3" descr="general"/>
          <p:cNvPicPr>
            <a:picLocks noChangeAspect="1" noChangeArrowheads="1"/>
          </p:cNvPicPr>
          <p:nvPr>
            <p:ph idx="1"/>
          </p:nvPr>
        </p:nvPicPr>
        <p:blipFill>
          <a:blip r:embed="rId3">
            <a:extLst>
              <a:ext uri="{28A0092B-C50C-407E-A947-70E740481C1C}">
                <a14:useLocalDpi xmlns:a14="http://schemas.microsoft.com/office/drawing/2010/main" val="0"/>
              </a:ext>
            </a:extLst>
          </a:blip>
          <a:srcRect l="6943" t="1852" r="14369" b="1852"/>
          <a:stretch>
            <a:fillRect/>
          </a:stretch>
        </p:blipFill>
        <p:spPr>
          <a:xfrm>
            <a:off x="3200400" y="1676400"/>
            <a:ext cx="25908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6" name="Text Box 4"/>
          <p:cNvSpPr txBox="1">
            <a:spLocks noChangeArrowheads="1"/>
          </p:cNvSpPr>
          <p:nvPr/>
        </p:nvSpPr>
        <p:spPr bwMode="auto">
          <a:xfrm>
            <a:off x="3352800" y="5665788"/>
            <a:ext cx="2286000" cy="3667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Gen. Concepts ret.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09600" y="457200"/>
            <a:ext cx="830580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latin typeface="Comic Sans MS" pitchFamily="66" charset="0"/>
              </a:rPr>
              <a:t>Many periodic trends can be explained by…</a:t>
            </a:r>
          </a:p>
        </p:txBody>
      </p:sp>
      <p:sp>
        <p:nvSpPr>
          <p:cNvPr id="54275" name="Text Box 3"/>
          <p:cNvSpPr txBox="1">
            <a:spLocks noChangeArrowheads="1"/>
          </p:cNvSpPr>
          <p:nvPr/>
        </p:nvSpPr>
        <p:spPr bwMode="auto">
          <a:xfrm>
            <a:off x="762000" y="1447800"/>
            <a:ext cx="7391400" cy="48323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AutoNum type="arabicPeriod"/>
            </a:pPr>
            <a:r>
              <a:rPr lang="en-US" sz="2800">
                <a:latin typeface="Comic Sans MS" pitchFamily="66" charset="0"/>
              </a:rPr>
              <a:t>How many protons are in the nucleus (nuclear charge)</a:t>
            </a:r>
          </a:p>
          <a:p>
            <a:pPr>
              <a:spcBef>
                <a:spcPct val="50000"/>
              </a:spcBef>
              <a:buFontTx/>
              <a:buAutoNum type="arabicPeriod"/>
            </a:pPr>
            <a:endParaRPr lang="en-US" sz="2800">
              <a:latin typeface="Comic Sans MS" pitchFamily="66" charset="0"/>
            </a:endParaRPr>
          </a:p>
          <a:p>
            <a:pPr>
              <a:spcBef>
                <a:spcPct val="50000"/>
              </a:spcBef>
              <a:buFontTx/>
              <a:buAutoNum type="arabicPeriod"/>
            </a:pPr>
            <a:r>
              <a:rPr lang="en-US" sz="2800">
                <a:latin typeface="Comic Sans MS" pitchFamily="66" charset="0"/>
              </a:rPr>
              <a:t>How far the outer electrons are from the nucleus (number of shells)</a:t>
            </a:r>
          </a:p>
          <a:p>
            <a:pPr>
              <a:spcBef>
                <a:spcPct val="50000"/>
              </a:spcBef>
              <a:buFontTx/>
              <a:buAutoNum type="arabicPeriod"/>
            </a:pPr>
            <a:endParaRPr lang="en-US" sz="2800">
              <a:latin typeface="Comic Sans MS" pitchFamily="66" charset="0"/>
            </a:endParaRPr>
          </a:p>
          <a:p>
            <a:pPr>
              <a:spcBef>
                <a:spcPct val="50000"/>
              </a:spcBef>
              <a:buFontTx/>
              <a:buAutoNum type="arabicPeriod"/>
            </a:pPr>
            <a:r>
              <a:rPr lang="en-US" sz="2800">
                <a:latin typeface="Comic Sans MS" pitchFamily="66" charset="0"/>
              </a:rPr>
              <a:t>How many core electrons are between the outer electrons and the nucleus (amount of shielding)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620000" cy="1143000"/>
          </a:xfrm>
        </p:spPr>
        <p:txBody>
          <a:bodyPr/>
          <a:lstStyle/>
          <a:p>
            <a:pPr algn="l" eaLnBrk="1" hangingPunct="1">
              <a:defRPr/>
            </a:pPr>
            <a:r>
              <a:rPr lang="en-US" sz="3200" i="1" dirty="0" smtClean="0">
                <a:solidFill>
                  <a:schemeClr val="accent3"/>
                </a:solidFill>
              </a:rPr>
              <a:t>And now for a shameful, but hopefully memorable, Hollywood analogy…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 y="2160588"/>
            <a:ext cx="3032125" cy="408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362200"/>
            <a:ext cx="26098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Text Box 3"/>
          <p:cNvSpPr txBox="1">
            <a:spLocks noChangeArrowheads="1"/>
          </p:cNvSpPr>
          <p:nvPr/>
        </p:nvSpPr>
        <p:spPr bwMode="auto">
          <a:xfrm>
            <a:off x="914400" y="6248400"/>
            <a:ext cx="18288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Katie Holmes</a:t>
            </a:r>
          </a:p>
        </p:txBody>
      </p:sp>
      <p:sp>
        <p:nvSpPr>
          <p:cNvPr id="41989" name="Text Box 4"/>
          <p:cNvSpPr txBox="1">
            <a:spLocks noChangeArrowheads="1"/>
          </p:cNvSpPr>
          <p:nvPr/>
        </p:nvSpPr>
        <p:spPr bwMode="auto">
          <a:xfrm>
            <a:off x="6858000" y="6186488"/>
            <a:ext cx="1524000" cy="3667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Tom Cruise</a:t>
            </a:r>
          </a:p>
        </p:txBody>
      </p:sp>
      <p:sp>
        <p:nvSpPr>
          <p:cNvPr id="41990" name="Text Box 5"/>
          <p:cNvSpPr txBox="1">
            <a:spLocks noChangeArrowheads="1"/>
          </p:cNvSpPr>
          <p:nvPr/>
        </p:nvSpPr>
        <p:spPr bwMode="auto">
          <a:xfrm>
            <a:off x="762000" y="381000"/>
            <a:ext cx="7620000" cy="9540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latin typeface="Comic Sans MS" pitchFamily="66" charset="0"/>
              </a:rPr>
              <a:t>Let’s say, hypothetically speaking, that Tom Cruise was attracted to Katie Holmes.</a:t>
            </a:r>
          </a:p>
        </p:txBody>
      </p:sp>
      <p:pic>
        <p:nvPicPr>
          <p:cNvPr id="48134" name="Picture 6" descr="edipole%20field%20lines"/>
          <p:cNvPicPr>
            <a:picLocks noChangeAspect="1" noChangeArrowheads="1"/>
          </p:cNvPicPr>
          <p:nvPr/>
        </p:nvPicPr>
        <p:blipFill>
          <a:blip r:embed="rId5">
            <a:extLst>
              <a:ext uri="{28A0092B-C50C-407E-A947-70E740481C1C}">
                <a14:useLocalDpi xmlns:a14="http://schemas.microsoft.com/office/drawing/2010/main" val="0"/>
              </a:ext>
            </a:extLst>
          </a:blip>
          <a:srcRect l="25862" r="29311"/>
          <a:stretch>
            <a:fillRect/>
          </a:stretch>
        </p:blipFill>
        <p:spPr bwMode="auto">
          <a:xfrm>
            <a:off x="3086100" y="2895600"/>
            <a:ext cx="30099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p:cTn id="7" dur="2000" fill="hold"/>
                                        <p:tgtEl>
                                          <p:spTgt spid="48134"/>
                                        </p:tgtEl>
                                        <p:attrNameLst>
                                          <p:attrName>ppt_w</p:attrName>
                                        </p:attrNameLst>
                                      </p:cBhvr>
                                      <p:tavLst>
                                        <p:tav tm="0">
                                          <p:val>
                                            <p:fltVal val="0"/>
                                          </p:val>
                                        </p:tav>
                                        <p:tav tm="100000">
                                          <p:val>
                                            <p:strVal val="#ppt_w"/>
                                          </p:val>
                                        </p:tav>
                                      </p:tavLst>
                                    </p:anim>
                                    <p:anim calcmode="lin" valueType="num">
                                      <p:cBhvr>
                                        <p:cTn id="8" dur="2000" fill="hold"/>
                                        <p:tgtEl>
                                          <p:spTgt spid="48134"/>
                                        </p:tgtEl>
                                        <p:attrNameLst>
                                          <p:attrName>ppt_h</p:attrName>
                                        </p:attrNameLst>
                                      </p:cBhvr>
                                      <p:tavLst>
                                        <p:tav tm="0">
                                          <p:val>
                                            <p:fltVal val="0"/>
                                          </p:val>
                                        </p:tav>
                                        <p:tav tm="100000">
                                          <p:val>
                                            <p:strVal val="#ppt_h"/>
                                          </p:val>
                                        </p:tav>
                                      </p:tavLst>
                                    </p:anim>
                                    <p:animEffect transition="in" filter="fade">
                                      <p:cBhvr>
                                        <p:cTn id="9" dur="20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685800"/>
          </a:xfrm>
        </p:spPr>
        <p:txBody>
          <a:bodyPr/>
          <a:lstStyle/>
          <a:p>
            <a:pPr eaLnBrk="1" hangingPunct="1"/>
            <a:r>
              <a:rPr lang="en-US" sz="3600" b="1" u="sng" smtClean="0">
                <a:solidFill>
                  <a:schemeClr val="tx1"/>
                </a:solidFill>
                <a:latin typeface="Comic Sans MS" pitchFamily="66" charset="0"/>
              </a:rPr>
              <a:t>Mendeleev’s Periodic Table</a:t>
            </a:r>
          </a:p>
        </p:txBody>
      </p:sp>
      <p:pic>
        <p:nvPicPr>
          <p:cNvPr id="6147" name="Picture 3" descr="Mendeleev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6207125"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Mendelee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219200"/>
            <a:ext cx="28209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6324600" y="4160838"/>
            <a:ext cx="2754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solidFill>
                  <a:srgbClr val="FFFFFF"/>
                </a:solidFill>
                <a:latin typeface="Comic Sans MS" pitchFamily="66" charset="0"/>
              </a:rPr>
              <a:t>Dmitri Mendeleev</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2881313"/>
            <a:ext cx="428625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029200"/>
            <a:ext cx="2038350"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 y="1831975"/>
            <a:ext cx="230505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3" name="Text Box 5"/>
          <p:cNvSpPr txBox="1">
            <a:spLocks noChangeArrowheads="1"/>
          </p:cNvSpPr>
          <p:nvPr/>
        </p:nvSpPr>
        <p:spPr bwMode="auto">
          <a:xfrm>
            <a:off x="304800" y="292100"/>
            <a:ext cx="8382000" cy="13843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latin typeface="Comic Sans MS" pitchFamily="66" charset="0"/>
              </a:rPr>
              <a:t>Ok… not so hypothetical.  We all remember when Tom let Oprah know how enthusiastically he was attracted to her (LOTS of love in his heart)…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3276600"/>
            <a:ext cx="2133600" cy="287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5" name="Text Box 5"/>
          <p:cNvSpPr txBox="1">
            <a:spLocks noChangeArrowheads="1"/>
          </p:cNvSpPr>
          <p:nvPr/>
        </p:nvSpPr>
        <p:spPr bwMode="auto">
          <a:xfrm>
            <a:off x="762000" y="381000"/>
            <a:ext cx="7315200" cy="13843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latin typeface="Comic Sans MS" pitchFamily="66" charset="0"/>
              </a:rPr>
              <a:t>Now, if they were in a room, just the two of them, that attraction would be very strong.</a:t>
            </a:r>
          </a:p>
        </p:txBody>
      </p:sp>
      <p:pic>
        <p:nvPicPr>
          <p:cNvPr id="4403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2973388"/>
            <a:ext cx="2190750" cy="319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8" name="AutoShape 6"/>
          <p:cNvSpPr>
            <a:spLocks noChangeArrowheads="1"/>
          </p:cNvSpPr>
          <p:nvPr/>
        </p:nvSpPr>
        <p:spPr bwMode="auto">
          <a:xfrm rot="-2536476">
            <a:off x="2605088" y="3360738"/>
            <a:ext cx="3336925" cy="2654300"/>
          </a:xfrm>
          <a:prstGeom prst="lightningBolt">
            <a:avLst/>
          </a:prstGeom>
          <a:solidFill>
            <a:srgbClr val="FFFF00"/>
          </a:solidFill>
          <a:ln w="254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8" name="Rectangle 2"/>
          <p:cNvSpPr>
            <a:spLocks noChangeArrowheads="1"/>
          </p:cNvSpPr>
          <p:nvPr/>
        </p:nvSpPr>
        <p:spPr bwMode="auto">
          <a:xfrm>
            <a:off x="990600" y="2286000"/>
            <a:ext cx="7239000" cy="3865563"/>
          </a:xfrm>
          <a:prstGeom prst="rect">
            <a:avLst/>
          </a:prstGeom>
          <a:noFill/>
          <a:ln w="25400">
            <a:solidFill>
              <a:schemeClr val="tx1"/>
            </a:solidFill>
            <a:miter lim="800000"/>
            <a:headEnd/>
            <a:tailEnd type="none" w="lg" len="lg"/>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dissolve">
                                      <p:cBhvr>
                                        <p:cTn id="7" dur="5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1768475" y="1584325"/>
            <a:ext cx="5608638" cy="3689350"/>
            <a:chOff x="0" y="4140"/>
            <a:chExt cx="3533" cy="2324"/>
          </a:xfrm>
        </p:grpSpPr>
        <p:sp>
          <p:nvSpPr>
            <p:cNvPr id="45064" name="Rectangle 3"/>
            <p:cNvSpPr>
              <a:spLocks noChangeArrowheads="1"/>
            </p:cNvSpPr>
            <p:nvPr/>
          </p:nvSpPr>
          <p:spPr bwMode="auto">
            <a:xfrm>
              <a:off x="0" y="4140"/>
              <a:ext cx="3533" cy="2324"/>
            </a:xfrm>
            <a:prstGeom prst="rect">
              <a:avLst/>
            </a:prstGeom>
            <a:solidFill>
              <a:srgbClr val="FFFFFF"/>
            </a:solidFill>
            <a:ln>
              <a:noFill/>
            </a:ln>
            <a:effectLst/>
            <a:extLs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5" name="Rectangle 4"/>
            <p:cNvSpPr>
              <a:spLocks noChangeArrowheads="1"/>
            </p:cNvSpPr>
            <p:nvPr/>
          </p:nvSpPr>
          <p:spPr bwMode="auto">
            <a:xfrm>
              <a:off x="0" y="4140"/>
              <a:ext cx="3533" cy="2324"/>
            </a:xfrm>
            <a:prstGeom prst="rect">
              <a:avLst/>
            </a:prstGeom>
            <a:solidFill>
              <a:srgbClr val="FFFFFF"/>
            </a:solidFill>
            <a:ln>
              <a:noFill/>
            </a:ln>
            <a:effectLst/>
            <a:extLs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800" b="1">
                  <a:solidFill>
                    <a:srgbClr val="000000"/>
                  </a:solidFill>
                  <a:latin typeface="Verdana" pitchFamily="34" charset="0"/>
                </a:rPr>
                <a:t>  </a:t>
              </a:r>
              <a:r>
                <a:rPr lang="en-US" sz="22000" b="1">
                  <a:solidFill>
                    <a:srgbClr val="000000"/>
                  </a:solidFill>
                  <a:latin typeface="Verdana" pitchFamily="34" charset="0"/>
                </a:rPr>
                <a:t> </a:t>
              </a:r>
              <a:r>
                <a:rPr lang="en-US" sz="800" b="1">
                  <a:solidFill>
                    <a:srgbClr val="000000"/>
                  </a:solidFill>
                  <a:latin typeface="Verdana" pitchFamily="34" charset="0"/>
                </a:rPr>
                <a:t>                                                                                                                                                     </a:t>
              </a:r>
              <a:endParaRPr lang="en-US" sz="800">
                <a:solidFill>
                  <a:srgbClr val="000000"/>
                </a:solidFill>
                <a:latin typeface="Verdana" pitchFamily="34" charset="0"/>
              </a:endParaRPr>
            </a:p>
            <a:p>
              <a:pPr algn="ctr" eaLnBrk="0" hangingPunct="0"/>
              <a:endParaRPr lang="en-US" sz="800" b="1">
                <a:solidFill>
                  <a:srgbClr val="000000"/>
                </a:solidFill>
                <a:latin typeface="Verdana" pitchFamily="34" charset="0"/>
              </a:endParaRPr>
            </a:p>
          </p:txBody>
        </p:sp>
      </p:grpSp>
      <p:pic>
        <p:nvPicPr>
          <p:cNvPr id="45059" name="Picture 5" descr="united-states-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1524000"/>
            <a:ext cx="72104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8"/>
          <p:cNvSpPr txBox="1">
            <a:spLocks noChangeArrowheads="1"/>
          </p:cNvSpPr>
          <p:nvPr/>
        </p:nvSpPr>
        <p:spPr bwMode="auto">
          <a:xfrm>
            <a:off x="685800" y="228600"/>
            <a:ext cx="7315200" cy="13843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latin typeface="Comic Sans MS" pitchFamily="66" charset="0"/>
              </a:rPr>
              <a:t>If  they’re far apart, he’s still attracted to her, but much less.  Let’s say it’s a bit of the “out of site, out of mind” effect.</a:t>
            </a:r>
          </a:p>
        </p:txBody>
      </p:sp>
      <p:sp>
        <p:nvSpPr>
          <p:cNvPr id="50185" name="AutoShape 9"/>
          <p:cNvSpPr>
            <a:spLocks noChangeArrowheads="1"/>
          </p:cNvSpPr>
          <p:nvPr/>
        </p:nvSpPr>
        <p:spPr bwMode="auto">
          <a:xfrm rot="-2944807">
            <a:off x="4060825" y="3217863"/>
            <a:ext cx="1431925" cy="825500"/>
          </a:xfrm>
          <a:prstGeom prst="lightningBolt">
            <a:avLst/>
          </a:prstGeom>
          <a:solidFill>
            <a:srgbClr val="FFFF00"/>
          </a:solidFill>
          <a:ln w="254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506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831850"/>
            <a:ext cx="1016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1571625" cy="146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0185"/>
                                        </p:tgtEl>
                                        <p:attrNameLst>
                                          <p:attrName>style.visibility</p:attrName>
                                        </p:attrNameLst>
                                      </p:cBhvr>
                                      <p:to>
                                        <p:strVal val="visible"/>
                                      </p:to>
                                    </p:set>
                                    <p:anim calcmode="lin" valueType="num">
                                      <p:cBhvr>
                                        <p:cTn id="7" dur="500" fill="hold"/>
                                        <p:tgtEl>
                                          <p:spTgt spid="50185"/>
                                        </p:tgtEl>
                                        <p:attrNameLst>
                                          <p:attrName>ppt_w</p:attrName>
                                        </p:attrNameLst>
                                      </p:cBhvr>
                                      <p:tavLst>
                                        <p:tav tm="0">
                                          <p:val>
                                            <p:fltVal val="0"/>
                                          </p:val>
                                        </p:tav>
                                        <p:tav tm="100000">
                                          <p:val>
                                            <p:strVal val="#ppt_w"/>
                                          </p:val>
                                        </p:tav>
                                      </p:tavLst>
                                    </p:anim>
                                    <p:anim calcmode="lin" valueType="num">
                                      <p:cBhvr>
                                        <p:cTn id="8" dur="500" fill="hold"/>
                                        <p:tgtEl>
                                          <p:spTgt spid="50185"/>
                                        </p:tgtEl>
                                        <p:attrNameLst>
                                          <p:attrName>ppt_h</p:attrName>
                                        </p:attrNameLst>
                                      </p:cBhvr>
                                      <p:tavLst>
                                        <p:tav tm="0">
                                          <p:val>
                                            <p:fltVal val="0"/>
                                          </p:val>
                                        </p:tav>
                                        <p:tav tm="100000">
                                          <p:val>
                                            <p:strVal val="#ppt_h"/>
                                          </p:val>
                                        </p:tav>
                                      </p:tavLst>
                                    </p:anim>
                                    <p:animEffect transition="in" filter="fade">
                                      <p:cBhvr>
                                        <p:cTn id="9" dur="5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J_FootballCrow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9144000"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ChangeArrowheads="1"/>
          </p:cNvSpPr>
          <p:nvPr/>
        </p:nvSpPr>
        <p:spPr bwMode="auto">
          <a:xfrm>
            <a:off x="2033588" y="1531938"/>
            <a:ext cx="850423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6084" name="Rectangle 4"/>
          <p:cNvSpPr>
            <a:spLocks noChangeArrowheads="1"/>
          </p:cNvSpPr>
          <p:nvPr/>
        </p:nvSpPr>
        <p:spPr bwMode="auto">
          <a:xfrm>
            <a:off x="3338513" y="1531938"/>
            <a:ext cx="58943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6085" name="Text Box 6"/>
          <p:cNvSpPr txBox="1">
            <a:spLocks noChangeArrowheads="1"/>
          </p:cNvSpPr>
          <p:nvPr/>
        </p:nvSpPr>
        <p:spPr bwMode="auto">
          <a:xfrm>
            <a:off x="1524000" y="36513"/>
            <a:ext cx="7924800" cy="22463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latin typeface="Comic Sans MS" pitchFamily="66" charset="0"/>
              </a:rPr>
              <a:t>If there’s lots of other guys between them, they interfere and his attraction is less.  Katie gets distracted by the attractive guys that are closer to her, and they shield her attraction to Tom.</a:t>
            </a:r>
          </a:p>
        </p:txBody>
      </p:sp>
      <p:sp>
        <p:nvSpPr>
          <p:cNvPr id="51208" name="AutoShape 8"/>
          <p:cNvSpPr>
            <a:spLocks noChangeArrowheads="1"/>
          </p:cNvSpPr>
          <p:nvPr/>
        </p:nvSpPr>
        <p:spPr bwMode="auto">
          <a:xfrm rot="-594767">
            <a:off x="3178175" y="3938588"/>
            <a:ext cx="2119313" cy="814387"/>
          </a:xfrm>
          <a:prstGeom prst="lightningBolt">
            <a:avLst/>
          </a:prstGeom>
          <a:solidFill>
            <a:srgbClr val="FFFF00"/>
          </a:solidFill>
          <a:ln w="254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6087" name="Picture 15" descr="http://www.graphicsdeluxe.com/wp-content/uploads/2008/06/kati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350" y="3305175"/>
            <a:ext cx="38100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01600"/>
            <a:ext cx="13335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9" name="Picture 10" descr="C:\Users\DEBORA~1\AppData\Local\Temp\SNAGHTML25aa0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019300"/>
            <a:ext cx="9429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1" descr="C:\Users\DEBORA~1\AppData\Local\Temp\SNAGHTMLfb2c3c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4183063"/>
            <a:ext cx="3810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3" descr="C:\Users\DEBORA~1\AppData\Local\Temp\SNAGHTMLfb53dfb.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4850" y="4183063"/>
            <a:ext cx="5746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16" descr="C:\Users\DEBORA~1\AppData\Local\Temp\SNAGHTMLfb759b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3276600"/>
            <a:ext cx="5461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1208"/>
                                        </p:tgtEl>
                                        <p:attrNameLst>
                                          <p:attrName>style.visibility</p:attrName>
                                        </p:attrNameLst>
                                      </p:cBhvr>
                                      <p:to>
                                        <p:strVal val="visible"/>
                                      </p:to>
                                    </p:set>
                                    <p:anim calcmode="lin" valueType="num">
                                      <p:cBhvr additive="base">
                                        <p:cTn id="7" dur="500" fill="hold"/>
                                        <p:tgtEl>
                                          <p:spTgt spid="51208"/>
                                        </p:tgtEl>
                                        <p:attrNameLst>
                                          <p:attrName>ppt_x</p:attrName>
                                        </p:attrNameLst>
                                      </p:cBhvr>
                                      <p:tavLst>
                                        <p:tav tm="0">
                                          <p:val>
                                            <p:strVal val="0-#ppt_w/2"/>
                                          </p:val>
                                        </p:tav>
                                        <p:tav tm="100000">
                                          <p:val>
                                            <p:strVal val="#ppt_x"/>
                                          </p:val>
                                        </p:tav>
                                      </p:tavLst>
                                    </p:anim>
                                    <p:anim calcmode="lin" valueType="num">
                                      <p:cBhvr additive="base">
                                        <p:cTn id="8" dur="500" fill="hold"/>
                                        <p:tgtEl>
                                          <p:spTgt spid="512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en-US" smtClean="0"/>
          </a:p>
        </p:txBody>
      </p:sp>
      <p:sp>
        <p:nvSpPr>
          <p:cNvPr id="47107" name="Rectangle 3"/>
          <p:cNvSpPr>
            <a:spLocks noGrp="1" noChangeArrowheads="1"/>
          </p:cNvSpPr>
          <p:nvPr>
            <p:ph type="body" idx="1"/>
          </p:nvPr>
        </p:nvSpPr>
        <p:spPr>
          <a:xfrm>
            <a:off x="914400" y="2560638"/>
            <a:ext cx="7924800" cy="1782762"/>
          </a:xfrm>
        </p:spPr>
        <p:txBody>
          <a:bodyPr/>
          <a:lstStyle/>
          <a:p>
            <a:pPr marL="0" indent="0" eaLnBrk="1" hangingPunct="1">
              <a:buFontTx/>
              <a:buNone/>
            </a:pPr>
            <a:r>
              <a:rPr lang="en-US" sz="4400" i="1" smtClean="0">
                <a:solidFill>
                  <a:schemeClr val="accent2"/>
                </a:solidFill>
              </a:rPr>
              <a:t>Now let’s apply these </a:t>
            </a:r>
          </a:p>
          <a:p>
            <a:pPr marL="0" indent="0" eaLnBrk="1" hangingPunct="1">
              <a:buFontTx/>
              <a:buNone/>
            </a:pPr>
            <a:r>
              <a:rPr lang="en-US" sz="4400" i="1" smtClean="0">
                <a:solidFill>
                  <a:schemeClr val="accent2"/>
                </a:solidFill>
              </a:rPr>
              <a:t>concepts to atoms…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2"/>
          <p:cNvSpPr>
            <a:spLocks noChangeArrowheads="1"/>
          </p:cNvSpPr>
          <p:nvPr/>
        </p:nvSpPr>
        <p:spPr bwMode="auto">
          <a:xfrm>
            <a:off x="1905000" y="2514600"/>
            <a:ext cx="609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Comic Sans MS" pitchFamily="66" charset="0"/>
              </a:rPr>
              <a:t>+1</a:t>
            </a:r>
          </a:p>
        </p:txBody>
      </p:sp>
      <p:sp>
        <p:nvSpPr>
          <p:cNvPr id="48131" name="Text Box 3"/>
          <p:cNvSpPr txBox="1">
            <a:spLocks noChangeArrowheads="1"/>
          </p:cNvSpPr>
          <p:nvPr/>
        </p:nvSpPr>
        <p:spPr bwMode="auto">
          <a:xfrm>
            <a:off x="1600200" y="32004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Hydrogen</a:t>
            </a:r>
          </a:p>
        </p:txBody>
      </p:sp>
      <p:sp>
        <p:nvSpPr>
          <p:cNvPr id="48132" name="Text Box 4"/>
          <p:cNvSpPr txBox="1">
            <a:spLocks noChangeArrowheads="1"/>
          </p:cNvSpPr>
          <p:nvPr/>
        </p:nvSpPr>
        <p:spPr bwMode="auto">
          <a:xfrm>
            <a:off x="1219200" y="914400"/>
            <a:ext cx="662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a:latin typeface="Comic Sans MS" pitchFamily="66" charset="0"/>
              </a:rPr>
              <a:t>Consider Hydrogen v. Helium…</a:t>
            </a:r>
          </a:p>
        </p:txBody>
      </p:sp>
      <p:sp>
        <p:nvSpPr>
          <p:cNvPr id="48133" name="Oval 5"/>
          <p:cNvSpPr>
            <a:spLocks noChangeArrowheads="1"/>
          </p:cNvSpPr>
          <p:nvPr/>
        </p:nvSpPr>
        <p:spPr bwMode="auto">
          <a:xfrm>
            <a:off x="5308600" y="27813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4" name="Line 6"/>
          <p:cNvSpPr>
            <a:spLocks noChangeShapeType="1"/>
          </p:cNvSpPr>
          <p:nvPr/>
        </p:nvSpPr>
        <p:spPr bwMode="auto">
          <a:xfrm flipH="1" flipV="1">
            <a:off x="2782888" y="2830513"/>
            <a:ext cx="2284412" cy="1587"/>
          </a:xfrm>
          <a:prstGeom prst="line">
            <a:avLst/>
          </a:prstGeom>
          <a:noFill/>
          <a:ln w="25400">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5" name="Text Box 7"/>
          <p:cNvSpPr txBox="1">
            <a:spLocks noChangeArrowheads="1"/>
          </p:cNvSpPr>
          <p:nvPr/>
        </p:nvSpPr>
        <p:spPr bwMode="auto">
          <a:xfrm>
            <a:off x="5486400" y="26035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electron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val 2"/>
          <p:cNvSpPr>
            <a:spLocks noChangeArrowheads="1"/>
          </p:cNvSpPr>
          <p:nvPr/>
        </p:nvSpPr>
        <p:spPr bwMode="auto">
          <a:xfrm>
            <a:off x="1905000" y="2514600"/>
            <a:ext cx="609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Comic Sans MS" pitchFamily="66" charset="0"/>
              </a:rPr>
              <a:t>+1</a:t>
            </a:r>
          </a:p>
        </p:txBody>
      </p:sp>
      <p:sp>
        <p:nvSpPr>
          <p:cNvPr id="49155" name="Oval 3"/>
          <p:cNvSpPr>
            <a:spLocks noChangeArrowheads="1"/>
          </p:cNvSpPr>
          <p:nvPr/>
        </p:nvSpPr>
        <p:spPr bwMode="auto">
          <a:xfrm>
            <a:off x="1905000" y="4343400"/>
            <a:ext cx="6096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Comic Sans MS" pitchFamily="66" charset="0"/>
              </a:rPr>
              <a:t>+2</a:t>
            </a:r>
          </a:p>
        </p:txBody>
      </p:sp>
      <p:sp>
        <p:nvSpPr>
          <p:cNvPr id="49156" name="Text Box 4"/>
          <p:cNvSpPr txBox="1">
            <a:spLocks noChangeArrowheads="1"/>
          </p:cNvSpPr>
          <p:nvPr/>
        </p:nvSpPr>
        <p:spPr bwMode="auto">
          <a:xfrm>
            <a:off x="1600200" y="32004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Hydrogen</a:t>
            </a:r>
          </a:p>
        </p:txBody>
      </p:sp>
      <p:sp>
        <p:nvSpPr>
          <p:cNvPr id="49157" name="Text Box 5"/>
          <p:cNvSpPr txBox="1">
            <a:spLocks noChangeArrowheads="1"/>
          </p:cNvSpPr>
          <p:nvPr/>
        </p:nvSpPr>
        <p:spPr bwMode="auto">
          <a:xfrm>
            <a:off x="1752600" y="5029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Helium</a:t>
            </a:r>
          </a:p>
        </p:txBody>
      </p:sp>
      <p:sp>
        <p:nvSpPr>
          <p:cNvPr id="49158" name="Text Box 6"/>
          <p:cNvSpPr txBox="1">
            <a:spLocks noChangeArrowheads="1"/>
          </p:cNvSpPr>
          <p:nvPr/>
        </p:nvSpPr>
        <p:spPr bwMode="auto">
          <a:xfrm>
            <a:off x="1219200" y="914400"/>
            <a:ext cx="662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a:latin typeface="Comic Sans MS" pitchFamily="66" charset="0"/>
              </a:rPr>
              <a:t>Consider Hydrogen v. Helium…</a:t>
            </a:r>
          </a:p>
        </p:txBody>
      </p:sp>
      <p:sp>
        <p:nvSpPr>
          <p:cNvPr id="49159" name="Oval 7"/>
          <p:cNvSpPr>
            <a:spLocks noChangeArrowheads="1"/>
          </p:cNvSpPr>
          <p:nvPr/>
        </p:nvSpPr>
        <p:spPr bwMode="auto">
          <a:xfrm>
            <a:off x="5308600" y="27813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0" name="Line 8"/>
          <p:cNvSpPr>
            <a:spLocks noChangeShapeType="1"/>
          </p:cNvSpPr>
          <p:nvPr/>
        </p:nvSpPr>
        <p:spPr bwMode="auto">
          <a:xfrm flipH="1" flipV="1">
            <a:off x="2782888" y="2830513"/>
            <a:ext cx="2284412" cy="1587"/>
          </a:xfrm>
          <a:prstGeom prst="line">
            <a:avLst/>
          </a:prstGeom>
          <a:noFill/>
          <a:ln w="25400">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1" name="Oval 9"/>
          <p:cNvSpPr>
            <a:spLocks noChangeArrowheads="1"/>
          </p:cNvSpPr>
          <p:nvPr/>
        </p:nvSpPr>
        <p:spPr bwMode="auto">
          <a:xfrm>
            <a:off x="4800600" y="41910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2" name="Oval 10"/>
          <p:cNvSpPr>
            <a:spLocks noChangeArrowheads="1"/>
          </p:cNvSpPr>
          <p:nvPr/>
        </p:nvSpPr>
        <p:spPr bwMode="auto">
          <a:xfrm>
            <a:off x="4800600" y="51054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3" name="Line 11"/>
          <p:cNvSpPr>
            <a:spLocks noChangeShapeType="1"/>
          </p:cNvSpPr>
          <p:nvPr/>
        </p:nvSpPr>
        <p:spPr bwMode="auto">
          <a:xfrm flipV="1">
            <a:off x="2590800" y="4267200"/>
            <a:ext cx="2057400" cy="304800"/>
          </a:xfrm>
          <a:prstGeom prst="line">
            <a:avLst/>
          </a:prstGeom>
          <a:noFill/>
          <a:ln w="50800">
            <a:solidFill>
              <a:srgbClr val="FF00FF"/>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4" name="Line 12"/>
          <p:cNvSpPr>
            <a:spLocks noChangeShapeType="1"/>
          </p:cNvSpPr>
          <p:nvPr/>
        </p:nvSpPr>
        <p:spPr bwMode="auto">
          <a:xfrm flipH="1" flipV="1">
            <a:off x="2667000" y="4800600"/>
            <a:ext cx="1981200" cy="381000"/>
          </a:xfrm>
          <a:prstGeom prst="line">
            <a:avLst/>
          </a:prstGeom>
          <a:noFill/>
          <a:ln w="50800">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7" name="Text Box 13"/>
          <p:cNvSpPr txBox="1">
            <a:spLocks noChangeArrowheads="1"/>
          </p:cNvSpPr>
          <p:nvPr/>
        </p:nvSpPr>
        <p:spPr bwMode="auto">
          <a:xfrm>
            <a:off x="5562600" y="4267200"/>
            <a:ext cx="2819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Greater (+) Charge in the nucleus produces stronger attraction.</a:t>
            </a:r>
          </a:p>
        </p:txBody>
      </p:sp>
      <p:sp>
        <p:nvSpPr>
          <p:cNvPr id="49166" name="Text Box 14"/>
          <p:cNvSpPr txBox="1">
            <a:spLocks noChangeArrowheads="1"/>
          </p:cNvSpPr>
          <p:nvPr/>
        </p:nvSpPr>
        <p:spPr bwMode="auto">
          <a:xfrm>
            <a:off x="5486400" y="26035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electron</a:t>
            </a:r>
          </a:p>
        </p:txBody>
      </p:sp>
      <p:sp>
        <p:nvSpPr>
          <p:cNvPr id="47119" name="Text Box 15"/>
          <p:cNvSpPr txBox="1">
            <a:spLocks noChangeArrowheads="1"/>
          </p:cNvSpPr>
          <p:nvPr/>
        </p:nvSpPr>
        <p:spPr bwMode="auto">
          <a:xfrm>
            <a:off x="1295400" y="5791200"/>
            <a:ext cx="6324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FF"/>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latin typeface="Comic Sans MS" pitchFamily="66" charset="0"/>
              </a:rPr>
              <a:t>All orbitals get smaller as protons are added to the nucleus.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117"/>
                                        </p:tgtEl>
                                        <p:attrNameLst>
                                          <p:attrName>style.visibility</p:attrName>
                                        </p:attrNameLst>
                                      </p:cBhvr>
                                      <p:to>
                                        <p:strVal val="visible"/>
                                      </p:to>
                                    </p:set>
                                    <p:anim calcmode="lin" valueType="num">
                                      <p:cBhvr>
                                        <p:cTn id="7" dur="500" fill="hold"/>
                                        <p:tgtEl>
                                          <p:spTgt spid="47117"/>
                                        </p:tgtEl>
                                        <p:attrNameLst>
                                          <p:attrName>ppt_w</p:attrName>
                                        </p:attrNameLst>
                                      </p:cBhvr>
                                      <p:tavLst>
                                        <p:tav tm="0">
                                          <p:val>
                                            <p:fltVal val="0"/>
                                          </p:val>
                                        </p:tav>
                                        <p:tav tm="100000">
                                          <p:val>
                                            <p:strVal val="#ppt_w"/>
                                          </p:val>
                                        </p:tav>
                                      </p:tavLst>
                                    </p:anim>
                                    <p:anim calcmode="lin" valueType="num">
                                      <p:cBhvr>
                                        <p:cTn id="8" dur="500" fill="hold"/>
                                        <p:tgtEl>
                                          <p:spTgt spid="47117"/>
                                        </p:tgtEl>
                                        <p:attrNameLst>
                                          <p:attrName>ppt_h</p:attrName>
                                        </p:attrNameLst>
                                      </p:cBhvr>
                                      <p:tavLst>
                                        <p:tav tm="0">
                                          <p:val>
                                            <p:fltVal val="0"/>
                                          </p:val>
                                        </p:tav>
                                        <p:tav tm="100000">
                                          <p:val>
                                            <p:strVal val="#ppt_h"/>
                                          </p:val>
                                        </p:tav>
                                      </p:tavLst>
                                    </p:anim>
                                    <p:animEffect transition="in" filter="fade">
                                      <p:cBhvr>
                                        <p:cTn id="9" dur="500"/>
                                        <p:tgtEl>
                                          <p:spTgt spid="471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7119"/>
                                        </p:tgtEl>
                                        <p:attrNameLst>
                                          <p:attrName>style.visibility</p:attrName>
                                        </p:attrNameLst>
                                      </p:cBhvr>
                                      <p:to>
                                        <p:strVal val="visible"/>
                                      </p:to>
                                    </p:set>
                                    <p:anim calcmode="lin" valueType="num">
                                      <p:cBhvr>
                                        <p:cTn id="14" dur="1000" fill="hold"/>
                                        <p:tgtEl>
                                          <p:spTgt spid="47119"/>
                                        </p:tgtEl>
                                        <p:attrNameLst>
                                          <p:attrName>ppt_w</p:attrName>
                                        </p:attrNameLst>
                                      </p:cBhvr>
                                      <p:tavLst>
                                        <p:tav tm="0">
                                          <p:val>
                                            <p:fltVal val="0"/>
                                          </p:val>
                                        </p:tav>
                                        <p:tav tm="100000">
                                          <p:val>
                                            <p:strVal val="#ppt_w"/>
                                          </p:val>
                                        </p:tav>
                                      </p:tavLst>
                                    </p:anim>
                                    <p:anim calcmode="lin" valueType="num">
                                      <p:cBhvr>
                                        <p:cTn id="15" dur="1000" fill="hold"/>
                                        <p:tgtEl>
                                          <p:spTgt spid="47119"/>
                                        </p:tgtEl>
                                        <p:attrNameLst>
                                          <p:attrName>ppt_h</p:attrName>
                                        </p:attrNameLst>
                                      </p:cBhvr>
                                      <p:tavLst>
                                        <p:tav tm="0">
                                          <p:val>
                                            <p:fltVal val="0"/>
                                          </p:val>
                                        </p:tav>
                                        <p:tav tm="100000">
                                          <p:val>
                                            <p:strVal val="#ppt_h"/>
                                          </p:val>
                                        </p:tav>
                                      </p:tavLst>
                                    </p:anim>
                                    <p:animEffect transition="in" filter="fade">
                                      <p:cBhvr>
                                        <p:cTn id="16" dur="1000"/>
                                        <p:tgtEl>
                                          <p:spTgt spid="47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7" grpId="0"/>
      <p:bldP spid="471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val 2"/>
          <p:cNvSpPr>
            <a:spLocks noChangeArrowheads="1"/>
          </p:cNvSpPr>
          <p:nvPr/>
        </p:nvSpPr>
        <p:spPr bwMode="auto">
          <a:xfrm>
            <a:off x="228600" y="5638800"/>
            <a:ext cx="914400" cy="987425"/>
          </a:xfrm>
          <a:prstGeom prst="ellipse">
            <a:avLst/>
          </a:prstGeom>
          <a:solidFill>
            <a:srgbClr val="FFFF00"/>
          </a:solidFill>
          <a:ln w="25400">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600">
                <a:latin typeface="Comic Sans MS" pitchFamily="66" charset="0"/>
              </a:rPr>
              <a:t>+</a:t>
            </a:r>
          </a:p>
        </p:txBody>
      </p:sp>
      <p:sp>
        <p:nvSpPr>
          <p:cNvPr id="50179" name="Arc 3"/>
          <p:cNvSpPr>
            <a:spLocks/>
          </p:cNvSpPr>
          <p:nvPr/>
        </p:nvSpPr>
        <p:spPr bwMode="auto">
          <a:xfrm>
            <a:off x="0" y="2895600"/>
            <a:ext cx="3795713" cy="3962400"/>
          </a:xfrm>
          <a:custGeom>
            <a:avLst/>
            <a:gdLst>
              <a:gd name="T0" fmla="*/ 0 w 21954"/>
              <a:gd name="T1" fmla="*/ 2147483647 h 21600"/>
              <a:gd name="T2" fmla="*/ 2147483647 w 21954"/>
              <a:gd name="T3" fmla="*/ 2147483647 h 21600"/>
              <a:gd name="T4" fmla="*/ 2147483647 w 21954"/>
              <a:gd name="T5" fmla="*/ 2147483647 h 21600"/>
              <a:gd name="T6" fmla="*/ 0 60000 65536"/>
              <a:gd name="T7" fmla="*/ 0 60000 65536"/>
              <a:gd name="T8" fmla="*/ 0 60000 65536"/>
            </a:gdLst>
            <a:ahLst/>
            <a:cxnLst>
              <a:cxn ang="T6">
                <a:pos x="T0" y="T1"/>
              </a:cxn>
              <a:cxn ang="T7">
                <a:pos x="T2" y="T3"/>
              </a:cxn>
              <a:cxn ang="T8">
                <a:pos x="T4" y="T5"/>
              </a:cxn>
            </a:cxnLst>
            <a:rect l="0" t="0" r="r" b="b"/>
            <a:pathLst>
              <a:path w="21954" h="21600" fill="none" extrusionOk="0">
                <a:moveTo>
                  <a:pt x="-1" y="2"/>
                </a:moveTo>
                <a:cubicBezTo>
                  <a:pt x="117" y="0"/>
                  <a:pt x="235" y="-1"/>
                  <a:pt x="354" y="0"/>
                </a:cubicBezTo>
                <a:cubicBezTo>
                  <a:pt x="12283" y="0"/>
                  <a:pt x="21954" y="9670"/>
                  <a:pt x="21954" y="21600"/>
                </a:cubicBezTo>
              </a:path>
              <a:path w="21954" h="21600" stroke="0" extrusionOk="0">
                <a:moveTo>
                  <a:pt x="-1" y="2"/>
                </a:moveTo>
                <a:cubicBezTo>
                  <a:pt x="117" y="0"/>
                  <a:pt x="235" y="-1"/>
                  <a:pt x="354" y="0"/>
                </a:cubicBezTo>
                <a:cubicBezTo>
                  <a:pt x="12283" y="0"/>
                  <a:pt x="21954" y="9670"/>
                  <a:pt x="21954" y="21600"/>
                </a:cubicBezTo>
                <a:lnTo>
                  <a:pt x="354" y="21600"/>
                </a:lnTo>
                <a:lnTo>
                  <a:pt x="-1" y="2"/>
                </a:lnTo>
                <a:close/>
              </a:path>
            </a:pathLst>
          </a:custGeom>
          <a:noFill/>
          <a:ln w="25400">
            <a:solidFill>
              <a:schemeClr val="tx1"/>
            </a:solidFill>
            <a:round/>
            <a:headEnd/>
            <a:tailEnd type="none" w="lg" len="lg"/>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0" name="Arc 4"/>
          <p:cNvSpPr>
            <a:spLocks/>
          </p:cNvSpPr>
          <p:nvPr/>
        </p:nvSpPr>
        <p:spPr bwMode="auto">
          <a:xfrm>
            <a:off x="152400" y="1447800"/>
            <a:ext cx="5334000" cy="5410200"/>
          </a:xfrm>
          <a:custGeom>
            <a:avLst/>
            <a:gdLst>
              <a:gd name="T0" fmla="*/ 0 w 21954"/>
              <a:gd name="T1" fmla="*/ 2147483647 h 21600"/>
              <a:gd name="T2" fmla="*/ 2147483647 w 21954"/>
              <a:gd name="T3" fmla="*/ 2147483647 h 21600"/>
              <a:gd name="T4" fmla="*/ 2147483647 w 21954"/>
              <a:gd name="T5" fmla="*/ 2147483647 h 21600"/>
              <a:gd name="T6" fmla="*/ 0 60000 65536"/>
              <a:gd name="T7" fmla="*/ 0 60000 65536"/>
              <a:gd name="T8" fmla="*/ 0 60000 65536"/>
            </a:gdLst>
            <a:ahLst/>
            <a:cxnLst>
              <a:cxn ang="T6">
                <a:pos x="T0" y="T1"/>
              </a:cxn>
              <a:cxn ang="T7">
                <a:pos x="T2" y="T3"/>
              </a:cxn>
              <a:cxn ang="T8">
                <a:pos x="T4" y="T5"/>
              </a:cxn>
            </a:cxnLst>
            <a:rect l="0" t="0" r="r" b="b"/>
            <a:pathLst>
              <a:path w="21954" h="21600" fill="none" extrusionOk="0">
                <a:moveTo>
                  <a:pt x="-1" y="2"/>
                </a:moveTo>
                <a:cubicBezTo>
                  <a:pt x="117" y="0"/>
                  <a:pt x="235" y="-1"/>
                  <a:pt x="354" y="0"/>
                </a:cubicBezTo>
                <a:cubicBezTo>
                  <a:pt x="12283" y="0"/>
                  <a:pt x="21954" y="9670"/>
                  <a:pt x="21954" y="21600"/>
                </a:cubicBezTo>
              </a:path>
              <a:path w="21954" h="21600" stroke="0" extrusionOk="0">
                <a:moveTo>
                  <a:pt x="-1" y="2"/>
                </a:moveTo>
                <a:cubicBezTo>
                  <a:pt x="117" y="0"/>
                  <a:pt x="235" y="-1"/>
                  <a:pt x="354" y="0"/>
                </a:cubicBezTo>
                <a:cubicBezTo>
                  <a:pt x="12283" y="0"/>
                  <a:pt x="21954" y="9670"/>
                  <a:pt x="21954" y="21600"/>
                </a:cubicBezTo>
                <a:lnTo>
                  <a:pt x="354" y="21600"/>
                </a:lnTo>
                <a:lnTo>
                  <a:pt x="-1" y="2"/>
                </a:lnTo>
                <a:close/>
              </a:path>
            </a:pathLst>
          </a:custGeom>
          <a:noFill/>
          <a:ln w="25400">
            <a:solidFill>
              <a:schemeClr val="tx1"/>
            </a:solidFill>
            <a:round/>
            <a:headEnd/>
            <a:tailEnd type="none" w="lg" len="lg"/>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1" name="Oval 5"/>
          <p:cNvSpPr>
            <a:spLocks noChangeArrowheads="1"/>
          </p:cNvSpPr>
          <p:nvPr/>
        </p:nvSpPr>
        <p:spPr bwMode="auto">
          <a:xfrm>
            <a:off x="1828800" y="3352800"/>
            <a:ext cx="228600" cy="228600"/>
          </a:xfrm>
          <a:prstGeom prst="ellipse">
            <a:avLst/>
          </a:prstGeom>
          <a:solidFill>
            <a:srgbClr val="FF0000"/>
          </a:solidFill>
          <a:ln w="25400">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2" name="Oval 6"/>
          <p:cNvSpPr>
            <a:spLocks noChangeArrowheads="1"/>
          </p:cNvSpPr>
          <p:nvPr/>
        </p:nvSpPr>
        <p:spPr bwMode="auto">
          <a:xfrm>
            <a:off x="3429000" y="5334000"/>
            <a:ext cx="228600" cy="228600"/>
          </a:xfrm>
          <a:prstGeom prst="ellipse">
            <a:avLst/>
          </a:prstGeom>
          <a:solidFill>
            <a:srgbClr val="FF0000"/>
          </a:solidFill>
          <a:ln w="25400">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3" name="Oval 7"/>
          <p:cNvSpPr>
            <a:spLocks noChangeArrowheads="1"/>
          </p:cNvSpPr>
          <p:nvPr/>
        </p:nvSpPr>
        <p:spPr bwMode="auto">
          <a:xfrm>
            <a:off x="3810000" y="2895600"/>
            <a:ext cx="228600" cy="228600"/>
          </a:xfrm>
          <a:prstGeom prst="ellipse">
            <a:avLst/>
          </a:prstGeom>
          <a:solidFill>
            <a:srgbClr val="FF0000"/>
          </a:solidFill>
          <a:ln w="25400">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4" name="Line 8"/>
          <p:cNvSpPr>
            <a:spLocks noChangeShapeType="1"/>
          </p:cNvSpPr>
          <p:nvPr/>
        </p:nvSpPr>
        <p:spPr bwMode="auto">
          <a:xfrm flipH="1">
            <a:off x="1219200" y="3200400"/>
            <a:ext cx="2590800" cy="2590800"/>
          </a:xfrm>
          <a:prstGeom prst="line">
            <a:avLst/>
          </a:prstGeom>
          <a:noFill/>
          <a:ln w="254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5" name="Line 9"/>
          <p:cNvSpPr>
            <a:spLocks noChangeShapeType="1"/>
          </p:cNvSpPr>
          <p:nvPr/>
        </p:nvSpPr>
        <p:spPr bwMode="auto">
          <a:xfrm flipV="1">
            <a:off x="4114800" y="2667000"/>
            <a:ext cx="1447800" cy="304800"/>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6" name="Line 10"/>
          <p:cNvSpPr>
            <a:spLocks noChangeShapeType="1"/>
          </p:cNvSpPr>
          <p:nvPr/>
        </p:nvSpPr>
        <p:spPr bwMode="auto">
          <a:xfrm flipV="1">
            <a:off x="2133600" y="3048000"/>
            <a:ext cx="1676400" cy="381000"/>
          </a:xfrm>
          <a:prstGeom prst="line">
            <a:avLst/>
          </a:prstGeom>
          <a:noFill/>
          <a:ln w="25400">
            <a:solidFill>
              <a:srgbClr val="FF0000"/>
            </a:solidFill>
            <a:prstDash val="dash"/>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7" name="Line 11"/>
          <p:cNvSpPr>
            <a:spLocks noChangeShapeType="1"/>
          </p:cNvSpPr>
          <p:nvPr/>
        </p:nvSpPr>
        <p:spPr bwMode="auto">
          <a:xfrm flipV="1">
            <a:off x="3581400" y="3124200"/>
            <a:ext cx="381000" cy="2209800"/>
          </a:xfrm>
          <a:prstGeom prst="line">
            <a:avLst/>
          </a:prstGeom>
          <a:noFill/>
          <a:ln w="25400">
            <a:solidFill>
              <a:srgbClr val="FF0000"/>
            </a:solidFill>
            <a:prstDash val="dash"/>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8" name="Line 12"/>
          <p:cNvSpPr>
            <a:spLocks noChangeShapeType="1"/>
          </p:cNvSpPr>
          <p:nvPr/>
        </p:nvSpPr>
        <p:spPr bwMode="auto">
          <a:xfrm flipV="1">
            <a:off x="4038600" y="1752600"/>
            <a:ext cx="228600" cy="1143000"/>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9" name="Text Box 13"/>
          <p:cNvSpPr txBox="1">
            <a:spLocks noChangeArrowheads="1"/>
          </p:cNvSpPr>
          <p:nvPr/>
        </p:nvSpPr>
        <p:spPr bwMode="auto">
          <a:xfrm rot="-2732062">
            <a:off x="1493044" y="4007644"/>
            <a:ext cx="2133600" cy="3667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Attraction</a:t>
            </a:r>
          </a:p>
        </p:txBody>
      </p:sp>
      <p:sp>
        <p:nvSpPr>
          <p:cNvPr id="50190" name="Text Box 14"/>
          <p:cNvSpPr txBox="1">
            <a:spLocks noChangeArrowheads="1"/>
          </p:cNvSpPr>
          <p:nvPr/>
        </p:nvSpPr>
        <p:spPr bwMode="auto">
          <a:xfrm rot="-737747">
            <a:off x="4267200" y="2438400"/>
            <a:ext cx="19050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Repulsion</a:t>
            </a:r>
          </a:p>
        </p:txBody>
      </p:sp>
      <p:sp>
        <p:nvSpPr>
          <p:cNvPr id="50191" name="Text Box 15"/>
          <p:cNvSpPr txBox="1">
            <a:spLocks noChangeArrowheads="1"/>
          </p:cNvSpPr>
          <p:nvPr/>
        </p:nvSpPr>
        <p:spPr bwMode="auto">
          <a:xfrm rot="-4733146">
            <a:off x="3117057" y="1607343"/>
            <a:ext cx="19050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Repulsion</a:t>
            </a:r>
          </a:p>
        </p:txBody>
      </p:sp>
      <p:sp>
        <p:nvSpPr>
          <p:cNvPr id="50192" name="Text Box 16"/>
          <p:cNvSpPr txBox="1">
            <a:spLocks noChangeArrowheads="1"/>
          </p:cNvSpPr>
          <p:nvPr/>
        </p:nvSpPr>
        <p:spPr bwMode="auto">
          <a:xfrm>
            <a:off x="4343400" y="4114800"/>
            <a:ext cx="4495800" cy="1577975"/>
          </a:xfrm>
          <a:prstGeom prst="rect">
            <a:avLst/>
          </a:prstGeom>
          <a:solidFill>
            <a:srgbClr val="FFFF00"/>
          </a:solidFill>
          <a:ln w="25400">
            <a:solidFill>
              <a:srgbClr val="0000FF"/>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latin typeface="Comic Sans MS" pitchFamily="66" charset="0"/>
              </a:rPr>
              <a:t>Electrons are attracted to the nucleus, but  are repelled by the “screening” core electrons.</a:t>
            </a:r>
          </a:p>
        </p:txBody>
      </p:sp>
      <p:sp>
        <p:nvSpPr>
          <p:cNvPr id="50193" name="Text Box 17"/>
          <p:cNvSpPr txBox="1">
            <a:spLocks noChangeArrowheads="1"/>
          </p:cNvSpPr>
          <p:nvPr/>
        </p:nvSpPr>
        <p:spPr bwMode="auto">
          <a:xfrm>
            <a:off x="609600" y="304800"/>
            <a:ext cx="4800600" cy="579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a:latin typeface="Comic Sans MS" pitchFamily="66" charset="0"/>
              </a:rPr>
              <a:t>Also…</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2"/>
          <p:cNvSpPr>
            <a:spLocks noChangeArrowheads="1"/>
          </p:cNvSpPr>
          <p:nvPr/>
        </p:nvSpPr>
        <p:spPr bwMode="auto">
          <a:xfrm>
            <a:off x="228600" y="5638800"/>
            <a:ext cx="914400" cy="987425"/>
          </a:xfrm>
          <a:prstGeom prst="ellipse">
            <a:avLst/>
          </a:prstGeom>
          <a:solidFill>
            <a:srgbClr val="FFFF00"/>
          </a:solidFill>
          <a:ln w="25400">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600">
                <a:latin typeface="Comic Sans MS" pitchFamily="66" charset="0"/>
              </a:rPr>
              <a:t>+</a:t>
            </a:r>
          </a:p>
        </p:txBody>
      </p:sp>
      <p:sp>
        <p:nvSpPr>
          <p:cNvPr id="51203" name="Arc 3"/>
          <p:cNvSpPr>
            <a:spLocks/>
          </p:cNvSpPr>
          <p:nvPr/>
        </p:nvSpPr>
        <p:spPr bwMode="auto">
          <a:xfrm>
            <a:off x="0" y="2895600"/>
            <a:ext cx="3795713" cy="3962400"/>
          </a:xfrm>
          <a:custGeom>
            <a:avLst/>
            <a:gdLst>
              <a:gd name="T0" fmla="*/ 0 w 21954"/>
              <a:gd name="T1" fmla="*/ 2147483647 h 21600"/>
              <a:gd name="T2" fmla="*/ 2147483647 w 21954"/>
              <a:gd name="T3" fmla="*/ 2147483647 h 21600"/>
              <a:gd name="T4" fmla="*/ 2147483647 w 21954"/>
              <a:gd name="T5" fmla="*/ 2147483647 h 21600"/>
              <a:gd name="T6" fmla="*/ 0 60000 65536"/>
              <a:gd name="T7" fmla="*/ 0 60000 65536"/>
              <a:gd name="T8" fmla="*/ 0 60000 65536"/>
            </a:gdLst>
            <a:ahLst/>
            <a:cxnLst>
              <a:cxn ang="T6">
                <a:pos x="T0" y="T1"/>
              </a:cxn>
              <a:cxn ang="T7">
                <a:pos x="T2" y="T3"/>
              </a:cxn>
              <a:cxn ang="T8">
                <a:pos x="T4" y="T5"/>
              </a:cxn>
            </a:cxnLst>
            <a:rect l="0" t="0" r="r" b="b"/>
            <a:pathLst>
              <a:path w="21954" h="21600" fill="none" extrusionOk="0">
                <a:moveTo>
                  <a:pt x="-1" y="2"/>
                </a:moveTo>
                <a:cubicBezTo>
                  <a:pt x="117" y="0"/>
                  <a:pt x="235" y="-1"/>
                  <a:pt x="354" y="0"/>
                </a:cubicBezTo>
                <a:cubicBezTo>
                  <a:pt x="12283" y="0"/>
                  <a:pt x="21954" y="9670"/>
                  <a:pt x="21954" y="21600"/>
                </a:cubicBezTo>
              </a:path>
              <a:path w="21954" h="21600" stroke="0" extrusionOk="0">
                <a:moveTo>
                  <a:pt x="-1" y="2"/>
                </a:moveTo>
                <a:cubicBezTo>
                  <a:pt x="117" y="0"/>
                  <a:pt x="235" y="-1"/>
                  <a:pt x="354" y="0"/>
                </a:cubicBezTo>
                <a:cubicBezTo>
                  <a:pt x="12283" y="0"/>
                  <a:pt x="21954" y="9670"/>
                  <a:pt x="21954" y="21600"/>
                </a:cubicBezTo>
                <a:lnTo>
                  <a:pt x="354" y="21600"/>
                </a:lnTo>
                <a:lnTo>
                  <a:pt x="-1" y="2"/>
                </a:lnTo>
                <a:close/>
              </a:path>
            </a:pathLst>
          </a:custGeom>
          <a:noFill/>
          <a:ln w="25400">
            <a:solidFill>
              <a:schemeClr val="tx1"/>
            </a:solidFill>
            <a:round/>
            <a:headEnd/>
            <a:tailEnd type="none" w="lg" len="lg"/>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4" name="Arc 4"/>
          <p:cNvSpPr>
            <a:spLocks/>
          </p:cNvSpPr>
          <p:nvPr/>
        </p:nvSpPr>
        <p:spPr bwMode="auto">
          <a:xfrm>
            <a:off x="3440113" y="0"/>
            <a:ext cx="5248275" cy="6861175"/>
          </a:xfrm>
          <a:custGeom>
            <a:avLst/>
            <a:gdLst>
              <a:gd name="T0" fmla="*/ 2147483647 w 21600"/>
              <a:gd name="T1" fmla="*/ 0 h 21129"/>
              <a:gd name="T2" fmla="*/ 2147483647 w 21600"/>
              <a:gd name="T3" fmla="*/ 2147483647 h 21129"/>
              <a:gd name="T4" fmla="*/ 0 w 21600"/>
              <a:gd name="T5" fmla="*/ 2147483647 h 21129"/>
              <a:gd name="T6" fmla="*/ 0 60000 65536"/>
              <a:gd name="T7" fmla="*/ 0 60000 65536"/>
              <a:gd name="T8" fmla="*/ 0 60000 65536"/>
            </a:gdLst>
            <a:ahLst/>
            <a:cxnLst>
              <a:cxn ang="T6">
                <a:pos x="T0" y="T1"/>
              </a:cxn>
              <a:cxn ang="T7">
                <a:pos x="T2" y="T3"/>
              </a:cxn>
              <a:cxn ang="T8">
                <a:pos x="T4" y="T5"/>
              </a:cxn>
            </a:cxnLst>
            <a:rect l="0" t="0" r="r" b="b"/>
            <a:pathLst>
              <a:path w="21600" h="21129" fill="none" extrusionOk="0">
                <a:moveTo>
                  <a:pt x="4486" y="0"/>
                </a:moveTo>
                <a:cubicBezTo>
                  <a:pt x="14464" y="2119"/>
                  <a:pt x="21600" y="10928"/>
                  <a:pt x="21600" y="21129"/>
                </a:cubicBezTo>
              </a:path>
              <a:path w="21600" h="21129" stroke="0" extrusionOk="0">
                <a:moveTo>
                  <a:pt x="4486" y="0"/>
                </a:moveTo>
                <a:cubicBezTo>
                  <a:pt x="14464" y="2119"/>
                  <a:pt x="21600" y="10928"/>
                  <a:pt x="21600" y="21129"/>
                </a:cubicBezTo>
                <a:lnTo>
                  <a:pt x="0" y="21129"/>
                </a:lnTo>
                <a:lnTo>
                  <a:pt x="4486" y="0"/>
                </a:lnTo>
                <a:close/>
              </a:path>
            </a:pathLst>
          </a:custGeom>
          <a:noFill/>
          <a:ln w="25400">
            <a:solidFill>
              <a:schemeClr val="tx1"/>
            </a:solidFill>
            <a:round/>
            <a:headEnd/>
            <a:tailEnd type="none" w="lg" len="lg"/>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 name="Oval 5"/>
          <p:cNvSpPr>
            <a:spLocks noChangeArrowheads="1"/>
          </p:cNvSpPr>
          <p:nvPr/>
        </p:nvSpPr>
        <p:spPr bwMode="auto">
          <a:xfrm>
            <a:off x="1828800" y="3352800"/>
            <a:ext cx="228600" cy="228600"/>
          </a:xfrm>
          <a:prstGeom prst="ellipse">
            <a:avLst/>
          </a:prstGeom>
          <a:solidFill>
            <a:srgbClr val="FF0000"/>
          </a:solidFill>
          <a:ln w="25400">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 name="Oval 6"/>
          <p:cNvSpPr>
            <a:spLocks noChangeArrowheads="1"/>
          </p:cNvSpPr>
          <p:nvPr/>
        </p:nvSpPr>
        <p:spPr bwMode="auto">
          <a:xfrm>
            <a:off x="3429000" y="5334000"/>
            <a:ext cx="228600" cy="228600"/>
          </a:xfrm>
          <a:prstGeom prst="ellipse">
            <a:avLst/>
          </a:prstGeom>
          <a:solidFill>
            <a:srgbClr val="FF0000"/>
          </a:solidFill>
          <a:ln w="25400">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 name="Oval 7"/>
          <p:cNvSpPr>
            <a:spLocks noChangeArrowheads="1"/>
          </p:cNvSpPr>
          <p:nvPr/>
        </p:nvSpPr>
        <p:spPr bwMode="auto">
          <a:xfrm>
            <a:off x="6324600" y="914400"/>
            <a:ext cx="228600" cy="228600"/>
          </a:xfrm>
          <a:prstGeom prst="ellipse">
            <a:avLst/>
          </a:prstGeom>
          <a:solidFill>
            <a:srgbClr val="FF0000"/>
          </a:solidFill>
          <a:ln w="25400">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8" name="Line 8"/>
          <p:cNvSpPr>
            <a:spLocks noChangeShapeType="1"/>
          </p:cNvSpPr>
          <p:nvPr/>
        </p:nvSpPr>
        <p:spPr bwMode="auto">
          <a:xfrm flipH="1">
            <a:off x="4953000" y="1143000"/>
            <a:ext cx="1219200" cy="1143000"/>
          </a:xfrm>
          <a:prstGeom prst="line">
            <a:avLst/>
          </a:prstGeom>
          <a:noFill/>
          <a:ln w="254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9" name="Text Box 9"/>
          <p:cNvSpPr txBox="1">
            <a:spLocks noChangeArrowheads="1"/>
          </p:cNvSpPr>
          <p:nvPr/>
        </p:nvSpPr>
        <p:spPr bwMode="auto">
          <a:xfrm rot="-2732062">
            <a:off x="4768057" y="1327943"/>
            <a:ext cx="1498600"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Attraction</a:t>
            </a:r>
          </a:p>
        </p:txBody>
      </p:sp>
      <p:sp>
        <p:nvSpPr>
          <p:cNvPr id="51210" name="Text Box 10"/>
          <p:cNvSpPr txBox="1">
            <a:spLocks noChangeArrowheads="1"/>
          </p:cNvSpPr>
          <p:nvPr/>
        </p:nvSpPr>
        <p:spPr bwMode="auto">
          <a:xfrm>
            <a:off x="4343400" y="4114800"/>
            <a:ext cx="4495800" cy="1212850"/>
          </a:xfrm>
          <a:prstGeom prst="rect">
            <a:avLst/>
          </a:prstGeom>
          <a:solidFill>
            <a:srgbClr val="FFFF00"/>
          </a:solidFill>
          <a:ln w="25400">
            <a:solidFill>
              <a:srgbClr val="0000FF"/>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latin typeface="Comic Sans MS" pitchFamily="66" charset="0"/>
              </a:rPr>
              <a:t>If the electron is further away, the attraction force is much less.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09600" y="457200"/>
            <a:ext cx="8305800" cy="519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latin typeface="Comic Sans MS" pitchFamily="66" charset="0"/>
              </a:rPr>
              <a:t>Electron attraction to the nucleus depends on…</a:t>
            </a:r>
          </a:p>
        </p:txBody>
      </p:sp>
      <p:sp>
        <p:nvSpPr>
          <p:cNvPr id="54275" name="Text Box 3"/>
          <p:cNvSpPr txBox="1">
            <a:spLocks noChangeArrowheads="1"/>
          </p:cNvSpPr>
          <p:nvPr/>
        </p:nvSpPr>
        <p:spPr bwMode="auto">
          <a:xfrm>
            <a:off x="762000" y="1447800"/>
            <a:ext cx="7391400" cy="35401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AutoNum type="arabicPeriod"/>
            </a:pPr>
            <a:r>
              <a:rPr lang="en-US" sz="2800">
                <a:latin typeface="Comic Sans MS" pitchFamily="66" charset="0"/>
              </a:rPr>
              <a:t>How many protons are in the nucleus</a:t>
            </a:r>
          </a:p>
          <a:p>
            <a:pPr>
              <a:spcBef>
                <a:spcPct val="50000"/>
              </a:spcBef>
              <a:buFontTx/>
              <a:buAutoNum type="arabicPeriod"/>
            </a:pPr>
            <a:endParaRPr lang="en-US" sz="2800">
              <a:latin typeface="Comic Sans MS" pitchFamily="66" charset="0"/>
            </a:endParaRPr>
          </a:p>
          <a:p>
            <a:pPr>
              <a:spcBef>
                <a:spcPct val="50000"/>
              </a:spcBef>
              <a:buFontTx/>
              <a:buAutoNum type="arabicPeriod"/>
            </a:pPr>
            <a:r>
              <a:rPr lang="en-US" sz="2800">
                <a:latin typeface="Comic Sans MS" pitchFamily="66" charset="0"/>
              </a:rPr>
              <a:t>How far the electron is from the nucleus</a:t>
            </a:r>
          </a:p>
          <a:p>
            <a:pPr>
              <a:spcBef>
                <a:spcPct val="50000"/>
              </a:spcBef>
              <a:buFontTx/>
              <a:buAutoNum type="arabicPeriod"/>
            </a:pPr>
            <a:endParaRPr lang="en-US" sz="2800">
              <a:latin typeface="Comic Sans MS" pitchFamily="66" charset="0"/>
            </a:endParaRPr>
          </a:p>
          <a:p>
            <a:pPr>
              <a:spcBef>
                <a:spcPct val="50000"/>
              </a:spcBef>
              <a:buFontTx/>
              <a:buAutoNum type="arabicPeriod"/>
            </a:pPr>
            <a:r>
              <a:rPr lang="en-US" sz="2800">
                <a:latin typeface="Comic Sans MS" pitchFamily="66" charset="0"/>
              </a:rPr>
              <a:t>How many core electrons are between the electron and the nucleus</a:t>
            </a:r>
          </a:p>
        </p:txBody>
      </p:sp>
      <p:sp>
        <p:nvSpPr>
          <p:cNvPr id="2" name="TextBox 1"/>
          <p:cNvSpPr txBox="1">
            <a:spLocks noChangeArrowheads="1"/>
          </p:cNvSpPr>
          <p:nvPr/>
        </p:nvSpPr>
        <p:spPr bwMode="auto">
          <a:xfrm>
            <a:off x="1752600" y="1943100"/>
            <a:ext cx="655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a:solidFill>
                  <a:srgbClr val="C00000"/>
                </a:solidFill>
                <a:latin typeface="Comic Sans MS" pitchFamily="66" charset="0"/>
              </a:rPr>
              <a:t>(</a:t>
            </a:r>
            <a:r>
              <a:rPr lang="en-US" sz="2800">
                <a:solidFill>
                  <a:srgbClr val="C00000"/>
                </a:solidFill>
                <a:latin typeface="Comic Sans MS" pitchFamily="66" charset="0"/>
                <a:sym typeface="Symbol" pitchFamily="18" charset="2"/>
              </a:rPr>
              <a:t></a:t>
            </a:r>
            <a:r>
              <a:rPr lang="en-US" sz="2800">
                <a:solidFill>
                  <a:srgbClr val="C00000"/>
                </a:solidFill>
                <a:latin typeface="Comic Sans MS" pitchFamily="66" charset="0"/>
              </a:rPr>
              <a:t>How much love is in Tom’s heart</a:t>
            </a:r>
            <a:r>
              <a:rPr lang="en-US" sz="2800">
                <a:solidFill>
                  <a:srgbClr val="C00000"/>
                </a:solidFill>
                <a:latin typeface="Comic Sans MS" pitchFamily="66" charset="0"/>
                <a:sym typeface="Symbol" pitchFamily="18" charset="2"/>
              </a:rPr>
              <a:t></a:t>
            </a:r>
            <a:r>
              <a:rPr lang="en-US" sz="2800">
                <a:solidFill>
                  <a:srgbClr val="C00000"/>
                </a:solidFill>
                <a:latin typeface="Comic Sans MS" pitchFamily="66" charset="0"/>
              </a:rPr>
              <a:t>)</a:t>
            </a:r>
          </a:p>
          <a:p>
            <a:pPr eaLnBrk="1" hangingPunct="1"/>
            <a:endParaRPr lang="en-US"/>
          </a:p>
        </p:txBody>
      </p:sp>
      <p:sp>
        <p:nvSpPr>
          <p:cNvPr id="7" name="TextBox 6"/>
          <p:cNvSpPr txBox="1">
            <a:spLocks noChangeArrowheads="1"/>
          </p:cNvSpPr>
          <p:nvPr/>
        </p:nvSpPr>
        <p:spPr bwMode="auto">
          <a:xfrm>
            <a:off x="1752600" y="3314700"/>
            <a:ext cx="655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r>
              <a:rPr lang="en-US" sz="2800">
                <a:solidFill>
                  <a:srgbClr val="C00000"/>
                </a:solidFill>
                <a:latin typeface="Comic Sans MS" pitchFamily="66" charset="0"/>
              </a:rPr>
              <a:t>(How far Tom and Katie are apart)</a:t>
            </a:r>
          </a:p>
          <a:p>
            <a:pPr eaLnBrk="1" hangingPunct="1"/>
            <a:endParaRPr lang="en-US"/>
          </a:p>
        </p:txBody>
      </p:sp>
      <p:sp>
        <p:nvSpPr>
          <p:cNvPr id="8" name="TextBox 7"/>
          <p:cNvSpPr txBox="1">
            <a:spLocks noChangeArrowheads="1"/>
          </p:cNvSpPr>
          <p:nvPr/>
        </p:nvSpPr>
        <p:spPr bwMode="auto">
          <a:xfrm>
            <a:off x="1752600" y="4956175"/>
            <a:ext cx="6248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eaLnBrk="1" hangingPunct="1"/>
            <a:r>
              <a:rPr lang="en-US" sz="2800">
                <a:solidFill>
                  <a:srgbClr val="C00000"/>
                </a:solidFill>
                <a:latin typeface="Comic Sans MS" pitchFamily="66" charset="0"/>
              </a:rPr>
              <a:t>(How many other Hollywood guys come between them)</a:t>
            </a:r>
          </a:p>
          <a:p>
            <a:pPr marL="0" lvl="1" eaLnBrk="1" hangingPunct="1"/>
            <a:endParaRPr lang="en-US" sz="2800">
              <a:solidFill>
                <a:srgbClr val="C00000"/>
              </a:solidFill>
              <a:latin typeface="Comic Sans MS" pitchFamily="66" charset="0"/>
            </a:endParaRPr>
          </a:p>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2"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543800" cy="685800"/>
          </a:xfrm>
        </p:spPr>
        <p:txBody>
          <a:bodyPr/>
          <a:lstStyle/>
          <a:p>
            <a:pPr eaLnBrk="1" hangingPunct="1"/>
            <a:r>
              <a:rPr lang="en-US" sz="3600" b="1" u="sng" smtClean="0">
                <a:solidFill>
                  <a:schemeClr val="tx1"/>
                </a:solidFill>
                <a:latin typeface="Comic Sans MS" pitchFamily="66" charset="0"/>
              </a:rPr>
              <a:t>Modern Russian Table</a:t>
            </a:r>
          </a:p>
        </p:txBody>
      </p:sp>
      <p:pic>
        <p:nvPicPr>
          <p:cNvPr id="7171" name="Picture 3" descr="russiantable"/>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685800"/>
            <a:ext cx="8153400" cy="5913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solidFill>
            <a:srgbClr val="800080"/>
          </a:solidFill>
        </p:spPr>
        <p:txBody>
          <a:bodyPr/>
          <a:lstStyle/>
          <a:p>
            <a:pPr eaLnBrk="1" hangingPunct="1"/>
            <a:r>
              <a:rPr lang="en-US" smtClean="0">
                <a:solidFill>
                  <a:schemeClr val="bg1"/>
                </a:solidFill>
              </a:rPr>
              <a:t>Atomic Radii</a:t>
            </a:r>
          </a:p>
        </p:txBody>
      </p:sp>
      <p:sp>
        <p:nvSpPr>
          <p:cNvPr id="53251" name="Content Placeholder 1"/>
          <p:cNvSpPr>
            <a:spLocks noGrp="1"/>
          </p:cNvSpPr>
          <p:nvPr>
            <p:ph sz="half" idx="1"/>
          </p:nvPr>
        </p:nvSpPr>
        <p:spPr>
          <a:xfrm>
            <a:off x="3962400" y="2836863"/>
            <a:ext cx="5029200" cy="3581400"/>
          </a:xfrm>
          <a:solidFill>
            <a:schemeClr val="bg1"/>
          </a:solidFill>
        </p:spPr>
        <p:txBody>
          <a:bodyPr/>
          <a:lstStyle/>
          <a:p>
            <a:pPr marL="0" indent="0">
              <a:buFontTx/>
              <a:buNone/>
            </a:pPr>
            <a:r>
              <a:rPr lang="en-US" sz="2400" smtClean="0"/>
              <a:t>Since the position of the outermost electron can never be known precisely, the atomic radius is usually defined as half the distance between the nuclei of two bonded atoms of the same element.  </a:t>
            </a:r>
            <a:br>
              <a:rPr lang="en-US" sz="2400" smtClean="0"/>
            </a:br>
            <a:endParaRPr lang="en-US" sz="2400" smtClean="0"/>
          </a:p>
          <a:p>
            <a:pPr marL="0" indent="0">
              <a:buFontTx/>
              <a:buNone/>
            </a:pPr>
            <a:r>
              <a:rPr lang="en-US" sz="2400" smtClean="0"/>
              <a:t>Thus, values not listed in IB data booklet for noble gases.</a:t>
            </a:r>
          </a:p>
        </p:txBody>
      </p:sp>
      <p:sp>
        <p:nvSpPr>
          <p:cNvPr id="3" name="Content Placeholder 2"/>
          <p:cNvSpPr>
            <a:spLocks noGrp="1"/>
          </p:cNvSpPr>
          <p:nvPr>
            <p:ph sz="half" idx="2"/>
          </p:nvPr>
        </p:nvSpPr>
        <p:spPr>
          <a:xfrm>
            <a:off x="381000" y="1600200"/>
            <a:ext cx="8305800" cy="1068388"/>
          </a:xfrm>
        </p:spPr>
        <p:txBody>
          <a:bodyPr/>
          <a:lstStyle/>
          <a:p>
            <a:pPr marL="0" indent="0">
              <a:buFontTx/>
              <a:buNone/>
              <a:defRPr/>
            </a:pPr>
            <a:r>
              <a:rPr lang="en-US" dirty="0"/>
              <a:t>The atomic radius is the distance from the nucleus to the outermost electron.</a:t>
            </a:r>
          </a:p>
          <a:p>
            <a:pPr>
              <a:defRPr/>
            </a:pPr>
            <a:endParaRPr lang="en-US" dirty="0"/>
          </a:p>
        </p:txBody>
      </p:sp>
      <p:pic>
        <p:nvPicPr>
          <p:cNvPr id="532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43200"/>
            <a:ext cx="3268663" cy="371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solidFill>
            <a:srgbClr val="800080"/>
          </a:solidFill>
        </p:spPr>
        <p:txBody>
          <a:bodyPr/>
          <a:lstStyle/>
          <a:p>
            <a:pPr eaLnBrk="1" hangingPunct="1"/>
            <a:r>
              <a:rPr lang="en-US" smtClean="0">
                <a:solidFill>
                  <a:schemeClr val="bg1"/>
                </a:solidFill>
              </a:rPr>
              <a:t>Atomic Radii</a:t>
            </a:r>
          </a:p>
        </p:txBody>
      </p:sp>
      <p:sp>
        <p:nvSpPr>
          <p:cNvPr id="33795" name="Rectangle 3"/>
          <p:cNvSpPr>
            <a:spLocks noGrp="1" noChangeArrowheads="1"/>
          </p:cNvSpPr>
          <p:nvPr>
            <p:ph type="body" idx="1"/>
          </p:nvPr>
        </p:nvSpPr>
        <p:spPr>
          <a:xfrm>
            <a:off x="609600" y="1752600"/>
            <a:ext cx="7848600" cy="4648200"/>
          </a:xfrm>
        </p:spPr>
        <p:txBody>
          <a:bodyPr/>
          <a:lstStyle/>
          <a:p>
            <a:pPr eaLnBrk="1" hangingPunct="1">
              <a:lnSpc>
                <a:spcPct val="90000"/>
              </a:lnSpc>
            </a:pPr>
            <a:r>
              <a:rPr lang="en-US" smtClean="0"/>
              <a:t>Trend: </a:t>
            </a:r>
            <a:r>
              <a:rPr lang="en-US" i="1" smtClean="0"/>
              <a:t>increases down a group</a:t>
            </a:r>
          </a:p>
          <a:p>
            <a:pPr eaLnBrk="1" hangingPunct="1">
              <a:lnSpc>
                <a:spcPct val="90000"/>
              </a:lnSpc>
            </a:pPr>
            <a:endParaRPr lang="en-US" smtClean="0"/>
          </a:p>
          <a:p>
            <a:pPr eaLnBrk="1" hangingPunct="1">
              <a:lnSpc>
                <a:spcPct val="90000"/>
              </a:lnSpc>
            </a:pPr>
            <a:r>
              <a:rPr lang="en-US" smtClean="0"/>
              <a:t>WHY???</a:t>
            </a:r>
          </a:p>
          <a:p>
            <a:pPr lvl="1" eaLnBrk="1" hangingPunct="1">
              <a:lnSpc>
                <a:spcPct val="90000"/>
              </a:lnSpc>
            </a:pPr>
            <a:r>
              <a:rPr lang="en-US" smtClean="0"/>
              <a:t>The atomic radius gets bigger because electrons are added to energy levels farther away from the nucleus.  </a:t>
            </a:r>
          </a:p>
          <a:p>
            <a:pPr lvl="1" eaLnBrk="1" hangingPunct="1">
              <a:lnSpc>
                <a:spcPct val="90000"/>
              </a:lnSpc>
            </a:pPr>
            <a:r>
              <a:rPr lang="en-US" smtClean="0"/>
              <a:t>Plus, the inner electrons shield the outer electrons from the positive charge (“pull”) of the nucleus; known as the </a:t>
            </a:r>
            <a:r>
              <a:rPr lang="en-US" u="sng" smtClean="0"/>
              <a:t>SHIELDING EFFECT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solidFill>
            <a:srgbClr val="800080"/>
          </a:solidFill>
        </p:spPr>
        <p:txBody>
          <a:bodyPr/>
          <a:lstStyle/>
          <a:p>
            <a:pPr eaLnBrk="1" hangingPunct="1"/>
            <a:r>
              <a:rPr lang="en-US" smtClean="0">
                <a:solidFill>
                  <a:schemeClr val="bg1"/>
                </a:solidFill>
              </a:rPr>
              <a:t>Atomic Radii</a:t>
            </a:r>
          </a:p>
        </p:txBody>
      </p:sp>
      <p:sp>
        <p:nvSpPr>
          <p:cNvPr id="24579" name="Rectangle 3"/>
          <p:cNvSpPr>
            <a:spLocks noGrp="1" noChangeArrowheads="1"/>
          </p:cNvSpPr>
          <p:nvPr>
            <p:ph type="body" idx="1"/>
          </p:nvPr>
        </p:nvSpPr>
        <p:spPr>
          <a:xfrm>
            <a:off x="609600" y="1752600"/>
            <a:ext cx="7848600" cy="4648200"/>
          </a:xfrm>
        </p:spPr>
        <p:txBody>
          <a:bodyPr/>
          <a:lstStyle/>
          <a:p>
            <a:pPr eaLnBrk="1" hangingPunct="1"/>
            <a:r>
              <a:rPr lang="en-US" smtClean="0"/>
              <a:t>Trend: </a:t>
            </a:r>
            <a:r>
              <a:rPr lang="en-US" i="1" smtClean="0"/>
              <a:t>decreases across a period</a:t>
            </a:r>
          </a:p>
          <a:p>
            <a:pPr eaLnBrk="1" hangingPunct="1"/>
            <a:endParaRPr lang="en-US" smtClean="0"/>
          </a:p>
          <a:p>
            <a:pPr eaLnBrk="1" hangingPunct="1"/>
            <a:r>
              <a:rPr lang="en-US" smtClean="0"/>
              <a:t>WHY???</a:t>
            </a:r>
          </a:p>
          <a:p>
            <a:pPr lvl="1" eaLnBrk="1" hangingPunct="1"/>
            <a:r>
              <a:rPr lang="en-US" smtClean="0"/>
              <a:t>As the # of protons in the nucleus </a:t>
            </a:r>
            <a:r>
              <a:rPr lang="en-US" smtClean="0">
                <a:cs typeface="Arial" charset="0"/>
              </a:rPr>
              <a:t>increases</a:t>
            </a:r>
            <a:r>
              <a:rPr lang="en-US" smtClean="0"/>
              <a:t>, the positive charge increases and as a result, the “pull” on the electrons increases.</a:t>
            </a:r>
            <a:endParaRPr lang="en-US" u="sng"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solidFill>
            <a:srgbClr val="FF9900"/>
          </a:solidFill>
        </p:spPr>
        <p:txBody>
          <a:bodyPr/>
          <a:lstStyle/>
          <a:p>
            <a:pPr eaLnBrk="1" hangingPunct="1"/>
            <a:r>
              <a:rPr lang="en-US" smtClean="0">
                <a:solidFill>
                  <a:schemeClr val="bg1"/>
                </a:solidFill>
              </a:rPr>
              <a:t>Ionic Radii</a:t>
            </a:r>
          </a:p>
        </p:txBody>
      </p:sp>
      <p:sp>
        <p:nvSpPr>
          <p:cNvPr id="56323" name="Rectangle 3"/>
          <p:cNvSpPr>
            <a:spLocks noGrp="1" noChangeArrowheads="1"/>
          </p:cNvSpPr>
          <p:nvPr>
            <p:ph type="body" idx="1"/>
          </p:nvPr>
        </p:nvSpPr>
        <p:spPr>
          <a:xfrm>
            <a:off x="-228600" y="1600200"/>
            <a:ext cx="3962400" cy="4648200"/>
          </a:xfrm>
        </p:spPr>
        <p:txBody>
          <a:bodyPr/>
          <a:lstStyle/>
          <a:p>
            <a:pPr eaLnBrk="1" hangingPunct="1">
              <a:lnSpc>
                <a:spcPct val="90000"/>
              </a:lnSpc>
            </a:pPr>
            <a:r>
              <a:rPr lang="en-US" sz="2600" smtClean="0"/>
              <a:t>Cations (+) are always smaller than the metal atoms from which they are formed.  (fewer electrons than protons &amp; one less shell of e’s)  </a:t>
            </a:r>
          </a:p>
          <a:p>
            <a:pPr eaLnBrk="1" hangingPunct="1">
              <a:lnSpc>
                <a:spcPct val="90000"/>
              </a:lnSpc>
            </a:pPr>
            <a:endParaRPr lang="en-US" sz="2600" smtClean="0"/>
          </a:p>
          <a:p>
            <a:pPr eaLnBrk="1" hangingPunct="1">
              <a:lnSpc>
                <a:spcPct val="90000"/>
              </a:lnSpc>
            </a:pPr>
            <a:r>
              <a:rPr lang="en-US" sz="2600" smtClean="0"/>
              <a:t>Anions (-) are always larger than the nonmetal atoms from which they are formed.  (more electrons than protons)</a:t>
            </a:r>
          </a:p>
          <a:p>
            <a:pPr eaLnBrk="1" hangingPunct="1">
              <a:lnSpc>
                <a:spcPct val="90000"/>
              </a:lnSpc>
            </a:pPr>
            <a:endParaRPr lang="en-US" sz="2800" u="sng" smtClean="0"/>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800225"/>
            <a:ext cx="5029200" cy="19335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7653" name="Group 5"/>
          <p:cNvGrpSpPr>
            <a:grpSpLocks/>
          </p:cNvGrpSpPr>
          <p:nvPr/>
        </p:nvGrpSpPr>
        <p:grpSpPr bwMode="auto">
          <a:xfrm>
            <a:off x="3657600" y="4359275"/>
            <a:ext cx="5103813" cy="2270125"/>
            <a:chOff x="2351" y="2914"/>
            <a:chExt cx="3215" cy="1430"/>
          </a:xfrm>
        </p:grpSpPr>
        <p:pic>
          <p:nvPicPr>
            <p:cNvPr id="563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 y="2914"/>
              <a:ext cx="3168" cy="1254"/>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7" name="Text Box 7"/>
            <p:cNvSpPr txBox="1">
              <a:spLocks noChangeArrowheads="1"/>
            </p:cNvSpPr>
            <p:nvPr/>
          </p:nvSpPr>
          <p:spPr bwMode="auto">
            <a:xfrm>
              <a:off x="2351" y="4136"/>
              <a:ext cx="1138"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30000"/>
                </a:lnSpc>
                <a:spcBef>
                  <a:spcPct val="20000"/>
                </a:spcBef>
                <a:buClr>
                  <a:schemeClr val="accent2"/>
                </a:buClr>
                <a:buFont typeface="Monotype Sorts" pitchFamily="-96" charset="2"/>
                <a:buNone/>
              </a:pPr>
              <a:r>
                <a:rPr kumimoji="1" lang="en-US" sz="1200">
                  <a:solidFill>
                    <a:srgbClr val="FFFFCC"/>
                  </a:solidFill>
                  <a:latin typeface="Times New Roman" pitchFamily="18" charset="0"/>
                </a:rPr>
                <a:t>© 2002 Prentice-Hall, Inc.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ssolve">
                                      <p:cBhvr>
                                        <p:cTn id="7" dur="500"/>
                                        <p:tgtEl>
                                          <p:spTgt spid="2765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7653"/>
                                        </p:tgtEl>
                                        <p:attrNameLst>
                                          <p:attrName>style.visibility</p:attrName>
                                        </p:attrNameLst>
                                      </p:cBhvr>
                                      <p:to>
                                        <p:strVal val="visible"/>
                                      </p:to>
                                    </p:set>
                                    <p:animEffect transition="in" filter="dissolve">
                                      <p:cBhvr>
                                        <p:cTn id="11"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solidFill>
            <a:srgbClr val="FF9900"/>
          </a:solidFill>
        </p:spPr>
        <p:txBody>
          <a:bodyPr/>
          <a:lstStyle/>
          <a:p>
            <a:pPr eaLnBrk="1" hangingPunct="1"/>
            <a:r>
              <a:rPr lang="en-US" smtClean="0">
                <a:solidFill>
                  <a:schemeClr val="bg1"/>
                </a:solidFill>
              </a:rPr>
              <a:t>Ionic Radii</a:t>
            </a:r>
          </a:p>
        </p:txBody>
      </p:sp>
      <p:sp>
        <p:nvSpPr>
          <p:cNvPr id="57347" name="Content Placeholder 1"/>
          <p:cNvSpPr>
            <a:spLocks noGrp="1"/>
          </p:cNvSpPr>
          <p:nvPr>
            <p:ph idx="1"/>
          </p:nvPr>
        </p:nvSpPr>
        <p:spPr/>
        <p:txBody>
          <a:bodyPr/>
          <a:lstStyle/>
          <a:p>
            <a:pPr eaLnBrk="1" hangingPunct="1"/>
            <a:r>
              <a:rPr lang="en-US" smtClean="0"/>
              <a:t>Trend: </a:t>
            </a:r>
            <a:r>
              <a:rPr lang="en-US" i="1" smtClean="0"/>
              <a:t>For both cations and anions, radii increases down a group</a:t>
            </a:r>
          </a:p>
          <a:p>
            <a:pPr eaLnBrk="1" hangingPunct="1"/>
            <a:endParaRPr lang="en-US" smtClean="0"/>
          </a:p>
          <a:p>
            <a:pPr eaLnBrk="1" hangingPunct="1"/>
            <a:r>
              <a:rPr lang="en-US" smtClean="0"/>
              <a:t>WHY???</a:t>
            </a:r>
          </a:p>
          <a:p>
            <a:pPr lvl="1" eaLnBrk="1" hangingPunct="1"/>
            <a:r>
              <a:rPr lang="en-US" smtClean="0"/>
              <a:t>Outer electrons are farther from the nucleus (more shells/ energy levels)</a:t>
            </a:r>
            <a:endParaRPr lang="en-US" u="sng" smtClean="0"/>
          </a:p>
          <a:p>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solidFill>
            <a:srgbClr val="FF9900"/>
          </a:solidFill>
        </p:spPr>
        <p:txBody>
          <a:bodyPr/>
          <a:lstStyle/>
          <a:p>
            <a:pPr eaLnBrk="1" hangingPunct="1"/>
            <a:r>
              <a:rPr lang="en-US" smtClean="0">
                <a:solidFill>
                  <a:schemeClr val="bg1"/>
                </a:solidFill>
              </a:rPr>
              <a:t>Ionic Radii</a:t>
            </a:r>
          </a:p>
        </p:txBody>
      </p:sp>
      <p:sp>
        <p:nvSpPr>
          <p:cNvPr id="58371" name="Content Placeholder 1"/>
          <p:cNvSpPr>
            <a:spLocks noGrp="1"/>
          </p:cNvSpPr>
          <p:nvPr>
            <p:ph idx="1"/>
          </p:nvPr>
        </p:nvSpPr>
        <p:spPr/>
        <p:txBody>
          <a:bodyPr/>
          <a:lstStyle/>
          <a:p>
            <a:pPr eaLnBrk="1" hangingPunct="1"/>
            <a:r>
              <a:rPr lang="en-US" smtClean="0"/>
              <a:t>Trend: </a:t>
            </a:r>
            <a:r>
              <a:rPr lang="en-US" i="1" smtClean="0"/>
              <a:t>For both cations and anions, radii decreases across a period</a:t>
            </a:r>
          </a:p>
          <a:p>
            <a:pPr eaLnBrk="1" hangingPunct="1"/>
            <a:endParaRPr lang="en-US" smtClean="0"/>
          </a:p>
          <a:p>
            <a:pPr eaLnBrk="1" hangingPunct="1"/>
            <a:r>
              <a:rPr lang="en-US" smtClean="0"/>
              <a:t>WHY???</a:t>
            </a:r>
          </a:p>
          <a:p>
            <a:pPr lvl="1" eaLnBrk="1" hangingPunct="1"/>
            <a:r>
              <a:rPr lang="en-US" smtClean="0"/>
              <a:t>The ions contain the same number of electrons (</a:t>
            </a:r>
            <a:r>
              <a:rPr lang="en-US" b="1" smtClean="0"/>
              <a:t>isoelectronic</a:t>
            </a:r>
            <a:r>
              <a:rPr lang="en-US" smtClean="0"/>
              <a:t>), but an increasing number of protons, so the ionic radius decreases.</a:t>
            </a:r>
            <a:endParaRPr lang="en-US" u="sng" smtClean="0"/>
          </a:p>
          <a:p>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solidFill>
            <a:srgbClr val="000080"/>
          </a:solidFill>
        </p:spPr>
        <p:txBody>
          <a:bodyPr/>
          <a:lstStyle/>
          <a:p>
            <a:pPr eaLnBrk="1" hangingPunct="1"/>
            <a:r>
              <a:rPr lang="en-US" smtClean="0">
                <a:solidFill>
                  <a:schemeClr val="bg1"/>
                </a:solidFill>
              </a:rPr>
              <a:t>First Ionization Energy</a:t>
            </a:r>
          </a:p>
        </p:txBody>
      </p:sp>
      <p:pic>
        <p:nvPicPr>
          <p:cNvPr id="59395" name="Picture 4" descr="ionization-energ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7196138"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solidFill>
            <a:srgbClr val="000080"/>
          </a:solidFill>
        </p:spPr>
        <p:txBody>
          <a:bodyPr/>
          <a:lstStyle/>
          <a:p>
            <a:pPr eaLnBrk="1" hangingPunct="1"/>
            <a:r>
              <a:rPr lang="en-US" smtClean="0">
                <a:solidFill>
                  <a:schemeClr val="bg1"/>
                </a:solidFill>
              </a:rPr>
              <a:t>First Ionization Energy</a:t>
            </a:r>
          </a:p>
        </p:txBody>
      </p:sp>
      <p:sp>
        <p:nvSpPr>
          <p:cNvPr id="60419" name="Rectangle 3"/>
          <p:cNvSpPr>
            <a:spLocks noGrp="1" noChangeArrowheads="1"/>
          </p:cNvSpPr>
          <p:nvPr>
            <p:ph type="body" idx="1"/>
          </p:nvPr>
        </p:nvSpPr>
        <p:spPr>
          <a:xfrm>
            <a:off x="152400" y="2362200"/>
            <a:ext cx="8991600" cy="990600"/>
          </a:xfrm>
        </p:spPr>
        <p:txBody>
          <a:bodyPr/>
          <a:lstStyle/>
          <a:p>
            <a:pPr eaLnBrk="1" hangingPunct="1">
              <a:lnSpc>
                <a:spcPct val="90000"/>
              </a:lnSpc>
            </a:pPr>
            <a:r>
              <a:rPr lang="en-US" smtClean="0"/>
              <a:t>Definition: The energy to remove one outer electrons from a gaseous atom.</a:t>
            </a:r>
          </a:p>
        </p:txBody>
      </p:sp>
      <p:sp>
        <p:nvSpPr>
          <p:cNvPr id="60420" name="Oval 5"/>
          <p:cNvSpPr>
            <a:spLocks noChangeArrowheads="1"/>
          </p:cNvSpPr>
          <p:nvPr/>
        </p:nvSpPr>
        <p:spPr bwMode="auto">
          <a:xfrm>
            <a:off x="4953000" y="4876800"/>
            <a:ext cx="914400" cy="914400"/>
          </a:xfrm>
          <a:prstGeom prst="ellipse">
            <a:avLst/>
          </a:prstGeom>
          <a:solidFill>
            <a:srgbClr val="000000"/>
          </a:solidFill>
          <a:ln w="25400">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1" name="Oval 6"/>
          <p:cNvSpPr>
            <a:spLocks noChangeArrowheads="1"/>
          </p:cNvSpPr>
          <p:nvPr/>
        </p:nvSpPr>
        <p:spPr bwMode="auto">
          <a:xfrm>
            <a:off x="762000" y="4724400"/>
            <a:ext cx="990600" cy="914400"/>
          </a:xfrm>
          <a:prstGeom prst="ellipse">
            <a:avLst/>
          </a:prstGeom>
          <a:solidFill>
            <a:schemeClr val="tx1"/>
          </a:solidFill>
          <a:ln w="25400">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0422" name="Picture 7" descr="evil-smiley-face"/>
          <p:cNvPicPr>
            <a:picLocks noChangeAspect="1" noChangeArrowheads="1"/>
          </p:cNvPicPr>
          <p:nvPr/>
        </p:nvPicPr>
        <p:blipFill>
          <a:blip r:embed="rId3">
            <a:clrChange>
              <a:clrFrom>
                <a:srgbClr val="010101"/>
              </a:clrFrom>
              <a:clrTo>
                <a:srgbClr val="010101">
                  <a:alpha val="0"/>
                </a:srgbClr>
              </a:clrTo>
            </a:clrChange>
            <a:extLst>
              <a:ext uri="{28A0092B-C50C-407E-A947-70E740481C1C}">
                <a14:useLocalDpi xmlns:a14="http://schemas.microsoft.com/office/drawing/2010/main" val="0"/>
              </a:ext>
            </a:extLst>
          </a:blip>
          <a:srcRect l="31000" t="8000" r="8000" b="10667"/>
          <a:stretch>
            <a:fillRect/>
          </a:stretch>
        </p:blipFill>
        <p:spPr bwMode="auto">
          <a:xfrm>
            <a:off x="642938" y="4662488"/>
            <a:ext cx="11858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AutoShape 8"/>
          <p:cNvSpPr>
            <a:spLocks noChangeArrowheads="1"/>
          </p:cNvSpPr>
          <p:nvPr/>
        </p:nvSpPr>
        <p:spPr bwMode="auto">
          <a:xfrm>
            <a:off x="2362200" y="5029200"/>
            <a:ext cx="1828800" cy="609600"/>
          </a:xfrm>
          <a:prstGeom prst="rightArrow">
            <a:avLst>
              <a:gd name="adj1" fmla="val 50000"/>
              <a:gd name="adj2" fmla="val 75000"/>
            </a:avLst>
          </a:prstGeom>
          <a:solidFill>
            <a:srgbClr val="FFFF00"/>
          </a:solidFill>
          <a:ln w="254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Comic Sans MS" pitchFamily="66" charset="0"/>
              </a:rPr>
              <a:t>Ionization</a:t>
            </a:r>
          </a:p>
        </p:txBody>
      </p:sp>
      <p:pic>
        <p:nvPicPr>
          <p:cNvPr id="60424" name="Picture 9" descr="evil-smiley-face"/>
          <p:cNvPicPr>
            <a:picLocks noChangeAspect="1" noChangeArrowheads="1"/>
          </p:cNvPicPr>
          <p:nvPr/>
        </p:nvPicPr>
        <p:blipFill>
          <a:blip r:embed="rId4">
            <a:clrChange>
              <a:clrFrom>
                <a:srgbClr val="010101"/>
              </a:clrFrom>
              <a:clrTo>
                <a:srgbClr val="010101">
                  <a:alpha val="0"/>
                </a:srgbClr>
              </a:clrTo>
            </a:clrChange>
            <a:extLst>
              <a:ext uri="{28A0092B-C50C-407E-A947-70E740481C1C}">
                <a14:useLocalDpi xmlns:a14="http://schemas.microsoft.com/office/drawing/2010/main" val="0"/>
              </a:ext>
            </a:extLst>
          </a:blip>
          <a:srcRect l="31000" t="8000" r="8000" b="10667"/>
          <a:stretch>
            <a:fillRect/>
          </a:stretch>
        </p:blipFill>
        <p:spPr bwMode="auto">
          <a:xfrm>
            <a:off x="4876800" y="4845050"/>
            <a:ext cx="1066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Text Box 10"/>
          <p:cNvSpPr txBox="1">
            <a:spLocks noChangeArrowheads="1"/>
          </p:cNvSpPr>
          <p:nvPr/>
        </p:nvSpPr>
        <p:spPr bwMode="auto">
          <a:xfrm>
            <a:off x="5867400" y="4191000"/>
            <a:ext cx="609600"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6000">
                <a:latin typeface="Comic Sans MS" pitchFamily="66" charset="0"/>
              </a:rPr>
              <a:t>+</a:t>
            </a:r>
          </a:p>
        </p:txBody>
      </p:sp>
      <p:sp>
        <p:nvSpPr>
          <p:cNvPr id="60426" name="Text Box 11"/>
          <p:cNvSpPr txBox="1">
            <a:spLocks noChangeArrowheads="1"/>
          </p:cNvSpPr>
          <p:nvPr/>
        </p:nvSpPr>
        <p:spPr bwMode="auto">
          <a:xfrm>
            <a:off x="6705600" y="4876800"/>
            <a:ext cx="1905000" cy="762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4400">
                <a:latin typeface="Comic Sans MS" pitchFamily="66" charset="0"/>
              </a:rPr>
              <a:t>+    e</a:t>
            </a:r>
            <a:r>
              <a:rPr lang="en-US" sz="4400" baseline="30000">
                <a:latin typeface="Comic Sans MS" pitchFamily="66" charset="0"/>
              </a:rPr>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solidFill>
            <a:srgbClr val="000080"/>
          </a:solidFill>
        </p:spPr>
        <p:txBody>
          <a:bodyPr/>
          <a:lstStyle/>
          <a:p>
            <a:pPr eaLnBrk="1" hangingPunct="1"/>
            <a:r>
              <a:rPr lang="en-US" smtClean="0">
                <a:solidFill>
                  <a:schemeClr val="bg1"/>
                </a:solidFill>
              </a:rPr>
              <a:t>First Ionization Energy</a:t>
            </a:r>
          </a:p>
        </p:txBody>
      </p:sp>
      <p:graphicFrame>
        <p:nvGraphicFramePr>
          <p:cNvPr id="61443" name="Object 7"/>
          <p:cNvGraphicFramePr>
            <a:graphicFrameLocks noChangeAspect="1"/>
          </p:cNvGraphicFramePr>
          <p:nvPr/>
        </p:nvGraphicFramePr>
        <p:xfrm>
          <a:off x="989013" y="1828800"/>
          <a:ext cx="7167562" cy="4445000"/>
        </p:xfrm>
        <a:graphic>
          <a:graphicData uri="http://schemas.openxmlformats.org/presentationml/2006/ole">
            <mc:AlternateContent xmlns:mc="http://schemas.openxmlformats.org/markup-compatibility/2006">
              <mc:Choice xmlns:v="urn:schemas-microsoft-com:vml" Requires="v">
                <p:oleObj spid="_x0000_s61449" name="Chart" r:id="rId4" imgW="4915092" imgH="2991304" progId="Excel.Chart.8">
                  <p:embed/>
                </p:oleObj>
              </mc:Choice>
              <mc:Fallback>
                <p:oleObj name="Chart" r:id="rId4" imgW="4915092" imgH="2991304" progId="Excel.Char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13" y="1828800"/>
                        <a:ext cx="7167562"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44" name="Text Box 8"/>
          <p:cNvSpPr txBox="1">
            <a:spLocks noChangeArrowheads="1"/>
          </p:cNvSpPr>
          <p:nvPr/>
        </p:nvSpPr>
        <p:spPr bwMode="auto">
          <a:xfrm>
            <a:off x="7007225" y="4791075"/>
            <a:ext cx="477838"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130000"/>
              </a:lnSpc>
              <a:spcBef>
                <a:spcPct val="20000"/>
              </a:spcBef>
              <a:buClr>
                <a:schemeClr val="accent2"/>
              </a:buClr>
              <a:buFont typeface="Monotype Sorts" pitchFamily="-96" charset="2"/>
              <a:buNone/>
            </a:pPr>
            <a:r>
              <a:rPr kumimoji="1" lang="en-US" sz="3200" b="1"/>
              <a:t>K</a:t>
            </a:r>
          </a:p>
        </p:txBody>
      </p:sp>
      <p:sp>
        <p:nvSpPr>
          <p:cNvPr id="61445" name="Text Box 9"/>
          <p:cNvSpPr txBox="1">
            <a:spLocks noChangeArrowheads="1"/>
          </p:cNvSpPr>
          <p:nvPr/>
        </p:nvSpPr>
        <p:spPr bwMode="auto">
          <a:xfrm>
            <a:off x="4724400" y="4678363"/>
            <a:ext cx="703263"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130000"/>
              </a:lnSpc>
              <a:spcBef>
                <a:spcPct val="20000"/>
              </a:spcBef>
              <a:buClr>
                <a:schemeClr val="accent2"/>
              </a:buClr>
              <a:buFont typeface="Monotype Sorts" pitchFamily="-96" charset="2"/>
              <a:buNone/>
            </a:pPr>
            <a:r>
              <a:rPr kumimoji="1" lang="en-US" sz="3200" b="1"/>
              <a:t>Na</a:t>
            </a:r>
          </a:p>
        </p:txBody>
      </p:sp>
      <p:sp>
        <p:nvSpPr>
          <p:cNvPr id="61446" name="Text Box 10"/>
          <p:cNvSpPr txBox="1">
            <a:spLocks noChangeArrowheads="1"/>
          </p:cNvSpPr>
          <p:nvPr/>
        </p:nvSpPr>
        <p:spPr bwMode="auto">
          <a:xfrm>
            <a:off x="2678113" y="4646613"/>
            <a:ext cx="544512"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130000"/>
              </a:lnSpc>
              <a:spcBef>
                <a:spcPct val="20000"/>
              </a:spcBef>
              <a:buClr>
                <a:schemeClr val="accent2"/>
              </a:buClr>
              <a:buFont typeface="Monotype Sorts" pitchFamily="-96" charset="2"/>
              <a:buNone/>
            </a:pPr>
            <a:r>
              <a:rPr kumimoji="1" lang="en-US" sz="3200" b="1"/>
              <a:t>Li</a:t>
            </a:r>
          </a:p>
        </p:txBody>
      </p:sp>
      <p:sp>
        <p:nvSpPr>
          <p:cNvPr id="61447" name="Text Box 11"/>
          <p:cNvSpPr txBox="1">
            <a:spLocks noChangeArrowheads="1"/>
          </p:cNvSpPr>
          <p:nvPr/>
        </p:nvSpPr>
        <p:spPr bwMode="auto">
          <a:xfrm>
            <a:off x="6696075" y="2830513"/>
            <a:ext cx="636588"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130000"/>
              </a:lnSpc>
              <a:spcBef>
                <a:spcPct val="20000"/>
              </a:spcBef>
              <a:buClr>
                <a:schemeClr val="accent2"/>
              </a:buClr>
              <a:buFont typeface="Monotype Sorts" pitchFamily="-96" charset="2"/>
              <a:buNone/>
            </a:pPr>
            <a:r>
              <a:rPr kumimoji="1" lang="en-US" sz="3200" b="1"/>
              <a:t>Ar</a:t>
            </a:r>
          </a:p>
        </p:txBody>
      </p:sp>
      <p:sp>
        <p:nvSpPr>
          <p:cNvPr id="61448" name="Text Box 12"/>
          <p:cNvSpPr txBox="1">
            <a:spLocks noChangeArrowheads="1"/>
          </p:cNvSpPr>
          <p:nvPr/>
        </p:nvSpPr>
        <p:spPr bwMode="auto">
          <a:xfrm>
            <a:off x="4464050" y="2055813"/>
            <a:ext cx="703263"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130000"/>
              </a:lnSpc>
              <a:spcBef>
                <a:spcPct val="20000"/>
              </a:spcBef>
              <a:buClr>
                <a:schemeClr val="accent2"/>
              </a:buClr>
              <a:buFont typeface="Monotype Sorts" pitchFamily="-96" charset="2"/>
              <a:buNone/>
            </a:pPr>
            <a:r>
              <a:rPr kumimoji="1" lang="en-US" sz="3200" b="1"/>
              <a:t>Ne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solidFill>
            <a:srgbClr val="000080"/>
          </a:solidFill>
        </p:spPr>
        <p:txBody>
          <a:bodyPr/>
          <a:lstStyle/>
          <a:p>
            <a:pPr eaLnBrk="1" hangingPunct="1"/>
            <a:r>
              <a:rPr lang="en-US" smtClean="0">
                <a:solidFill>
                  <a:schemeClr val="bg1"/>
                </a:solidFill>
              </a:rPr>
              <a:t>First Ionization Energy</a:t>
            </a:r>
          </a:p>
        </p:txBody>
      </p:sp>
      <p:pic>
        <p:nvPicPr>
          <p:cNvPr id="62467" name="Picture 3" descr="ionization-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0"/>
            <a:ext cx="6467475"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4"/>
          <p:cNvSpPr>
            <a:spLocks noGrp="1" noChangeArrowheads="1"/>
          </p:cNvSpPr>
          <p:nvPr>
            <p:ph type="body" idx="1"/>
          </p:nvPr>
        </p:nvSpPr>
        <p:spPr/>
        <p:txBody>
          <a:bodyPr/>
          <a:lstStyle/>
          <a:p>
            <a:pPr eaLnBrk="1" hangingPunct="1"/>
            <a:endParaRPr lang="en-US" smtClean="0"/>
          </a:p>
        </p:txBody>
      </p:sp>
      <p:sp>
        <p:nvSpPr>
          <p:cNvPr id="2" name="Oval 1"/>
          <p:cNvSpPr/>
          <p:nvPr/>
        </p:nvSpPr>
        <p:spPr>
          <a:xfrm>
            <a:off x="4562475" y="4419600"/>
            <a:ext cx="7620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flipV="1">
            <a:off x="4791075" y="3657600"/>
            <a:ext cx="533400" cy="762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324475" y="3048000"/>
            <a:ext cx="3286125" cy="9906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Notice the “lull” in these trends at the transition metals… more on this later in this unit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600" b="1" smtClean="0">
                <a:solidFill>
                  <a:schemeClr val="bg1"/>
                </a:solidFill>
                <a:latin typeface="Comic Sans MS" pitchFamily="66" charset="0"/>
              </a:rPr>
              <a:t>Chinese Periodic Table</a:t>
            </a:r>
          </a:p>
        </p:txBody>
      </p:sp>
      <p:pic>
        <p:nvPicPr>
          <p:cNvPr id="8195" name="Picture 3" descr="chinese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60513"/>
            <a:ext cx="68580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solidFill>
            <a:srgbClr val="000080"/>
          </a:solidFill>
        </p:spPr>
        <p:txBody>
          <a:bodyPr/>
          <a:lstStyle/>
          <a:p>
            <a:pPr eaLnBrk="1" hangingPunct="1"/>
            <a:r>
              <a:rPr lang="en-US" smtClean="0">
                <a:solidFill>
                  <a:schemeClr val="bg1"/>
                </a:solidFill>
              </a:rPr>
              <a:t>First Ionization Energy</a:t>
            </a:r>
          </a:p>
        </p:txBody>
      </p:sp>
      <p:sp>
        <p:nvSpPr>
          <p:cNvPr id="61443" name="Rectangle 3"/>
          <p:cNvSpPr>
            <a:spLocks noGrp="1" noChangeArrowheads="1"/>
          </p:cNvSpPr>
          <p:nvPr>
            <p:ph type="body" idx="1"/>
          </p:nvPr>
        </p:nvSpPr>
        <p:spPr>
          <a:xfrm>
            <a:off x="609600" y="1752600"/>
            <a:ext cx="7848600" cy="4648200"/>
          </a:xfrm>
        </p:spPr>
        <p:txBody>
          <a:bodyPr/>
          <a:lstStyle/>
          <a:p>
            <a:pPr eaLnBrk="1" hangingPunct="1"/>
            <a:r>
              <a:rPr lang="en-US" sz="2800" smtClean="0"/>
              <a:t>Trend: </a:t>
            </a:r>
            <a:r>
              <a:rPr lang="en-US" sz="2800" i="1" smtClean="0"/>
              <a:t>decreases down a group</a:t>
            </a:r>
          </a:p>
          <a:p>
            <a:pPr eaLnBrk="1" hangingPunct="1"/>
            <a:endParaRPr lang="en-US" sz="2800" smtClean="0"/>
          </a:p>
          <a:p>
            <a:pPr eaLnBrk="1" hangingPunct="1"/>
            <a:r>
              <a:rPr lang="en-US" sz="2800" smtClean="0"/>
              <a:t>WHY???</a:t>
            </a:r>
          </a:p>
          <a:p>
            <a:pPr lvl="1" eaLnBrk="1" hangingPunct="1"/>
            <a:r>
              <a:rPr lang="en-US" sz="2400" smtClean="0"/>
              <a:t>Electrons are in higher energy levels as you move down a group; they are further away from the positive “pull” of the nucleus and therefore easier to remove.</a:t>
            </a:r>
          </a:p>
          <a:p>
            <a:pPr lvl="1" eaLnBrk="1" hangingPunct="1"/>
            <a:r>
              <a:rPr lang="en-US" sz="2400" smtClean="0"/>
              <a:t>As the distance to the nucleus increases, Coulomb force is reduced.  (Remember from Physics the inverse square nature of the force)</a:t>
            </a:r>
          </a:p>
          <a:p>
            <a:pPr lvl="1" eaLnBrk="1" hangingPunct="1"/>
            <a:endParaRPr lang="en-US" sz="2400" u="sng"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solidFill>
            <a:srgbClr val="000080"/>
          </a:solidFill>
        </p:spPr>
        <p:txBody>
          <a:bodyPr/>
          <a:lstStyle/>
          <a:p>
            <a:pPr eaLnBrk="1" hangingPunct="1"/>
            <a:r>
              <a:rPr lang="en-US" smtClean="0">
                <a:solidFill>
                  <a:schemeClr val="bg1"/>
                </a:solidFill>
              </a:rPr>
              <a:t>First Ionization Energy</a:t>
            </a:r>
          </a:p>
        </p:txBody>
      </p:sp>
      <p:sp>
        <p:nvSpPr>
          <p:cNvPr id="62467" name="Rectangle 3"/>
          <p:cNvSpPr>
            <a:spLocks noGrp="1" noChangeArrowheads="1"/>
          </p:cNvSpPr>
          <p:nvPr>
            <p:ph type="body" idx="1"/>
          </p:nvPr>
        </p:nvSpPr>
        <p:spPr>
          <a:xfrm>
            <a:off x="609600" y="1752600"/>
            <a:ext cx="7848600" cy="4648200"/>
          </a:xfrm>
        </p:spPr>
        <p:txBody>
          <a:bodyPr/>
          <a:lstStyle/>
          <a:p>
            <a:pPr eaLnBrk="1" hangingPunct="1"/>
            <a:r>
              <a:rPr lang="en-US" smtClean="0"/>
              <a:t>Trend: </a:t>
            </a:r>
            <a:r>
              <a:rPr lang="en-US" i="1" smtClean="0"/>
              <a:t>increases across a period</a:t>
            </a:r>
          </a:p>
          <a:p>
            <a:pPr eaLnBrk="1" hangingPunct="1"/>
            <a:endParaRPr lang="en-US" smtClean="0"/>
          </a:p>
          <a:p>
            <a:pPr eaLnBrk="1" hangingPunct="1"/>
            <a:r>
              <a:rPr lang="en-US" smtClean="0"/>
              <a:t>WHY???</a:t>
            </a:r>
          </a:p>
          <a:p>
            <a:pPr lvl="1" eaLnBrk="1" hangingPunct="1"/>
            <a:r>
              <a:rPr lang="en-US" smtClean="0"/>
              <a:t>The increasing charge in the nucleus as you move across a period exerts greater “pull” on the electrons; it requires more energy to remove an electron.</a:t>
            </a:r>
            <a:endParaRPr lang="en-US" u="sng"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523875"/>
            <a:ext cx="8229600" cy="595313"/>
          </a:xfrm>
        </p:spPr>
        <p:txBody>
          <a:bodyPr/>
          <a:lstStyle/>
          <a:p>
            <a:pPr eaLnBrk="1" hangingPunct="1"/>
            <a:r>
              <a:rPr lang="en-US" sz="3600" smtClean="0"/>
              <a:t>Ionization Energy</a:t>
            </a:r>
          </a:p>
        </p:txBody>
      </p:sp>
      <p:sp>
        <p:nvSpPr>
          <p:cNvPr id="66563" name="Oval 3"/>
          <p:cNvSpPr>
            <a:spLocks noChangeArrowheads="1"/>
          </p:cNvSpPr>
          <p:nvPr/>
        </p:nvSpPr>
        <p:spPr bwMode="auto">
          <a:xfrm>
            <a:off x="2057400" y="3352800"/>
            <a:ext cx="2133600" cy="2133600"/>
          </a:xfrm>
          <a:prstGeom prst="ellipse">
            <a:avLst/>
          </a:prstGeom>
          <a:gradFill rotWithShape="1">
            <a:gsLst>
              <a:gs pos="0">
                <a:schemeClr val="accent1"/>
              </a:gs>
              <a:gs pos="100000">
                <a:schemeClr val="accent1">
                  <a:gamma/>
                  <a:tint val="27451"/>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itchFamily="34" charset="0"/>
            </a:endParaRPr>
          </a:p>
        </p:txBody>
      </p:sp>
      <p:sp>
        <p:nvSpPr>
          <p:cNvPr id="65540" name="Oval 4"/>
          <p:cNvSpPr>
            <a:spLocks noChangeArrowheads="1"/>
          </p:cNvSpPr>
          <p:nvPr/>
        </p:nvSpPr>
        <p:spPr bwMode="auto">
          <a:xfrm>
            <a:off x="2876550" y="4219575"/>
            <a:ext cx="457200" cy="45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1" name="Text Box 5"/>
          <p:cNvSpPr txBox="1">
            <a:spLocks noChangeArrowheads="1"/>
          </p:cNvSpPr>
          <p:nvPr/>
        </p:nvSpPr>
        <p:spPr bwMode="auto">
          <a:xfrm>
            <a:off x="2943225" y="4267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a:t>
            </a:r>
          </a:p>
        </p:txBody>
      </p:sp>
      <p:sp>
        <p:nvSpPr>
          <p:cNvPr id="65542" name="Oval 6"/>
          <p:cNvSpPr>
            <a:spLocks noChangeArrowheads="1"/>
          </p:cNvSpPr>
          <p:nvPr/>
        </p:nvSpPr>
        <p:spPr bwMode="auto">
          <a:xfrm>
            <a:off x="4114800" y="4419600"/>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3" name="Line 7"/>
          <p:cNvSpPr>
            <a:spLocks noChangeShapeType="1"/>
          </p:cNvSpPr>
          <p:nvPr/>
        </p:nvSpPr>
        <p:spPr bwMode="auto">
          <a:xfrm>
            <a:off x="4343400" y="4495800"/>
            <a:ext cx="3581400" cy="0"/>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4" name="Text Box 8"/>
          <p:cNvSpPr txBox="1">
            <a:spLocks noChangeArrowheads="1"/>
          </p:cNvSpPr>
          <p:nvPr/>
        </p:nvSpPr>
        <p:spPr bwMode="auto">
          <a:xfrm>
            <a:off x="5486400" y="41910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Work - Energy</a:t>
            </a:r>
          </a:p>
        </p:txBody>
      </p:sp>
      <p:sp>
        <p:nvSpPr>
          <p:cNvPr id="65545" name="Text Box 9"/>
          <p:cNvSpPr txBox="1">
            <a:spLocks noChangeArrowheads="1"/>
          </p:cNvSpPr>
          <p:nvPr/>
        </p:nvSpPr>
        <p:spPr bwMode="auto">
          <a:xfrm>
            <a:off x="685800" y="2362200"/>
            <a:ext cx="3505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latin typeface="Comic Sans MS" pitchFamily="66" charset="0"/>
              </a:rPr>
              <a:t>Doing work against a Coulomb Force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val 2"/>
          <p:cNvSpPr>
            <a:spLocks noChangeArrowheads="1"/>
          </p:cNvSpPr>
          <p:nvPr/>
        </p:nvSpPr>
        <p:spPr bwMode="auto">
          <a:xfrm>
            <a:off x="2057400" y="3352800"/>
            <a:ext cx="2133600" cy="2133600"/>
          </a:xfrm>
          <a:prstGeom prst="ellipse">
            <a:avLst/>
          </a:prstGeom>
          <a:gradFill rotWithShape="1">
            <a:gsLst>
              <a:gs pos="0">
                <a:schemeClr val="accent1"/>
              </a:gs>
              <a:gs pos="100000">
                <a:schemeClr val="accent1">
                  <a:gamma/>
                  <a:tint val="27451"/>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itchFamily="34" charset="0"/>
            </a:endParaRPr>
          </a:p>
        </p:txBody>
      </p:sp>
      <p:sp>
        <p:nvSpPr>
          <p:cNvPr id="66563" name="Rectangle 3"/>
          <p:cNvSpPr>
            <a:spLocks noGrp="1" noChangeArrowheads="1"/>
          </p:cNvSpPr>
          <p:nvPr>
            <p:ph type="title"/>
          </p:nvPr>
        </p:nvSpPr>
        <p:spPr>
          <a:xfrm>
            <a:off x="457200" y="523875"/>
            <a:ext cx="8229600" cy="595313"/>
          </a:xfrm>
        </p:spPr>
        <p:txBody>
          <a:bodyPr/>
          <a:lstStyle/>
          <a:p>
            <a:pPr eaLnBrk="1" hangingPunct="1"/>
            <a:r>
              <a:rPr lang="en-US" sz="3600" smtClean="0"/>
              <a:t>Ionization Energy</a:t>
            </a:r>
          </a:p>
        </p:txBody>
      </p:sp>
      <p:sp>
        <p:nvSpPr>
          <p:cNvPr id="66564" name="Oval 4"/>
          <p:cNvSpPr>
            <a:spLocks noChangeArrowheads="1"/>
          </p:cNvSpPr>
          <p:nvPr/>
        </p:nvSpPr>
        <p:spPr bwMode="auto">
          <a:xfrm>
            <a:off x="2876550" y="4219575"/>
            <a:ext cx="457200" cy="45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5" name="Text Box 5"/>
          <p:cNvSpPr txBox="1">
            <a:spLocks noChangeArrowheads="1"/>
          </p:cNvSpPr>
          <p:nvPr/>
        </p:nvSpPr>
        <p:spPr bwMode="auto">
          <a:xfrm>
            <a:off x="2943225" y="4267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a:t>
            </a:r>
          </a:p>
        </p:txBody>
      </p:sp>
      <p:sp>
        <p:nvSpPr>
          <p:cNvPr id="66566" name="Oval 6"/>
          <p:cNvSpPr>
            <a:spLocks noChangeArrowheads="1"/>
          </p:cNvSpPr>
          <p:nvPr/>
        </p:nvSpPr>
        <p:spPr bwMode="auto">
          <a:xfrm>
            <a:off x="4114800" y="4419600"/>
            <a:ext cx="152400" cy="15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7" name="Line 7"/>
          <p:cNvSpPr>
            <a:spLocks noChangeShapeType="1"/>
          </p:cNvSpPr>
          <p:nvPr/>
        </p:nvSpPr>
        <p:spPr bwMode="auto">
          <a:xfrm>
            <a:off x="4343400" y="4495800"/>
            <a:ext cx="3581400" cy="0"/>
          </a:xfrm>
          <a:prstGeom prst="line">
            <a:avLst/>
          </a:prstGeom>
          <a:noFill/>
          <a:ln w="254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8" name="Line 8"/>
          <p:cNvSpPr>
            <a:spLocks noChangeShapeType="1"/>
          </p:cNvSpPr>
          <p:nvPr/>
        </p:nvSpPr>
        <p:spPr bwMode="auto">
          <a:xfrm flipH="1">
            <a:off x="3429000" y="4486275"/>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9" name="Line 9"/>
          <p:cNvSpPr>
            <a:spLocks noChangeShapeType="1"/>
          </p:cNvSpPr>
          <p:nvPr/>
        </p:nvSpPr>
        <p:spPr bwMode="auto">
          <a:xfrm flipV="1">
            <a:off x="4343400" y="4114800"/>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0" name="Line 10"/>
          <p:cNvSpPr>
            <a:spLocks noChangeShapeType="1"/>
          </p:cNvSpPr>
          <p:nvPr/>
        </p:nvSpPr>
        <p:spPr bwMode="auto">
          <a:xfrm>
            <a:off x="4343400" y="457200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5" name="AutoShape 11"/>
          <p:cNvSpPr>
            <a:spLocks noChangeArrowheads="1"/>
          </p:cNvSpPr>
          <p:nvPr/>
        </p:nvSpPr>
        <p:spPr bwMode="auto">
          <a:xfrm>
            <a:off x="609600" y="5562600"/>
            <a:ext cx="2819400" cy="609600"/>
          </a:xfrm>
          <a:prstGeom prst="wedgeRoundRectCallout">
            <a:avLst>
              <a:gd name="adj1" fmla="val 59292"/>
              <a:gd name="adj2" fmla="val -223440"/>
              <a:gd name="adj3" fmla="val 1666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atin typeface="Comic Sans MS" pitchFamily="66" charset="0"/>
              </a:rPr>
              <a:t>Attraction to the nucleus</a:t>
            </a:r>
          </a:p>
        </p:txBody>
      </p:sp>
      <p:sp>
        <p:nvSpPr>
          <p:cNvPr id="67596" name="AutoShape 12"/>
          <p:cNvSpPr>
            <a:spLocks noChangeArrowheads="1"/>
          </p:cNvSpPr>
          <p:nvPr/>
        </p:nvSpPr>
        <p:spPr bwMode="auto">
          <a:xfrm>
            <a:off x="4724400" y="2438400"/>
            <a:ext cx="2514600" cy="685800"/>
          </a:xfrm>
          <a:prstGeom prst="wedgeRoundRectCallout">
            <a:avLst>
              <a:gd name="adj1" fmla="val -42361"/>
              <a:gd name="adj2" fmla="val 199769"/>
              <a:gd name="adj3" fmla="val 1666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atin typeface="Comic Sans MS" pitchFamily="66" charset="0"/>
              </a:rPr>
              <a:t>Repulsion from other electrons</a:t>
            </a:r>
          </a:p>
        </p:txBody>
      </p:sp>
      <p:sp>
        <p:nvSpPr>
          <p:cNvPr id="66573" name="Text Box 13"/>
          <p:cNvSpPr txBox="1">
            <a:spLocks noChangeArrowheads="1"/>
          </p:cNvSpPr>
          <p:nvPr/>
        </p:nvSpPr>
        <p:spPr bwMode="auto">
          <a:xfrm>
            <a:off x="5486400" y="41910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atin typeface="Comic Sans MS" pitchFamily="66" charset="0"/>
              </a:rPr>
              <a:t>Work - Energy</a:t>
            </a:r>
          </a:p>
        </p:txBody>
      </p:sp>
      <p:sp>
        <p:nvSpPr>
          <p:cNvPr id="66574" name="Text Box 14"/>
          <p:cNvSpPr txBox="1">
            <a:spLocks noChangeArrowheads="1"/>
          </p:cNvSpPr>
          <p:nvPr/>
        </p:nvSpPr>
        <p:spPr bwMode="auto">
          <a:xfrm>
            <a:off x="685800" y="2362200"/>
            <a:ext cx="3505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a:latin typeface="Comic Sans MS" pitchFamily="66" charset="0"/>
              </a:rPr>
              <a:t>Doing work against a Coulomb Force</a:t>
            </a:r>
          </a:p>
        </p:txBody>
      </p:sp>
      <p:sp>
        <p:nvSpPr>
          <p:cNvPr id="67599" name="AutoShape 15"/>
          <p:cNvSpPr>
            <a:spLocks noChangeArrowheads="1"/>
          </p:cNvSpPr>
          <p:nvPr/>
        </p:nvSpPr>
        <p:spPr bwMode="auto">
          <a:xfrm>
            <a:off x="4953000" y="5029200"/>
            <a:ext cx="3200400" cy="1219200"/>
          </a:xfrm>
          <a:prstGeom prst="wedgeRoundRectCallout">
            <a:avLst>
              <a:gd name="adj1" fmla="val -88194"/>
              <a:gd name="adj2" fmla="val -60028"/>
              <a:gd name="adj3" fmla="val 1666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atin typeface="Comic Sans MS" pitchFamily="66" charset="0"/>
              </a:rPr>
              <a:t>Inner electrons tend to “shield” the outer electrons somewhat from the nucleus.</a:t>
            </a:r>
          </a:p>
        </p:txBody>
      </p:sp>
      <p:sp>
        <p:nvSpPr>
          <p:cNvPr id="67600" name="AutoShape 16"/>
          <p:cNvSpPr>
            <a:spLocks noChangeArrowheads="1"/>
          </p:cNvSpPr>
          <p:nvPr/>
        </p:nvSpPr>
        <p:spPr bwMode="auto">
          <a:xfrm rot="4029993">
            <a:off x="4961731" y="3572669"/>
            <a:ext cx="3144838" cy="1028700"/>
          </a:xfrm>
          <a:prstGeom prst="leftRightArrow">
            <a:avLst>
              <a:gd name="adj1" fmla="val 50000"/>
              <a:gd name="adj2" fmla="val 6114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400">
                <a:latin typeface="Comic Sans MS" pitchFamily="66" charset="0"/>
              </a:rPr>
              <a:t>This of course is the same effect!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Effect transition="in" filter="checkerboard(across)">
                                      <p:cBhvr>
                                        <p:cTn id="7" dur="500"/>
                                        <p:tgtEl>
                                          <p:spTgt spid="675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596"/>
                                        </p:tgtEl>
                                        <p:attrNameLst>
                                          <p:attrName>style.visibility</p:attrName>
                                        </p:attrNameLst>
                                      </p:cBhvr>
                                      <p:to>
                                        <p:strVal val="visible"/>
                                      </p:to>
                                    </p:set>
                                    <p:animEffect transition="in" filter="box(in)">
                                      <p:cBhvr>
                                        <p:cTn id="12" dur="500"/>
                                        <p:tgtEl>
                                          <p:spTgt spid="675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9"/>
                                        </p:tgtEl>
                                        <p:attrNameLst>
                                          <p:attrName>style.visibility</p:attrName>
                                        </p:attrNameLst>
                                      </p:cBhvr>
                                      <p:to>
                                        <p:strVal val="visible"/>
                                      </p:to>
                                    </p:set>
                                    <p:animEffect transition="in" filter="dissolve">
                                      <p:cBhvr>
                                        <p:cTn id="17" dur="500"/>
                                        <p:tgtEl>
                                          <p:spTgt spid="675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7600"/>
                                        </p:tgtEl>
                                        <p:attrNameLst>
                                          <p:attrName>style.visibility</p:attrName>
                                        </p:attrNameLst>
                                      </p:cBhvr>
                                      <p:to>
                                        <p:strVal val="visible"/>
                                      </p:to>
                                    </p:set>
                                    <p:anim calcmode="lin" valueType="num">
                                      <p:cBhvr additive="base">
                                        <p:cTn id="22" dur="500" fill="hold"/>
                                        <p:tgtEl>
                                          <p:spTgt spid="67600"/>
                                        </p:tgtEl>
                                        <p:attrNameLst>
                                          <p:attrName>ppt_x</p:attrName>
                                        </p:attrNameLst>
                                      </p:cBhvr>
                                      <p:tavLst>
                                        <p:tav tm="0">
                                          <p:val>
                                            <p:strVal val="#ppt_x"/>
                                          </p:val>
                                        </p:tav>
                                        <p:tav tm="100000">
                                          <p:val>
                                            <p:strVal val="#ppt_x"/>
                                          </p:val>
                                        </p:tav>
                                      </p:tavLst>
                                    </p:anim>
                                    <p:anim calcmode="lin" valueType="num">
                                      <p:cBhvr additive="base">
                                        <p:cTn id="23" dur="500" fill="hold"/>
                                        <p:tgtEl>
                                          <p:spTgt spid="676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nimBg="1"/>
      <p:bldP spid="67596" grpId="0" animBg="1"/>
      <p:bldP spid="67599" grpId="0" animBg="1"/>
      <p:bldP spid="6760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scien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390775"/>
            <a:ext cx="240982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AutoShape 3"/>
          <p:cNvSpPr>
            <a:spLocks noChangeArrowheads="1"/>
          </p:cNvSpPr>
          <p:nvPr/>
        </p:nvSpPr>
        <p:spPr bwMode="auto">
          <a:xfrm>
            <a:off x="457200" y="3886200"/>
            <a:ext cx="5029200" cy="2590800"/>
          </a:xfrm>
          <a:prstGeom prst="wedgeRoundRectCallout">
            <a:avLst>
              <a:gd name="adj1" fmla="val 91694"/>
              <a:gd name="adj2" fmla="val -5369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2400">
                <a:latin typeface="Comic Sans MS" pitchFamily="66" charset="0"/>
              </a:rPr>
              <a:t>The positive value of the ionization energy reminds us that energy must be put into the atom in order to remove the electron.  That is to say, the reaction is endothermic.</a:t>
            </a:r>
          </a:p>
        </p:txBody>
      </p:sp>
      <p:graphicFrame>
        <p:nvGraphicFramePr>
          <p:cNvPr id="2" name="Table 1"/>
          <p:cNvGraphicFramePr>
            <a:graphicFrameLocks noGrp="1"/>
          </p:cNvGraphicFramePr>
          <p:nvPr/>
        </p:nvGraphicFramePr>
        <p:xfrm>
          <a:off x="304800" y="304800"/>
          <a:ext cx="8458200" cy="1981200"/>
        </p:xfrm>
        <a:graphic>
          <a:graphicData uri="http://schemas.openxmlformats.org/drawingml/2006/table">
            <a:tbl>
              <a:tblPr firstRow="1" bandRow="1">
                <a:tableStyleId>{5C22544A-7EE6-4342-B048-85BDC9FD1C3A}</a:tableStyleId>
              </a:tblPr>
              <a:tblGrid>
                <a:gridCol w="1447800"/>
                <a:gridCol w="724948"/>
                <a:gridCol w="931178"/>
                <a:gridCol w="853580"/>
                <a:gridCol w="931178"/>
                <a:gridCol w="931178"/>
                <a:gridCol w="853580"/>
                <a:gridCol w="931178"/>
                <a:gridCol w="853582"/>
              </a:tblGrid>
              <a:tr h="463138">
                <a:tc>
                  <a:txBody>
                    <a:bodyPr/>
                    <a:lstStyle/>
                    <a:p>
                      <a:r>
                        <a:rPr lang="en-US" sz="2000" dirty="0" smtClean="0">
                          <a:solidFill>
                            <a:schemeClr val="tx1"/>
                          </a:solidFill>
                        </a:rPr>
                        <a:t>element</a:t>
                      </a:r>
                      <a:endParaRPr lang="en-US" sz="2000" dirty="0">
                        <a:solidFill>
                          <a:schemeClr val="tx1"/>
                        </a:solidFill>
                      </a:endParaRPr>
                    </a:p>
                  </a:txBody>
                  <a:tcPr/>
                </a:tc>
                <a:tc>
                  <a:txBody>
                    <a:bodyPr/>
                    <a:lstStyle/>
                    <a:p>
                      <a:pPr algn="ctr"/>
                      <a:r>
                        <a:rPr lang="en-US" dirty="0" smtClean="0">
                          <a:solidFill>
                            <a:schemeClr val="tx1"/>
                          </a:solidFill>
                        </a:rPr>
                        <a:t>Na</a:t>
                      </a:r>
                      <a:endParaRPr lang="en-US" dirty="0">
                        <a:solidFill>
                          <a:schemeClr val="tx1"/>
                        </a:solidFill>
                      </a:endParaRPr>
                    </a:p>
                  </a:txBody>
                  <a:tcPr/>
                </a:tc>
                <a:tc>
                  <a:txBody>
                    <a:bodyPr/>
                    <a:lstStyle/>
                    <a:p>
                      <a:pPr algn="ctr"/>
                      <a:r>
                        <a:rPr lang="en-US" dirty="0" smtClean="0">
                          <a:solidFill>
                            <a:schemeClr val="tx1"/>
                          </a:solidFill>
                        </a:rPr>
                        <a:t>Mg</a:t>
                      </a:r>
                      <a:endParaRPr lang="en-US" dirty="0">
                        <a:solidFill>
                          <a:schemeClr val="tx1"/>
                        </a:solidFill>
                      </a:endParaRPr>
                    </a:p>
                  </a:txBody>
                  <a:tcPr/>
                </a:tc>
                <a:tc>
                  <a:txBody>
                    <a:bodyPr/>
                    <a:lstStyle/>
                    <a:p>
                      <a:pPr algn="ctr"/>
                      <a:r>
                        <a:rPr lang="en-US" dirty="0" smtClean="0">
                          <a:solidFill>
                            <a:schemeClr val="tx1"/>
                          </a:solidFill>
                        </a:rPr>
                        <a:t>Al</a:t>
                      </a:r>
                      <a:endParaRPr lang="en-US" dirty="0">
                        <a:solidFill>
                          <a:schemeClr val="tx1"/>
                        </a:solidFill>
                      </a:endParaRPr>
                    </a:p>
                  </a:txBody>
                  <a:tcPr/>
                </a:tc>
                <a:tc>
                  <a:txBody>
                    <a:bodyPr/>
                    <a:lstStyle/>
                    <a:p>
                      <a:pPr algn="ctr"/>
                      <a:r>
                        <a:rPr lang="en-US" dirty="0" smtClean="0">
                          <a:solidFill>
                            <a:schemeClr val="tx1"/>
                          </a:solidFill>
                        </a:rPr>
                        <a:t>Si</a:t>
                      </a:r>
                      <a:endParaRPr lang="en-US" dirty="0">
                        <a:solidFill>
                          <a:schemeClr val="tx1"/>
                        </a:solidFill>
                      </a:endParaRPr>
                    </a:p>
                  </a:txBody>
                  <a:tcPr/>
                </a:tc>
                <a:tc>
                  <a:txBody>
                    <a:bodyPr/>
                    <a:lstStyle/>
                    <a:p>
                      <a:pPr algn="ctr"/>
                      <a:r>
                        <a:rPr lang="en-US" dirty="0" smtClean="0">
                          <a:solidFill>
                            <a:schemeClr val="tx1"/>
                          </a:solidFill>
                        </a:rPr>
                        <a:t>P</a:t>
                      </a:r>
                      <a:endParaRPr lang="en-US" dirty="0">
                        <a:solidFill>
                          <a:schemeClr val="tx1"/>
                        </a:solidFill>
                      </a:endParaRPr>
                    </a:p>
                  </a:txBody>
                  <a:tcPr/>
                </a:tc>
                <a:tc>
                  <a:txBody>
                    <a:bodyPr/>
                    <a:lstStyle/>
                    <a:p>
                      <a:pPr algn="ctr"/>
                      <a:r>
                        <a:rPr lang="en-US" dirty="0" smtClean="0">
                          <a:solidFill>
                            <a:schemeClr val="tx1"/>
                          </a:solidFill>
                        </a:rPr>
                        <a:t>S</a:t>
                      </a:r>
                      <a:endParaRPr lang="en-US" dirty="0">
                        <a:solidFill>
                          <a:schemeClr val="tx1"/>
                        </a:solidFill>
                      </a:endParaRPr>
                    </a:p>
                  </a:txBody>
                  <a:tcPr/>
                </a:tc>
                <a:tc>
                  <a:txBody>
                    <a:bodyPr/>
                    <a:lstStyle/>
                    <a:p>
                      <a:pPr algn="ctr"/>
                      <a:r>
                        <a:rPr lang="en-US" dirty="0" err="1" smtClean="0">
                          <a:solidFill>
                            <a:schemeClr val="tx1"/>
                          </a:solidFill>
                        </a:rPr>
                        <a:t>Cl</a:t>
                      </a:r>
                      <a:endParaRPr lang="en-US" dirty="0">
                        <a:solidFill>
                          <a:schemeClr val="tx1"/>
                        </a:solidFill>
                      </a:endParaRPr>
                    </a:p>
                  </a:txBody>
                  <a:tcPr/>
                </a:tc>
                <a:tc>
                  <a:txBody>
                    <a:bodyPr/>
                    <a:lstStyle/>
                    <a:p>
                      <a:pPr algn="ctr"/>
                      <a:r>
                        <a:rPr lang="en-US" dirty="0" err="1" smtClean="0">
                          <a:solidFill>
                            <a:schemeClr val="tx1"/>
                          </a:solidFill>
                        </a:rPr>
                        <a:t>Ar</a:t>
                      </a:r>
                      <a:endParaRPr lang="en-US" dirty="0">
                        <a:solidFill>
                          <a:schemeClr val="tx1"/>
                        </a:solidFill>
                      </a:endParaRPr>
                    </a:p>
                  </a:txBody>
                  <a:tcPr/>
                </a:tc>
              </a:tr>
              <a:tr h="469570">
                <a:tc>
                  <a:txBody>
                    <a:bodyPr/>
                    <a:lstStyle/>
                    <a:p>
                      <a:r>
                        <a:rPr lang="en-US" sz="1400" dirty="0" smtClean="0">
                          <a:solidFill>
                            <a:schemeClr val="tx1"/>
                          </a:solidFill>
                        </a:rPr>
                        <a:t># protons</a:t>
                      </a:r>
                      <a:endParaRPr lang="en-US" sz="1400" dirty="0">
                        <a:solidFill>
                          <a:schemeClr val="tx1"/>
                        </a:solidFill>
                      </a:endParaRPr>
                    </a:p>
                  </a:txBody>
                  <a:tcPr/>
                </a:tc>
                <a:tc>
                  <a:txBody>
                    <a:bodyPr/>
                    <a:lstStyle/>
                    <a:p>
                      <a:pPr algn="ctr"/>
                      <a:r>
                        <a:rPr lang="en-US" dirty="0" smtClean="0">
                          <a:solidFill>
                            <a:schemeClr val="tx1"/>
                          </a:solidFill>
                        </a:rPr>
                        <a:t>11</a:t>
                      </a:r>
                      <a:endParaRPr lang="en-US" dirty="0">
                        <a:solidFill>
                          <a:schemeClr val="tx1"/>
                        </a:solidFill>
                      </a:endParaRPr>
                    </a:p>
                  </a:txBody>
                  <a:tcPr/>
                </a:tc>
                <a:tc>
                  <a:txBody>
                    <a:bodyPr/>
                    <a:lstStyle/>
                    <a:p>
                      <a:pPr algn="ctr"/>
                      <a:r>
                        <a:rPr lang="en-US" dirty="0" smtClean="0">
                          <a:solidFill>
                            <a:schemeClr val="tx1"/>
                          </a:solidFill>
                        </a:rPr>
                        <a:t>12</a:t>
                      </a:r>
                      <a:endParaRPr lang="en-US" dirty="0">
                        <a:solidFill>
                          <a:schemeClr val="tx1"/>
                        </a:solidFill>
                      </a:endParaRPr>
                    </a:p>
                  </a:txBody>
                  <a:tcPr/>
                </a:tc>
                <a:tc>
                  <a:txBody>
                    <a:bodyPr/>
                    <a:lstStyle/>
                    <a:p>
                      <a:pPr algn="ctr"/>
                      <a:r>
                        <a:rPr lang="en-US" dirty="0" smtClean="0">
                          <a:solidFill>
                            <a:schemeClr val="tx1"/>
                          </a:solidFill>
                        </a:rPr>
                        <a:t>13</a:t>
                      </a:r>
                      <a:endParaRPr lang="en-US" dirty="0">
                        <a:solidFill>
                          <a:schemeClr val="tx1"/>
                        </a:solidFill>
                      </a:endParaRPr>
                    </a:p>
                  </a:txBody>
                  <a:tcPr/>
                </a:tc>
                <a:tc>
                  <a:txBody>
                    <a:bodyPr/>
                    <a:lstStyle/>
                    <a:p>
                      <a:pPr algn="ctr"/>
                      <a:r>
                        <a:rPr lang="en-US" dirty="0" smtClean="0">
                          <a:solidFill>
                            <a:schemeClr val="tx1"/>
                          </a:solidFill>
                        </a:rPr>
                        <a:t>14</a:t>
                      </a:r>
                      <a:endParaRPr lang="en-US" dirty="0">
                        <a:solidFill>
                          <a:schemeClr val="tx1"/>
                        </a:solidFill>
                      </a:endParaRPr>
                    </a:p>
                  </a:txBody>
                  <a:tcPr/>
                </a:tc>
                <a:tc>
                  <a:txBody>
                    <a:bodyPr/>
                    <a:lstStyle/>
                    <a:p>
                      <a:pPr algn="ctr"/>
                      <a:r>
                        <a:rPr lang="en-US" dirty="0" smtClean="0">
                          <a:solidFill>
                            <a:schemeClr val="tx1"/>
                          </a:solidFill>
                        </a:rPr>
                        <a:t>15</a:t>
                      </a:r>
                      <a:endParaRPr lang="en-US" dirty="0">
                        <a:solidFill>
                          <a:schemeClr val="tx1"/>
                        </a:solidFill>
                      </a:endParaRPr>
                    </a:p>
                  </a:txBody>
                  <a:tcPr/>
                </a:tc>
                <a:tc>
                  <a:txBody>
                    <a:bodyPr/>
                    <a:lstStyle/>
                    <a:p>
                      <a:pPr algn="ctr"/>
                      <a:r>
                        <a:rPr lang="en-US" dirty="0" smtClean="0">
                          <a:solidFill>
                            <a:schemeClr val="tx1"/>
                          </a:solidFill>
                        </a:rPr>
                        <a:t>16</a:t>
                      </a:r>
                      <a:endParaRPr lang="en-US" dirty="0">
                        <a:solidFill>
                          <a:schemeClr val="tx1"/>
                        </a:solidFill>
                      </a:endParaRPr>
                    </a:p>
                  </a:txBody>
                  <a:tcPr/>
                </a:tc>
                <a:tc>
                  <a:txBody>
                    <a:bodyPr/>
                    <a:lstStyle/>
                    <a:p>
                      <a:pPr algn="ctr"/>
                      <a:r>
                        <a:rPr lang="en-US" dirty="0" smtClean="0">
                          <a:solidFill>
                            <a:schemeClr val="tx1"/>
                          </a:solidFill>
                        </a:rPr>
                        <a:t>17</a:t>
                      </a:r>
                      <a:endParaRPr lang="en-US" dirty="0">
                        <a:solidFill>
                          <a:schemeClr val="tx1"/>
                        </a:solidFill>
                      </a:endParaRPr>
                    </a:p>
                  </a:txBody>
                  <a:tcPr/>
                </a:tc>
                <a:tc>
                  <a:txBody>
                    <a:bodyPr/>
                    <a:lstStyle/>
                    <a:p>
                      <a:pPr algn="ctr"/>
                      <a:r>
                        <a:rPr lang="en-US" dirty="0" smtClean="0">
                          <a:solidFill>
                            <a:schemeClr val="tx1"/>
                          </a:solidFill>
                        </a:rPr>
                        <a:t>18</a:t>
                      </a:r>
                      <a:endParaRPr lang="en-US" dirty="0">
                        <a:solidFill>
                          <a:schemeClr val="tx1"/>
                        </a:solidFill>
                      </a:endParaRPr>
                    </a:p>
                  </a:txBody>
                  <a:tcPr/>
                </a:tc>
              </a:tr>
              <a:tr h="578922">
                <a:tc>
                  <a:txBody>
                    <a:bodyPr/>
                    <a:lstStyle/>
                    <a:p>
                      <a:r>
                        <a:rPr lang="en-US" sz="1400" dirty="0" smtClean="0">
                          <a:solidFill>
                            <a:schemeClr val="tx1"/>
                          </a:solidFill>
                        </a:rPr>
                        <a:t>Electron arrangement</a:t>
                      </a:r>
                      <a:endParaRPr lang="en-US" sz="1400" dirty="0">
                        <a:solidFill>
                          <a:schemeClr val="tx1"/>
                        </a:solidFill>
                      </a:endParaRPr>
                    </a:p>
                  </a:txBody>
                  <a:tcPr/>
                </a:tc>
                <a:tc>
                  <a:txBody>
                    <a:bodyPr/>
                    <a:lstStyle/>
                    <a:p>
                      <a:pPr algn="ctr"/>
                      <a:r>
                        <a:rPr lang="en-US" dirty="0" smtClean="0"/>
                        <a:t>2.8.1</a:t>
                      </a:r>
                      <a:endParaRPr lang="en-US" dirty="0"/>
                    </a:p>
                  </a:txBody>
                  <a:tcPr/>
                </a:tc>
                <a:tc>
                  <a:txBody>
                    <a:bodyPr/>
                    <a:lstStyle/>
                    <a:p>
                      <a:pPr algn="ctr"/>
                      <a:r>
                        <a:rPr lang="en-US" dirty="0" smtClean="0"/>
                        <a:t>2.8.2</a:t>
                      </a:r>
                      <a:endParaRPr lang="en-US" dirty="0"/>
                    </a:p>
                  </a:txBody>
                  <a:tcPr/>
                </a:tc>
                <a:tc>
                  <a:txBody>
                    <a:bodyPr/>
                    <a:lstStyle/>
                    <a:p>
                      <a:pPr algn="ctr"/>
                      <a:r>
                        <a:rPr lang="en-US" dirty="0" smtClean="0"/>
                        <a:t>2.8.3</a:t>
                      </a:r>
                      <a:endParaRPr lang="en-US" dirty="0"/>
                    </a:p>
                  </a:txBody>
                  <a:tcPr/>
                </a:tc>
                <a:tc>
                  <a:txBody>
                    <a:bodyPr/>
                    <a:lstStyle/>
                    <a:p>
                      <a:pPr algn="ctr"/>
                      <a:r>
                        <a:rPr lang="en-US" dirty="0" smtClean="0"/>
                        <a:t>2.8.4</a:t>
                      </a:r>
                      <a:endParaRPr lang="en-US" dirty="0"/>
                    </a:p>
                  </a:txBody>
                  <a:tcPr/>
                </a:tc>
                <a:tc>
                  <a:txBody>
                    <a:bodyPr/>
                    <a:lstStyle/>
                    <a:p>
                      <a:pPr algn="ctr"/>
                      <a:r>
                        <a:rPr lang="en-US" dirty="0" smtClean="0"/>
                        <a:t>2.8.5</a:t>
                      </a:r>
                      <a:endParaRPr lang="en-US" dirty="0"/>
                    </a:p>
                  </a:txBody>
                  <a:tcPr/>
                </a:tc>
                <a:tc>
                  <a:txBody>
                    <a:bodyPr/>
                    <a:lstStyle/>
                    <a:p>
                      <a:pPr algn="ctr"/>
                      <a:r>
                        <a:rPr lang="en-US" dirty="0" smtClean="0"/>
                        <a:t>2.8.6</a:t>
                      </a:r>
                      <a:endParaRPr lang="en-US" dirty="0"/>
                    </a:p>
                  </a:txBody>
                  <a:tcPr/>
                </a:tc>
                <a:tc>
                  <a:txBody>
                    <a:bodyPr/>
                    <a:lstStyle/>
                    <a:p>
                      <a:pPr algn="ctr"/>
                      <a:r>
                        <a:rPr lang="en-US" dirty="0" smtClean="0"/>
                        <a:t>2.8.7</a:t>
                      </a:r>
                      <a:endParaRPr lang="en-US" dirty="0"/>
                    </a:p>
                  </a:txBody>
                  <a:tcPr/>
                </a:tc>
                <a:tc>
                  <a:txBody>
                    <a:bodyPr/>
                    <a:lstStyle/>
                    <a:p>
                      <a:pPr algn="ctr"/>
                      <a:r>
                        <a:rPr lang="en-US" dirty="0" smtClean="0"/>
                        <a:t>2.8.8</a:t>
                      </a:r>
                      <a:endParaRPr lang="en-US" dirty="0"/>
                    </a:p>
                  </a:txBody>
                  <a:tcPr/>
                </a:tc>
              </a:tr>
              <a:tr h="469570">
                <a:tc>
                  <a:txBody>
                    <a:bodyPr/>
                    <a:lstStyle/>
                    <a:p>
                      <a:r>
                        <a:rPr lang="en-US" sz="1400" dirty="0" smtClean="0">
                          <a:solidFill>
                            <a:schemeClr val="tx1"/>
                          </a:solidFill>
                        </a:rPr>
                        <a:t>1</a:t>
                      </a:r>
                      <a:r>
                        <a:rPr lang="en-US" sz="1400" baseline="30000" dirty="0" smtClean="0">
                          <a:solidFill>
                            <a:schemeClr val="tx1"/>
                          </a:solidFill>
                        </a:rPr>
                        <a:t>st</a:t>
                      </a:r>
                      <a:r>
                        <a:rPr lang="en-US" sz="1400" dirty="0" smtClean="0">
                          <a:solidFill>
                            <a:schemeClr val="tx1"/>
                          </a:solidFill>
                        </a:rPr>
                        <a:t> I.E. (</a:t>
                      </a:r>
                      <a:r>
                        <a:rPr lang="en-US" sz="1400" dirty="0" err="1" smtClean="0">
                          <a:solidFill>
                            <a:schemeClr val="tx1"/>
                          </a:solidFill>
                        </a:rPr>
                        <a:t>kj</a:t>
                      </a:r>
                      <a:r>
                        <a:rPr lang="en-US" sz="1400" dirty="0" smtClean="0">
                          <a:solidFill>
                            <a:schemeClr val="tx1"/>
                          </a:solidFill>
                        </a:rPr>
                        <a:t> mol</a:t>
                      </a:r>
                      <a:r>
                        <a:rPr lang="en-US" sz="1400" baseline="30000" dirty="0" smtClean="0">
                          <a:solidFill>
                            <a:schemeClr val="tx1"/>
                          </a:solidFill>
                        </a:rPr>
                        <a:t>-1</a:t>
                      </a:r>
                      <a:r>
                        <a:rPr lang="en-US" sz="1400" dirty="0" smtClean="0">
                          <a:solidFill>
                            <a:schemeClr val="tx1"/>
                          </a:solidFill>
                        </a:rPr>
                        <a:t>)</a:t>
                      </a:r>
                      <a:endParaRPr lang="en-US" sz="1400" dirty="0">
                        <a:solidFill>
                          <a:schemeClr val="tx1"/>
                        </a:solidFill>
                      </a:endParaRPr>
                    </a:p>
                  </a:txBody>
                  <a:tcPr/>
                </a:tc>
                <a:tc>
                  <a:txBody>
                    <a:bodyPr/>
                    <a:lstStyle/>
                    <a:p>
                      <a:pPr algn="r"/>
                      <a:r>
                        <a:rPr lang="en-US" dirty="0" smtClean="0"/>
                        <a:t>494</a:t>
                      </a:r>
                      <a:endParaRPr lang="en-US" dirty="0"/>
                    </a:p>
                  </a:txBody>
                  <a:tcPr/>
                </a:tc>
                <a:tc>
                  <a:txBody>
                    <a:bodyPr/>
                    <a:lstStyle/>
                    <a:p>
                      <a:pPr algn="r"/>
                      <a:r>
                        <a:rPr lang="en-US" dirty="0" smtClean="0"/>
                        <a:t>736</a:t>
                      </a:r>
                      <a:endParaRPr lang="en-US" dirty="0"/>
                    </a:p>
                  </a:txBody>
                  <a:tcPr/>
                </a:tc>
                <a:tc>
                  <a:txBody>
                    <a:bodyPr/>
                    <a:lstStyle/>
                    <a:p>
                      <a:pPr algn="r"/>
                      <a:r>
                        <a:rPr lang="en-US" dirty="0" smtClean="0"/>
                        <a:t>577</a:t>
                      </a:r>
                      <a:endParaRPr lang="en-US" dirty="0"/>
                    </a:p>
                  </a:txBody>
                  <a:tcPr/>
                </a:tc>
                <a:tc>
                  <a:txBody>
                    <a:bodyPr/>
                    <a:lstStyle/>
                    <a:p>
                      <a:pPr algn="r"/>
                      <a:r>
                        <a:rPr lang="en-US" dirty="0" smtClean="0"/>
                        <a:t>786</a:t>
                      </a:r>
                      <a:endParaRPr lang="en-US" dirty="0"/>
                    </a:p>
                  </a:txBody>
                  <a:tcPr/>
                </a:tc>
                <a:tc>
                  <a:txBody>
                    <a:bodyPr/>
                    <a:lstStyle/>
                    <a:p>
                      <a:pPr algn="r"/>
                      <a:r>
                        <a:rPr lang="en-US" dirty="0" smtClean="0"/>
                        <a:t>1060</a:t>
                      </a:r>
                      <a:endParaRPr lang="en-US" dirty="0"/>
                    </a:p>
                  </a:txBody>
                  <a:tcPr/>
                </a:tc>
                <a:tc>
                  <a:txBody>
                    <a:bodyPr/>
                    <a:lstStyle/>
                    <a:p>
                      <a:pPr algn="r"/>
                      <a:r>
                        <a:rPr lang="en-US" dirty="0" smtClean="0"/>
                        <a:t>1000</a:t>
                      </a:r>
                      <a:endParaRPr lang="en-US" dirty="0"/>
                    </a:p>
                  </a:txBody>
                  <a:tcPr/>
                </a:tc>
                <a:tc>
                  <a:txBody>
                    <a:bodyPr/>
                    <a:lstStyle/>
                    <a:p>
                      <a:pPr algn="r"/>
                      <a:r>
                        <a:rPr lang="en-US" dirty="0" smtClean="0"/>
                        <a:t>1260</a:t>
                      </a:r>
                      <a:endParaRPr lang="en-US" dirty="0"/>
                    </a:p>
                  </a:txBody>
                  <a:tcPr/>
                </a:tc>
                <a:tc>
                  <a:txBody>
                    <a:bodyPr/>
                    <a:lstStyle/>
                    <a:p>
                      <a:pPr algn="r"/>
                      <a:r>
                        <a:rPr lang="en-US" dirty="0" smtClean="0"/>
                        <a:t>1520</a:t>
                      </a:r>
                      <a:endParaRPr lang="en-US" dirty="0"/>
                    </a:p>
                  </a:txBody>
                  <a:tcPr/>
                </a:tc>
              </a:tr>
            </a:tbl>
          </a:graphicData>
        </a:graphic>
      </p:graphicFrame>
      <p:sp>
        <p:nvSpPr>
          <p:cNvPr id="5" name="AutoShape 3"/>
          <p:cNvSpPr>
            <a:spLocks noChangeArrowheads="1"/>
          </p:cNvSpPr>
          <p:nvPr/>
        </p:nvSpPr>
        <p:spPr bwMode="auto">
          <a:xfrm>
            <a:off x="76200" y="2400300"/>
            <a:ext cx="5791200" cy="990600"/>
          </a:xfrm>
          <a:prstGeom prst="wedgeRoundRectCallout">
            <a:avLst>
              <a:gd name="adj1" fmla="val 78083"/>
              <a:gd name="adj2" fmla="val 9271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2400">
                <a:latin typeface="Comic Sans MS" pitchFamily="66" charset="0"/>
              </a:rPr>
              <a:t>Notice the drop between Mg &amp; Al… evidence of sublevels (s and 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solidFill>
            <a:srgbClr val="800000"/>
          </a:solidFill>
        </p:spPr>
        <p:txBody>
          <a:bodyPr/>
          <a:lstStyle/>
          <a:p>
            <a:pPr eaLnBrk="1" hangingPunct="1"/>
            <a:r>
              <a:rPr lang="en-US" smtClean="0">
                <a:solidFill>
                  <a:schemeClr val="bg1"/>
                </a:solidFill>
              </a:rPr>
              <a:t>Electronegativity</a:t>
            </a:r>
          </a:p>
        </p:txBody>
      </p:sp>
      <p:sp>
        <p:nvSpPr>
          <p:cNvPr id="68611" name="Rectangle 3"/>
          <p:cNvSpPr>
            <a:spLocks noGrp="1" noChangeArrowheads="1"/>
          </p:cNvSpPr>
          <p:nvPr>
            <p:ph type="body" idx="1"/>
          </p:nvPr>
        </p:nvSpPr>
        <p:spPr>
          <a:xfrm>
            <a:off x="533400" y="1600200"/>
            <a:ext cx="7848600" cy="4648200"/>
          </a:xfrm>
        </p:spPr>
        <p:txBody>
          <a:bodyPr/>
          <a:lstStyle/>
          <a:p>
            <a:pPr eaLnBrk="1" hangingPunct="1"/>
            <a:r>
              <a:rPr lang="en-US" sz="2800" smtClean="0"/>
              <a:t>Definition: a relative measure of the attraction that an atom has for a shared pair of electrons when it is covalently bonded to another atom.</a:t>
            </a:r>
            <a:endParaRPr lang="en-US" sz="2800" u="sng" smtClean="0"/>
          </a:p>
        </p:txBody>
      </p:sp>
      <p:pic>
        <p:nvPicPr>
          <p:cNvPr id="68612" name="Picture 5"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813" y="3200400"/>
            <a:ext cx="40655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solidFill>
            <a:srgbClr val="800000"/>
          </a:solidFill>
        </p:spPr>
        <p:txBody>
          <a:bodyPr/>
          <a:lstStyle/>
          <a:p>
            <a:pPr eaLnBrk="1" hangingPunct="1"/>
            <a:r>
              <a:rPr lang="en-US" smtClean="0">
                <a:solidFill>
                  <a:schemeClr val="bg1"/>
                </a:solidFill>
              </a:rPr>
              <a:t>Electronegativity</a:t>
            </a:r>
          </a:p>
        </p:txBody>
      </p:sp>
      <p:sp>
        <p:nvSpPr>
          <p:cNvPr id="30723" name="Rectangle 3"/>
          <p:cNvSpPr>
            <a:spLocks noGrp="1" noChangeArrowheads="1"/>
          </p:cNvSpPr>
          <p:nvPr>
            <p:ph type="body" idx="1"/>
          </p:nvPr>
        </p:nvSpPr>
        <p:spPr>
          <a:xfrm>
            <a:off x="609600" y="1752600"/>
            <a:ext cx="7848600" cy="4648200"/>
          </a:xfrm>
        </p:spPr>
        <p:txBody>
          <a:bodyPr/>
          <a:lstStyle/>
          <a:p>
            <a:pPr eaLnBrk="1" hangingPunct="1"/>
            <a:r>
              <a:rPr lang="en-US" smtClean="0"/>
              <a:t>Trend: </a:t>
            </a:r>
            <a:r>
              <a:rPr lang="en-US" i="1" smtClean="0"/>
              <a:t>decreases down a group</a:t>
            </a:r>
          </a:p>
          <a:p>
            <a:pPr eaLnBrk="1" hangingPunct="1"/>
            <a:endParaRPr lang="en-US" smtClean="0"/>
          </a:p>
          <a:p>
            <a:pPr eaLnBrk="1" hangingPunct="1"/>
            <a:r>
              <a:rPr lang="en-US" smtClean="0"/>
              <a:t>WHY???</a:t>
            </a:r>
          </a:p>
          <a:p>
            <a:pPr lvl="1" eaLnBrk="1" hangingPunct="1"/>
            <a:r>
              <a:rPr lang="en-US" smtClean="0"/>
              <a:t>Although the nuclear charge is increasing, the larger size produced by the added energy levels means the electrons are farther away from the nucleus; decreased attraction, so decreased electronegativity; plus, shielding effect</a:t>
            </a:r>
            <a:endParaRPr lang="en-US" u="sng"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1752600"/>
            <a:ext cx="8153400" cy="4876800"/>
          </a:xfrm>
        </p:spPr>
        <p:txBody>
          <a:bodyPr/>
          <a:lstStyle/>
          <a:p>
            <a:pPr eaLnBrk="1" hangingPunct="1"/>
            <a:r>
              <a:rPr lang="en-US" smtClean="0"/>
              <a:t>Trend: </a:t>
            </a:r>
            <a:r>
              <a:rPr lang="en-US" i="1" smtClean="0"/>
              <a:t>increases across a period </a:t>
            </a:r>
          </a:p>
          <a:p>
            <a:pPr eaLnBrk="1" hangingPunct="1">
              <a:buFontTx/>
              <a:buNone/>
            </a:pPr>
            <a:r>
              <a:rPr lang="en-US" i="1" smtClean="0"/>
              <a:t>			(noble gases excluded!)</a:t>
            </a:r>
          </a:p>
          <a:p>
            <a:pPr eaLnBrk="1" hangingPunct="1"/>
            <a:endParaRPr lang="en-US" smtClean="0"/>
          </a:p>
          <a:p>
            <a:pPr eaLnBrk="1" hangingPunct="1"/>
            <a:r>
              <a:rPr lang="en-US" smtClean="0"/>
              <a:t>WHY???</a:t>
            </a:r>
          </a:p>
          <a:p>
            <a:pPr lvl="1" eaLnBrk="1" hangingPunct="1"/>
            <a:r>
              <a:rPr lang="en-US" smtClean="0"/>
              <a:t>Nuclear charge is increasing, atomic radius is decreasing; attractive force that the nucleus can exert on another electron increases.</a:t>
            </a:r>
            <a:endParaRPr lang="en-US" u="sng" smtClean="0"/>
          </a:p>
        </p:txBody>
      </p:sp>
      <p:sp>
        <p:nvSpPr>
          <p:cNvPr id="70659" name="Rectangle 5"/>
          <p:cNvSpPr>
            <a:spLocks noGrp="1" noChangeArrowheads="1"/>
          </p:cNvSpPr>
          <p:nvPr>
            <p:ph type="title"/>
          </p:nvPr>
        </p:nvSpPr>
        <p:spPr>
          <a:solidFill>
            <a:srgbClr val="800000"/>
          </a:solidFill>
        </p:spPr>
        <p:txBody>
          <a:bodyPr/>
          <a:lstStyle/>
          <a:p>
            <a:pPr eaLnBrk="1" hangingPunct="1"/>
            <a:r>
              <a:rPr lang="en-US" smtClean="0">
                <a:solidFill>
                  <a:schemeClr val="bg1"/>
                </a:solidFill>
              </a:rPr>
              <a:t>Electronegativity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title"/>
          </p:nvPr>
        </p:nvSpPr>
        <p:spPr>
          <a:solidFill>
            <a:schemeClr val="tx1"/>
          </a:solidFill>
        </p:spPr>
        <p:txBody>
          <a:bodyPr/>
          <a:lstStyle/>
          <a:p>
            <a:pPr eaLnBrk="1" hangingPunct="1"/>
            <a:r>
              <a:rPr lang="en-US" smtClean="0">
                <a:solidFill>
                  <a:schemeClr val="bg1"/>
                </a:solidFill>
              </a:rPr>
              <a:t>Melting Point</a:t>
            </a:r>
          </a:p>
        </p:txBody>
      </p:sp>
      <p:pic>
        <p:nvPicPr>
          <p:cNvPr id="71683" name="Picture 2" descr="http://revisionschool.com/uploads/image/a.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75819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Box 2"/>
          <p:cNvSpPr txBox="1">
            <a:spLocks noChangeArrowheads="1"/>
          </p:cNvSpPr>
          <p:nvPr/>
        </p:nvSpPr>
        <p:spPr bwMode="auto">
          <a:xfrm>
            <a:off x="1447800" y="50403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a:t>
            </a:r>
          </a:p>
        </p:txBody>
      </p:sp>
      <p:sp>
        <p:nvSpPr>
          <p:cNvPr id="71685" name="TextBox 6"/>
          <p:cNvSpPr txBox="1">
            <a:spLocks noChangeArrowheads="1"/>
          </p:cNvSpPr>
          <p:nvPr/>
        </p:nvSpPr>
        <p:spPr bwMode="auto">
          <a:xfrm>
            <a:off x="1905000" y="542131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He</a:t>
            </a:r>
          </a:p>
        </p:txBody>
      </p:sp>
      <p:sp>
        <p:nvSpPr>
          <p:cNvPr id="71686" name="TextBox 7"/>
          <p:cNvSpPr txBox="1">
            <a:spLocks noChangeArrowheads="1"/>
          </p:cNvSpPr>
          <p:nvPr/>
        </p:nvSpPr>
        <p:spPr bwMode="auto">
          <a:xfrm>
            <a:off x="1981200" y="47244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Li</a:t>
            </a:r>
          </a:p>
        </p:txBody>
      </p:sp>
      <p:sp>
        <p:nvSpPr>
          <p:cNvPr id="71687" name="TextBox 8"/>
          <p:cNvSpPr txBox="1">
            <a:spLocks noChangeArrowheads="1"/>
          </p:cNvSpPr>
          <p:nvPr/>
        </p:nvSpPr>
        <p:spPr bwMode="auto">
          <a:xfrm>
            <a:off x="2209800" y="38100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Be</a:t>
            </a:r>
          </a:p>
        </p:txBody>
      </p:sp>
      <p:sp>
        <p:nvSpPr>
          <p:cNvPr id="71688" name="TextBox 9"/>
          <p:cNvSpPr txBox="1">
            <a:spLocks noChangeArrowheads="1"/>
          </p:cNvSpPr>
          <p:nvPr/>
        </p:nvSpPr>
        <p:spPr bwMode="auto">
          <a:xfrm>
            <a:off x="2590800" y="2982913"/>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a:t>
            </a:r>
          </a:p>
        </p:txBody>
      </p:sp>
      <p:sp>
        <p:nvSpPr>
          <p:cNvPr id="71689" name="TextBox 10"/>
          <p:cNvSpPr txBox="1">
            <a:spLocks noChangeArrowheads="1"/>
          </p:cNvSpPr>
          <p:nvPr/>
        </p:nvSpPr>
        <p:spPr bwMode="auto">
          <a:xfrm>
            <a:off x="3124200" y="1752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t>
            </a:r>
          </a:p>
        </p:txBody>
      </p:sp>
      <p:sp>
        <p:nvSpPr>
          <p:cNvPr id="71690" name="TextBox 11"/>
          <p:cNvSpPr txBox="1">
            <a:spLocks noChangeArrowheads="1"/>
          </p:cNvSpPr>
          <p:nvPr/>
        </p:nvSpPr>
        <p:spPr bwMode="auto">
          <a:xfrm>
            <a:off x="3581400" y="50292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N</a:t>
            </a:r>
          </a:p>
        </p:txBody>
      </p:sp>
      <p:sp>
        <p:nvSpPr>
          <p:cNvPr id="71691" name="TextBox 12"/>
          <p:cNvSpPr txBox="1">
            <a:spLocks noChangeArrowheads="1"/>
          </p:cNvSpPr>
          <p:nvPr/>
        </p:nvSpPr>
        <p:spPr bwMode="auto">
          <a:xfrm>
            <a:off x="3810000" y="50292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a:t>
            </a:r>
          </a:p>
        </p:txBody>
      </p:sp>
      <p:sp>
        <p:nvSpPr>
          <p:cNvPr id="71692" name="TextBox 13"/>
          <p:cNvSpPr txBox="1">
            <a:spLocks noChangeArrowheads="1"/>
          </p:cNvSpPr>
          <p:nvPr/>
        </p:nvSpPr>
        <p:spPr bwMode="auto">
          <a:xfrm>
            <a:off x="4114800" y="50292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a:t>
            </a:r>
          </a:p>
        </p:txBody>
      </p:sp>
      <p:sp>
        <p:nvSpPr>
          <p:cNvPr id="71693" name="TextBox 14"/>
          <p:cNvSpPr txBox="1">
            <a:spLocks noChangeArrowheads="1"/>
          </p:cNvSpPr>
          <p:nvPr/>
        </p:nvSpPr>
        <p:spPr bwMode="auto">
          <a:xfrm>
            <a:off x="4495800" y="5421313"/>
            <a:ext cx="53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Ne</a:t>
            </a:r>
          </a:p>
        </p:txBody>
      </p:sp>
      <p:sp>
        <p:nvSpPr>
          <p:cNvPr id="71694" name="TextBox 15"/>
          <p:cNvSpPr txBox="1">
            <a:spLocks noChangeArrowheads="1"/>
          </p:cNvSpPr>
          <p:nvPr/>
        </p:nvSpPr>
        <p:spPr bwMode="auto">
          <a:xfrm>
            <a:off x="4495800" y="4887913"/>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Na</a:t>
            </a:r>
          </a:p>
        </p:txBody>
      </p:sp>
      <p:sp>
        <p:nvSpPr>
          <p:cNvPr id="71695" name="TextBox 16"/>
          <p:cNvSpPr txBox="1">
            <a:spLocks noChangeArrowheads="1"/>
          </p:cNvSpPr>
          <p:nvPr/>
        </p:nvSpPr>
        <p:spPr bwMode="auto">
          <a:xfrm>
            <a:off x="4800600" y="43434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Mg</a:t>
            </a:r>
          </a:p>
        </p:txBody>
      </p:sp>
      <p:sp>
        <p:nvSpPr>
          <p:cNvPr id="71696" name="TextBox 17"/>
          <p:cNvSpPr txBox="1">
            <a:spLocks noChangeArrowheads="1"/>
          </p:cNvSpPr>
          <p:nvPr/>
        </p:nvSpPr>
        <p:spPr bwMode="auto">
          <a:xfrm>
            <a:off x="5334000" y="42672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Al</a:t>
            </a:r>
          </a:p>
        </p:txBody>
      </p:sp>
      <p:sp>
        <p:nvSpPr>
          <p:cNvPr id="71697" name="TextBox 18"/>
          <p:cNvSpPr txBox="1">
            <a:spLocks noChangeArrowheads="1"/>
          </p:cNvSpPr>
          <p:nvPr/>
        </p:nvSpPr>
        <p:spPr bwMode="auto">
          <a:xfrm>
            <a:off x="5715000" y="3581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Si</a:t>
            </a:r>
          </a:p>
        </p:txBody>
      </p:sp>
      <p:sp>
        <p:nvSpPr>
          <p:cNvPr id="71698" name="TextBox 19"/>
          <p:cNvSpPr txBox="1">
            <a:spLocks noChangeArrowheads="1"/>
          </p:cNvSpPr>
          <p:nvPr/>
        </p:nvSpPr>
        <p:spPr bwMode="auto">
          <a:xfrm>
            <a:off x="6172200" y="4800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a:t>
            </a:r>
          </a:p>
        </p:txBody>
      </p:sp>
      <p:sp>
        <p:nvSpPr>
          <p:cNvPr id="71699" name="TextBox 20"/>
          <p:cNvSpPr txBox="1">
            <a:spLocks noChangeArrowheads="1"/>
          </p:cNvSpPr>
          <p:nvPr/>
        </p:nvSpPr>
        <p:spPr bwMode="auto">
          <a:xfrm>
            <a:off x="6477000" y="48006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a:t>
            </a:r>
          </a:p>
        </p:txBody>
      </p:sp>
      <p:sp>
        <p:nvSpPr>
          <p:cNvPr id="71700" name="TextBox 21"/>
          <p:cNvSpPr txBox="1">
            <a:spLocks noChangeArrowheads="1"/>
          </p:cNvSpPr>
          <p:nvPr/>
        </p:nvSpPr>
        <p:spPr bwMode="auto">
          <a:xfrm>
            <a:off x="6781800" y="49530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Cl</a:t>
            </a:r>
          </a:p>
        </p:txBody>
      </p:sp>
      <p:sp>
        <p:nvSpPr>
          <p:cNvPr id="71701" name="TextBox 22"/>
          <p:cNvSpPr txBox="1">
            <a:spLocks noChangeArrowheads="1"/>
          </p:cNvSpPr>
          <p:nvPr/>
        </p:nvSpPr>
        <p:spPr bwMode="auto">
          <a:xfrm>
            <a:off x="7162800" y="5334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Ar</a:t>
            </a:r>
          </a:p>
        </p:txBody>
      </p:sp>
      <p:sp>
        <p:nvSpPr>
          <p:cNvPr id="71702" name="TextBox 23"/>
          <p:cNvSpPr txBox="1">
            <a:spLocks noChangeArrowheads="1"/>
          </p:cNvSpPr>
          <p:nvPr/>
        </p:nvSpPr>
        <p:spPr bwMode="auto">
          <a:xfrm>
            <a:off x="7315200" y="48768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K</a:t>
            </a:r>
          </a:p>
        </p:txBody>
      </p:sp>
      <p:sp>
        <p:nvSpPr>
          <p:cNvPr id="71703" name="TextBox 24"/>
          <p:cNvSpPr txBox="1">
            <a:spLocks noChangeArrowheads="1"/>
          </p:cNvSpPr>
          <p:nvPr/>
        </p:nvSpPr>
        <p:spPr bwMode="auto">
          <a:xfrm>
            <a:off x="7696200" y="4114800"/>
            <a:ext cx="495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Ca</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title"/>
          </p:nvPr>
        </p:nvSpPr>
        <p:spPr>
          <a:solidFill>
            <a:schemeClr val="tx1"/>
          </a:solidFill>
        </p:spPr>
        <p:txBody>
          <a:bodyPr/>
          <a:lstStyle/>
          <a:p>
            <a:pPr eaLnBrk="1" hangingPunct="1"/>
            <a:r>
              <a:rPr lang="en-US" smtClean="0">
                <a:solidFill>
                  <a:schemeClr val="bg1"/>
                </a:solidFill>
              </a:rPr>
              <a:t>Melting Point</a:t>
            </a:r>
          </a:p>
        </p:txBody>
      </p:sp>
      <p:sp>
        <p:nvSpPr>
          <p:cNvPr id="72707" name="Content Placeholder 1"/>
          <p:cNvSpPr>
            <a:spLocks noGrp="1"/>
          </p:cNvSpPr>
          <p:nvPr>
            <p:ph idx="1"/>
          </p:nvPr>
        </p:nvSpPr>
        <p:spPr>
          <a:xfrm>
            <a:off x="457200" y="2057400"/>
            <a:ext cx="8229600" cy="3733800"/>
          </a:xfrm>
        </p:spPr>
        <p:txBody>
          <a:bodyPr/>
          <a:lstStyle/>
          <a:p>
            <a:pPr marL="0" indent="0">
              <a:buFontTx/>
              <a:buNone/>
            </a:pPr>
            <a:r>
              <a:rPr lang="en-US" smtClean="0"/>
              <a:t>Melting points depend on both…</a:t>
            </a:r>
            <a:br>
              <a:rPr lang="en-US" smtClean="0"/>
            </a:br>
            <a:endParaRPr lang="en-US" smtClean="0"/>
          </a:p>
          <a:p>
            <a:pPr marL="0" indent="0">
              <a:buFontTx/>
              <a:buAutoNum type="arabicPeriod"/>
            </a:pPr>
            <a:r>
              <a:rPr lang="en-US" smtClean="0"/>
              <a:t>The structure of the element</a:t>
            </a:r>
            <a:br>
              <a:rPr lang="en-US" smtClean="0"/>
            </a:br>
            <a:endParaRPr lang="en-US" smtClean="0"/>
          </a:p>
          <a:p>
            <a:pPr marL="0" indent="0">
              <a:buFontTx/>
              <a:buAutoNum type="arabicPeriod"/>
            </a:pPr>
            <a:r>
              <a:rPr lang="en-US" smtClean="0"/>
              <a:t>Type of attractive forces holding the atoms together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81000"/>
            <a:ext cx="7772400" cy="762000"/>
          </a:xfrm>
        </p:spPr>
        <p:txBody>
          <a:bodyPr/>
          <a:lstStyle/>
          <a:p>
            <a:pPr eaLnBrk="1" hangingPunct="1"/>
            <a:r>
              <a:rPr lang="en-US" sz="3200" b="1" smtClean="0">
                <a:solidFill>
                  <a:schemeClr val="tx1"/>
                </a:solidFill>
                <a:latin typeface="Comic Sans MS" pitchFamily="66" charset="0"/>
              </a:rPr>
              <a:t>Stowe Periodic Table</a:t>
            </a:r>
          </a:p>
        </p:txBody>
      </p:sp>
      <p:pic>
        <p:nvPicPr>
          <p:cNvPr id="9219" name="Picture 3" descr="stowe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225" y="1393825"/>
            <a:ext cx="4525963"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609600" y="5759450"/>
            <a:ext cx="807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000000"/>
                </a:solidFill>
              </a:rPr>
              <a:t>This is Timothy Stowe's physicists’ periodic table. This table depicts periodicity in terms of quantum numbers.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title"/>
          </p:nvPr>
        </p:nvSpPr>
        <p:spPr>
          <a:solidFill>
            <a:schemeClr val="tx1"/>
          </a:solidFill>
        </p:spPr>
        <p:txBody>
          <a:bodyPr/>
          <a:lstStyle/>
          <a:p>
            <a:pPr eaLnBrk="1" hangingPunct="1"/>
            <a:r>
              <a:rPr lang="en-US" smtClean="0">
                <a:solidFill>
                  <a:schemeClr val="bg1"/>
                </a:solidFill>
              </a:rPr>
              <a:t>Melting Point</a:t>
            </a:r>
          </a:p>
        </p:txBody>
      </p:sp>
      <p:sp>
        <p:nvSpPr>
          <p:cNvPr id="2" name="Content Placeholder 1"/>
          <p:cNvSpPr>
            <a:spLocks noGrp="1"/>
          </p:cNvSpPr>
          <p:nvPr>
            <p:ph idx="1"/>
          </p:nvPr>
        </p:nvSpPr>
        <p:spPr>
          <a:xfrm>
            <a:off x="152400" y="4465638"/>
            <a:ext cx="8763000" cy="2468562"/>
          </a:xfrm>
        </p:spPr>
        <p:txBody>
          <a:bodyPr/>
          <a:lstStyle/>
          <a:p>
            <a:pPr marL="0" indent="0">
              <a:buFontTx/>
              <a:buNone/>
              <a:defRPr/>
            </a:pPr>
            <a:r>
              <a:rPr lang="en-US" dirty="0" smtClean="0"/>
              <a:t>Trend (using per 3 as an example):</a:t>
            </a:r>
          </a:p>
          <a:p>
            <a:pPr>
              <a:defRPr/>
            </a:pPr>
            <a:r>
              <a:rPr lang="en-US" dirty="0" smtClean="0"/>
              <a:t>Elements on the </a:t>
            </a:r>
            <a:r>
              <a:rPr lang="en-US" u="sng" dirty="0" smtClean="0"/>
              <a:t>left</a:t>
            </a:r>
            <a:r>
              <a:rPr lang="en-US" dirty="0" smtClean="0"/>
              <a:t> exhibit metallic bonding (Na, Mg, Al), which </a:t>
            </a:r>
            <a:r>
              <a:rPr lang="en-US" u="sng" dirty="0" smtClean="0"/>
              <a:t>increases</a:t>
            </a:r>
            <a:r>
              <a:rPr lang="en-US" dirty="0" smtClean="0"/>
              <a:t> in strength as the # of valence electrons increases.</a:t>
            </a:r>
            <a:endParaRPr lang="en-US" dirty="0"/>
          </a:p>
        </p:txBody>
      </p:sp>
      <p:pic>
        <p:nvPicPr>
          <p:cNvPr id="737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44638"/>
            <a:ext cx="4724400"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19937703">
            <a:off x="6154738" y="3201988"/>
            <a:ext cx="1066800" cy="6556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3734" name="Picture 2" descr="http://www.bcscience.com/bc9/images/0_quiz_periodic_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51075"/>
            <a:ext cx="33004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04800" y="3024188"/>
            <a:ext cx="1828800" cy="328612"/>
          </a:xfrm>
          <a:prstGeom prst="rect">
            <a:avLst/>
          </a:prstGeom>
          <a:solidFill>
            <a:srgbClr val="C00000">
              <a:alpha val="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title"/>
          </p:nvPr>
        </p:nvSpPr>
        <p:spPr>
          <a:solidFill>
            <a:schemeClr val="tx1"/>
          </a:solidFill>
        </p:spPr>
        <p:txBody>
          <a:bodyPr/>
          <a:lstStyle/>
          <a:p>
            <a:pPr eaLnBrk="1" hangingPunct="1"/>
            <a:r>
              <a:rPr lang="en-US" smtClean="0">
                <a:solidFill>
                  <a:schemeClr val="bg1"/>
                </a:solidFill>
              </a:rPr>
              <a:t>Melting Point</a:t>
            </a:r>
          </a:p>
        </p:txBody>
      </p:sp>
      <p:sp>
        <p:nvSpPr>
          <p:cNvPr id="2" name="Content Placeholder 1"/>
          <p:cNvSpPr>
            <a:spLocks noGrp="1"/>
          </p:cNvSpPr>
          <p:nvPr>
            <p:ph idx="1"/>
          </p:nvPr>
        </p:nvSpPr>
        <p:spPr>
          <a:xfrm>
            <a:off x="152400" y="4465638"/>
            <a:ext cx="8991600" cy="2468562"/>
          </a:xfrm>
        </p:spPr>
        <p:txBody>
          <a:bodyPr/>
          <a:lstStyle/>
          <a:p>
            <a:pPr marL="0" indent="0">
              <a:buFontTx/>
              <a:buNone/>
              <a:defRPr/>
            </a:pPr>
            <a:r>
              <a:rPr lang="en-US" dirty="0" smtClean="0"/>
              <a:t>Trend (using per 3 as an example):</a:t>
            </a:r>
          </a:p>
          <a:p>
            <a:pPr>
              <a:defRPr/>
            </a:pPr>
            <a:r>
              <a:rPr lang="en-US" sz="2800" dirty="0" smtClean="0"/>
              <a:t>Silicon in the </a:t>
            </a:r>
            <a:r>
              <a:rPr lang="en-US" sz="2800" u="sng" dirty="0" smtClean="0"/>
              <a:t>middle</a:t>
            </a:r>
            <a:r>
              <a:rPr lang="en-US" sz="2800" dirty="0" smtClean="0"/>
              <a:t> of the period has a macromolecular covalent structure (network) with very strong bonds resulting in a </a:t>
            </a:r>
            <a:r>
              <a:rPr lang="en-US" sz="2800" u="sng" dirty="0" smtClean="0"/>
              <a:t>very high melting point</a:t>
            </a:r>
            <a:r>
              <a:rPr lang="en-US" sz="2800" dirty="0" smtClean="0"/>
              <a:t>.</a:t>
            </a:r>
            <a:endParaRPr lang="en-US" sz="2800" dirty="0"/>
          </a:p>
        </p:txBody>
      </p:sp>
      <p:pic>
        <p:nvPicPr>
          <p:cNvPr id="747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44638"/>
            <a:ext cx="4724400"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21321345">
            <a:off x="6910388" y="2630488"/>
            <a:ext cx="458787" cy="5524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4758" name="Picture 2" descr="http://www.bcscience.com/bc9/images/0_quiz_periodic_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51075"/>
            <a:ext cx="33004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133600" y="3024188"/>
            <a:ext cx="304800" cy="328612"/>
          </a:xfrm>
          <a:prstGeom prst="rect">
            <a:avLst/>
          </a:prstGeom>
          <a:solidFill>
            <a:srgbClr val="C00000">
              <a:alpha val="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title"/>
          </p:nvPr>
        </p:nvSpPr>
        <p:spPr>
          <a:solidFill>
            <a:schemeClr val="tx1"/>
          </a:solidFill>
        </p:spPr>
        <p:txBody>
          <a:bodyPr/>
          <a:lstStyle/>
          <a:p>
            <a:pPr eaLnBrk="1" hangingPunct="1"/>
            <a:r>
              <a:rPr lang="en-US" smtClean="0">
                <a:solidFill>
                  <a:schemeClr val="bg1"/>
                </a:solidFill>
              </a:rPr>
              <a:t>Melting Point</a:t>
            </a:r>
          </a:p>
        </p:txBody>
      </p:sp>
      <p:sp>
        <p:nvSpPr>
          <p:cNvPr id="2" name="Content Placeholder 1"/>
          <p:cNvSpPr>
            <a:spLocks noGrp="1"/>
          </p:cNvSpPr>
          <p:nvPr>
            <p:ph idx="1"/>
          </p:nvPr>
        </p:nvSpPr>
        <p:spPr>
          <a:xfrm>
            <a:off x="152400" y="4465638"/>
            <a:ext cx="8763000" cy="2468562"/>
          </a:xfrm>
        </p:spPr>
        <p:txBody>
          <a:bodyPr/>
          <a:lstStyle/>
          <a:p>
            <a:pPr marL="0" indent="0">
              <a:buFontTx/>
              <a:buNone/>
              <a:defRPr/>
            </a:pPr>
            <a:r>
              <a:rPr lang="en-US" dirty="0" smtClean="0"/>
              <a:t>Trend (using per 3 as an example):</a:t>
            </a:r>
          </a:p>
          <a:p>
            <a:pPr>
              <a:defRPr/>
            </a:pPr>
            <a:r>
              <a:rPr lang="en-US" sz="2600" dirty="0" smtClean="0"/>
              <a:t>Elements in </a:t>
            </a:r>
            <a:r>
              <a:rPr lang="en-US" sz="2600" u="sng" dirty="0" smtClean="0"/>
              <a:t>groups 5, 6 and 7</a:t>
            </a:r>
            <a:r>
              <a:rPr lang="en-US" sz="2600" dirty="0" smtClean="0"/>
              <a:t> (P</a:t>
            </a:r>
            <a:r>
              <a:rPr lang="en-US" sz="2600" baseline="-25000" dirty="0" smtClean="0"/>
              <a:t>4</a:t>
            </a:r>
            <a:r>
              <a:rPr lang="en-US" sz="2600" dirty="0" smtClean="0"/>
              <a:t>, S</a:t>
            </a:r>
            <a:r>
              <a:rPr lang="en-US" sz="2600" baseline="-25000" dirty="0" smtClean="0"/>
              <a:t>8</a:t>
            </a:r>
            <a:r>
              <a:rPr lang="en-US" sz="2600" dirty="0" smtClean="0"/>
              <a:t> and Cl</a:t>
            </a:r>
            <a:r>
              <a:rPr lang="en-US" sz="2600" baseline="-25000" dirty="0" smtClean="0"/>
              <a:t>2</a:t>
            </a:r>
            <a:r>
              <a:rPr lang="en-US" sz="2600" dirty="0" smtClean="0"/>
              <a:t>) show simple molecular structures with weak van der Waals’ forces (more on that next unit) of attraction between molecules (which </a:t>
            </a:r>
            <a:r>
              <a:rPr lang="en-US" sz="2600" u="sng" dirty="0" smtClean="0"/>
              <a:t>decrease</a:t>
            </a:r>
            <a:r>
              <a:rPr lang="en-US" sz="2600" dirty="0" smtClean="0"/>
              <a:t> with molecular size).</a:t>
            </a:r>
            <a:endParaRPr lang="en-US" sz="2600" dirty="0"/>
          </a:p>
        </p:txBody>
      </p:sp>
      <p:pic>
        <p:nvPicPr>
          <p:cNvPr id="757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44638"/>
            <a:ext cx="4724400"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rot="1565916">
            <a:off x="7132638" y="3429000"/>
            <a:ext cx="842962" cy="5111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5782" name="Picture 2" descr="http://www.bcscience.com/bc9/images/0_quiz_periodic_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51075"/>
            <a:ext cx="33004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62200" y="3024188"/>
            <a:ext cx="914400" cy="328612"/>
          </a:xfrm>
          <a:prstGeom prst="rect">
            <a:avLst/>
          </a:prstGeom>
          <a:solidFill>
            <a:srgbClr val="C00000">
              <a:alpha val="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title"/>
          </p:nvPr>
        </p:nvSpPr>
        <p:spPr>
          <a:solidFill>
            <a:schemeClr val="tx1"/>
          </a:solidFill>
        </p:spPr>
        <p:txBody>
          <a:bodyPr/>
          <a:lstStyle/>
          <a:p>
            <a:pPr eaLnBrk="1" hangingPunct="1"/>
            <a:r>
              <a:rPr lang="en-US" smtClean="0">
                <a:solidFill>
                  <a:schemeClr val="bg1"/>
                </a:solidFill>
              </a:rPr>
              <a:t>Melting Point</a:t>
            </a:r>
          </a:p>
        </p:txBody>
      </p:sp>
      <p:sp>
        <p:nvSpPr>
          <p:cNvPr id="2" name="Content Placeholder 1"/>
          <p:cNvSpPr>
            <a:spLocks noGrp="1"/>
          </p:cNvSpPr>
          <p:nvPr>
            <p:ph idx="1"/>
          </p:nvPr>
        </p:nvSpPr>
        <p:spPr>
          <a:xfrm>
            <a:off x="152400" y="4465638"/>
            <a:ext cx="8763000" cy="2468562"/>
          </a:xfrm>
        </p:spPr>
        <p:txBody>
          <a:bodyPr/>
          <a:lstStyle/>
          <a:p>
            <a:pPr marL="0" indent="0">
              <a:buFontTx/>
              <a:buNone/>
              <a:defRPr/>
            </a:pPr>
            <a:r>
              <a:rPr lang="en-US" dirty="0" smtClean="0"/>
              <a:t>Trend (using per 3 as an example):</a:t>
            </a:r>
          </a:p>
          <a:p>
            <a:pPr>
              <a:defRPr/>
            </a:pPr>
            <a:r>
              <a:rPr lang="en-US" dirty="0" smtClean="0"/>
              <a:t>The </a:t>
            </a:r>
            <a:r>
              <a:rPr lang="en-US" u="sng" dirty="0" smtClean="0"/>
              <a:t>noble gases</a:t>
            </a:r>
            <a:r>
              <a:rPr lang="en-US" dirty="0" smtClean="0"/>
              <a:t> (</a:t>
            </a:r>
            <a:r>
              <a:rPr lang="en-US" dirty="0" err="1" smtClean="0"/>
              <a:t>Ar</a:t>
            </a:r>
            <a:r>
              <a:rPr lang="en-US" dirty="0" smtClean="0"/>
              <a:t>) exist as single individual atoms with </a:t>
            </a:r>
            <a:r>
              <a:rPr lang="en-US" u="sng" dirty="0" smtClean="0"/>
              <a:t>extremely weak forces of attraction</a:t>
            </a:r>
            <a:r>
              <a:rPr lang="en-US" dirty="0" smtClean="0"/>
              <a:t> between the atoms.</a:t>
            </a:r>
            <a:endParaRPr lang="en-US" dirty="0"/>
          </a:p>
        </p:txBody>
      </p:sp>
      <p:pic>
        <p:nvPicPr>
          <p:cNvPr id="768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44638"/>
            <a:ext cx="4724400"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848600" y="3762375"/>
            <a:ext cx="381000" cy="5048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6806" name="Picture 2" descr="http://www.bcscience.com/bc9/images/0_quiz_periodic_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51075"/>
            <a:ext cx="33004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76600" y="3024188"/>
            <a:ext cx="304800" cy="328612"/>
          </a:xfrm>
          <a:prstGeom prst="rect">
            <a:avLst/>
          </a:prstGeom>
          <a:solidFill>
            <a:srgbClr val="C00000">
              <a:alpha val="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a:solidFill>
            <a:schemeClr val="tx1"/>
          </a:solidFill>
        </p:spPr>
        <p:txBody>
          <a:bodyPr/>
          <a:lstStyle/>
          <a:p>
            <a:pPr eaLnBrk="1" hangingPunct="1"/>
            <a:r>
              <a:rPr lang="en-US" smtClean="0">
                <a:solidFill>
                  <a:schemeClr val="bg1"/>
                </a:solidFill>
              </a:rPr>
              <a:t>Melting Point</a:t>
            </a:r>
          </a:p>
        </p:txBody>
      </p:sp>
      <p:sp>
        <p:nvSpPr>
          <p:cNvPr id="77827" name="Content Placeholder 1"/>
          <p:cNvSpPr>
            <a:spLocks noGrp="1"/>
          </p:cNvSpPr>
          <p:nvPr>
            <p:ph idx="1"/>
          </p:nvPr>
        </p:nvSpPr>
        <p:spPr>
          <a:xfrm>
            <a:off x="320675" y="1752600"/>
            <a:ext cx="8382000" cy="762000"/>
          </a:xfrm>
        </p:spPr>
        <p:txBody>
          <a:bodyPr/>
          <a:lstStyle/>
          <a:p>
            <a:pPr marL="0" indent="0">
              <a:buFontTx/>
              <a:buNone/>
            </a:pPr>
            <a:r>
              <a:rPr lang="en-US" smtClean="0"/>
              <a:t>Within groups there are also clear trends:</a:t>
            </a:r>
          </a:p>
          <a:p>
            <a:pPr marL="0" indent="0">
              <a:buFontTx/>
              <a:buNone/>
            </a:pPr>
            <a:endParaRPr lang="en-US" smtClean="0"/>
          </a:p>
        </p:txBody>
      </p:sp>
      <p:sp>
        <p:nvSpPr>
          <p:cNvPr id="8" name="Content Placeholder 1"/>
          <p:cNvSpPr txBox="1">
            <a:spLocks/>
          </p:cNvSpPr>
          <p:nvPr/>
        </p:nvSpPr>
        <p:spPr bwMode="auto">
          <a:xfrm>
            <a:off x="381000" y="4648200"/>
            <a:ext cx="8382000"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US" sz="3200"/>
              <a:t>In </a:t>
            </a:r>
            <a:r>
              <a:rPr lang="en-US" sz="3200" u="sng"/>
              <a:t>group 1 </a:t>
            </a:r>
            <a:r>
              <a:rPr lang="en-US" sz="3200"/>
              <a:t>the m.p. </a:t>
            </a:r>
            <a:r>
              <a:rPr lang="en-US" sz="3200" u="sng"/>
              <a:t>decreases down the group</a:t>
            </a:r>
            <a:r>
              <a:rPr lang="en-US" sz="3200"/>
              <a:t> as the atoms become larger and the strength of the metallic bond decreases.</a:t>
            </a:r>
          </a:p>
          <a:p>
            <a:pPr>
              <a:spcBef>
                <a:spcPct val="20000"/>
              </a:spcBef>
            </a:pPr>
            <a:endParaRPr lang="en-US" sz="3200"/>
          </a:p>
        </p:txBody>
      </p:sp>
      <p:graphicFrame>
        <p:nvGraphicFramePr>
          <p:cNvPr id="5" name="Table 4"/>
          <p:cNvGraphicFramePr>
            <a:graphicFrameLocks noGrp="1"/>
          </p:cNvGraphicFramePr>
          <p:nvPr/>
        </p:nvGraphicFramePr>
        <p:xfrm>
          <a:off x="457200" y="3144838"/>
          <a:ext cx="8229600" cy="9144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en-US" sz="2400" dirty="0" smtClean="0">
                          <a:solidFill>
                            <a:schemeClr val="tx1"/>
                          </a:solidFill>
                        </a:rPr>
                        <a:t>element</a:t>
                      </a:r>
                      <a:endParaRPr lang="en-US" sz="2400" dirty="0">
                        <a:solidFill>
                          <a:schemeClr val="tx1"/>
                        </a:solidFill>
                      </a:endParaRPr>
                    </a:p>
                  </a:txBody>
                  <a:tcPr/>
                </a:tc>
                <a:tc>
                  <a:txBody>
                    <a:bodyPr/>
                    <a:lstStyle/>
                    <a:p>
                      <a:r>
                        <a:rPr lang="en-US" sz="2400" dirty="0" smtClean="0">
                          <a:solidFill>
                            <a:schemeClr val="tx1"/>
                          </a:solidFill>
                        </a:rPr>
                        <a:t>Li</a:t>
                      </a:r>
                      <a:endParaRPr lang="en-US" sz="2400" dirty="0">
                        <a:solidFill>
                          <a:schemeClr val="tx1"/>
                        </a:solidFill>
                      </a:endParaRPr>
                    </a:p>
                  </a:txBody>
                  <a:tcPr/>
                </a:tc>
                <a:tc>
                  <a:txBody>
                    <a:bodyPr/>
                    <a:lstStyle/>
                    <a:p>
                      <a:r>
                        <a:rPr lang="en-US" sz="2400" dirty="0" smtClean="0">
                          <a:solidFill>
                            <a:schemeClr val="tx1"/>
                          </a:solidFill>
                        </a:rPr>
                        <a:t>Na</a:t>
                      </a:r>
                      <a:endParaRPr lang="en-US" sz="2400" dirty="0">
                        <a:solidFill>
                          <a:schemeClr val="tx1"/>
                        </a:solidFill>
                      </a:endParaRPr>
                    </a:p>
                  </a:txBody>
                  <a:tcPr/>
                </a:tc>
                <a:tc>
                  <a:txBody>
                    <a:bodyPr/>
                    <a:lstStyle/>
                    <a:p>
                      <a:r>
                        <a:rPr lang="en-US" sz="2400" dirty="0" smtClean="0">
                          <a:solidFill>
                            <a:schemeClr val="tx1"/>
                          </a:solidFill>
                        </a:rPr>
                        <a:t>K</a:t>
                      </a:r>
                      <a:endParaRPr lang="en-US" sz="2400" dirty="0">
                        <a:solidFill>
                          <a:schemeClr val="tx1"/>
                        </a:solidFill>
                      </a:endParaRPr>
                    </a:p>
                  </a:txBody>
                  <a:tcPr/>
                </a:tc>
                <a:tc>
                  <a:txBody>
                    <a:bodyPr/>
                    <a:lstStyle/>
                    <a:p>
                      <a:r>
                        <a:rPr lang="en-US" sz="2400" dirty="0" err="1" smtClean="0">
                          <a:solidFill>
                            <a:schemeClr val="tx1"/>
                          </a:solidFill>
                        </a:rPr>
                        <a:t>Rb</a:t>
                      </a:r>
                      <a:endParaRPr lang="en-US" sz="2400" dirty="0">
                        <a:solidFill>
                          <a:schemeClr val="tx1"/>
                        </a:solidFill>
                      </a:endParaRPr>
                    </a:p>
                  </a:txBody>
                  <a:tcPr/>
                </a:tc>
                <a:tc>
                  <a:txBody>
                    <a:bodyPr/>
                    <a:lstStyle/>
                    <a:p>
                      <a:r>
                        <a:rPr lang="en-US" sz="2400" dirty="0" smtClean="0">
                          <a:solidFill>
                            <a:schemeClr val="tx1"/>
                          </a:solidFill>
                        </a:rPr>
                        <a:t>Cs</a:t>
                      </a:r>
                      <a:endParaRPr lang="en-US" sz="2400" dirty="0">
                        <a:solidFill>
                          <a:schemeClr val="tx1"/>
                        </a:solidFill>
                      </a:endParaRPr>
                    </a:p>
                  </a:txBody>
                  <a:tcPr/>
                </a:tc>
              </a:tr>
              <a:tr h="370840">
                <a:tc>
                  <a:txBody>
                    <a:bodyPr/>
                    <a:lstStyle/>
                    <a:p>
                      <a:r>
                        <a:rPr lang="en-US" sz="2400" dirty="0" err="1" smtClean="0">
                          <a:solidFill>
                            <a:schemeClr val="tx1"/>
                          </a:solidFill>
                        </a:rPr>
                        <a:t>m.p</a:t>
                      </a:r>
                      <a:r>
                        <a:rPr lang="en-US" sz="2400" dirty="0" smtClean="0">
                          <a:solidFill>
                            <a:schemeClr val="tx1"/>
                          </a:solidFill>
                        </a:rPr>
                        <a:t>. (K)</a:t>
                      </a:r>
                      <a:endParaRPr lang="en-US" sz="2400" dirty="0">
                        <a:solidFill>
                          <a:schemeClr val="tx1"/>
                        </a:solidFill>
                      </a:endParaRPr>
                    </a:p>
                  </a:txBody>
                  <a:tcPr/>
                </a:tc>
                <a:tc>
                  <a:txBody>
                    <a:bodyPr/>
                    <a:lstStyle/>
                    <a:p>
                      <a:r>
                        <a:rPr lang="en-US" sz="2400" dirty="0" smtClean="0">
                          <a:solidFill>
                            <a:schemeClr val="tx1"/>
                          </a:solidFill>
                        </a:rPr>
                        <a:t>454</a:t>
                      </a:r>
                      <a:endParaRPr lang="en-US" sz="2400" dirty="0">
                        <a:solidFill>
                          <a:schemeClr val="tx1"/>
                        </a:solidFill>
                      </a:endParaRPr>
                    </a:p>
                  </a:txBody>
                  <a:tcPr/>
                </a:tc>
                <a:tc>
                  <a:txBody>
                    <a:bodyPr/>
                    <a:lstStyle/>
                    <a:p>
                      <a:r>
                        <a:rPr lang="en-US" sz="2400" dirty="0" smtClean="0">
                          <a:solidFill>
                            <a:schemeClr val="tx1"/>
                          </a:solidFill>
                        </a:rPr>
                        <a:t>371</a:t>
                      </a:r>
                      <a:endParaRPr lang="en-US" sz="2400" dirty="0">
                        <a:solidFill>
                          <a:schemeClr val="tx1"/>
                        </a:solidFill>
                      </a:endParaRPr>
                    </a:p>
                  </a:txBody>
                  <a:tcPr/>
                </a:tc>
                <a:tc>
                  <a:txBody>
                    <a:bodyPr/>
                    <a:lstStyle/>
                    <a:p>
                      <a:r>
                        <a:rPr lang="en-US" sz="2400" dirty="0" smtClean="0">
                          <a:solidFill>
                            <a:schemeClr val="tx1"/>
                          </a:solidFill>
                        </a:rPr>
                        <a:t>336</a:t>
                      </a:r>
                      <a:endParaRPr lang="en-US" sz="2400" dirty="0">
                        <a:solidFill>
                          <a:schemeClr val="tx1"/>
                        </a:solidFill>
                      </a:endParaRPr>
                    </a:p>
                  </a:txBody>
                  <a:tcPr/>
                </a:tc>
                <a:tc>
                  <a:txBody>
                    <a:bodyPr/>
                    <a:lstStyle/>
                    <a:p>
                      <a:r>
                        <a:rPr lang="en-US" sz="2400" dirty="0" smtClean="0">
                          <a:solidFill>
                            <a:schemeClr val="tx1"/>
                          </a:solidFill>
                        </a:rPr>
                        <a:t>312</a:t>
                      </a:r>
                      <a:endParaRPr lang="en-US" sz="2400" dirty="0">
                        <a:solidFill>
                          <a:schemeClr val="tx1"/>
                        </a:solidFill>
                      </a:endParaRPr>
                    </a:p>
                  </a:txBody>
                  <a:tcPr/>
                </a:tc>
                <a:tc>
                  <a:txBody>
                    <a:bodyPr/>
                    <a:lstStyle/>
                    <a:p>
                      <a:r>
                        <a:rPr lang="en-US" sz="2400" dirty="0" smtClean="0">
                          <a:solidFill>
                            <a:schemeClr val="tx1"/>
                          </a:solidFill>
                        </a:rPr>
                        <a:t>302</a:t>
                      </a:r>
                      <a:endParaRPr lang="en-US" sz="2400" dirty="0">
                        <a:solidFill>
                          <a:schemeClr val="tx1"/>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title"/>
          </p:nvPr>
        </p:nvSpPr>
        <p:spPr>
          <a:solidFill>
            <a:schemeClr val="tx1"/>
          </a:solidFill>
        </p:spPr>
        <p:txBody>
          <a:bodyPr/>
          <a:lstStyle/>
          <a:p>
            <a:pPr eaLnBrk="1" hangingPunct="1"/>
            <a:r>
              <a:rPr lang="en-US" smtClean="0">
                <a:solidFill>
                  <a:schemeClr val="bg1"/>
                </a:solidFill>
              </a:rPr>
              <a:t>Melting Point</a:t>
            </a:r>
          </a:p>
        </p:txBody>
      </p:sp>
      <p:sp>
        <p:nvSpPr>
          <p:cNvPr id="78851" name="Content Placeholder 1"/>
          <p:cNvSpPr>
            <a:spLocks noGrp="1"/>
          </p:cNvSpPr>
          <p:nvPr>
            <p:ph idx="1"/>
          </p:nvPr>
        </p:nvSpPr>
        <p:spPr>
          <a:xfrm>
            <a:off x="381000" y="1752600"/>
            <a:ext cx="8382000" cy="762000"/>
          </a:xfrm>
        </p:spPr>
        <p:txBody>
          <a:bodyPr/>
          <a:lstStyle/>
          <a:p>
            <a:pPr marL="0" indent="0">
              <a:buFontTx/>
              <a:buNone/>
            </a:pPr>
            <a:r>
              <a:rPr lang="en-US" smtClean="0"/>
              <a:t>Within groups there are also clear trends:</a:t>
            </a:r>
          </a:p>
          <a:p>
            <a:pPr marL="0" indent="0">
              <a:buFontTx/>
              <a:buNone/>
            </a:pPr>
            <a:endParaRPr lang="en-US" smtClean="0"/>
          </a:p>
        </p:txBody>
      </p:sp>
      <p:sp>
        <p:nvSpPr>
          <p:cNvPr id="8" name="Content Placeholder 1"/>
          <p:cNvSpPr txBox="1">
            <a:spLocks/>
          </p:cNvSpPr>
          <p:nvPr/>
        </p:nvSpPr>
        <p:spPr bwMode="auto">
          <a:xfrm>
            <a:off x="152400" y="3429000"/>
            <a:ext cx="8382000"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In </a:t>
            </a:r>
            <a:r>
              <a:rPr lang="en-US" sz="3200" u="sng"/>
              <a:t>group 7 </a:t>
            </a:r>
            <a:r>
              <a:rPr lang="en-US" sz="3200"/>
              <a:t>the van der Waals’ attractive forces between the diatomic molecules </a:t>
            </a:r>
            <a:r>
              <a:rPr lang="en-US" sz="3200" u="sng"/>
              <a:t>increase down the group</a:t>
            </a:r>
            <a:r>
              <a:rPr lang="en-US" sz="3200"/>
              <a:t> so the melting points increase. </a:t>
            </a:r>
            <a:r>
              <a:rPr lang="en-US" b="1" i="1">
                <a:solidFill>
                  <a:schemeClr val="hlink"/>
                </a:solidFill>
              </a:rPr>
              <a:t>As the molecules get bigger there are obviously more electrons which can move around and set up the temporary dipoles which create these attractions.</a:t>
            </a:r>
          </a:p>
          <a:p>
            <a:pPr eaLnBrk="1" hangingPunct="1"/>
            <a:r>
              <a:rPr lang="en-US" b="1" i="1">
                <a:solidFill>
                  <a:schemeClr val="hlink"/>
                </a:solidFill>
              </a:rPr>
              <a:t>The stronger intermolecular attractions as the molecules get bigger means that you have to supply more heat energy to turn them into either a liquid or a gas - and so their melting and boiling points rise.</a:t>
            </a:r>
            <a:endParaRPr lang="en-US" sz="3200" b="1" i="1">
              <a:solidFill>
                <a:schemeClr val="hlink"/>
              </a:solidFill>
            </a:endParaRPr>
          </a:p>
          <a:p>
            <a:pPr>
              <a:spcBef>
                <a:spcPct val="20000"/>
              </a:spcBef>
            </a:pPr>
            <a:endParaRPr lang="en-US" sz="3200" b="1" i="1">
              <a:solidFill>
                <a:schemeClr val="hlink"/>
              </a:solidFill>
            </a:endParaRPr>
          </a:p>
        </p:txBody>
      </p:sp>
      <p:graphicFrame>
        <p:nvGraphicFramePr>
          <p:cNvPr id="5" name="Table 4"/>
          <p:cNvGraphicFramePr>
            <a:graphicFrameLocks noGrp="1"/>
          </p:cNvGraphicFramePr>
          <p:nvPr/>
        </p:nvGraphicFramePr>
        <p:xfrm>
          <a:off x="381000" y="2438400"/>
          <a:ext cx="6858000" cy="914400"/>
        </p:xfrm>
        <a:graphic>
          <a:graphicData uri="http://schemas.openxmlformats.org/drawingml/2006/table">
            <a:tbl>
              <a:tblPr/>
              <a:tblGrid>
                <a:gridCol w="1371600"/>
                <a:gridCol w="1371600"/>
                <a:gridCol w="1371600"/>
                <a:gridCol w="1371600"/>
                <a:gridCol w="1371600"/>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element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F</a:t>
                      </a:r>
                      <a:r>
                        <a:rPr kumimoji="0" lang="en-US" sz="2400" b="1" i="0" u="none" strike="noStrike" cap="none" normalizeH="0" baseline="-25000" smtClean="0">
                          <a:ln>
                            <a:noFill/>
                          </a:ln>
                          <a:solidFill>
                            <a:schemeClr val="tx1"/>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Cl</a:t>
                      </a:r>
                      <a:r>
                        <a:rPr kumimoji="0" lang="en-US" sz="2400" b="1" i="0" u="none" strike="noStrike" cap="none" normalizeH="0" baseline="-25000" smtClean="0">
                          <a:ln>
                            <a:noFill/>
                          </a:ln>
                          <a:solidFill>
                            <a:schemeClr val="tx1"/>
                          </a:solidFill>
                          <a:effectLst/>
                          <a:latin typeface="Arial" charset="0"/>
                        </a:rPr>
                        <a:t>2</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Br</a:t>
                      </a:r>
                      <a:r>
                        <a:rPr kumimoji="0" lang="en-US" sz="2400" b="1" i="0" u="none" strike="noStrike" cap="none" normalizeH="0" baseline="-25000" smtClean="0">
                          <a:ln>
                            <a:noFill/>
                          </a:ln>
                          <a:solidFill>
                            <a:schemeClr val="tx1"/>
                          </a:solidFill>
                          <a:effectLst/>
                          <a:latin typeface="Arial" charset="0"/>
                        </a:rPr>
                        <a:t>2</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I</a:t>
                      </a:r>
                      <a:r>
                        <a:rPr kumimoji="0" lang="en-US" sz="2400" b="1" i="0" u="none" strike="noStrike" cap="none" normalizeH="0" baseline="-25000" smtClean="0">
                          <a:ln>
                            <a:noFill/>
                          </a:ln>
                          <a:solidFill>
                            <a:schemeClr val="tx1"/>
                          </a:solidFill>
                          <a:effectLst/>
                          <a:latin typeface="Arial" charset="0"/>
                        </a:rPr>
                        <a:t>2</a:t>
                      </a:r>
                      <a:endParaRPr kumimoji="0" lang="en-US"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m.p. (K)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53.53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171.60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265.80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386.85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228600" y="457200"/>
            <a:ext cx="4953000" cy="914400"/>
          </a:xfrm>
        </p:spPr>
        <p:txBody>
          <a:bodyPr/>
          <a:lstStyle/>
          <a:p>
            <a:pPr eaLnBrk="1" hangingPunct="1">
              <a:defRPr/>
            </a:pPr>
            <a:r>
              <a:rPr lang="en-US" sz="3200" b="1" smtClean="0">
                <a:solidFill>
                  <a:schemeClr val="tx1"/>
                </a:solidFill>
                <a:latin typeface="Comic Sans MS" pitchFamily="66" charset="0"/>
              </a:rPr>
              <a:t>A </a:t>
            </a:r>
            <a:r>
              <a:rPr lang="en-US" sz="3200" b="1" smtClean="0">
                <a:solidFill>
                  <a:schemeClr val="tx1"/>
                </a:solidFill>
                <a:effectLst>
                  <a:outerShdw blurRad="38100" dist="38100" dir="2700000" algn="tl">
                    <a:srgbClr val="C0C0C0"/>
                  </a:outerShdw>
                </a:effectLst>
                <a:latin typeface="Comic Sans MS" pitchFamily="66" charset="0"/>
              </a:rPr>
              <a:t>Spiral Periodic Table</a:t>
            </a:r>
          </a:p>
        </p:txBody>
      </p:sp>
      <p:pic>
        <p:nvPicPr>
          <p:cNvPr id="10243" name="Picture 3" descr="spi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975" y="457200"/>
            <a:ext cx="6321425"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76200" y="5867400"/>
            <a:ext cx="8991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000000"/>
                </a:solidFill>
              </a:rPr>
              <a:t>This example was devised by Theodor Benfey and depicts the elements as a seamless series with the main group elements radiating from the center with the d- and f-elements filling around loops.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400" cy="685800"/>
          </a:xfrm>
        </p:spPr>
        <p:txBody>
          <a:bodyPr/>
          <a:lstStyle/>
          <a:p>
            <a:pPr eaLnBrk="1" hangingPunct="1"/>
            <a:r>
              <a:rPr lang="en-US" sz="3600" b="1" smtClean="0">
                <a:solidFill>
                  <a:schemeClr val="tx1"/>
                </a:solidFill>
                <a:latin typeface="Comic Sans MS" pitchFamily="66" charset="0"/>
              </a:rPr>
              <a:t>Triangular Periodic Table</a:t>
            </a:r>
          </a:p>
        </p:txBody>
      </p:sp>
      <p:pic>
        <p:nvPicPr>
          <p:cNvPr id="11267" name="Picture 3" descr="triangle"/>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219200"/>
            <a:ext cx="7543800" cy="4589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Text Box 4"/>
          <p:cNvSpPr txBox="1">
            <a:spLocks noChangeArrowheads="1"/>
          </p:cNvSpPr>
          <p:nvPr/>
        </p:nvSpPr>
        <p:spPr bwMode="auto">
          <a:xfrm>
            <a:off x="457200" y="60198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000000"/>
                </a:solidFill>
              </a:rPr>
              <a:t>Based on the work of Emil Zmaczynski and graphically reflects the process of the construction of electronic shells of atoms.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0.37047.0"/>
</version>
</file>

<file path=customXml/itemProps1.xml><?xml version="1.0" encoding="utf-8"?>
<ds:datastoreItem xmlns:ds="http://schemas.openxmlformats.org/officeDocument/2006/customXml" ds:itemID="{CAC97173-486D-4269-9BBB-622204CB5F78}">
  <ds:schemaRefs/>
</ds:datastoreItem>
</file>

<file path=docProps/app.xml><?xml version="1.0" encoding="utf-8"?>
<Properties xmlns="http://schemas.openxmlformats.org/officeDocument/2006/extended-properties" xmlns:vt="http://schemas.openxmlformats.org/officeDocument/2006/docPropsVTypes">
  <TotalTime>2188</TotalTime>
  <Words>2163</Words>
  <Application>Microsoft Office PowerPoint</Application>
  <PresentationFormat>On-screen Show (4:3)</PresentationFormat>
  <Paragraphs>427</Paragraphs>
  <Slides>75</Slides>
  <Notes>71</Notes>
  <HiddenSlides>0</HiddenSlides>
  <MMClips>1</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75</vt:i4>
      </vt:variant>
    </vt:vector>
  </HeadingPairs>
  <TitlesOfParts>
    <vt:vector size="85" baseType="lpstr">
      <vt:lpstr>Arial</vt:lpstr>
      <vt:lpstr>AbcBulletin</vt:lpstr>
      <vt:lpstr>Comic Sans MS</vt:lpstr>
      <vt:lpstr>Times New Roman</vt:lpstr>
      <vt:lpstr>Symbol</vt:lpstr>
      <vt:lpstr>Verdana</vt:lpstr>
      <vt:lpstr>Monotype Sorts</vt:lpstr>
      <vt:lpstr>Default Design</vt:lpstr>
      <vt:lpstr>1_Default Design</vt:lpstr>
      <vt:lpstr>Microsoft Excel Chart</vt:lpstr>
      <vt:lpstr>UNIT 3: Periodicity</vt:lpstr>
      <vt:lpstr>Part 1: The Periodic Table  and Physical Properties</vt:lpstr>
      <vt:lpstr>PowerPoint Presentation</vt:lpstr>
      <vt:lpstr>Mendeleev’s Periodic Table</vt:lpstr>
      <vt:lpstr>Modern Russian Table</vt:lpstr>
      <vt:lpstr>Chinese Periodic Table</vt:lpstr>
      <vt:lpstr>Stowe Periodic Table</vt:lpstr>
      <vt:lpstr>A Spiral Periodic Table</vt:lpstr>
      <vt:lpstr>Triangular Periodic Table</vt:lpstr>
      <vt:lpstr>PowerPoint Presentation</vt:lpstr>
      <vt:lpstr>“Mayan”  Periodic  Table</vt:lpstr>
      <vt:lpstr>Giguere Periodic Table</vt:lpstr>
      <vt:lpstr>PowerPoint Presentation</vt:lpstr>
      <vt:lpstr>PowerPoint Presentation</vt:lpstr>
      <vt:lpstr>Periodic Table</vt:lpstr>
      <vt:lpstr>Periodic Table</vt:lpstr>
      <vt:lpstr>Periodic Table</vt:lpstr>
      <vt:lpstr>PowerPoint Presentation</vt:lpstr>
      <vt:lpstr>PowerPoint Presentation</vt:lpstr>
      <vt:lpstr>PERIODIC GROUPS</vt:lpstr>
      <vt:lpstr>Alkali Metals</vt:lpstr>
      <vt:lpstr>Alkaline Earth Metals</vt:lpstr>
      <vt:lpstr>Transition Metals</vt:lpstr>
      <vt:lpstr>Halogens</vt:lpstr>
      <vt:lpstr>Noble Gases</vt:lpstr>
      <vt:lpstr>Lanthanides</vt:lpstr>
      <vt:lpstr>Actinides</vt:lpstr>
      <vt:lpstr>PERIODIC TRENDS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Concepts</vt:lpstr>
      <vt:lpstr>PowerPoint Presentation</vt:lpstr>
      <vt:lpstr>And now for a shameful, but hopefully memorable, Hollywood analogy…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Atomic Radii</vt:lpstr>
      <vt:lpstr>Atomic Radii</vt:lpstr>
      <vt:lpstr>Atomic Radii</vt:lpstr>
      <vt:lpstr>Ionic Radii</vt:lpstr>
      <vt:lpstr>Ionic Radii</vt:lpstr>
      <vt:lpstr>Ionic Radii</vt:lpstr>
      <vt:lpstr>First Ionization Energy</vt:lpstr>
      <vt:lpstr>First Ionization Energy</vt:lpstr>
      <vt:lpstr>First Ionization Energy</vt:lpstr>
      <vt:lpstr>First Ionization Energy</vt:lpstr>
      <vt:lpstr>First Ionization Energy</vt:lpstr>
      <vt:lpstr>First Ionization Energy</vt:lpstr>
      <vt:lpstr>Ionization Energy</vt:lpstr>
      <vt:lpstr>Ionization Energy</vt:lpstr>
      <vt:lpstr>PowerPoint Presentation</vt:lpstr>
      <vt:lpstr>Electronegativity</vt:lpstr>
      <vt:lpstr>Electronegativity</vt:lpstr>
      <vt:lpstr>Electronegativity</vt:lpstr>
      <vt:lpstr>Melting Point</vt:lpstr>
      <vt:lpstr>Melting Point</vt:lpstr>
      <vt:lpstr>Melting Point</vt:lpstr>
      <vt:lpstr>Melting Point</vt:lpstr>
      <vt:lpstr>Melting Point</vt:lpstr>
      <vt:lpstr>Melting Point</vt:lpstr>
      <vt:lpstr>Melting Point</vt:lpstr>
      <vt:lpstr>Melting Point</vt:lpstr>
    </vt:vector>
  </TitlesOfParts>
  <Company>Newbury Park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Periodic Groups and Trends</dc:title>
  <dc:creator>Deborah Y. Dogancay</dc:creator>
  <cp:lastModifiedBy>Deborah Dogancay</cp:lastModifiedBy>
  <cp:revision>46</cp:revision>
  <dcterms:created xsi:type="dcterms:W3CDTF">2004-09-01T01:15:55Z</dcterms:created>
  <dcterms:modified xsi:type="dcterms:W3CDTF">2011-09-27T05:12:04Z</dcterms:modified>
</cp:coreProperties>
</file>