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2"/>
  </p:sldMasterIdLst>
  <p:notesMasterIdLst>
    <p:notesMasterId r:id="rId50"/>
  </p:notesMasterIdLst>
  <p:sldIdLst>
    <p:sldId id="256" r:id="rId3"/>
    <p:sldId id="357" r:id="rId4"/>
    <p:sldId id="367" r:id="rId5"/>
    <p:sldId id="358" r:id="rId6"/>
    <p:sldId id="359" r:id="rId7"/>
    <p:sldId id="360" r:id="rId8"/>
    <p:sldId id="361" r:id="rId9"/>
    <p:sldId id="362" r:id="rId10"/>
    <p:sldId id="364" r:id="rId11"/>
    <p:sldId id="331" r:id="rId12"/>
    <p:sldId id="366" r:id="rId13"/>
    <p:sldId id="368" r:id="rId14"/>
    <p:sldId id="369" r:id="rId15"/>
    <p:sldId id="371" r:id="rId16"/>
    <p:sldId id="370" r:id="rId17"/>
    <p:sldId id="372" r:id="rId18"/>
    <p:sldId id="374" r:id="rId19"/>
    <p:sldId id="375" r:id="rId20"/>
    <p:sldId id="377" r:id="rId21"/>
    <p:sldId id="379" r:id="rId22"/>
    <p:sldId id="380" r:id="rId23"/>
    <p:sldId id="381" r:id="rId24"/>
    <p:sldId id="382" r:id="rId25"/>
    <p:sldId id="383" r:id="rId26"/>
    <p:sldId id="332" r:id="rId27"/>
    <p:sldId id="384" r:id="rId28"/>
    <p:sldId id="342" r:id="rId29"/>
    <p:sldId id="343" r:id="rId30"/>
    <p:sldId id="335" r:id="rId31"/>
    <p:sldId id="336" r:id="rId32"/>
    <p:sldId id="337" r:id="rId33"/>
    <p:sldId id="338" r:id="rId34"/>
    <p:sldId id="339" r:id="rId35"/>
    <p:sldId id="340" r:id="rId36"/>
    <p:sldId id="341" r:id="rId37"/>
    <p:sldId id="344" r:id="rId38"/>
    <p:sldId id="345" r:id="rId39"/>
    <p:sldId id="348" r:id="rId40"/>
    <p:sldId id="349" r:id="rId41"/>
    <p:sldId id="350" r:id="rId42"/>
    <p:sldId id="346" r:id="rId43"/>
    <p:sldId id="351" r:id="rId44"/>
    <p:sldId id="352" r:id="rId45"/>
    <p:sldId id="353" r:id="rId46"/>
    <p:sldId id="354" r:id="rId47"/>
    <p:sldId id="355" r:id="rId48"/>
    <p:sldId id="356" r:id="rId49"/>
  </p:sldIdLst>
  <p:sldSz cx="9144000" cy="6858000" type="screen4x3"/>
  <p:notesSz cx="6858000" cy="9144000"/>
  <p:custDataLst>
    <p:custData r:id="rId1"/>
  </p:custDataLst>
  <p:defaultTextStyle>
    <a:defPPr>
      <a:defRPr lang="en-US"/>
    </a:defPPr>
    <a:lvl1pPr algn="l" rtl="0" fontAlgn="base">
      <a:spcBef>
        <a:spcPct val="0"/>
      </a:spcBef>
      <a:spcAft>
        <a:spcPct val="0"/>
      </a:spcAft>
      <a:defRPr kern="1200">
        <a:solidFill>
          <a:schemeClr val="tx1"/>
        </a:solidFill>
        <a:latin typeface="Gill Sans MT"/>
        <a:ea typeface="+mn-ea"/>
        <a:cs typeface="Arial" pitchFamily="34" charset="0"/>
      </a:defRPr>
    </a:lvl1pPr>
    <a:lvl2pPr marL="457200" algn="l" rtl="0" fontAlgn="base">
      <a:spcBef>
        <a:spcPct val="0"/>
      </a:spcBef>
      <a:spcAft>
        <a:spcPct val="0"/>
      </a:spcAft>
      <a:defRPr kern="1200">
        <a:solidFill>
          <a:schemeClr val="tx1"/>
        </a:solidFill>
        <a:latin typeface="Gill Sans MT"/>
        <a:ea typeface="+mn-ea"/>
        <a:cs typeface="Arial" pitchFamily="34" charset="0"/>
      </a:defRPr>
    </a:lvl2pPr>
    <a:lvl3pPr marL="914400" algn="l" rtl="0" fontAlgn="base">
      <a:spcBef>
        <a:spcPct val="0"/>
      </a:spcBef>
      <a:spcAft>
        <a:spcPct val="0"/>
      </a:spcAft>
      <a:defRPr kern="1200">
        <a:solidFill>
          <a:schemeClr val="tx1"/>
        </a:solidFill>
        <a:latin typeface="Gill Sans MT"/>
        <a:ea typeface="+mn-ea"/>
        <a:cs typeface="Arial" pitchFamily="34" charset="0"/>
      </a:defRPr>
    </a:lvl3pPr>
    <a:lvl4pPr marL="1371600" algn="l" rtl="0" fontAlgn="base">
      <a:spcBef>
        <a:spcPct val="0"/>
      </a:spcBef>
      <a:spcAft>
        <a:spcPct val="0"/>
      </a:spcAft>
      <a:defRPr kern="1200">
        <a:solidFill>
          <a:schemeClr val="tx1"/>
        </a:solidFill>
        <a:latin typeface="Gill Sans MT"/>
        <a:ea typeface="+mn-ea"/>
        <a:cs typeface="Arial" pitchFamily="34" charset="0"/>
      </a:defRPr>
    </a:lvl4pPr>
    <a:lvl5pPr marL="1828800" algn="l" rtl="0" fontAlgn="base">
      <a:spcBef>
        <a:spcPct val="0"/>
      </a:spcBef>
      <a:spcAft>
        <a:spcPct val="0"/>
      </a:spcAft>
      <a:defRPr kern="1200">
        <a:solidFill>
          <a:schemeClr val="tx1"/>
        </a:solidFill>
        <a:latin typeface="Gill Sans MT"/>
        <a:ea typeface="+mn-ea"/>
        <a:cs typeface="Arial" pitchFamily="34" charset="0"/>
      </a:defRPr>
    </a:lvl5pPr>
    <a:lvl6pPr marL="2286000" algn="l" defTabSz="914400" rtl="0" eaLnBrk="1" latinLnBrk="0" hangingPunct="1">
      <a:defRPr kern="1200">
        <a:solidFill>
          <a:schemeClr val="tx1"/>
        </a:solidFill>
        <a:latin typeface="Gill Sans MT"/>
        <a:ea typeface="+mn-ea"/>
        <a:cs typeface="Arial" pitchFamily="34" charset="0"/>
      </a:defRPr>
    </a:lvl6pPr>
    <a:lvl7pPr marL="2743200" algn="l" defTabSz="914400" rtl="0" eaLnBrk="1" latinLnBrk="0" hangingPunct="1">
      <a:defRPr kern="1200">
        <a:solidFill>
          <a:schemeClr val="tx1"/>
        </a:solidFill>
        <a:latin typeface="Gill Sans MT"/>
        <a:ea typeface="+mn-ea"/>
        <a:cs typeface="Arial" pitchFamily="34" charset="0"/>
      </a:defRPr>
    </a:lvl7pPr>
    <a:lvl8pPr marL="3200400" algn="l" defTabSz="914400" rtl="0" eaLnBrk="1" latinLnBrk="0" hangingPunct="1">
      <a:defRPr kern="1200">
        <a:solidFill>
          <a:schemeClr val="tx1"/>
        </a:solidFill>
        <a:latin typeface="Gill Sans MT"/>
        <a:ea typeface="+mn-ea"/>
        <a:cs typeface="Arial" pitchFamily="34" charset="0"/>
      </a:defRPr>
    </a:lvl8pPr>
    <a:lvl9pPr marL="3657600" algn="l" defTabSz="914400" rtl="0" eaLnBrk="1" latinLnBrk="0" hangingPunct="1">
      <a:defRPr kern="1200">
        <a:solidFill>
          <a:schemeClr val="tx1"/>
        </a:solidFill>
        <a:latin typeface="Gill Sans MT"/>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27C1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94660"/>
  </p:normalViewPr>
  <p:slideViewPr>
    <p:cSldViewPr>
      <p:cViewPr varScale="1">
        <p:scale>
          <a:sx n="103" d="100"/>
          <a:sy n="103" d="100"/>
        </p:scale>
        <p:origin x="-2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5.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9D9EA2E-76EF-4A23-93FE-E46173A0E52F}" type="datetimeFigureOut">
              <a:rPr lang="en-US"/>
              <a:pPr>
                <a:defRPr/>
              </a:pPr>
              <a:t>11/21/2011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6B46D32-0C17-4B10-A419-6B29E49C746C}" type="slidenum">
              <a:rPr lang="en-US"/>
              <a:pPr>
                <a:defRPr/>
              </a:pPr>
              <a:t>‹#›</a:t>
            </a:fld>
            <a:endParaRPr lang="en-US"/>
          </a:p>
        </p:txBody>
      </p:sp>
    </p:spTree>
    <p:extLst>
      <p:ext uri="{BB962C8B-B14F-4D97-AF65-F5344CB8AC3E}">
        <p14:creationId xmlns:p14="http://schemas.microsoft.com/office/powerpoint/2010/main" val="2775794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fld id="{7B932AFE-6063-42EB-872B-FBE6BAC3F3A5}" type="slidenum">
              <a:rPr lang="en-US" smtClean="0"/>
              <a:pPr eaLnBrk="1" hangingPunct="1"/>
              <a:t>44</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fld id="{D297F08D-CA29-4BB1-A5BD-B3300F58B93E}" type="slidenum">
              <a:rPr lang="en-US" smtClean="0"/>
              <a:pPr eaLnBrk="1" hangingPunct="1"/>
              <a:t>45</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fld id="{B4156031-5408-4AF3-8399-0565524C475A}" type="slidenum">
              <a:rPr lang="en-US" smtClean="0"/>
              <a:pPr eaLnBrk="1" hangingPunct="1"/>
              <a:t>46</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fld id="{143E54B2-3B8A-45C7-94E8-8E8CA930A50D}" type="slidenum">
              <a:rPr lang="en-US" smtClean="0"/>
              <a:pPr eaLnBrk="1" hangingPunct="1"/>
              <a:t>47</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6841BDD0-A35B-434C-8721-E7FF99399D68}" type="datetimeFigureOut">
              <a:rPr lang="en-US"/>
              <a:pPr>
                <a:defRPr/>
              </a:pPr>
              <a:t>11/21/2011</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87180022-0995-4AEE-B6D3-E33FDD2EEF99}" type="slidenum">
              <a:rPr lang="en-US"/>
              <a:pPr>
                <a:defRPr/>
              </a:pPr>
              <a:t>‹#›</a:t>
            </a:fld>
            <a:endParaRPr lang="en-US"/>
          </a:p>
        </p:txBody>
      </p:sp>
    </p:spTree>
    <p:extLst>
      <p:ext uri="{BB962C8B-B14F-4D97-AF65-F5344CB8AC3E}">
        <p14:creationId xmlns:p14="http://schemas.microsoft.com/office/powerpoint/2010/main" val="156199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9622822-6B8F-4B9F-83FA-66D9B3AEC38F}" type="datetimeFigureOut">
              <a:rPr lang="en-US"/>
              <a:pPr>
                <a:defRPr/>
              </a:pPr>
              <a:t>11/21/2011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7EF6150-93CD-4EEE-AFC3-8D8BB9C0E501}" type="slidenum">
              <a:rPr lang="en-US"/>
              <a:pPr>
                <a:defRPr/>
              </a:pPr>
              <a:t>‹#›</a:t>
            </a:fld>
            <a:endParaRPr lang="en-US"/>
          </a:p>
        </p:txBody>
      </p:sp>
    </p:spTree>
    <p:extLst>
      <p:ext uri="{BB962C8B-B14F-4D97-AF65-F5344CB8AC3E}">
        <p14:creationId xmlns:p14="http://schemas.microsoft.com/office/powerpoint/2010/main" val="416110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7E0CAA1A-5B28-469A-9E78-E87F570A1B57}" type="datetimeFigureOut">
              <a:rPr lang="en-US"/>
              <a:pPr>
                <a:defRPr/>
              </a:pPr>
              <a:t>11/21/2011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A8786C5C-7D26-4DC1-A994-FAC623DACB1E}" type="slidenum">
              <a:rPr lang="en-US"/>
              <a:pPr>
                <a:defRPr/>
              </a:pPr>
              <a:t>‹#›</a:t>
            </a:fld>
            <a:endParaRPr lang="en-US"/>
          </a:p>
        </p:txBody>
      </p:sp>
    </p:spTree>
    <p:extLst>
      <p:ext uri="{BB962C8B-B14F-4D97-AF65-F5344CB8AC3E}">
        <p14:creationId xmlns:p14="http://schemas.microsoft.com/office/powerpoint/2010/main" val="27355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95BB4001-97F1-4E08-B374-AF36FC53285A}" type="datetimeFigureOut">
              <a:rPr lang="en-US"/>
              <a:pPr>
                <a:defRPr/>
              </a:pPr>
              <a:t>11/21/2011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EC1BAA6-5935-4BC9-AFE1-821670873DE3}" type="slidenum">
              <a:rPr lang="en-US"/>
              <a:pPr>
                <a:defRPr/>
              </a:pPr>
              <a:t>‹#›</a:t>
            </a:fld>
            <a:endParaRPr lang="en-US"/>
          </a:p>
        </p:txBody>
      </p:sp>
    </p:spTree>
    <p:extLst>
      <p:ext uri="{BB962C8B-B14F-4D97-AF65-F5344CB8AC3E}">
        <p14:creationId xmlns:p14="http://schemas.microsoft.com/office/powerpoint/2010/main" val="40562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38F90CB6-7192-4B7B-8C07-4A01DD11089B}" type="datetimeFigureOut">
              <a:rPr lang="en-US"/>
              <a:pPr>
                <a:defRPr/>
              </a:pPr>
              <a:t>11/21/2011</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50A90207-FB2C-4B04-A7BF-FBAF032E1778}" type="slidenum">
              <a:rPr lang="en-US"/>
              <a:pPr>
                <a:defRPr/>
              </a:pPr>
              <a:t>‹#›</a:t>
            </a:fld>
            <a:endParaRPr lang="en-US"/>
          </a:p>
        </p:txBody>
      </p:sp>
    </p:spTree>
    <p:extLst>
      <p:ext uri="{BB962C8B-B14F-4D97-AF65-F5344CB8AC3E}">
        <p14:creationId xmlns:p14="http://schemas.microsoft.com/office/powerpoint/2010/main" val="78486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00008933-5A18-4DB9-A957-B834384B6764}" type="datetimeFigureOut">
              <a:rPr lang="en-US"/>
              <a:pPr>
                <a:defRPr/>
              </a:pPr>
              <a:t>11/21/2011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A4F3B21-E82A-4065-BD54-6FA63C112709}" type="slidenum">
              <a:rPr lang="en-US"/>
              <a:pPr>
                <a:defRPr/>
              </a:pPr>
              <a:t>‹#›</a:t>
            </a:fld>
            <a:endParaRPr lang="en-US"/>
          </a:p>
        </p:txBody>
      </p:sp>
    </p:spTree>
    <p:extLst>
      <p:ext uri="{BB962C8B-B14F-4D97-AF65-F5344CB8AC3E}">
        <p14:creationId xmlns:p14="http://schemas.microsoft.com/office/powerpoint/2010/main" val="2394078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6517FD3-B970-4F6D-925A-787A2CD570DB}" type="datetimeFigureOut">
              <a:rPr lang="en-US"/>
              <a:pPr>
                <a:defRPr/>
              </a:pPr>
              <a:t>11/21/2011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6B82C8B-3F1E-4125-8886-52A857DAEEE4}" type="slidenum">
              <a:rPr lang="en-US"/>
              <a:pPr>
                <a:defRPr/>
              </a:pPr>
              <a:t>‹#›</a:t>
            </a:fld>
            <a:endParaRPr lang="en-US"/>
          </a:p>
        </p:txBody>
      </p:sp>
    </p:spTree>
    <p:extLst>
      <p:ext uri="{BB962C8B-B14F-4D97-AF65-F5344CB8AC3E}">
        <p14:creationId xmlns:p14="http://schemas.microsoft.com/office/powerpoint/2010/main" val="27759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CE389EFB-BD3F-4212-98BC-0B177832DFD1}" type="datetimeFigureOut">
              <a:rPr lang="en-US"/>
              <a:pPr>
                <a:defRPr/>
              </a:pPr>
              <a:t>11/21/2011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5319F9D-DA65-4F51-B5CB-ED4C5002F34D}" type="slidenum">
              <a:rPr lang="en-US"/>
              <a:pPr>
                <a:defRPr/>
              </a:pPr>
              <a:t>‹#›</a:t>
            </a:fld>
            <a:endParaRPr lang="en-US"/>
          </a:p>
        </p:txBody>
      </p:sp>
    </p:spTree>
    <p:extLst>
      <p:ext uri="{BB962C8B-B14F-4D97-AF65-F5344CB8AC3E}">
        <p14:creationId xmlns:p14="http://schemas.microsoft.com/office/powerpoint/2010/main" val="1321242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E08A8119-43AB-4C84-A12E-D18A9A9ABEC0}" type="datetimeFigureOut">
              <a:rPr lang="en-US"/>
              <a:pPr>
                <a:defRPr/>
              </a:pPr>
              <a:t>11/21/2011</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9E742FC-7BED-45D4-82A4-FC6F6C7EAA60}" type="slidenum">
              <a:rPr lang="en-US"/>
              <a:pPr>
                <a:defRPr/>
              </a:pPr>
              <a:t>‹#›</a:t>
            </a:fld>
            <a:endParaRPr lang="en-US"/>
          </a:p>
        </p:txBody>
      </p:sp>
    </p:spTree>
    <p:extLst>
      <p:ext uri="{BB962C8B-B14F-4D97-AF65-F5344CB8AC3E}">
        <p14:creationId xmlns:p14="http://schemas.microsoft.com/office/powerpoint/2010/main" val="269014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DCDE721-5DE2-402D-8643-269831A8017F}" type="datetimeFigureOut">
              <a:rPr lang="en-US"/>
              <a:pPr>
                <a:defRPr/>
              </a:pPr>
              <a:t>11/21/2011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AB231FA-9DFE-4743-A5FA-0369D217BF0A}" type="slidenum">
              <a:rPr lang="en-US"/>
              <a:pPr>
                <a:defRPr/>
              </a:pPr>
              <a:t>‹#›</a:t>
            </a:fld>
            <a:endParaRPr lang="en-US"/>
          </a:p>
        </p:txBody>
      </p:sp>
    </p:spTree>
    <p:extLst>
      <p:ext uri="{BB962C8B-B14F-4D97-AF65-F5344CB8AC3E}">
        <p14:creationId xmlns:p14="http://schemas.microsoft.com/office/powerpoint/2010/main" val="91365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CA7FEE54-72A9-4391-926D-CF2A8D0FB61D}" type="datetimeFigureOut">
              <a:rPr lang="en-US"/>
              <a:pPr>
                <a:defRPr/>
              </a:pPr>
              <a:t>11/21/2011</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89FDB98-4F6A-40E7-BF87-8B10F5DA8E70}" type="slidenum">
              <a:rPr lang="en-US"/>
              <a:pPr>
                <a:defRPr/>
              </a:pPr>
              <a:t>‹#›</a:t>
            </a:fld>
            <a:endParaRPr lang="en-US"/>
          </a:p>
        </p:txBody>
      </p:sp>
    </p:spTree>
    <p:extLst>
      <p:ext uri="{BB962C8B-B14F-4D97-AF65-F5344CB8AC3E}">
        <p14:creationId xmlns:p14="http://schemas.microsoft.com/office/powerpoint/2010/main" val="293547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E30E8F53-7C17-408C-A00F-B5596C0680D7}" type="datetimeFigureOut">
              <a:rPr lang="en-US"/>
              <a:pPr>
                <a:defRPr/>
              </a:pPr>
              <a:t>11/21/2011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08F852B9-3826-4BF7-92A2-9A074C95551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06" r:id="rId1"/>
    <p:sldLayoutId id="2147483801" r:id="rId2"/>
    <p:sldLayoutId id="2147483807" r:id="rId3"/>
    <p:sldLayoutId id="2147483802" r:id="rId4"/>
    <p:sldLayoutId id="2147483808" r:id="rId5"/>
    <p:sldLayoutId id="2147483803" r:id="rId6"/>
    <p:sldLayoutId id="2147483809" r:id="rId7"/>
    <p:sldLayoutId id="2147483810" r:id="rId8"/>
    <p:sldLayoutId id="2147483811" r:id="rId9"/>
    <p:sldLayoutId id="2147483804" r:id="rId10"/>
    <p:sldLayoutId id="2147483805" r:id="rId11"/>
  </p:sldLayoutIdLst>
  <p:timing>
    <p:tnLst>
      <p:par>
        <p:cTn id="1" dur="indefinite" restart="never" nodeType="tmRoot"/>
      </p:par>
    </p:tnLst>
  </p:timing>
  <p:txStyles>
    <p:titleStyle>
      <a:lvl1pPr algn="l" rtl="0" eaLnBrk="0" fontAlgn="base" hangingPunct="0">
        <a:spcBef>
          <a:spcPct val="0"/>
        </a:spcBef>
        <a:spcAft>
          <a:spcPct val="0"/>
        </a:spcAft>
        <a:defRPr sz="4300" kern="1200">
          <a:solidFill>
            <a:srgbClr val="1E212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E2124"/>
          </a:solidFill>
          <a:latin typeface="Gill Sans MT"/>
        </a:defRPr>
      </a:lvl2pPr>
      <a:lvl3pPr algn="l" rtl="0" eaLnBrk="0" fontAlgn="base" hangingPunct="0">
        <a:spcBef>
          <a:spcPct val="0"/>
        </a:spcBef>
        <a:spcAft>
          <a:spcPct val="0"/>
        </a:spcAft>
        <a:defRPr sz="4300">
          <a:solidFill>
            <a:srgbClr val="1E2124"/>
          </a:solidFill>
          <a:latin typeface="Gill Sans MT"/>
        </a:defRPr>
      </a:lvl3pPr>
      <a:lvl4pPr algn="l" rtl="0" eaLnBrk="0" fontAlgn="base" hangingPunct="0">
        <a:spcBef>
          <a:spcPct val="0"/>
        </a:spcBef>
        <a:spcAft>
          <a:spcPct val="0"/>
        </a:spcAft>
        <a:defRPr sz="4300">
          <a:solidFill>
            <a:srgbClr val="1E2124"/>
          </a:solidFill>
          <a:latin typeface="Gill Sans MT"/>
        </a:defRPr>
      </a:lvl4pPr>
      <a:lvl5pPr algn="l" rtl="0" eaLnBrk="0" fontAlgn="base" hangingPunct="0">
        <a:spcBef>
          <a:spcPct val="0"/>
        </a:spcBef>
        <a:spcAft>
          <a:spcPct val="0"/>
        </a:spcAft>
        <a:defRPr sz="4300">
          <a:solidFill>
            <a:srgbClr val="1E2124"/>
          </a:solidFill>
          <a:latin typeface="Gill Sans MT"/>
        </a:defRPr>
      </a:lvl5pPr>
      <a:lvl6pPr marL="457200" algn="l" rtl="0" fontAlgn="base">
        <a:spcBef>
          <a:spcPct val="0"/>
        </a:spcBef>
        <a:spcAft>
          <a:spcPct val="0"/>
        </a:spcAft>
        <a:defRPr sz="4300">
          <a:solidFill>
            <a:srgbClr val="1E2124"/>
          </a:solidFill>
          <a:latin typeface="Gill Sans MT"/>
        </a:defRPr>
      </a:lvl6pPr>
      <a:lvl7pPr marL="914400" algn="l" rtl="0" fontAlgn="base">
        <a:spcBef>
          <a:spcPct val="0"/>
        </a:spcBef>
        <a:spcAft>
          <a:spcPct val="0"/>
        </a:spcAft>
        <a:defRPr sz="4300">
          <a:solidFill>
            <a:srgbClr val="1E2124"/>
          </a:solidFill>
          <a:latin typeface="Gill Sans MT"/>
        </a:defRPr>
      </a:lvl7pPr>
      <a:lvl8pPr marL="1371600" algn="l" rtl="0" fontAlgn="base">
        <a:spcBef>
          <a:spcPct val="0"/>
        </a:spcBef>
        <a:spcAft>
          <a:spcPct val="0"/>
        </a:spcAft>
        <a:defRPr sz="4300">
          <a:solidFill>
            <a:srgbClr val="1E2124"/>
          </a:solidFill>
          <a:latin typeface="Gill Sans MT"/>
        </a:defRPr>
      </a:lvl8pPr>
      <a:lvl9pPr marL="1828800" algn="l" rtl="0" fontAlgn="base">
        <a:spcBef>
          <a:spcPct val="0"/>
        </a:spcBef>
        <a:spcAft>
          <a:spcPct val="0"/>
        </a:spcAft>
        <a:defRPr sz="4300">
          <a:solidFill>
            <a:srgbClr val="1E212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7A6A60"/>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B493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5.wmf"/></Relationships>
</file>

<file path=ppt/slides/_rels/slide3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4.bin"/><Relationship Id="rId10" Type="http://schemas.openxmlformats.org/officeDocument/2006/relationships/image" Target="../media/image35.wmf"/><Relationship Id="rId4" Type="http://schemas.openxmlformats.org/officeDocument/2006/relationships/image" Target="../media/image36.wmf"/><Relationship Id="rId9"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8.bin"/><Relationship Id="rId10" Type="http://schemas.openxmlformats.org/officeDocument/2006/relationships/image" Target="../media/image35.wmf"/><Relationship Id="rId4" Type="http://schemas.openxmlformats.org/officeDocument/2006/relationships/image" Target="../media/image36.wmf"/><Relationship Id="rId9"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2.bin"/><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1925" y="360363"/>
            <a:ext cx="7407275" cy="1471612"/>
          </a:xfrm>
        </p:spPr>
        <p:txBody>
          <a:bodyPr/>
          <a:lstStyle/>
          <a:p>
            <a:pPr eaLnBrk="1" fontAlgn="auto" hangingPunct="1">
              <a:spcAft>
                <a:spcPts val="0"/>
              </a:spcAft>
              <a:defRPr/>
            </a:pPr>
            <a:r>
              <a:rPr lang="en-US" dirty="0" smtClean="0">
                <a:solidFill>
                  <a:schemeClr val="tx2">
                    <a:satMod val="130000"/>
                  </a:schemeClr>
                </a:solidFill>
              </a:rPr>
              <a:t>Energetics</a:t>
            </a:r>
            <a:endParaRPr lang="en-US" dirty="0">
              <a:solidFill>
                <a:schemeClr val="tx2">
                  <a:satMod val="130000"/>
                </a:schemeClr>
              </a:solidFill>
            </a:endParaRPr>
          </a:p>
        </p:txBody>
      </p:sp>
      <p:sp>
        <p:nvSpPr>
          <p:cNvPr id="5" name="Subtitle 4"/>
          <p:cNvSpPr>
            <a:spLocks noGrp="1"/>
          </p:cNvSpPr>
          <p:nvPr>
            <p:ph type="subTitle" idx="1"/>
          </p:nvPr>
        </p:nvSpPr>
        <p:spPr>
          <a:xfrm>
            <a:off x="1431925" y="1849438"/>
            <a:ext cx="7864475" cy="1752600"/>
          </a:xfrm>
        </p:spPr>
        <p:txBody>
          <a:bodyPr>
            <a:normAutofit lnSpcReduction="10000"/>
          </a:bodyPr>
          <a:lstStyle/>
          <a:p>
            <a:pPr eaLnBrk="1" fontAlgn="auto" hangingPunct="1">
              <a:spcAft>
                <a:spcPts val="0"/>
              </a:spcAft>
              <a:buFont typeface="Wingdings 2"/>
              <a:buNone/>
              <a:defRPr/>
            </a:pPr>
            <a:r>
              <a:rPr lang="en-US" dirty="0"/>
              <a:t>IB Topics 5 &amp; 15</a:t>
            </a:r>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r>
              <a:rPr lang="en-US" b="1" dirty="0" smtClean="0"/>
              <a:t>			PART 4: </a:t>
            </a:r>
          </a:p>
          <a:p>
            <a:pPr eaLnBrk="1" fontAlgn="auto" hangingPunct="1">
              <a:spcAft>
                <a:spcPts val="0"/>
              </a:spcAft>
              <a:buFont typeface="Wingdings 2"/>
              <a:buNone/>
              <a:defRPr/>
            </a:pPr>
            <a:r>
              <a:rPr lang="en-US" b="1" dirty="0"/>
              <a:t>	</a:t>
            </a:r>
            <a:r>
              <a:rPr lang="en-US" b="1" dirty="0" smtClean="0"/>
              <a:t>		Entropy &amp; Spontaneity</a:t>
            </a:r>
            <a:endParaRPr lang="en-US" dirty="0"/>
          </a:p>
        </p:txBody>
      </p:sp>
      <p:pic>
        <p:nvPicPr>
          <p:cNvPr id="8196" name="Picture 6" descr="http://frankandernest.com/images/archive/102/10204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114800"/>
            <a:ext cx="617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lstStyle/>
          <a:p>
            <a:pPr>
              <a:defRPr/>
            </a:pPr>
            <a:r>
              <a:rPr lang="en-US" dirty="0" smtClean="0"/>
              <a:t>ENTROPY (S):</a:t>
            </a:r>
            <a:endParaRPr lang="en-US" dirty="0"/>
          </a:p>
        </p:txBody>
      </p:sp>
      <p:sp>
        <p:nvSpPr>
          <p:cNvPr id="3" name="Content Placeholder 2"/>
          <p:cNvSpPr>
            <a:spLocks noGrp="1"/>
          </p:cNvSpPr>
          <p:nvPr>
            <p:ph idx="1"/>
          </p:nvPr>
        </p:nvSpPr>
        <p:spPr>
          <a:xfrm>
            <a:off x="1143000" y="1447800"/>
            <a:ext cx="3962400" cy="5257800"/>
          </a:xfrm>
        </p:spPr>
        <p:txBody>
          <a:bodyPr/>
          <a:lstStyle/>
          <a:p>
            <a:pPr marL="82550" indent="0">
              <a:buFont typeface="Wingdings 2" pitchFamily="18" charset="2"/>
              <a:buNone/>
              <a:defRPr/>
            </a:pPr>
            <a:r>
              <a:rPr lang="en-US" dirty="0"/>
              <a:t>a measure of the degree of disorder in a </a:t>
            </a:r>
            <a:r>
              <a:rPr lang="en-US" dirty="0" smtClean="0"/>
              <a:t>system.</a:t>
            </a:r>
          </a:p>
          <a:p>
            <a:pPr marL="82550" indent="0">
              <a:buFont typeface="Wingdings 2" pitchFamily="18" charset="2"/>
              <a:buNone/>
              <a:defRPr/>
            </a:pPr>
            <a:endParaRPr lang="en-US" dirty="0"/>
          </a:p>
          <a:p>
            <a:pPr marL="82550" indent="0">
              <a:buFont typeface="Wingdings 2" pitchFamily="18" charset="2"/>
              <a:buNone/>
              <a:defRPr/>
            </a:pPr>
            <a:r>
              <a:rPr lang="en-US" dirty="0" smtClean="0"/>
              <a:t>In </a:t>
            </a:r>
            <a:r>
              <a:rPr lang="en-US" dirty="0"/>
              <a:t>nature, things tend to increase in entropy, or disorder.</a:t>
            </a:r>
            <a:r>
              <a:rPr lang="en-US" b="1" dirty="0"/>
              <a:t> </a:t>
            </a:r>
            <a:endParaRPr lang="en-US" b="1" dirty="0" smtClean="0"/>
          </a:p>
          <a:p>
            <a:pPr>
              <a:defRPr/>
            </a:pPr>
            <a:endParaRPr lang="en-US" b="1" dirty="0"/>
          </a:p>
          <a:p>
            <a:pPr>
              <a:defRPr/>
            </a:pPr>
            <a:endParaRPr lang="en-US" dirty="0"/>
          </a:p>
        </p:txBody>
      </p:sp>
      <p:pic>
        <p:nvPicPr>
          <p:cNvPr id="17412" name="Picture 2" descr="entropy of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40179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ntropy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6754813"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3"/>
          <p:cNvSpPr>
            <a:spLocks noChangeShapeType="1"/>
          </p:cNvSpPr>
          <p:nvPr/>
        </p:nvSpPr>
        <p:spPr bwMode="auto">
          <a:xfrm>
            <a:off x="2286000" y="5257800"/>
            <a:ext cx="5029200" cy="0"/>
          </a:xfrm>
          <a:prstGeom prst="line">
            <a:avLst/>
          </a:prstGeom>
          <a:noFill/>
          <a:ln w="161925">
            <a:solidFill>
              <a:srgbClr val="FFC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auto">
              <a:spcBef>
                <a:spcPts val="0"/>
              </a:spcBef>
              <a:spcAft>
                <a:spcPts val="0"/>
              </a:spcAft>
              <a:defRPr/>
            </a:pPr>
            <a:endParaRPr lang="en-US" kern="0">
              <a:solidFill>
                <a:sysClr val="windowText" lastClr="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riccressey.com/wp-content/uploads/2010/04/confused-bab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1619250"/>
            <a:ext cx="433387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1066800" y="1066800"/>
            <a:ext cx="3429000" cy="3171825"/>
          </a:xfrm>
          <a:prstGeom prst="cloudCallout">
            <a:avLst>
              <a:gd name="adj1" fmla="val 70654"/>
              <a:gd name="adj2" fmla="val -979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2060"/>
                </a:solidFill>
              </a:rPr>
              <a:t>So </a:t>
            </a:r>
            <a:r>
              <a:rPr lang="en-US" sz="2600" i="1" dirty="0">
                <a:solidFill>
                  <a:srgbClr val="002060"/>
                </a:solidFill>
              </a:rPr>
              <a:t>WHY</a:t>
            </a:r>
            <a:r>
              <a:rPr lang="en-US" sz="2600" dirty="0">
                <a:solidFill>
                  <a:srgbClr val="002060"/>
                </a:solidFill>
              </a:rPr>
              <a:t> do things tend toward states of higher entropy???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295400" y="228600"/>
            <a:ext cx="7499350" cy="2895600"/>
          </a:xfrm>
        </p:spPr>
        <p:txBody>
          <a:bodyPr/>
          <a:lstStyle/>
          <a:p>
            <a:pPr marL="82550" indent="0">
              <a:buFont typeface="Wingdings 2" pitchFamily="18" charset="2"/>
              <a:buNone/>
            </a:pPr>
            <a:r>
              <a:rPr lang="en-US" sz="2000" smtClean="0"/>
              <a:t>Think of your room again..</a:t>
            </a:r>
          </a:p>
          <a:p>
            <a:pPr lvl="1"/>
            <a:r>
              <a:rPr lang="en-US" sz="2000" smtClean="0"/>
              <a:t>If you were to throw everything up in the air and then just wait for it all to land, there is a much greater probability that things will end up disordered.  It’s unlikely that things will land in an orderly fashion, because there are fewer “ordered” arrangements than there are “disordered” arrangements.</a:t>
            </a:r>
          </a:p>
        </p:txBody>
      </p:sp>
      <p:pic>
        <p:nvPicPr>
          <p:cNvPr id="20483" name="Picture 2" descr="bed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667000"/>
            <a:ext cx="5105400"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entrop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6457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295400" y="914400"/>
            <a:ext cx="7499350" cy="2209800"/>
          </a:xfrm>
        </p:spPr>
        <p:txBody>
          <a:bodyPr/>
          <a:lstStyle/>
          <a:p>
            <a:pPr marL="82550" indent="0">
              <a:buFont typeface="Wingdings 2" pitchFamily="18" charset="2"/>
              <a:buNone/>
            </a:pPr>
            <a:r>
              <a:rPr lang="en-US" sz="2800" smtClean="0"/>
              <a:t>There are more ways that gas molecules can be mixed together than there are ways they can be separated.</a:t>
            </a:r>
          </a:p>
        </p:txBody>
      </p:sp>
      <p:pic>
        <p:nvPicPr>
          <p:cNvPr id="22531" name="Picture 2" descr="entrop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048000"/>
            <a:ext cx="250348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entrop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3048000"/>
            <a:ext cx="250348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4"/>
          <p:cNvSpPr>
            <a:spLocks noChangeShapeType="1"/>
          </p:cNvSpPr>
          <p:nvPr/>
        </p:nvSpPr>
        <p:spPr bwMode="auto">
          <a:xfrm>
            <a:off x="4495800" y="4300538"/>
            <a:ext cx="1219200" cy="0"/>
          </a:xfrm>
          <a:prstGeom prst="line">
            <a:avLst/>
          </a:prstGeom>
          <a:noFill/>
          <a:ln w="161925">
            <a:solidFill>
              <a:schemeClr val="hlink"/>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1295400" y="228600"/>
            <a:ext cx="7499350" cy="2895600"/>
          </a:xfrm>
        </p:spPr>
        <p:txBody>
          <a:bodyPr/>
          <a:lstStyle/>
          <a:p>
            <a:pPr marL="82550" indent="0">
              <a:buFont typeface="Wingdings 2" pitchFamily="18" charset="2"/>
              <a:buNone/>
            </a:pPr>
            <a:r>
              <a:rPr lang="en-US" sz="2800" smtClean="0"/>
              <a:t>Once this valve is opened, it is more likely that the gas molecules will spread out than stay as is.</a:t>
            </a:r>
          </a:p>
          <a:p>
            <a:pPr marL="82550" indent="0">
              <a:buFont typeface="Wingdings 2" pitchFamily="18" charset="2"/>
              <a:buNone/>
            </a:pPr>
            <a:endParaRPr lang="en-US" sz="2800" smtClean="0"/>
          </a:p>
          <a:p>
            <a:pPr marL="82550" indent="0">
              <a:buFont typeface="Wingdings 2" pitchFamily="18" charset="2"/>
              <a:buNone/>
            </a:pPr>
            <a:r>
              <a:rPr lang="en-US" sz="2800" smtClean="0"/>
              <a:t>Again, this is because there are more ways for them to be dispersed than to stay on one side.</a:t>
            </a:r>
            <a:r>
              <a:rPr lang="en-US" sz="2000" smtClean="0"/>
              <a:t> </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652838"/>
            <a:ext cx="4727575" cy="213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even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209800"/>
            <a:ext cx="25336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uneven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2209800"/>
            <a:ext cx="25241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AutoShape 6"/>
          <p:cNvSpPr>
            <a:spLocks noChangeArrowheads="1"/>
          </p:cNvSpPr>
          <p:nvPr/>
        </p:nvSpPr>
        <p:spPr bwMode="auto">
          <a:xfrm>
            <a:off x="3952875" y="2895600"/>
            <a:ext cx="2209800" cy="685800"/>
          </a:xfrm>
          <a:prstGeom prst="rightArrow">
            <a:avLst>
              <a:gd name="adj1" fmla="val 50000"/>
              <a:gd name="adj2" fmla="val 80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Text Box 7"/>
          <p:cNvSpPr txBox="1">
            <a:spLocks noChangeArrowheads="1"/>
          </p:cNvSpPr>
          <p:nvPr/>
        </p:nvSpPr>
        <p:spPr bwMode="auto">
          <a:xfrm>
            <a:off x="3419475" y="4724400"/>
            <a:ext cx="3124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t>Probably Not!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p:cNvSpPr>
            <a:spLocks noChangeArrowheads="1"/>
          </p:cNvSpPr>
          <p:nvPr/>
        </p:nvSpPr>
        <p:spPr bwMode="auto">
          <a:xfrm>
            <a:off x="3429000" y="304800"/>
            <a:ext cx="4800600" cy="3657600"/>
          </a:xfrm>
          <a:prstGeom prst="wedgeRoundRectCallout">
            <a:avLst>
              <a:gd name="adj1" fmla="val -61870"/>
              <a:gd name="adj2" fmla="val 72134"/>
              <a:gd name="adj3" fmla="val 1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t>So, next time you’re thirsty, go ahead, wander into the kitchen and get yourself a drink of water.  There’ll be plenty of air to breath when you get there.  Probably!</a:t>
            </a:r>
          </a:p>
        </p:txBody>
      </p:sp>
      <p:pic>
        <p:nvPicPr>
          <p:cNvPr id="25603" name="Picture 2" descr="madscienti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86200"/>
            <a:ext cx="18097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descr="entrop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53911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ntropy logo"/>
          <p:cNvPicPr>
            <a:picLocks noChangeAspect="1" noChangeArrowheads="1"/>
          </p:cNvPicPr>
          <p:nvPr/>
        </p:nvPicPr>
        <p:blipFill>
          <a:blip r:embed="rId2">
            <a:extLst>
              <a:ext uri="{28A0092B-C50C-407E-A947-70E740481C1C}">
                <a14:useLocalDpi xmlns:a14="http://schemas.microsoft.com/office/drawing/2010/main" val="0"/>
              </a:ext>
            </a:extLst>
          </a:blip>
          <a:srcRect t="30705"/>
          <a:stretch>
            <a:fillRect/>
          </a:stretch>
        </p:blipFill>
        <p:spPr bwMode="auto">
          <a:xfrm>
            <a:off x="990600" y="0"/>
            <a:ext cx="67437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walrus3"/>
          <p:cNvPicPr>
            <a:picLocks noChangeAspect="1" noChangeArrowheads="1"/>
          </p:cNvPicPr>
          <p:nvPr/>
        </p:nvPicPr>
        <p:blipFill>
          <a:blip r:embed="rId3">
            <a:extLst>
              <a:ext uri="{28A0092B-C50C-407E-A947-70E740481C1C}">
                <a14:useLocalDpi xmlns:a14="http://schemas.microsoft.com/office/drawing/2010/main" val="0"/>
              </a:ext>
            </a:extLst>
          </a:blip>
          <a:srcRect r="20914"/>
          <a:stretch>
            <a:fillRect/>
          </a:stretch>
        </p:blipFill>
        <p:spPr bwMode="auto">
          <a:xfrm>
            <a:off x="6324600" y="4400550"/>
            <a:ext cx="2819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4"/>
          <p:cNvSpPr>
            <a:spLocks noChangeArrowheads="1"/>
          </p:cNvSpPr>
          <p:nvPr/>
        </p:nvSpPr>
        <p:spPr bwMode="auto">
          <a:xfrm>
            <a:off x="1143000" y="2209800"/>
            <a:ext cx="6019800" cy="1828800"/>
          </a:xfrm>
          <a:prstGeom prst="wedgeRoundRectCallout">
            <a:avLst>
              <a:gd name="adj1" fmla="val 38750"/>
              <a:gd name="adj2" fmla="val 74750"/>
              <a:gd name="adj3" fmla="val 16667"/>
            </a:avLst>
          </a:prstGeom>
          <a:solidFill>
            <a:srgbClr val="92D050"/>
          </a:solidFill>
          <a:ln w="9525">
            <a:solidFill>
              <a:schemeClr val="tx1"/>
            </a:solidFill>
            <a:miter lim="800000"/>
            <a:headEnd/>
            <a:tailEnd/>
          </a:ln>
        </p:spPr>
        <p:txBody>
          <a:bodyPr/>
          <a:lstStyle/>
          <a:p>
            <a:pPr algn="ctr"/>
            <a:r>
              <a:rPr lang="en-US" sz="2400"/>
              <a:t>“The time has come,” the Walrus said, </a:t>
            </a:r>
          </a:p>
          <a:p>
            <a:pPr algn="ctr"/>
            <a:r>
              <a:rPr lang="en-US" sz="2400"/>
              <a:t>“To speak of many things:  </a:t>
            </a:r>
          </a:p>
          <a:p>
            <a:pPr algn="ctr"/>
            <a:r>
              <a:rPr lang="en-US" sz="2400"/>
              <a:t>Of shoes--and ships--and sealing wax—</a:t>
            </a:r>
          </a:p>
          <a:p>
            <a:pPr algn="ctr"/>
            <a:r>
              <a:rPr lang="en-US" sz="2400"/>
              <a:t>Of Entropy, Enthalpy, and Free Energy</a:t>
            </a:r>
            <a:r>
              <a:rPr lang="en-US"/>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o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60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5105400" y="822325"/>
            <a:ext cx="358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4000"/>
              <a:t>Dave’s Hand</a:t>
            </a:r>
          </a:p>
        </p:txBody>
      </p:sp>
      <p:sp>
        <p:nvSpPr>
          <p:cNvPr id="27652" name="Text Box 4"/>
          <p:cNvSpPr txBox="1">
            <a:spLocks noChangeArrowheads="1"/>
          </p:cNvSpPr>
          <p:nvPr/>
        </p:nvSpPr>
        <p:spPr bwMode="auto">
          <a:xfrm>
            <a:off x="5105400" y="4556125"/>
            <a:ext cx="327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4000"/>
              <a:t>John’s Hand</a:t>
            </a:r>
          </a:p>
        </p:txBody>
      </p:sp>
      <p:sp>
        <p:nvSpPr>
          <p:cNvPr id="5125" name="Text Box 5"/>
          <p:cNvSpPr txBox="1">
            <a:spLocks noChangeArrowheads="1"/>
          </p:cNvSpPr>
          <p:nvPr/>
        </p:nvSpPr>
        <p:spPr bwMode="auto">
          <a:xfrm>
            <a:off x="5410200" y="1447800"/>
            <a:ext cx="2895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dirty="0" smtClean="0"/>
              <a:t>2.6 </a:t>
            </a:r>
            <a:r>
              <a:rPr lang="en-US" sz="2800" dirty="0"/>
              <a:t>million to one</a:t>
            </a:r>
          </a:p>
        </p:txBody>
      </p:sp>
      <p:sp>
        <p:nvSpPr>
          <p:cNvPr id="5126" name="Text Box 6"/>
          <p:cNvSpPr txBox="1">
            <a:spLocks noChangeArrowheads="1"/>
          </p:cNvSpPr>
          <p:nvPr/>
        </p:nvSpPr>
        <p:spPr bwMode="auto">
          <a:xfrm>
            <a:off x="5486400" y="5181600"/>
            <a:ext cx="3124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dirty="0" smtClean="0"/>
              <a:t>2.6 </a:t>
            </a:r>
            <a:r>
              <a:rPr lang="en-US" sz="2800" dirty="0"/>
              <a:t>million to one</a:t>
            </a:r>
          </a:p>
        </p:txBody>
      </p:sp>
      <p:sp>
        <p:nvSpPr>
          <p:cNvPr id="5127" name="Text Box 7"/>
          <p:cNvSpPr txBox="1">
            <a:spLocks noChangeArrowheads="1"/>
          </p:cNvSpPr>
          <p:nvPr/>
        </p:nvSpPr>
        <p:spPr bwMode="auto">
          <a:xfrm>
            <a:off x="5105400" y="3048000"/>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latin typeface="Lucida Calligraphy" pitchFamily="66" charset="0"/>
              </a:rPr>
              <a:t>What are the odds?</a:t>
            </a:r>
          </a:p>
        </p:txBody>
      </p:sp>
      <p:sp>
        <p:nvSpPr>
          <p:cNvPr id="8" name="Title 1"/>
          <p:cNvSpPr txBox="1">
            <a:spLocks/>
          </p:cNvSpPr>
          <p:nvPr/>
        </p:nvSpPr>
        <p:spPr>
          <a:xfrm>
            <a:off x="5132388" y="0"/>
            <a:ext cx="4011612" cy="1143000"/>
          </a:xfrm>
          <a:prstGeom prst="rect">
            <a:avLst/>
          </a:prstGeom>
        </p:spPr>
        <p:txBody>
          <a:bodyPr>
            <a:normAutofit/>
          </a:bodyPr>
          <a:lstStyle>
            <a:lvl1pPr algn="l" rtl="0" eaLnBrk="0" fontAlgn="base" hangingPunct="0">
              <a:spcBef>
                <a:spcPct val="0"/>
              </a:spcBef>
              <a:spcAft>
                <a:spcPct val="0"/>
              </a:spcAft>
              <a:defRPr sz="4300" kern="1200">
                <a:solidFill>
                  <a:srgbClr val="1E212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1E2124"/>
                </a:solidFill>
                <a:latin typeface="Gill Sans MT"/>
              </a:defRPr>
            </a:lvl2pPr>
            <a:lvl3pPr algn="l" rtl="0" eaLnBrk="0" fontAlgn="base" hangingPunct="0">
              <a:spcBef>
                <a:spcPct val="0"/>
              </a:spcBef>
              <a:spcAft>
                <a:spcPct val="0"/>
              </a:spcAft>
              <a:defRPr sz="4300">
                <a:solidFill>
                  <a:srgbClr val="1E2124"/>
                </a:solidFill>
                <a:latin typeface="Gill Sans MT"/>
              </a:defRPr>
            </a:lvl3pPr>
            <a:lvl4pPr algn="l" rtl="0" eaLnBrk="0" fontAlgn="base" hangingPunct="0">
              <a:spcBef>
                <a:spcPct val="0"/>
              </a:spcBef>
              <a:spcAft>
                <a:spcPct val="0"/>
              </a:spcAft>
              <a:defRPr sz="4300">
                <a:solidFill>
                  <a:srgbClr val="1E2124"/>
                </a:solidFill>
                <a:latin typeface="Gill Sans MT"/>
              </a:defRPr>
            </a:lvl4pPr>
            <a:lvl5pPr algn="l" rtl="0" eaLnBrk="0" fontAlgn="base" hangingPunct="0">
              <a:spcBef>
                <a:spcPct val="0"/>
              </a:spcBef>
              <a:spcAft>
                <a:spcPct val="0"/>
              </a:spcAft>
              <a:defRPr sz="4300">
                <a:solidFill>
                  <a:srgbClr val="1E2124"/>
                </a:solidFill>
                <a:latin typeface="Gill Sans MT"/>
              </a:defRPr>
            </a:lvl5pPr>
            <a:lvl6pPr marL="457200" algn="l" rtl="0" fontAlgn="base">
              <a:spcBef>
                <a:spcPct val="0"/>
              </a:spcBef>
              <a:spcAft>
                <a:spcPct val="0"/>
              </a:spcAft>
              <a:defRPr sz="4300">
                <a:solidFill>
                  <a:srgbClr val="1E2124"/>
                </a:solidFill>
                <a:latin typeface="Gill Sans MT"/>
              </a:defRPr>
            </a:lvl6pPr>
            <a:lvl7pPr marL="914400" algn="l" rtl="0" fontAlgn="base">
              <a:spcBef>
                <a:spcPct val="0"/>
              </a:spcBef>
              <a:spcAft>
                <a:spcPct val="0"/>
              </a:spcAft>
              <a:defRPr sz="4300">
                <a:solidFill>
                  <a:srgbClr val="1E2124"/>
                </a:solidFill>
                <a:latin typeface="Gill Sans MT"/>
              </a:defRPr>
            </a:lvl7pPr>
            <a:lvl8pPr marL="1371600" algn="l" rtl="0" fontAlgn="base">
              <a:spcBef>
                <a:spcPct val="0"/>
              </a:spcBef>
              <a:spcAft>
                <a:spcPct val="0"/>
              </a:spcAft>
              <a:defRPr sz="4300">
                <a:solidFill>
                  <a:srgbClr val="1E2124"/>
                </a:solidFill>
                <a:latin typeface="Gill Sans MT"/>
              </a:defRPr>
            </a:lvl8pPr>
            <a:lvl9pPr marL="1828800" algn="l" rtl="0" fontAlgn="base">
              <a:spcBef>
                <a:spcPct val="0"/>
              </a:spcBef>
              <a:spcAft>
                <a:spcPct val="0"/>
              </a:spcAft>
              <a:defRPr sz="4300">
                <a:solidFill>
                  <a:srgbClr val="1E2124"/>
                </a:solidFill>
                <a:latin typeface="Gill Sans MT"/>
              </a:defRPr>
            </a:lvl9pPr>
            <a:extLst/>
          </a:lstStyle>
          <a:p>
            <a:pPr>
              <a:defRPr/>
            </a:pPr>
            <a:r>
              <a:rPr lang="en-US" sz="2800" i="1" dirty="0" smtClean="0">
                <a:solidFill>
                  <a:schemeClr val="accent5">
                    <a:lumMod val="75000"/>
                  </a:schemeClr>
                </a:solidFill>
              </a:rPr>
              <a:t>One last example…</a:t>
            </a:r>
            <a:endParaRPr lang="en-US" sz="2800" i="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box(out)">
                                      <p:cBhvr>
                                        <p:cTn id="7" dur="500"/>
                                        <p:tgtEl>
                                          <p:spTgt spid="51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6">
                                            <p:txEl>
                                              <p:pRg st="0" end="0"/>
                                            </p:txEl>
                                          </p:spTgt>
                                        </p:tgtEl>
                                        <p:attrNameLst>
                                          <p:attrName>style.visibility</p:attrName>
                                        </p:attrNameLst>
                                      </p:cBhvr>
                                      <p:to>
                                        <p:strVal val="visible"/>
                                      </p:to>
                                    </p:set>
                                    <p:animEffect transition="in" filter="box(out)">
                                      <p:cBhvr>
                                        <p:cTn id="12" dur="500"/>
                                        <p:tgtEl>
                                          <p:spTgt spid="512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5">
                                            <p:txEl>
                                              <p:pRg st="0" end="0"/>
                                            </p:txEl>
                                          </p:spTgt>
                                        </p:tgtEl>
                                        <p:attrNameLst>
                                          <p:attrName>style.visibility</p:attrName>
                                        </p:attrNameLst>
                                      </p:cBhvr>
                                      <p:to>
                                        <p:strVal val="visible"/>
                                      </p:to>
                                    </p:set>
                                    <p:animEffect transition="in" filter="box(out)">
                                      <p:cBhvr>
                                        <p:cTn id="17" dur="500"/>
                                        <p:tgtEl>
                                          <p:spTgt spid="512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autoUpdateAnimBg="0"/>
      <p:bldP spid="5126" grpId="0" build="p" autoUpdateAnimBg="0"/>
      <p:bldP spid="51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143000" y="609600"/>
            <a:ext cx="7696200" cy="20621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dirty="0"/>
              <a:t>Johns hand is one of a very select group of hands called a straight flush.  Out of the </a:t>
            </a:r>
            <a:r>
              <a:rPr lang="en-US" sz="3200" dirty="0" smtClean="0"/>
              <a:t>2.6 million </a:t>
            </a:r>
            <a:r>
              <a:rPr lang="en-US" sz="3200" dirty="0"/>
              <a:t>possible hands, there are only 40 straight flushes.  </a:t>
            </a:r>
          </a:p>
        </p:txBody>
      </p:sp>
      <p:sp>
        <p:nvSpPr>
          <p:cNvPr id="6147" name="Text Box 3"/>
          <p:cNvSpPr txBox="1">
            <a:spLocks noChangeArrowheads="1"/>
          </p:cNvSpPr>
          <p:nvPr/>
        </p:nvSpPr>
        <p:spPr bwMode="auto">
          <a:xfrm>
            <a:off x="1143000" y="2895600"/>
            <a:ext cx="7696200"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dirty="0"/>
              <a:t>Dave has junk.  There are </a:t>
            </a:r>
            <a:r>
              <a:rPr lang="en-US" sz="3200" i="1" dirty="0" smtClean="0"/>
              <a:t>over a million </a:t>
            </a:r>
            <a:r>
              <a:rPr lang="en-US" sz="3200" dirty="0" smtClean="0"/>
              <a:t>hands </a:t>
            </a:r>
            <a:r>
              <a:rPr lang="en-US" sz="3200" dirty="0"/>
              <a:t>that are junk.  </a:t>
            </a:r>
          </a:p>
          <a:p>
            <a:pPr eaLnBrk="1" hangingPunct="1">
              <a:spcBef>
                <a:spcPct val="50000"/>
              </a:spcBef>
            </a:pPr>
            <a:r>
              <a:rPr lang="en-US" sz="3200" dirty="0"/>
              <a:t>	</a:t>
            </a:r>
          </a:p>
        </p:txBody>
      </p:sp>
      <p:sp>
        <p:nvSpPr>
          <p:cNvPr id="6148" name="Text Box 4"/>
          <p:cNvSpPr txBox="1">
            <a:spLocks noChangeArrowheads="1"/>
          </p:cNvSpPr>
          <p:nvPr/>
        </p:nvSpPr>
        <p:spPr bwMode="auto">
          <a:xfrm>
            <a:off x="1219200" y="4303713"/>
            <a:ext cx="7772400" cy="24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dirty="0"/>
              <a:t>In other words, there are very few combinations of five cards that form a straight flush, and very many combinations that result in junk.</a:t>
            </a:r>
          </a:p>
          <a:p>
            <a:pPr eaLnBrk="1" hangingPunct="1">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box(out)">
                                      <p:cBhvr>
                                        <p:cTn id="12" dur="500"/>
                                        <p:tgtEl>
                                          <p:spTgt spid="614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P spid="614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066800" y="3048000"/>
            <a:ext cx="7620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John’s Hand      </a:t>
            </a:r>
            <a:r>
              <a:rPr lang="en-US" sz="2800">
                <a:solidFill>
                  <a:srgbClr val="FF0000"/>
                </a:solidFill>
              </a:rPr>
              <a:t>7</a:t>
            </a:r>
            <a:r>
              <a:rPr lang="en-US" sz="2800">
                <a:solidFill>
                  <a:srgbClr val="FF0000"/>
                </a:solidFill>
                <a:sym typeface="Symbol" pitchFamily="18" charset="2"/>
              </a:rPr>
              <a:t> 8 9 10 J</a:t>
            </a:r>
            <a:r>
              <a:rPr lang="en-US" sz="2800">
                <a:sym typeface="Symbol" pitchFamily="18" charset="2"/>
              </a:rPr>
              <a:t>    Straight 							    Flush</a:t>
            </a:r>
            <a:r>
              <a:rPr lang="en-US"/>
              <a:t>	</a:t>
            </a:r>
          </a:p>
        </p:txBody>
      </p:sp>
      <p:sp>
        <p:nvSpPr>
          <p:cNvPr id="29699" name="Text Box 3"/>
          <p:cNvSpPr txBox="1">
            <a:spLocks noChangeArrowheads="1"/>
          </p:cNvSpPr>
          <p:nvPr/>
        </p:nvSpPr>
        <p:spPr bwMode="auto">
          <a:xfrm>
            <a:off x="1066800" y="4505325"/>
            <a:ext cx="762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Dave’s Hand     4</a:t>
            </a:r>
            <a:r>
              <a:rPr lang="en-US" sz="2800">
                <a:sym typeface="Symbol" pitchFamily="18" charset="2"/>
              </a:rPr>
              <a:t> </a:t>
            </a:r>
            <a:r>
              <a:rPr lang="en-US" sz="2800">
                <a:solidFill>
                  <a:srgbClr val="FF0000"/>
                </a:solidFill>
                <a:sym typeface="Symbol" pitchFamily="18" charset="2"/>
              </a:rPr>
              <a:t>8 </a:t>
            </a:r>
            <a:r>
              <a:rPr lang="en-US" sz="2800">
                <a:sym typeface="Symbol" pitchFamily="18" charset="2"/>
              </a:rPr>
              <a:t> 7 </a:t>
            </a:r>
            <a:r>
              <a:rPr lang="en-US" sz="2800">
                <a:solidFill>
                  <a:srgbClr val="FF0000"/>
                </a:solidFill>
                <a:sym typeface="Symbol" pitchFamily="18" charset="2"/>
              </a:rPr>
              <a:t>3</a:t>
            </a:r>
            <a:r>
              <a:rPr lang="en-US" sz="2800">
                <a:solidFill>
                  <a:srgbClr val="FF0000"/>
                </a:solidFill>
              </a:rPr>
              <a:t> K</a:t>
            </a:r>
            <a:r>
              <a:rPr lang="en-US" sz="2800">
                <a:solidFill>
                  <a:srgbClr val="FF0000"/>
                </a:solidFill>
                <a:sym typeface="Symbol" pitchFamily="18" charset="2"/>
              </a:rPr>
              <a:t>    </a:t>
            </a:r>
            <a:r>
              <a:rPr lang="en-US" sz="2800">
                <a:sym typeface="Symbol" pitchFamily="18" charset="2"/>
              </a:rPr>
              <a:t>Junk</a:t>
            </a:r>
            <a:endParaRPr lang="en-US" sz="2800"/>
          </a:p>
        </p:txBody>
      </p:sp>
      <p:sp>
        <p:nvSpPr>
          <p:cNvPr id="29700" name="Text Box 4"/>
          <p:cNvSpPr txBox="1">
            <a:spLocks noChangeArrowheads="1"/>
          </p:cNvSpPr>
          <p:nvPr/>
        </p:nvSpPr>
        <p:spPr bwMode="auto">
          <a:xfrm>
            <a:off x="3657600" y="2286000"/>
            <a:ext cx="5562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Microstate                Macrostate</a:t>
            </a:r>
          </a:p>
        </p:txBody>
      </p:sp>
      <p:sp>
        <p:nvSpPr>
          <p:cNvPr id="29701" name="Line 5"/>
          <p:cNvSpPr>
            <a:spLocks noChangeShapeType="1"/>
          </p:cNvSpPr>
          <p:nvPr/>
        </p:nvSpPr>
        <p:spPr bwMode="auto">
          <a:xfrm>
            <a:off x="1219200" y="2895600"/>
            <a:ext cx="746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2" name="Text Box 6"/>
          <p:cNvSpPr txBox="1">
            <a:spLocks noChangeArrowheads="1"/>
          </p:cNvSpPr>
          <p:nvPr/>
        </p:nvSpPr>
        <p:spPr bwMode="auto">
          <a:xfrm>
            <a:off x="1219200" y="3048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t>Entropy can be defined in terms of </a:t>
            </a:r>
            <a:r>
              <a:rPr lang="en-US" sz="3200" i="1"/>
              <a:t>microstates</a:t>
            </a:r>
            <a:r>
              <a:rPr lang="en-US" sz="3200"/>
              <a:t> and </a:t>
            </a:r>
            <a:r>
              <a:rPr lang="en-US" sz="3200" i="1"/>
              <a:t>macrostates</a:t>
            </a:r>
            <a:r>
              <a:rPr lang="en-US" sz="320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
          <p:cNvSpPr>
            <a:spLocks noChangeArrowheads="1"/>
          </p:cNvSpPr>
          <p:nvPr/>
        </p:nvSpPr>
        <p:spPr bwMode="auto">
          <a:xfrm>
            <a:off x="3505200" y="457200"/>
            <a:ext cx="5105400" cy="1905000"/>
          </a:xfrm>
          <a:prstGeom prst="wedgeRoundRectCallout">
            <a:avLst>
              <a:gd name="adj1" fmla="val -52741"/>
              <a:gd name="adj2" fmla="val 128218"/>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The more microstates a macrostate can have, the higher its entropy.</a:t>
            </a:r>
          </a:p>
        </p:txBody>
      </p:sp>
      <p:pic>
        <p:nvPicPr>
          <p:cNvPr id="30723" name="Picture 4" descr="madscientist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886200"/>
            <a:ext cx="14192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lackjac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3"/>
          <p:cNvSpPr>
            <a:spLocks noChangeArrowheads="1"/>
          </p:cNvSpPr>
          <p:nvPr/>
        </p:nvSpPr>
        <p:spPr bwMode="auto">
          <a:xfrm>
            <a:off x="4800600" y="0"/>
            <a:ext cx="4343400" cy="1447800"/>
          </a:xfrm>
          <a:prstGeom prst="wedgeRoundRectCallout">
            <a:avLst>
              <a:gd name="adj1" fmla="val -89144"/>
              <a:gd name="adj2" fmla="val 58880"/>
              <a:gd name="adj3" fmla="val 16667"/>
            </a:avLst>
          </a:prstGeom>
          <a:solidFill>
            <a:srgbClr val="92D050"/>
          </a:solidFill>
          <a:ln w="9525">
            <a:solidFill>
              <a:schemeClr val="tx1"/>
            </a:solidFill>
            <a:miter lim="800000"/>
            <a:headEnd/>
            <a:tailEnd/>
          </a:ln>
        </p:spPr>
        <p:txBody>
          <a:bodyPr/>
          <a:lstStyle/>
          <a:p>
            <a:pPr algn="ctr"/>
            <a:r>
              <a:rPr lang="en-US" sz="2400"/>
              <a:t>Hey, wake up!  The law of entropy says you’re probably going to get junk.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lstStyle/>
          <a:p>
            <a:pPr>
              <a:defRPr/>
            </a:pPr>
            <a:r>
              <a:rPr lang="en-US" dirty="0" smtClean="0"/>
              <a:t>ENTROPY (S)</a:t>
            </a:r>
            <a:endParaRPr lang="en-US" dirty="0"/>
          </a:p>
        </p:txBody>
      </p:sp>
      <p:sp>
        <p:nvSpPr>
          <p:cNvPr id="3" name="Content Placeholder 2"/>
          <p:cNvSpPr>
            <a:spLocks noGrp="1" noRot="1" noChangeAspect="1" noMove="1" noResize="1" noEditPoints="1" noAdjustHandles="1" noChangeArrowheads="1" noChangeShapeType="1" noTextEdit="1"/>
          </p:cNvSpPr>
          <p:nvPr>
            <p:ph idx="1"/>
          </p:nvPr>
        </p:nvSpPr>
        <p:spPr>
          <a:xfrm>
            <a:off x="990600" y="1447800"/>
            <a:ext cx="8153400" cy="4800600"/>
          </a:xfrm>
          <a:blipFill rotWithShape="1">
            <a:blip r:embed="rId2"/>
            <a:stretch>
              <a:fillRect t="-1144" r="-449"/>
            </a:stretch>
          </a:blipFill>
          <a:extLst/>
        </p:spPr>
        <p:txBody>
          <a:bodyPr/>
          <a:lstStyle/>
          <a:p>
            <a:pPr>
              <a:defRPr/>
            </a:pPr>
            <a:r>
              <a:rPr lang="en-US">
                <a:noFill/>
              </a:rPr>
              <a:t> </a:t>
            </a:r>
          </a:p>
        </p:txBody>
      </p:sp>
      <p:sp>
        <p:nvSpPr>
          <p:cNvPr id="4" name="Right Brace 3"/>
          <p:cNvSpPr/>
          <p:nvPr/>
        </p:nvSpPr>
        <p:spPr>
          <a:xfrm rot="5400000">
            <a:off x="2705100" y="4229100"/>
            <a:ext cx="533400" cy="2438400"/>
          </a:xfrm>
          <a:prstGeom prst="righ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Right Brace 4"/>
          <p:cNvSpPr/>
          <p:nvPr/>
        </p:nvSpPr>
        <p:spPr>
          <a:xfrm rot="5400000">
            <a:off x="5219700" y="4762500"/>
            <a:ext cx="533400" cy="1371600"/>
          </a:xfrm>
          <a:prstGeom prst="rightBrace">
            <a:avLst/>
          </a:prstGeom>
          <a:ln w="4445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TextBox 5"/>
          <p:cNvSpPr txBox="1">
            <a:spLocks noChangeArrowheads="1"/>
          </p:cNvSpPr>
          <p:nvPr/>
        </p:nvSpPr>
        <p:spPr bwMode="auto">
          <a:xfrm>
            <a:off x="2057400" y="56388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solidFill>
                  <a:srgbClr val="C00000"/>
                </a:solidFill>
              </a:rPr>
              <a:t>2 mol gas</a:t>
            </a:r>
          </a:p>
        </p:txBody>
      </p:sp>
      <p:sp>
        <p:nvSpPr>
          <p:cNvPr id="7" name="TextBox 6"/>
          <p:cNvSpPr txBox="1">
            <a:spLocks noChangeArrowheads="1"/>
          </p:cNvSpPr>
          <p:nvPr/>
        </p:nvSpPr>
        <p:spPr bwMode="auto">
          <a:xfrm>
            <a:off x="4648200" y="56388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solidFill>
                  <a:srgbClr val="C00000"/>
                </a:solidFill>
              </a:rPr>
              <a:t>1 mol solid</a:t>
            </a:r>
          </a:p>
        </p:txBody>
      </p:sp>
      <p:cxnSp>
        <p:nvCxnSpPr>
          <p:cNvPr id="9" name="Straight Arrow Connector 8"/>
          <p:cNvCxnSpPr>
            <a:endCxn id="7" idx="1"/>
          </p:cNvCxnSpPr>
          <p:nvPr/>
        </p:nvCxnSpPr>
        <p:spPr>
          <a:xfrm>
            <a:off x="3886200" y="5900738"/>
            <a:ext cx="762000" cy="0"/>
          </a:xfrm>
          <a:prstGeom prst="straightConnector1">
            <a:avLst/>
          </a:prstGeom>
          <a:ln w="444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371600" y="3306763"/>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solidFill>
                  <a:srgbClr val="002060"/>
                </a:solidFill>
              </a:rPr>
              <a:t>Solids     Liquids    Solutions    Gases</a:t>
            </a:r>
          </a:p>
        </p:txBody>
      </p:sp>
      <p:sp>
        <p:nvSpPr>
          <p:cNvPr id="33795" name="Line 3"/>
          <p:cNvSpPr>
            <a:spLocks noChangeShapeType="1"/>
          </p:cNvSpPr>
          <p:nvPr/>
        </p:nvSpPr>
        <p:spPr bwMode="auto">
          <a:xfrm>
            <a:off x="2057400" y="2566988"/>
            <a:ext cx="5562600" cy="0"/>
          </a:xfrm>
          <a:prstGeom prst="line">
            <a:avLst/>
          </a:prstGeom>
          <a:noFill/>
          <a:ln w="79375">
            <a:solidFill>
              <a:srgbClr val="FF66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 name="Text Box 4"/>
          <p:cNvSpPr txBox="1">
            <a:spLocks noChangeArrowheads="1"/>
          </p:cNvSpPr>
          <p:nvPr/>
        </p:nvSpPr>
        <p:spPr bwMode="auto">
          <a:xfrm>
            <a:off x="2514600" y="1752600"/>
            <a:ext cx="472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4000" dirty="0">
                <a:solidFill>
                  <a:schemeClr val="tx1">
                    <a:lumMod val="95000"/>
                    <a:lumOff val="5000"/>
                  </a:schemeClr>
                </a:solidFill>
              </a:rPr>
              <a:t>Increasing Entropy</a:t>
            </a:r>
          </a:p>
        </p:txBody>
      </p:sp>
      <p:sp>
        <p:nvSpPr>
          <p:cNvPr id="33797" name="Text Box 5"/>
          <p:cNvSpPr txBox="1">
            <a:spLocks noChangeArrowheads="1"/>
          </p:cNvSpPr>
          <p:nvPr/>
        </p:nvSpPr>
        <p:spPr bwMode="auto">
          <a:xfrm>
            <a:off x="1524000" y="4449763"/>
            <a:ext cx="754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solidFill>
                  <a:srgbClr val="00B050"/>
                </a:solidFill>
              </a:rPr>
              <a:t>Fewer Particles         More Particles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8001000" cy="1143000"/>
          </a:xfrm>
        </p:spPr>
        <p:txBody>
          <a:bodyPr>
            <a:normAutofit fontScale="90000"/>
          </a:bodyPr>
          <a:lstStyle/>
          <a:p>
            <a:pPr>
              <a:defRPr/>
            </a:pPr>
            <a:r>
              <a:rPr lang="en-US" sz="3100" dirty="0">
                <a:effectLst/>
              </a:rPr>
              <a:t>An </a:t>
            </a:r>
            <a:r>
              <a:rPr lang="en-US" sz="3100" u="sng" dirty="0">
                <a:effectLst/>
              </a:rPr>
              <a:t>increase</a:t>
            </a:r>
            <a:r>
              <a:rPr lang="en-US" sz="3100" dirty="0">
                <a:effectLst/>
              </a:rPr>
              <a:t> in disorder (entropy) can result from</a:t>
            </a:r>
            <a:r>
              <a:rPr lang="en-US" sz="3100" dirty="0" smtClean="0">
                <a:effectLst/>
              </a:rPr>
              <a:t>:</a:t>
            </a:r>
            <a:r>
              <a:rPr lang="en-US" dirty="0">
                <a:effectLst/>
              </a:rPr>
              <a:t/>
            </a:r>
            <a:br>
              <a:rPr lang="en-US" dirty="0">
                <a:effectLst/>
              </a:rPr>
            </a:br>
            <a:endParaRPr lang="en-US" dirty="0"/>
          </a:p>
        </p:txBody>
      </p:sp>
      <p:sp>
        <p:nvSpPr>
          <p:cNvPr id="3" name="Content Placeholder 2"/>
          <p:cNvSpPr>
            <a:spLocks noGrp="1"/>
          </p:cNvSpPr>
          <p:nvPr>
            <p:ph idx="1"/>
          </p:nvPr>
        </p:nvSpPr>
        <p:spPr>
          <a:xfrm>
            <a:off x="1066800" y="1143000"/>
            <a:ext cx="7867650" cy="4800600"/>
          </a:xfrm>
        </p:spPr>
        <p:txBody>
          <a:bodyPr/>
          <a:lstStyle/>
          <a:p>
            <a:r>
              <a:rPr lang="en-US" sz="2800" smtClean="0"/>
              <a:t>Mixing different types of particles (e.g. the dissolving of sugar in water)</a:t>
            </a:r>
          </a:p>
          <a:p>
            <a:r>
              <a:rPr lang="en-US" sz="2800" smtClean="0"/>
              <a:t>A change in state where the distance between particles increases (e.g. liquid water </a:t>
            </a:r>
            <a:r>
              <a:rPr lang="en-US" sz="2800" smtClean="0">
                <a:sym typeface="Symbol" pitchFamily="18" charset="2"/>
              </a:rPr>
              <a:t></a:t>
            </a:r>
            <a:r>
              <a:rPr lang="en-US" sz="2800" smtClean="0"/>
              <a:t> steam)</a:t>
            </a:r>
          </a:p>
          <a:p>
            <a:r>
              <a:rPr lang="en-US" sz="2800" smtClean="0"/>
              <a:t>The increased movement of particles (e.g. heating a liquid or gas)</a:t>
            </a:r>
          </a:p>
          <a:p>
            <a:r>
              <a:rPr lang="en-US" sz="2800" smtClean="0"/>
              <a:t>Increasing the number of particles, e.g. 2H</a:t>
            </a:r>
            <a:r>
              <a:rPr lang="en-US" sz="2800" baseline="-25000" smtClean="0"/>
              <a:t>2</a:t>
            </a:r>
            <a:r>
              <a:rPr lang="en-US" sz="2800" smtClean="0"/>
              <a:t>O</a:t>
            </a:r>
            <a:r>
              <a:rPr lang="en-US" sz="2800" baseline="-25000" smtClean="0"/>
              <a:t>2</a:t>
            </a:r>
            <a:r>
              <a:rPr lang="en-US" sz="2800" smtClean="0"/>
              <a:t>(l) </a:t>
            </a:r>
            <a:r>
              <a:rPr lang="en-US" sz="2800" smtClean="0">
                <a:sym typeface="Symbol" pitchFamily="18" charset="2"/>
              </a:rPr>
              <a:t></a:t>
            </a:r>
            <a:r>
              <a:rPr lang="en-US" sz="2800" smtClean="0"/>
              <a:t> 2H</a:t>
            </a:r>
            <a:r>
              <a:rPr lang="en-US" sz="2800" baseline="-25000" smtClean="0"/>
              <a:t>2</a:t>
            </a:r>
            <a:r>
              <a:rPr lang="en-US" sz="2800" smtClean="0"/>
              <a:t>O(l) + O</a:t>
            </a:r>
            <a:r>
              <a:rPr lang="en-US" sz="2800" baseline="-25000" smtClean="0"/>
              <a:t>2</a:t>
            </a:r>
            <a:r>
              <a:rPr lang="en-US" sz="2800" smtClean="0"/>
              <a:t>(g)</a:t>
            </a:r>
            <a:br>
              <a:rPr lang="en-US" sz="2800" smtClean="0"/>
            </a:br>
            <a:endParaRPr lang="en-US" sz="2800" smtClean="0"/>
          </a:p>
          <a:p>
            <a:r>
              <a:rPr lang="en-US" sz="2400" smtClean="0"/>
              <a:t>Note: </a:t>
            </a:r>
            <a:r>
              <a:rPr lang="en-US" sz="2400" i="1" smtClean="0"/>
              <a:t>The greatest increase in disorder is usually found where the number of particles in the gaseous state increases.</a:t>
            </a: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1450" cy="1143000"/>
          </a:xfrm>
        </p:spPr>
        <p:txBody>
          <a:bodyPr>
            <a:normAutofit fontScale="90000"/>
          </a:bodyPr>
          <a:lstStyle/>
          <a:p>
            <a:pPr>
              <a:defRPr/>
            </a:pPr>
            <a:r>
              <a:rPr lang="en-US" b="1" dirty="0">
                <a:effectLst/>
              </a:rPr>
              <a:t>ABSOUTE ENTROPY </a:t>
            </a:r>
            <a:r>
              <a:rPr lang="en-US" b="1" dirty="0" smtClean="0">
                <a:effectLst/>
              </a:rPr>
              <a:t>VALUES</a:t>
            </a:r>
            <a:endParaRPr lang="en-US" dirty="0"/>
          </a:p>
        </p:txBody>
      </p:sp>
      <p:sp>
        <p:nvSpPr>
          <p:cNvPr id="3" name="Content Placeholder 2"/>
          <p:cNvSpPr>
            <a:spLocks noGrp="1"/>
          </p:cNvSpPr>
          <p:nvPr>
            <p:ph idx="1"/>
          </p:nvPr>
        </p:nvSpPr>
        <p:spPr>
          <a:xfrm>
            <a:off x="1143000" y="1219200"/>
            <a:ext cx="7791450" cy="5029200"/>
          </a:xfrm>
        </p:spPr>
        <p:txBody>
          <a:bodyPr/>
          <a:lstStyle/>
          <a:p>
            <a:r>
              <a:rPr lang="en-US" sz="2800" smtClean="0"/>
              <a:t>The standard entropy of a substance is the entropy change per mole that results from heating the substance from 0 K to the standard temperature of 298 K.  </a:t>
            </a:r>
          </a:p>
          <a:p>
            <a:r>
              <a:rPr lang="en-US" sz="2800" smtClean="0"/>
              <a:t>Unlike enthalpy, absolute values of entropy </a:t>
            </a:r>
            <a:r>
              <a:rPr lang="en-US" sz="2800" i="1" smtClean="0"/>
              <a:t>can</a:t>
            </a:r>
            <a:r>
              <a:rPr lang="en-US" sz="2800" smtClean="0"/>
              <a:t> be measured.  </a:t>
            </a:r>
          </a:p>
          <a:p>
            <a:r>
              <a:rPr lang="en-US" sz="2800" smtClean="0"/>
              <a:t>The standard entropy change for a reaction can then be determined by calculating the difference between the entropy of the products and the reactants.</a:t>
            </a:r>
          </a:p>
        </p:txBody>
      </p:sp>
      <p:graphicFrame>
        <p:nvGraphicFramePr>
          <p:cNvPr id="4" name="Object 3"/>
          <p:cNvGraphicFramePr>
            <a:graphicFrameLocks noChangeAspect="1"/>
          </p:cNvGraphicFramePr>
          <p:nvPr/>
        </p:nvGraphicFramePr>
        <p:xfrm>
          <a:off x="2317750" y="5791200"/>
          <a:ext cx="5683250" cy="876300"/>
        </p:xfrm>
        <a:graphic>
          <a:graphicData uri="http://schemas.openxmlformats.org/presentationml/2006/ole">
            <mc:AlternateContent xmlns:mc="http://schemas.openxmlformats.org/markup-compatibility/2006">
              <mc:Choice xmlns:v="urn:schemas-microsoft-com:vml" Requires="v">
                <p:oleObj spid="_x0000_s35853" name="Equation" r:id="rId3" imgW="1651000" imgH="254000" progId="Equation.3">
                  <p:embed/>
                </p:oleObj>
              </mc:Choice>
              <mc:Fallback>
                <p:oleObj name="Equation" r:id="rId3" imgW="1651000" imgH="254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0" y="5791200"/>
                        <a:ext cx="5683250" cy="87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noAutofit/>
          </a:bodyPr>
          <a:lstStyle/>
          <a:p>
            <a:pPr>
              <a:defRPr/>
            </a:pPr>
            <a:r>
              <a:rPr lang="en-US" sz="2500" b="1" dirty="0">
                <a:effectLst/>
              </a:rPr>
              <a:t>Example:</a:t>
            </a:r>
            <a:r>
              <a:rPr lang="en-US" sz="2500" dirty="0">
                <a:effectLst/>
              </a:rPr>
              <a:t> Determine the entropy change for the formation of ammonia from hydrogen and nitrogen. </a:t>
            </a:r>
            <a:endParaRPr lang="en-US" sz="2500" dirty="0"/>
          </a:p>
        </p:txBody>
      </p:sp>
      <p:sp>
        <p:nvSpPr>
          <p:cNvPr id="3" name="Content Placeholder 2"/>
          <p:cNvSpPr>
            <a:spLocks noGrp="1"/>
          </p:cNvSpPr>
          <p:nvPr>
            <p:ph idx="1"/>
          </p:nvPr>
        </p:nvSpPr>
        <p:spPr>
          <a:xfrm>
            <a:off x="1219200" y="1447800"/>
            <a:ext cx="7715250" cy="5257800"/>
          </a:xfrm>
        </p:spPr>
        <p:txBody>
          <a:bodyPr/>
          <a:lstStyle/>
          <a:p>
            <a:pPr marL="82550" indent="0">
              <a:buFont typeface="Wingdings 2" pitchFamily="18" charset="2"/>
              <a:buNone/>
              <a:defRPr/>
            </a:pPr>
            <a:r>
              <a:rPr lang="en-US" sz="2800" dirty="0" smtClean="0">
                <a:solidFill>
                  <a:srgbClr val="002060"/>
                </a:solidFill>
              </a:rPr>
              <a:t>3H</a:t>
            </a:r>
            <a:r>
              <a:rPr lang="en-US" sz="2800" baseline="-25000" dirty="0" smtClean="0">
                <a:solidFill>
                  <a:srgbClr val="002060"/>
                </a:solidFill>
              </a:rPr>
              <a:t>2</a:t>
            </a:r>
            <a:r>
              <a:rPr lang="en-US" sz="2800" dirty="0" smtClean="0">
                <a:solidFill>
                  <a:srgbClr val="002060"/>
                </a:solidFill>
              </a:rPr>
              <a:t>(g) + N</a:t>
            </a:r>
            <a:r>
              <a:rPr lang="en-US" sz="2800" baseline="-25000" dirty="0" smtClean="0">
                <a:solidFill>
                  <a:srgbClr val="002060"/>
                </a:solidFill>
              </a:rPr>
              <a:t>2</a:t>
            </a:r>
            <a:r>
              <a:rPr lang="en-US" sz="2800" dirty="0" smtClean="0">
                <a:solidFill>
                  <a:srgbClr val="002060"/>
                </a:solidFill>
              </a:rPr>
              <a:t>(g) </a:t>
            </a:r>
            <a:r>
              <a:rPr lang="en-US" sz="2800" dirty="0" smtClean="0">
                <a:solidFill>
                  <a:srgbClr val="002060"/>
                </a:solidFill>
                <a:sym typeface="Symbol"/>
              </a:rPr>
              <a:t> 2NH</a:t>
            </a:r>
            <a:r>
              <a:rPr lang="en-US" sz="2800" baseline="-25000" dirty="0" smtClean="0">
                <a:solidFill>
                  <a:srgbClr val="002060"/>
                </a:solidFill>
                <a:sym typeface="Symbol"/>
              </a:rPr>
              <a:t>3</a:t>
            </a:r>
            <a:r>
              <a:rPr lang="en-US" sz="2800" dirty="0" smtClean="0">
                <a:solidFill>
                  <a:srgbClr val="002060"/>
                </a:solidFill>
                <a:sym typeface="Symbol"/>
              </a:rPr>
              <a:t>(g)</a:t>
            </a:r>
          </a:p>
          <a:p>
            <a:pPr>
              <a:defRPr/>
            </a:pPr>
            <a:endParaRPr lang="en-US" sz="2800" baseline="-25000" dirty="0" smtClean="0">
              <a:sym typeface="Symbol"/>
            </a:endParaRPr>
          </a:p>
          <a:p>
            <a:pPr marL="82550" indent="0">
              <a:buFont typeface="Wingdings 2" pitchFamily="18" charset="2"/>
              <a:buNone/>
              <a:defRPr/>
            </a:pPr>
            <a:r>
              <a:rPr lang="en-US" sz="2800" dirty="0" smtClean="0">
                <a:sym typeface="Symbol"/>
              </a:rPr>
              <a:t>S for hydrogen, nitrogen and ammonia are respectively 131, 192 and 192 J mol</a:t>
            </a:r>
            <a:r>
              <a:rPr lang="en-US" sz="2800" baseline="30000" dirty="0" smtClean="0">
                <a:sym typeface="Symbol"/>
              </a:rPr>
              <a:t>-1</a:t>
            </a:r>
            <a:r>
              <a:rPr lang="en-US" sz="2800" dirty="0" smtClean="0">
                <a:sym typeface="Symbol"/>
              </a:rPr>
              <a:t> K</a:t>
            </a:r>
            <a:r>
              <a:rPr lang="en-US" sz="2800" baseline="30000" dirty="0" smtClean="0">
                <a:sym typeface="Symbol"/>
              </a:rPr>
              <a:t>-1</a:t>
            </a:r>
            <a:endParaRPr lang="en-US" sz="2800" baseline="30000" dirty="0">
              <a:sym typeface="Symbol"/>
            </a:endParaRPr>
          </a:p>
          <a:p>
            <a:pPr marL="82550" indent="0">
              <a:buFont typeface="Wingdings 2" pitchFamily="18" charset="2"/>
              <a:buNone/>
              <a:defRPr/>
            </a:pPr>
            <a:endParaRPr lang="en-US" sz="2800" baseline="30000" dirty="0" smtClean="0">
              <a:sym typeface="Symbol"/>
            </a:endParaRPr>
          </a:p>
          <a:p>
            <a:pPr marL="82550" indent="0">
              <a:buFont typeface="Wingdings 2" pitchFamily="18" charset="2"/>
              <a:buNone/>
              <a:defRPr/>
            </a:pPr>
            <a:r>
              <a:rPr lang="en-US" sz="2800" dirty="0" smtClean="0">
                <a:sym typeface="Symbol"/>
              </a:rPr>
              <a:t>Therefore per mole of reaction</a:t>
            </a:r>
          </a:p>
          <a:p>
            <a:pPr marL="403225" lvl="1" indent="0">
              <a:buFont typeface="Verdana" pitchFamily="34" charset="0"/>
              <a:buNone/>
              <a:defRPr/>
            </a:pPr>
            <a:r>
              <a:rPr lang="en-US" dirty="0" smtClean="0">
                <a:latin typeface="Times New Roman"/>
                <a:cs typeface="Times New Roman"/>
                <a:sym typeface="Symbol"/>
              </a:rPr>
              <a:t>∆</a:t>
            </a:r>
            <a:r>
              <a:rPr lang="en-US" dirty="0" smtClean="0">
                <a:sym typeface="Symbol"/>
              </a:rPr>
              <a:t> S = [2(192)] – [3(131) + 192]</a:t>
            </a:r>
          </a:p>
          <a:p>
            <a:pPr marL="403225" lvl="1" indent="0">
              <a:buFont typeface="Verdana" pitchFamily="34" charset="0"/>
              <a:buNone/>
              <a:defRPr/>
            </a:pPr>
            <a:r>
              <a:rPr lang="en-US" dirty="0" smtClean="0">
                <a:latin typeface="Times New Roman"/>
                <a:cs typeface="Times New Roman"/>
                <a:sym typeface="Symbol"/>
              </a:rPr>
              <a:t>∆</a:t>
            </a:r>
            <a:r>
              <a:rPr lang="en-US" dirty="0" smtClean="0">
                <a:sym typeface="Symbol"/>
              </a:rPr>
              <a:t> S = </a:t>
            </a:r>
            <a:r>
              <a:rPr lang="en-US" b="1" dirty="0" smtClean="0">
                <a:solidFill>
                  <a:srgbClr val="C00000"/>
                </a:solidFill>
                <a:sym typeface="Symbol"/>
              </a:rPr>
              <a:t>-201 J mol</a:t>
            </a:r>
            <a:r>
              <a:rPr lang="en-US" b="1" baseline="30000" dirty="0" smtClean="0">
                <a:solidFill>
                  <a:srgbClr val="C00000"/>
                </a:solidFill>
                <a:sym typeface="Symbol"/>
              </a:rPr>
              <a:t>-1</a:t>
            </a:r>
            <a:r>
              <a:rPr lang="en-US" b="1" dirty="0" smtClean="0">
                <a:solidFill>
                  <a:srgbClr val="C00000"/>
                </a:solidFill>
                <a:sym typeface="Symbol"/>
              </a:rPr>
              <a:t> K</a:t>
            </a:r>
            <a:r>
              <a:rPr lang="en-US" b="1" baseline="30000" dirty="0" smtClean="0">
                <a:solidFill>
                  <a:srgbClr val="C00000"/>
                </a:solidFill>
                <a:sym typeface="Symbol"/>
              </a:rPr>
              <a:t>-1</a:t>
            </a:r>
            <a:endParaRPr lang="en-US" b="1" dirty="0" smtClean="0">
              <a:solidFill>
                <a:srgbClr val="C00000"/>
              </a:solidFill>
              <a:sym typeface="Symbol"/>
            </a:endParaRPr>
          </a:p>
          <a:p>
            <a:pPr marL="82550" indent="0">
              <a:buFont typeface="Wingdings 2" pitchFamily="18" charset="2"/>
              <a:buNone/>
              <a:defRPr/>
            </a:pPr>
            <a:endParaRPr lang="en-US" sz="2800" baseline="-25000" dirty="0" smtClean="0">
              <a:sym typeface="Symbol"/>
            </a:endParaRPr>
          </a:p>
          <a:p>
            <a:pPr marL="82550" indent="0">
              <a:buFont typeface="Wingdings 2" pitchFamily="18" charset="2"/>
              <a:buNone/>
              <a:defRPr/>
            </a:pPr>
            <a:r>
              <a:rPr lang="en-US" sz="2800" dirty="0" smtClean="0">
                <a:sym typeface="Symbol"/>
              </a:rPr>
              <a:t>Or per mole of ammonia </a:t>
            </a:r>
          </a:p>
          <a:p>
            <a:pPr marL="403225" lvl="1" indent="0">
              <a:buFont typeface="Verdana" pitchFamily="34" charset="0"/>
              <a:buNone/>
              <a:defRPr/>
            </a:pPr>
            <a:r>
              <a:rPr lang="en-US" dirty="0" smtClean="0">
                <a:latin typeface="Times New Roman"/>
                <a:cs typeface="Times New Roman"/>
                <a:sym typeface="Symbol"/>
              </a:rPr>
              <a:t>∆</a:t>
            </a:r>
            <a:r>
              <a:rPr lang="en-US" dirty="0" smtClean="0">
                <a:sym typeface="Symbol"/>
              </a:rPr>
              <a:t> S = -201/2 =-100.5 ≈ </a:t>
            </a:r>
            <a:r>
              <a:rPr lang="en-US" b="1" dirty="0" smtClean="0">
                <a:sym typeface="Symbol"/>
              </a:rPr>
              <a:t>-101 J mol</a:t>
            </a:r>
            <a:r>
              <a:rPr lang="en-US" b="1" baseline="30000" dirty="0" smtClean="0">
                <a:sym typeface="Symbol"/>
              </a:rPr>
              <a:t>-1</a:t>
            </a:r>
            <a:r>
              <a:rPr lang="en-US" b="1" dirty="0" smtClean="0">
                <a:sym typeface="Symbol"/>
              </a:rPr>
              <a:t> K</a:t>
            </a:r>
            <a:r>
              <a:rPr lang="en-US" b="1" baseline="30000" dirty="0" smtClean="0">
                <a:sym typeface="Symbol"/>
              </a:rPr>
              <a:t>-1</a:t>
            </a:r>
            <a:endParaRPr lang="en-US" b="1" dirty="0" smtClean="0">
              <a:sym typeface="Symbol"/>
            </a:endParaRPr>
          </a:p>
          <a:p>
            <a:pPr lvl="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ed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58825"/>
            <a:ext cx="74676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1219200" y="762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solidFill>
                  <a:srgbClr val="002060"/>
                </a:solidFill>
              </a:rPr>
              <a:t>Is this your room?</a:t>
            </a:r>
          </a:p>
        </p:txBody>
      </p:sp>
      <p:sp>
        <p:nvSpPr>
          <p:cNvPr id="10244" name="TextBox 3"/>
          <p:cNvSpPr txBox="1">
            <a:spLocks noChangeArrowheads="1"/>
          </p:cNvSpPr>
          <p:nvPr/>
        </p:nvSpPr>
        <p:spPr bwMode="auto">
          <a:xfrm>
            <a:off x="1905000" y="61722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r" eaLnBrk="1" hangingPunct="1"/>
            <a:r>
              <a:rPr lang="en-US" sz="2800">
                <a:solidFill>
                  <a:srgbClr val="002060"/>
                </a:solidFill>
              </a:rPr>
              <a:t>Then you already know about entropy.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lstStyle/>
          <a:p>
            <a:pPr>
              <a:defRPr/>
            </a:pPr>
            <a:r>
              <a:rPr lang="en-US" b="1" dirty="0">
                <a:effectLst/>
              </a:rPr>
              <a:t>SPONTANEITY</a:t>
            </a:r>
            <a:endParaRPr lang="en-US" dirty="0"/>
          </a:p>
        </p:txBody>
      </p:sp>
      <p:sp>
        <p:nvSpPr>
          <p:cNvPr id="37891" name="Content Placeholder 2"/>
          <p:cNvSpPr>
            <a:spLocks noGrp="1"/>
          </p:cNvSpPr>
          <p:nvPr>
            <p:ph idx="1"/>
          </p:nvPr>
        </p:nvSpPr>
        <p:spPr>
          <a:xfrm>
            <a:off x="1219200" y="1447800"/>
            <a:ext cx="7162800" cy="4800600"/>
          </a:xfrm>
        </p:spPr>
        <p:txBody>
          <a:bodyPr/>
          <a:lstStyle/>
          <a:p>
            <a:r>
              <a:rPr lang="en-US" smtClean="0"/>
              <a:t>a reaction is said to be spontaneous if it causes a system to move from a less stable to a more stable state.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lstStyle/>
          <a:p>
            <a:pPr>
              <a:defRPr/>
            </a:pPr>
            <a:r>
              <a:rPr lang="en-US" b="1" dirty="0">
                <a:effectLst/>
              </a:rPr>
              <a:t>SPONTANEITY</a:t>
            </a:r>
            <a:endParaRPr lang="en-US" dirty="0"/>
          </a:p>
        </p:txBody>
      </p:sp>
      <p:sp>
        <p:nvSpPr>
          <p:cNvPr id="3" name="Content Placeholder 2"/>
          <p:cNvSpPr>
            <a:spLocks noGrp="1"/>
          </p:cNvSpPr>
          <p:nvPr>
            <p:ph idx="1"/>
          </p:nvPr>
        </p:nvSpPr>
        <p:spPr>
          <a:xfrm>
            <a:off x="1219200" y="1447800"/>
            <a:ext cx="7715250" cy="4800600"/>
          </a:xfrm>
        </p:spPr>
        <p:txBody>
          <a:bodyPr/>
          <a:lstStyle/>
          <a:p>
            <a:pPr>
              <a:defRPr/>
            </a:pPr>
            <a:r>
              <a:rPr lang="en-US" dirty="0">
                <a:solidFill>
                  <a:srgbClr val="C00000"/>
                </a:solidFill>
                <a:latin typeface="Lucida Calligraphy" pitchFamily="66" charset="0"/>
              </a:rPr>
              <a:t>E</a:t>
            </a:r>
            <a:r>
              <a:rPr lang="en-US" dirty="0">
                <a:solidFill>
                  <a:srgbClr val="FF0000"/>
                </a:solidFill>
                <a:latin typeface="Lucida Calligraphy" pitchFamily="66" charset="0"/>
              </a:rPr>
              <a:t>n</a:t>
            </a:r>
            <a:r>
              <a:rPr lang="en-US" dirty="0">
                <a:solidFill>
                  <a:srgbClr val="C00000"/>
                </a:solidFill>
                <a:latin typeface="Lucida Calligraphy" pitchFamily="66" charset="0"/>
              </a:rPr>
              <a:t>t</a:t>
            </a:r>
            <a:r>
              <a:rPr lang="en-US" dirty="0">
                <a:solidFill>
                  <a:srgbClr val="FF0000"/>
                </a:solidFill>
                <a:latin typeface="Lucida Calligraphy" pitchFamily="66" charset="0"/>
              </a:rPr>
              <a:t>h</a:t>
            </a:r>
            <a:r>
              <a:rPr lang="en-US" dirty="0">
                <a:solidFill>
                  <a:srgbClr val="FF6600"/>
                </a:solidFill>
                <a:latin typeface="Lucida Calligraphy" pitchFamily="66" charset="0"/>
              </a:rPr>
              <a:t>a</a:t>
            </a:r>
            <a:r>
              <a:rPr lang="en-US" dirty="0">
                <a:solidFill>
                  <a:srgbClr val="FFC000"/>
                </a:solidFill>
                <a:latin typeface="Lucida Calligraphy" pitchFamily="66" charset="0"/>
              </a:rPr>
              <a:t>l</a:t>
            </a:r>
            <a:r>
              <a:rPr lang="en-US" dirty="0">
                <a:solidFill>
                  <a:srgbClr val="FF0000"/>
                </a:solidFill>
                <a:latin typeface="Lucida Calligraphy" pitchFamily="66" charset="0"/>
              </a:rPr>
              <a:t>p</a:t>
            </a:r>
            <a:r>
              <a:rPr lang="en-US" dirty="0">
                <a:solidFill>
                  <a:srgbClr val="C00000"/>
                </a:solidFill>
                <a:latin typeface="Lucida Calligraphy" pitchFamily="66" charset="0"/>
              </a:rPr>
              <a:t>y</a:t>
            </a:r>
            <a:r>
              <a:rPr lang="en-US" dirty="0"/>
              <a:t> and </a:t>
            </a:r>
            <a:r>
              <a:rPr lang="en-US" dirty="0">
                <a:solidFill>
                  <a:srgbClr val="002060"/>
                </a:solidFill>
                <a:latin typeface="Jokerman" pitchFamily="82" charset="0"/>
              </a:rPr>
              <a:t>e</a:t>
            </a:r>
            <a:r>
              <a:rPr lang="en-US" dirty="0">
                <a:solidFill>
                  <a:srgbClr val="00B050"/>
                </a:solidFill>
                <a:latin typeface="Jokerman" pitchFamily="82" charset="0"/>
              </a:rPr>
              <a:t>n</a:t>
            </a:r>
            <a:r>
              <a:rPr lang="en-US" dirty="0">
                <a:solidFill>
                  <a:srgbClr val="027C1F"/>
                </a:solidFill>
                <a:latin typeface="Jokerman" pitchFamily="82" charset="0"/>
              </a:rPr>
              <a:t>t</a:t>
            </a:r>
            <a:r>
              <a:rPr lang="en-US" dirty="0">
                <a:solidFill>
                  <a:srgbClr val="7030A0"/>
                </a:solidFill>
                <a:latin typeface="Jokerman" pitchFamily="82" charset="0"/>
              </a:rPr>
              <a:t>r</a:t>
            </a:r>
            <a:r>
              <a:rPr lang="en-US" dirty="0">
                <a:solidFill>
                  <a:srgbClr val="00B0F0"/>
                </a:solidFill>
                <a:latin typeface="Jokerman" pitchFamily="82" charset="0"/>
              </a:rPr>
              <a:t>o</a:t>
            </a:r>
            <a:r>
              <a:rPr lang="en-US" dirty="0">
                <a:solidFill>
                  <a:srgbClr val="027C1F"/>
                </a:solidFill>
                <a:latin typeface="Jokerman" pitchFamily="82" charset="0"/>
              </a:rPr>
              <a:t>p</a:t>
            </a:r>
            <a:r>
              <a:rPr lang="en-US" dirty="0">
                <a:solidFill>
                  <a:srgbClr val="7030A0"/>
                </a:solidFill>
                <a:latin typeface="Jokerman" pitchFamily="82" charset="0"/>
              </a:rPr>
              <a:t>y</a:t>
            </a:r>
            <a:r>
              <a:rPr lang="en-US" dirty="0"/>
              <a:t> are </a:t>
            </a:r>
            <a:r>
              <a:rPr lang="en-US" dirty="0" smtClean="0">
                <a:solidFill>
                  <a:schemeClr val="accent6">
                    <a:lumMod val="75000"/>
                  </a:schemeClr>
                </a:solidFill>
              </a:rPr>
              <a:t>DRIVING FORCES</a:t>
            </a:r>
            <a:r>
              <a:rPr lang="en-US" dirty="0" smtClean="0"/>
              <a:t> </a:t>
            </a:r>
            <a:r>
              <a:rPr lang="en-US" dirty="0"/>
              <a:t>for spontaneous reactions (</a:t>
            </a:r>
            <a:r>
              <a:rPr lang="en-US" dirty="0" err="1"/>
              <a:t>rxns</a:t>
            </a:r>
            <a:r>
              <a:rPr lang="en-US" dirty="0"/>
              <a:t> that </a:t>
            </a:r>
            <a:r>
              <a:rPr lang="en-US" i="1" dirty="0"/>
              <a:t>happen</a:t>
            </a:r>
            <a:r>
              <a:rPr lang="en-US" dirty="0"/>
              <a:t> at normal conditions</a:t>
            </a:r>
            <a:r>
              <a:rPr lang="en-US" dirty="0" smtClean="0"/>
              <a:t>)</a:t>
            </a:r>
            <a:br>
              <a:rPr lang="en-US" dirty="0" smtClean="0"/>
            </a:br>
            <a:endParaRPr lang="en-US" dirty="0"/>
          </a:p>
          <a:p>
            <a:pPr>
              <a:defRPr/>
            </a:pPr>
            <a:r>
              <a:rPr lang="en-US" dirty="0" smtClean="0"/>
              <a:t>It </a:t>
            </a:r>
            <a:r>
              <a:rPr lang="en-US" dirty="0"/>
              <a:t>is the interplay of these 2 driving forces that determines whether or not a physical or chemical change will actually happen.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lstStyle/>
          <a:p>
            <a:pPr>
              <a:defRPr/>
            </a:pPr>
            <a:r>
              <a:rPr lang="en-US" u="sng" dirty="0">
                <a:effectLst/>
              </a:rPr>
              <a:t>Free Energy Change (</a:t>
            </a:r>
            <a:r>
              <a:rPr lang="en-US" u="sng" dirty="0">
                <a:effectLst/>
                <a:sym typeface="Symbol"/>
              </a:rPr>
              <a:t></a:t>
            </a:r>
            <a:r>
              <a:rPr lang="en-US" u="sng" dirty="0">
                <a:effectLst/>
              </a:rPr>
              <a:t>G</a:t>
            </a:r>
            <a:r>
              <a:rPr lang="en-US" u="sng" dirty="0" smtClean="0">
                <a:effectLst/>
              </a:rPr>
              <a:t>) </a:t>
            </a:r>
            <a:endParaRPr lang="en-US" dirty="0"/>
          </a:p>
        </p:txBody>
      </p:sp>
      <p:sp>
        <p:nvSpPr>
          <p:cNvPr id="3" name="Content Placeholder 2"/>
          <p:cNvSpPr>
            <a:spLocks noGrp="1"/>
          </p:cNvSpPr>
          <p:nvPr>
            <p:ph idx="1"/>
          </p:nvPr>
        </p:nvSpPr>
        <p:spPr>
          <a:xfrm>
            <a:off x="1219200" y="1447800"/>
            <a:ext cx="7715250" cy="4800600"/>
          </a:xfrm>
        </p:spPr>
        <p:txBody>
          <a:bodyPr/>
          <a:lstStyle/>
          <a:p>
            <a:r>
              <a:rPr lang="en-US" smtClean="0"/>
              <a:t>a.k.a. Gibbs Energy Change</a:t>
            </a:r>
            <a:br>
              <a:rPr lang="en-US" smtClean="0"/>
            </a:br>
            <a:endParaRPr lang="en-US" smtClean="0"/>
          </a:p>
          <a:p>
            <a:r>
              <a:rPr lang="en-US" smtClean="0"/>
              <a:t>relates </a:t>
            </a:r>
            <a:r>
              <a:rPr lang="en-US" smtClean="0">
                <a:solidFill>
                  <a:srgbClr val="C00000"/>
                </a:solidFill>
                <a:latin typeface="Lucida Calligraphy" pitchFamily="66" charset="0"/>
              </a:rPr>
              <a:t>e</a:t>
            </a:r>
            <a:r>
              <a:rPr lang="en-US" smtClean="0">
                <a:solidFill>
                  <a:srgbClr val="FF0000"/>
                </a:solidFill>
                <a:latin typeface="Lucida Calligraphy" pitchFamily="66" charset="0"/>
              </a:rPr>
              <a:t>n</a:t>
            </a:r>
            <a:r>
              <a:rPr lang="en-US" smtClean="0">
                <a:solidFill>
                  <a:srgbClr val="C00000"/>
                </a:solidFill>
                <a:latin typeface="Lucida Calligraphy" pitchFamily="66" charset="0"/>
              </a:rPr>
              <a:t>t</a:t>
            </a:r>
            <a:r>
              <a:rPr lang="en-US" smtClean="0">
                <a:solidFill>
                  <a:srgbClr val="FF0000"/>
                </a:solidFill>
                <a:latin typeface="Lucida Calligraphy" pitchFamily="66" charset="0"/>
              </a:rPr>
              <a:t>h</a:t>
            </a:r>
            <a:r>
              <a:rPr lang="en-US" smtClean="0">
                <a:solidFill>
                  <a:srgbClr val="FF6600"/>
                </a:solidFill>
                <a:latin typeface="Lucida Calligraphy" pitchFamily="66" charset="0"/>
              </a:rPr>
              <a:t>a</a:t>
            </a:r>
            <a:r>
              <a:rPr lang="en-US" smtClean="0">
                <a:solidFill>
                  <a:srgbClr val="FFC000"/>
                </a:solidFill>
                <a:latin typeface="Lucida Calligraphy" pitchFamily="66" charset="0"/>
              </a:rPr>
              <a:t>l</a:t>
            </a:r>
            <a:r>
              <a:rPr lang="en-US" smtClean="0">
                <a:solidFill>
                  <a:srgbClr val="FF0000"/>
                </a:solidFill>
                <a:latin typeface="Lucida Calligraphy" pitchFamily="66" charset="0"/>
              </a:rPr>
              <a:t>p</a:t>
            </a:r>
            <a:r>
              <a:rPr lang="en-US" smtClean="0">
                <a:solidFill>
                  <a:srgbClr val="C00000"/>
                </a:solidFill>
                <a:latin typeface="Lucida Calligraphy" pitchFamily="66" charset="0"/>
              </a:rPr>
              <a:t>y</a:t>
            </a:r>
            <a:r>
              <a:rPr lang="en-US" smtClean="0"/>
              <a:t> and </a:t>
            </a:r>
            <a:r>
              <a:rPr lang="en-US" smtClean="0">
                <a:solidFill>
                  <a:srgbClr val="002060"/>
                </a:solidFill>
                <a:latin typeface="Jokerman" pitchFamily="82" charset="0"/>
              </a:rPr>
              <a:t>e</a:t>
            </a:r>
            <a:r>
              <a:rPr lang="en-US" smtClean="0">
                <a:solidFill>
                  <a:srgbClr val="00B050"/>
                </a:solidFill>
                <a:latin typeface="Jokerman" pitchFamily="82" charset="0"/>
              </a:rPr>
              <a:t>n</a:t>
            </a:r>
            <a:r>
              <a:rPr lang="en-US" smtClean="0">
                <a:solidFill>
                  <a:srgbClr val="027C1F"/>
                </a:solidFill>
                <a:latin typeface="Jokerman" pitchFamily="82" charset="0"/>
              </a:rPr>
              <a:t>t</a:t>
            </a:r>
            <a:r>
              <a:rPr lang="en-US" smtClean="0">
                <a:solidFill>
                  <a:srgbClr val="7030A0"/>
                </a:solidFill>
                <a:latin typeface="Jokerman" pitchFamily="82" charset="0"/>
              </a:rPr>
              <a:t>r</a:t>
            </a:r>
            <a:r>
              <a:rPr lang="en-US" smtClean="0">
                <a:solidFill>
                  <a:srgbClr val="00B0F0"/>
                </a:solidFill>
                <a:latin typeface="Jokerman" pitchFamily="82" charset="0"/>
              </a:rPr>
              <a:t>o</a:t>
            </a:r>
            <a:r>
              <a:rPr lang="en-US" smtClean="0">
                <a:solidFill>
                  <a:srgbClr val="027C1F"/>
                </a:solidFill>
                <a:latin typeface="Jokerman" pitchFamily="82" charset="0"/>
              </a:rPr>
              <a:t>p</a:t>
            </a:r>
            <a:r>
              <a:rPr lang="en-US" smtClean="0">
                <a:solidFill>
                  <a:srgbClr val="7030A0"/>
                </a:solidFill>
                <a:latin typeface="Jokerman" pitchFamily="82" charset="0"/>
              </a:rPr>
              <a:t>y</a:t>
            </a:r>
            <a:r>
              <a:rPr lang="en-US" smtClean="0"/>
              <a:t> in a way that indicates which predominates; the quantity of energy that is available or stored to do work or cause change.</a:t>
            </a:r>
          </a:p>
          <a:p>
            <a:endParaRPr lang="en-US" smtClean="0"/>
          </a:p>
        </p:txBody>
      </p:sp>
      <p:sp>
        <p:nvSpPr>
          <p:cNvPr id="4" name="Text Box 4"/>
          <p:cNvSpPr txBox="1">
            <a:spLocks noChangeArrowheads="1"/>
          </p:cNvSpPr>
          <p:nvPr/>
        </p:nvSpPr>
        <p:spPr bwMode="auto">
          <a:xfrm>
            <a:off x="2667000" y="5105400"/>
            <a:ext cx="4648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4000">
                <a:sym typeface="Symbol" pitchFamily="18" charset="2"/>
              </a:rPr>
              <a:t>G = H - TS</a:t>
            </a:r>
          </a:p>
        </p:txBody>
      </p:sp>
      <p:sp>
        <p:nvSpPr>
          <p:cNvPr id="5" name="Rectangle 5"/>
          <p:cNvSpPr>
            <a:spLocks noChangeArrowheads="1"/>
          </p:cNvSpPr>
          <p:nvPr/>
        </p:nvSpPr>
        <p:spPr bwMode="auto">
          <a:xfrm>
            <a:off x="2209800" y="4953000"/>
            <a:ext cx="4953000" cy="1066800"/>
          </a:xfrm>
          <a:prstGeom prst="rect">
            <a:avLst/>
          </a:prstGeom>
          <a:noFill/>
          <a:ln w="508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715250" cy="1143000"/>
          </a:xfrm>
        </p:spPr>
        <p:txBody>
          <a:bodyPr/>
          <a:lstStyle/>
          <a:p>
            <a:pPr>
              <a:defRPr/>
            </a:pPr>
            <a:r>
              <a:rPr lang="en-US" dirty="0">
                <a:effectLst/>
              </a:rPr>
              <a:t>Free Energy Change (</a:t>
            </a:r>
            <a:r>
              <a:rPr lang="en-US" dirty="0">
                <a:effectLst/>
                <a:sym typeface="Symbol"/>
              </a:rPr>
              <a:t></a:t>
            </a:r>
            <a:r>
              <a:rPr lang="en-US" dirty="0">
                <a:effectLst/>
              </a:rPr>
              <a:t>G</a:t>
            </a:r>
            <a:r>
              <a:rPr lang="en-US" dirty="0" smtClean="0">
                <a:effectLst/>
              </a:rPr>
              <a:t>)</a:t>
            </a:r>
            <a:endParaRPr lang="en-US" dirty="0"/>
          </a:p>
        </p:txBody>
      </p:sp>
      <p:sp>
        <p:nvSpPr>
          <p:cNvPr id="40963" name="Content Placeholder 2"/>
          <p:cNvSpPr>
            <a:spLocks noGrp="1"/>
          </p:cNvSpPr>
          <p:nvPr>
            <p:ph idx="1"/>
          </p:nvPr>
        </p:nvSpPr>
        <p:spPr>
          <a:xfrm>
            <a:off x="990600" y="1447800"/>
            <a:ext cx="8229600" cy="4800600"/>
          </a:xfrm>
        </p:spPr>
        <p:txBody>
          <a:bodyPr/>
          <a:lstStyle/>
          <a:p>
            <a:r>
              <a:rPr lang="en-US" sz="2800" smtClean="0">
                <a:sym typeface="Symbol" pitchFamily="18" charset="2"/>
              </a:rPr>
              <a:t>Spontaneous: G = (–)</a:t>
            </a:r>
            <a:br>
              <a:rPr lang="en-US" sz="2800" smtClean="0">
                <a:sym typeface="Symbol" pitchFamily="18" charset="2"/>
              </a:rPr>
            </a:br>
            <a:endParaRPr lang="en-US" sz="2800" smtClean="0">
              <a:sym typeface="Symbol" pitchFamily="18" charset="2"/>
            </a:endParaRPr>
          </a:p>
          <a:p>
            <a:r>
              <a:rPr lang="en-US" sz="2800" smtClean="0">
                <a:sym typeface="Symbol" pitchFamily="18" charset="2"/>
              </a:rPr>
              <a:t>Non-spontaneous: G = (+)</a:t>
            </a:r>
          </a:p>
          <a:p>
            <a:endParaRPr lang="en-US" sz="2800" smtClean="0">
              <a:sym typeface="Symbol" pitchFamily="18" charset="2"/>
            </a:endParaRPr>
          </a:p>
          <a:p>
            <a:r>
              <a:rPr lang="en-US" sz="2800" smtClean="0">
                <a:sym typeface="Symbol" pitchFamily="18" charset="2"/>
              </a:rPr>
              <a:t>Reaction is at Equilibrium: G = 0</a:t>
            </a:r>
          </a:p>
          <a:p>
            <a:endParaRPr lang="en-US" sz="3000" smtClean="0"/>
          </a:p>
        </p:txBody>
      </p:sp>
      <p:sp>
        <p:nvSpPr>
          <p:cNvPr id="40964" name="TextBox 3"/>
          <p:cNvSpPr txBox="1">
            <a:spLocks noChangeArrowheads="1"/>
          </p:cNvSpPr>
          <p:nvPr/>
        </p:nvSpPr>
        <p:spPr bwMode="auto">
          <a:xfrm>
            <a:off x="3581400" y="63357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a:t>Ex: thermit rxn (</a:t>
            </a:r>
            <a:r>
              <a:rPr lang="en-US">
                <a:sym typeface="Symbol" pitchFamily="18" charset="2"/>
              </a:rPr>
              <a:t></a:t>
            </a:r>
            <a:r>
              <a:rPr lang="en-US"/>
              <a:t>G=neg) </a:t>
            </a:r>
          </a:p>
        </p:txBody>
      </p:sp>
      <p:pic>
        <p:nvPicPr>
          <p:cNvPr id="40965" name="Picture 2" descr="http://www2.uni-siegen.de/~pci/versuche/pics/thermi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600"/>
            <a:ext cx="2590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15250" cy="762000"/>
          </a:xfrm>
        </p:spPr>
        <p:txBody>
          <a:bodyPr/>
          <a:lstStyle/>
          <a:p>
            <a:pPr>
              <a:defRPr/>
            </a:pPr>
            <a:r>
              <a:rPr lang="en-US" sz="3600" u="sng" dirty="0">
                <a:effectLst/>
              </a:rPr>
              <a:t>Free Energy Change (</a:t>
            </a:r>
            <a:r>
              <a:rPr lang="en-US" sz="3600" u="sng" dirty="0">
                <a:effectLst/>
                <a:sym typeface="Symbol"/>
              </a:rPr>
              <a:t></a:t>
            </a:r>
            <a:r>
              <a:rPr lang="en-US" sz="3600" u="sng" dirty="0">
                <a:effectLst/>
              </a:rPr>
              <a:t>G</a:t>
            </a:r>
            <a:r>
              <a:rPr lang="en-US" sz="3600" u="sng" dirty="0" smtClean="0">
                <a:effectLst/>
              </a:rPr>
              <a:t>) </a:t>
            </a:r>
            <a:endParaRPr lang="en-US" sz="3600" dirty="0"/>
          </a:p>
        </p:txBody>
      </p:sp>
      <p:sp>
        <p:nvSpPr>
          <p:cNvPr id="3" name="Content Placeholder 2"/>
          <p:cNvSpPr>
            <a:spLocks noGrp="1"/>
          </p:cNvSpPr>
          <p:nvPr>
            <p:ph idx="1"/>
          </p:nvPr>
        </p:nvSpPr>
        <p:spPr>
          <a:xfrm>
            <a:off x="1143000" y="914400"/>
            <a:ext cx="7715250" cy="4114800"/>
          </a:xfrm>
        </p:spPr>
        <p:txBody>
          <a:bodyPr/>
          <a:lstStyle/>
          <a:p>
            <a:pPr marL="82550" indent="0">
              <a:buFont typeface="Wingdings 2" pitchFamily="18" charset="2"/>
              <a:buNone/>
              <a:defRPr/>
            </a:pPr>
            <a:r>
              <a:rPr lang="en-US" sz="2600" u="sng" dirty="0" smtClean="0"/>
              <a:t>Note</a:t>
            </a:r>
            <a:r>
              <a:rPr lang="en-US" sz="2600" u="sng" dirty="0"/>
              <a:t>:</a:t>
            </a:r>
            <a:r>
              <a:rPr lang="en-US" sz="2600" dirty="0"/>
              <a:t> </a:t>
            </a:r>
            <a:r>
              <a:rPr lang="en-US" sz="2600" i="1" dirty="0"/>
              <a:t>the fact that a reaction is spontaneous does not necessarily mean that it will proceed without any input of energy.  For example, the combustion of coal is a spontaneous reaction and yet coal is stable in air.  It will only burn on its own accord after it has received some initial energy so that some of the molecules have the necessary </a:t>
            </a:r>
            <a:r>
              <a:rPr lang="en-US" sz="2600" b="1" i="1" dirty="0"/>
              <a:t>activation energy</a:t>
            </a:r>
            <a:r>
              <a:rPr lang="en-US" sz="2600" i="1" dirty="0"/>
              <a:t> for the reaction to occur.</a:t>
            </a:r>
            <a:endParaRPr lang="en-US" sz="2600" dirty="0"/>
          </a:p>
          <a:p>
            <a:pPr>
              <a:defRPr/>
            </a:pPr>
            <a:endParaRPr lang="en-US" dirty="0"/>
          </a:p>
        </p:txBody>
      </p:sp>
      <p:pic>
        <p:nvPicPr>
          <p:cNvPr id="41988" name="Picture 4" descr="http://climateprogress.org/wp-content/uploads/2007/08/coalfiredpower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4303713"/>
            <a:ext cx="17383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http://itech.dickinson.edu/chemistry/wp-content/uploads/2008/04/250px-coal_anthracit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59275"/>
            <a:ext cx="23812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http://gasprices-usa.com/coal-train3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92638"/>
            <a:ext cx="21018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15250" cy="1143000"/>
          </a:xfrm>
        </p:spPr>
        <p:txBody>
          <a:bodyPr>
            <a:normAutofit fontScale="90000"/>
          </a:bodyPr>
          <a:lstStyle/>
          <a:p>
            <a:pPr>
              <a:defRPr/>
            </a:pPr>
            <a:r>
              <a:rPr lang="en-US" dirty="0">
                <a:effectLst/>
              </a:rPr>
              <a:t>Relating Enthalpy and Entropy </a:t>
            </a:r>
            <a:r>
              <a:rPr lang="en-US" dirty="0" smtClean="0">
                <a:effectLst/>
              </a:rPr>
              <a:t/>
            </a:r>
            <a:br>
              <a:rPr lang="en-US" dirty="0" smtClean="0">
                <a:effectLst/>
              </a:rPr>
            </a:br>
            <a:r>
              <a:rPr lang="en-US" dirty="0" smtClean="0">
                <a:effectLst/>
              </a:rPr>
              <a:t>to Spontaneity</a:t>
            </a:r>
            <a:endParaRPr lang="en-US" dirty="0"/>
          </a:p>
        </p:txBody>
      </p:sp>
      <p:graphicFrame>
        <p:nvGraphicFramePr>
          <p:cNvPr id="4" name="Content Placeholder 3"/>
          <p:cNvGraphicFramePr>
            <a:graphicFrameLocks noGrp="1"/>
          </p:cNvGraphicFramePr>
          <p:nvPr>
            <p:ph idx="1"/>
          </p:nvPr>
        </p:nvGraphicFramePr>
        <p:xfrm>
          <a:off x="152400" y="1524000"/>
          <a:ext cx="8839200" cy="5314949"/>
        </p:xfrm>
        <a:graphic>
          <a:graphicData uri="http://schemas.openxmlformats.org/drawingml/2006/table">
            <a:tbl>
              <a:tblPr/>
              <a:tblGrid>
                <a:gridCol w="4343400"/>
                <a:gridCol w="685800"/>
                <a:gridCol w="685800"/>
                <a:gridCol w="3124200"/>
              </a:tblGrid>
              <a:tr h="595969">
                <a:tc>
                  <a:txBody>
                    <a:bodyPr/>
                    <a:lstStyle/>
                    <a:p>
                      <a:pPr marL="0" marR="0" algn="ctr">
                        <a:lnSpc>
                          <a:spcPct val="115000"/>
                        </a:lnSpc>
                        <a:spcBef>
                          <a:spcPts val="0"/>
                        </a:spcBef>
                        <a:spcAft>
                          <a:spcPts val="0"/>
                        </a:spcAft>
                      </a:pPr>
                      <a:r>
                        <a:rPr lang="en-US" sz="3400" dirty="0">
                          <a:effectLst/>
                          <a:latin typeface="Calibri"/>
                          <a:ea typeface="Calibri"/>
                          <a:cs typeface="Calibri"/>
                        </a:rPr>
                        <a:t>Example of reaction</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3400" dirty="0">
                          <a:effectLst/>
                          <a:latin typeface="Calibri"/>
                          <a:ea typeface="Calibri"/>
                          <a:cs typeface="Calibri"/>
                          <a:sym typeface="Symbol"/>
                        </a:rPr>
                        <a:t></a:t>
                      </a:r>
                      <a:r>
                        <a:rPr lang="en-US" sz="3400" dirty="0">
                          <a:effectLst/>
                          <a:latin typeface="Calibri"/>
                          <a:ea typeface="Calibri"/>
                          <a:cs typeface="Calibri"/>
                        </a:rPr>
                        <a:t>H</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3400">
                          <a:effectLst/>
                          <a:latin typeface="Calibri"/>
                          <a:ea typeface="Calibri"/>
                          <a:cs typeface="Calibri"/>
                          <a:sym typeface="Symbol"/>
                        </a:rPr>
                        <a:t></a:t>
                      </a:r>
                      <a:r>
                        <a:rPr lang="en-US" sz="3400">
                          <a:effectLst/>
                          <a:latin typeface="Calibri"/>
                          <a:ea typeface="Calibri"/>
                          <a:cs typeface="Calibri"/>
                        </a:rPr>
                        <a:t>S</a:t>
                      </a:r>
                      <a:endParaRPr lang="en-US" sz="3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3400" dirty="0">
                          <a:effectLst/>
                          <a:latin typeface="Calibri"/>
                          <a:ea typeface="Calibri"/>
                          <a:cs typeface="Calibri"/>
                        </a:rPr>
                        <a:t>Spontaneity</a:t>
                      </a:r>
                      <a:endParaRPr lang="en-US" sz="3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620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a:effectLst/>
                          <a:latin typeface="Arial" pitchFamily="34" charset="0"/>
                          <a:ea typeface="Calibri"/>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2K + 2H</a:t>
                      </a:r>
                      <a:r>
                        <a:rPr kumimoji="0" lang="en-US" sz="2400" b="0" i="0" u="none" strike="noStrike" cap="none" normalizeH="0" baseline="-25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O </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 2KOH + H</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2</a:t>
                      </a:r>
                    </a:p>
                    <a:p>
                      <a:pPr marL="0" marR="0">
                        <a:lnSpc>
                          <a:spcPct val="115000"/>
                        </a:lnSpc>
                        <a:spcBef>
                          <a:spcPts val="0"/>
                        </a:spcBef>
                        <a:spcAft>
                          <a:spcPts val="0"/>
                        </a:spcAft>
                      </a:pPr>
                      <a:r>
                        <a:rPr lang="en-US" sz="2400" dirty="0" smtClean="0">
                          <a:effectLst/>
                          <a:latin typeface="Arial" pitchFamily="34" charset="0"/>
                          <a:ea typeface="Calibri"/>
                          <a:cs typeface="Arial" pitchFamily="34" charset="0"/>
                        </a:rPr>
                        <a:t/>
                      </a:r>
                      <a:br>
                        <a:rPr lang="en-US" sz="2400" dirty="0" smtClean="0">
                          <a:effectLst/>
                          <a:latin typeface="Arial" pitchFamily="34" charset="0"/>
                          <a:ea typeface="Calibri"/>
                          <a:cs typeface="Arial" pitchFamily="34" charset="0"/>
                        </a:rPr>
                      </a:br>
                      <a:endParaRPr lang="en-US" sz="24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4400" baseline="0" dirty="0" smtClean="0">
                          <a:effectLst/>
                          <a:latin typeface="Arial" pitchFamily="34" charset="0"/>
                          <a:ea typeface="Calibri"/>
                          <a:cs typeface="Arial" pitchFamily="34" charset="0"/>
                        </a:rPr>
                        <a:t>-</a:t>
                      </a:r>
                      <a:endParaRPr lang="en-US" sz="4400" baseline="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4400" baseline="0" dirty="0" smtClean="0">
                          <a:effectLst/>
                          <a:latin typeface="Arial" pitchFamily="34" charset="0"/>
                          <a:ea typeface="Calibri"/>
                          <a:cs typeface="Arial" pitchFamily="34" charset="0"/>
                        </a:rPr>
                        <a:t>+</a:t>
                      </a:r>
                      <a:r>
                        <a:rPr lang="en-US" sz="4400" baseline="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nSpc>
                          <a:spcPct val="115000"/>
                        </a:lnSpc>
                        <a:spcBef>
                          <a:spcPts val="0"/>
                        </a:spcBef>
                        <a:spcAft>
                          <a:spcPts val="0"/>
                        </a:spcAft>
                      </a:pPr>
                      <a:r>
                        <a:rPr lang="en-US" sz="24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974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a:t>
                      </a:r>
                      <a:r>
                        <a:rPr kumimoji="0" lang="en-US" sz="2400" b="0" i="0" u="none" strike="noStrike" cap="none" normalizeH="0" baseline="-25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O(g) </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 H</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2</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O(l)</a:t>
                      </a:r>
                      <a:b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b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
                      </a:r>
                      <a:b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br>
                      <a:endPar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4400" baseline="0" dirty="0" smtClean="0">
                          <a:effectLst/>
                          <a:latin typeface="Arial" pitchFamily="34" charset="0"/>
                          <a:ea typeface="Calibri"/>
                          <a:cs typeface="Arial" pitchFamily="34" charset="0"/>
                        </a:rPr>
                        <a:t>-</a:t>
                      </a:r>
                      <a:endParaRPr lang="en-US" sz="4400" baseline="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4400" baseline="0" dirty="0" smtClean="0">
                          <a:effectLst/>
                          <a:latin typeface="Arial" pitchFamily="34" charset="0"/>
                          <a:ea typeface="Calibri"/>
                          <a:cs typeface="Arial" pitchFamily="34" charset="0"/>
                        </a:rPr>
                        <a:t>-</a:t>
                      </a:r>
                      <a:endParaRPr lang="en-US" sz="4400" baseline="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nSpc>
                          <a:spcPct val="115000"/>
                        </a:lnSpc>
                        <a:spcBef>
                          <a:spcPts val="0"/>
                        </a:spcBef>
                        <a:spcAft>
                          <a:spcPts val="0"/>
                        </a:spcAft>
                      </a:pPr>
                      <a:r>
                        <a:rPr lang="en-US" sz="24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9743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a:t>
                      </a:r>
                      <a:r>
                        <a:rPr kumimoji="0" lang="en-US" sz="2400" b="0" i="0" u="none" strike="noStrike" cap="none" normalizeH="0" baseline="-25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O(s) </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 H</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2</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O(l)</a:t>
                      </a:r>
                      <a:b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b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
                      </a:r>
                      <a:b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br>
                      <a:endPar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4400" dirty="0" smtClean="0">
                          <a:effectLst/>
                          <a:latin typeface="Arial" pitchFamily="34" charset="0"/>
                          <a:ea typeface="Calibri"/>
                          <a:cs typeface="Arial" pitchFamily="34" charset="0"/>
                        </a:rPr>
                        <a:t>+</a:t>
                      </a:r>
                      <a:endParaRPr lang="en-US" sz="44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4400" dirty="0" smtClean="0">
                          <a:effectLst/>
                          <a:latin typeface="Arial" pitchFamily="34" charset="0"/>
                          <a:ea typeface="Calibri"/>
                          <a:cs typeface="Arial" pitchFamily="34" charset="0"/>
                        </a:rPr>
                        <a:t>+</a:t>
                      </a:r>
                      <a:endParaRPr lang="en-US" sz="44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nSpc>
                          <a:spcPct val="115000"/>
                        </a:lnSpc>
                        <a:spcBef>
                          <a:spcPts val="0"/>
                        </a:spcBef>
                        <a:spcAft>
                          <a:spcPts val="0"/>
                        </a:spcAft>
                      </a:pPr>
                      <a:r>
                        <a:rPr lang="en-US" sz="24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2620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dirty="0">
                          <a:effectLst/>
                          <a:latin typeface="Arial" pitchFamily="34" charset="0"/>
                          <a:ea typeface="Calibri"/>
                          <a:cs typeface="Arial" pitchFamily="34" charset="0"/>
                        </a:rPr>
                        <a:t> </a:t>
                      </a:r>
                      <a:r>
                        <a:rPr kumimoji="0" lang="en-US" sz="2400" b="0" i="0" u="none" strike="noStrike" cap="none" normalizeH="0" baseline="0" dirty="0" smtClean="0">
                          <a:ln>
                            <a:noFill/>
                          </a:ln>
                          <a:solidFill>
                            <a:schemeClr val="tx1"/>
                          </a:solidFill>
                          <a:effectLst/>
                          <a:latin typeface="Arial" pitchFamily="34" charset="0"/>
                          <a:cs typeface="Arial" pitchFamily="34" charset="0"/>
                        </a:rPr>
                        <a:t>16CO</a:t>
                      </a:r>
                      <a:r>
                        <a:rPr kumimoji="0" lang="en-US" sz="2400" b="0" i="0" u="none" strike="noStrike" cap="none" normalizeH="0" baseline="-25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+18H</a:t>
                      </a:r>
                      <a:r>
                        <a:rPr kumimoji="0" lang="en-US" sz="2400" b="0" i="0" u="none" strike="noStrike" cap="none" normalizeH="0" baseline="-25000" dirty="0" smtClean="0">
                          <a:ln>
                            <a:noFill/>
                          </a:ln>
                          <a:solidFill>
                            <a:schemeClr val="tx1"/>
                          </a:solidFill>
                          <a:effectLst/>
                          <a:latin typeface="Arial"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cs typeface="Arial" pitchFamily="34" charset="0"/>
                        </a:rPr>
                        <a:t>O</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2C</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8</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H</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18</a:t>
                      </a:r>
                      <a:r>
                        <a:rPr kumimoji="0" lang="en-US" sz="2400" b="0" i="0" u="none" strike="noStrike" cap="none" normalizeH="0" baseline="0" dirty="0" smtClean="0">
                          <a:ln>
                            <a:noFill/>
                          </a:ln>
                          <a:solidFill>
                            <a:schemeClr val="tx1"/>
                          </a:solidFill>
                          <a:effectLst/>
                          <a:latin typeface="Arial" pitchFamily="34" charset="0"/>
                          <a:cs typeface="Arial" pitchFamily="34" charset="0"/>
                          <a:sym typeface="Symbol" pitchFamily="18" charset="2"/>
                        </a:rPr>
                        <a:t>+25O</a:t>
                      </a:r>
                      <a:r>
                        <a:rPr kumimoji="0" lang="en-US" sz="2400" b="0" i="0" u="none" strike="noStrike" cap="none" normalizeH="0" baseline="-25000" dirty="0" smtClean="0">
                          <a:ln>
                            <a:noFill/>
                          </a:ln>
                          <a:solidFill>
                            <a:schemeClr val="tx1"/>
                          </a:solidFill>
                          <a:effectLst/>
                          <a:latin typeface="Arial" pitchFamily="34" charset="0"/>
                          <a:cs typeface="Arial" pitchFamily="34" charset="0"/>
                          <a:sym typeface="Symbol" pitchFamily="18" charset="2"/>
                        </a:rPr>
                        <a:t>2</a:t>
                      </a:r>
                    </a:p>
                    <a:p>
                      <a:pPr marL="0" marR="0">
                        <a:lnSpc>
                          <a:spcPct val="115000"/>
                        </a:lnSpc>
                        <a:spcBef>
                          <a:spcPts val="0"/>
                        </a:spcBef>
                        <a:spcAft>
                          <a:spcPts val="0"/>
                        </a:spcAft>
                      </a:pPr>
                      <a:r>
                        <a:rPr lang="en-US" sz="2400" dirty="0" smtClean="0">
                          <a:effectLst/>
                          <a:latin typeface="Arial" pitchFamily="34" charset="0"/>
                          <a:ea typeface="Calibri"/>
                          <a:cs typeface="Arial" pitchFamily="34" charset="0"/>
                        </a:rPr>
                        <a:t/>
                      </a:r>
                      <a:br>
                        <a:rPr lang="en-US" sz="2400" dirty="0" smtClean="0">
                          <a:effectLst/>
                          <a:latin typeface="Arial" pitchFamily="34" charset="0"/>
                          <a:ea typeface="Calibri"/>
                          <a:cs typeface="Arial" pitchFamily="34" charset="0"/>
                        </a:rPr>
                      </a:br>
                      <a:endParaRPr lang="en-US" sz="24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4400" dirty="0" smtClean="0">
                          <a:effectLst/>
                          <a:latin typeface="Arial" pitchFamily="34" charset="0"/>
                          <a:ea typeface="Calibri"/>
                          <a:cs typeface="Arial" pitchFamily="34" charset="0"/>
                        </a:rPr>
                        <a:t>+</a:t>
                      </a:r>
                      <a:r>
                        <a:rPr lang="en-US" sz="44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gn="ctr">
                        <a:lnSpc>
                          <a:spcPct val="115000"/>
                        </a:lnSpc>
                        <a:spcBef>
                          <a:spcPts val="0"/>
                        </a:spcBef>
                        <a:spcAft>
                          <a:spcPts val="0"/>
                        </a:spcAft>
                      </a:pPr>
                      <a:r>
                        <a:rPr lang="en-US" sz="4400" dirty="0">
                          <a:effectLst/>
                          <a:latin typeface="Arial" pitchFamily="34" charset="0"/>
                          <a:ea typeface="Calibri"/>
                          <a:cs typeface="Arial" pitchFamily="34" charset="0"/>
                        </a:rPr>
                        <a:t> </a:t>
                      </a:r>
                      <a:r>
                        <a:rPr lang="en-US" sz="4400" dirty="0" smtClean="0">
                          <a:effectLst/>
                          <a:latin typeface="Arial" pitchFamily="34" charset="0"/>
                          <a:ea typeface="Calibri"/>
                          <a:cs typeface="Arial" pitchFamily="34" charset="0"/>
                        </a:rPr>
                        <a:t>-</a:t>
                      </a:r>
                      <a:endParaRPr lang="en-US" sz="4400" dirty="0">
                        <a:effectLst/>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alpha val="77000"/>
                      </a:srgbClr>
                    </a:solidFill>
                  </a:tcPr>
                </a:tc>
                <a:tc>
                  <a:txBody>
                    <a:bodyPr/>
                    <a:lstStyle/>
                    <a:p>
                      <a:pPr marL="0" marR="0">
                        <a:lnSpc>
                          <a:spcPct val="115000"/>
                        </a:lnSpc>
                        <a:spcBef>
                          <a:spcPts val="0"/>
                        </a:spcBef>
                        <a:spcAft>
                          <a:spcPts val="0"/>
                        </a:spcAft>
                      </a:pPr>
                      <a:r>
                        <a:rPr lang="en-US" sz="2400" dirty="0">
                          <a:effectLst/>
                          <a:latin typeface="Arial" pitchFamily="34" charset="0"/>
                          <a:ea typeface="Calibri"/>
                          <a:cs typeface="Arial"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6" name="TextBox 5"/>
          <p:cNvSpPr txBox="1">
            <a:spLocks noChangeArrowheads="1"/>
          </p:cNvSpPr>
          <p:nvPr/>
        </p:nvSpPr>
        <p:spPr bwMode="auto">
          <a:xfrm>
            <a:off x="6096000" y="23876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3200"/>
              <a:t>always spon.</a:t>
            </a:r>
          </a:p>
        </p:txBody>
      </p:sp>
      <p:sp>
        <p:nvSpPr>
          <p:cNvPr id="7" name="TextBox 6"/>
          <p:cNvSpPr txBox="1">
            <a:spLocks noChangeArrowheads="1"/>
          </p:cNvSpPr>
          <p:nvPr/>
        </p:nvSpPr>
        <p:spPr bwMode="auto">
          <a:xfrm>
            <a:off x="5943600" y="3352800"/>
            <a:ext cx="297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3200"/>
              <a:t>spon. at </a:t>
            </a:r>
            <a:br>
              <a:rPr lang="en-US" sz="3200"/>
            </a:br>
            <a:r>
              <a:rPr lang="en-US" sz="3200"/>
              <a:t>low temp.</a:t>
            </a:r>
          </a:p>
        </p:txBody>
      </p:sp>
      <p:sp>
        <p:nvSpPr>
          <p:cNvPr id="8" name="TextBox 7"/>
          <p:cNvSpPr txBox="1">
            <a:spLocks noChangeArrowheads="1"/>
          </p:cNvSpPr>
          <p:nvPr/>
        </p:nvSpPr>
        <p:spPr bwMode="auto">
          <a:xfrm>
            <a:off x="6096000" y="4484688"/>
            <a:ext cx="2819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3200"/>
              <a:t>spon. at </a:t>
            </a:r>
            <a:br>
              <a:rPr lang="en-US" sz="3200"/>
            </a:br>
            <a:r>
              <a:rPr lang="en-US" sz="3200"/>
              <a:t>high temp.</a:t>
            </a:r>
          </a:p>
        </p:txBody>
      </p:sp>
      <p:sp>
        <p:nvSpPr>
          <p:cNvPr id="9" name="TextBox 8"/>
          <p:cNvSpPr txBox="1">
            <a:spLocks noChangeArrowheads="1"/>
          </p:cNvSpPr>
          <p:nvPr/>
        </p:nvSpPr>
        <p:spPr bwMode="auto">
          <a:xfrm>
            <a:off x="5969000" y="59436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3200"/>
              <a:t>never spon.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effectLst/>
              </a:rPr>
              <a:t>Calculating </a:t>
            </a:r>
            <a:r>
              <a:rPr lang="en-US" b="1" dirty="0">
                <a:effectLst/>
                <a:sym typeface="Symbol"/>
              </a:rPr>
              <a:t></a:t>
            </a:r>
            <a:r>
              <a:rPr lang="en-US" b="1" dirty="0">
                <a:effectLst/>
              </a:rPr>
              <a:t>G </a:t>
            </a:r>
            <a:r>
              <a:rPr lang="en-US" b="1" dirty="0" smtClean="0">
                <a:effectLst/>
              </a:rPr>
              <a:t>values</a:t>
            </a:r>
            <a:endParaRPr lang="en-US" dirty="0"/>
          </a:p>
        </p:txBody>
      </p:sp>
      <p:sp>
        <p:nvSpPr>
          <p:cNvPr id="3" name="Content Placeholder 2"/>
          <p:cNvSpPr>
            <a:spLocks noGrp="1"/>
          </p:cNvSpPr>
          <p:nvPr>
            <p:ph idx="1"/>
          </p:nvPr>
        </p:nvSpPr>
        <p:spPr/>
        <p:txBody>
          <a:bodyPr/>
          <a:lstStyle/>
          <a:p>
            <a:pPr marL="596900" indent="-514350">
              <a:buFont typeface="+mj-lt"/>
              <a:buAutoNum type="arabicParenR"/>
              <a:defRPr/>
            </a:pPr>
            <a:r>
              <a:rPr lang="en-US" dirty="0">
                <a:solidFill>
                  <a:srgbClr val="0070C0"/>
                </a:solidFill>
              </a:rPr>
              <a:t>Calculating </a:t>
            </a:r>
            <a:r>
              <a:rPr lang="en-US" b="1" dirty="0" smtClean="0">
                <a:solidFill>
                  <a:srgbClr val="0070C0"/>
                </a:solidFill>
                <a:sym typeface="Symbol"/>
              </a:rPr>
              <a:t></a:t>
            </a:r>
            <a:r>
              <a:rPr lang="en-US" b="1" dirty="0" err="1" smtClean="0">
                <a:solidFill>
                  <a:srgbClr val="0070C0"/>
                </a:solidFill>
              </a:rPr>
              <a:t>G</a:t>
            </a:r>
            <a:r>
              <a:rPr lang="en-US" baseline="-25000" dirty="0" err="1" smtClean="0">
                <a:solidFill>
                  <a:srgbClr val="0070C0"/>
                </a:solidFill>
                <a:sym typeface="Symbol"/>
              </a:rPr>
              <a:t>rxn</a:t>
            </a:r>
            <a:r>
              <a:rPr lang="en-US" dirty="0" smtClean="0">
                <a:solidFill>
                  <a:srgbClr val="0070C0"/>
                </a:solidFill>
                <a:sym typeface="Symbol"/>
              </a:rPr>
              <a:t> </a:t>
            </a:r>
            <a:r>
              <a:rPr lang="en-US" dirty="0" smtClean="0">
                <a:solidFill>
                  <a:srgbClr val="0070C0"/>
                </a:solidFill>
              </a:rPr>
              <a:t>from </a:t>
            </a:r>
            <a:r>
              <a:rPr lang="en-US" b="1" dirty="0" smtClean="0">
                <a:solidFill>
                  <a:srgbClr val="0070C0"/>
                </a:solidFill>
                <a:sym typeface="Symbol"/>
              </a:rPr>
              <a:t></a:t>
            </a:r>
            <a:r>
              <a:rPr lang="en-US" b="1" dirty="0" err="1" smtClean="0">
                <a:solidFill>
                  <a:srgbClr val="0070C0"/>
                </a:solidFill>
              </a:rPr>
              <a:t>G</a:t>
            </a:r>
            <a:r>
              <a:rPr lang="en-US" baseline="-25000" dirty="0" err="1" smtClean="0">
                <a:solidFill>
                  <a:srgbClr val="0070C0"/>
                </a:solidFill>
                <a:sym typeface="Symbol"/>
              </a:rPr>
              <a:t>f</a:t>
            </a:r>
            <a:endParaRPr lang="en-US" baseline="-25000" dirty="0" smtClean="0">
              <a:solidFill>
                <a:srgbClr val="0070C0"/>
              </a:solidFill>
              <a:sym typeface="Symbol"/>
            </a:endParaRPr>
          </a:p>
          <a:p>
            <a:pPr marL="596900" indent="-514350">
              <a:buFont typeface="+mj-lt"/>
              <a:buAutoNum type="arabicParenR"/>
              <a:defRPr/>
            </a:pPr>
            <a:endParaRPr lang="en-US" baseline="-25000" dirty="0">
              <a:sym typeface="Symbol"/>
            </a:endParaRPr>
          </a:p>
          <a:p>
            <a:pPr marL="596900" indent="-514350">
              <a:buFont typeface="+mj-lt"/>
              <a:buAutoNum type="arabicParenR"/>
              <a:defRPr/>
            </a:pPr>
            <a:endParaRPr lang="en-US" baseline="-25000" dirty="0" smtClean="0">
              <a:sym typeface="Symbol"/>
            </a:endParaRPr>
          </a:p>
          <a:p>
            <a:pPr marL="596900" indent="-514350">
              <a:buFont typeface="+mj-lt"/>
              <a:buAutoNum type="arabicParenR"/>
              <a:defRPr/>
            </a:pPr>
            <a:endParaRPr lang="en-US" baseline="-25000" dirty="0">
              <a:sym typeface="Symbol"/>
            </a:endParaRPr>
          </a:p>
          <a:p>
            <a:pPr marL="596900" indent="-514350">
              <a:buFont typeface="+mj-lt"/>
              <a:buAutoNum type="arabicParenR"/>
              <a:defRPr/>
            </a:pPr>
            <a:endParaRPr lang="en-US" baseline="-25000" dirty="0" smtClean="0">
              <a:sym typeface="Symbol"/>
            </a:endParaRPr>
          </a:p>
          <a:p>
            <a:pPr marL="596900" indent="-514350">
              <a:buFont typeface="+mj-lt"/>
              <a:buAutoNum type="arabicParenR"/>
              <a:defRPr/>
            </a:pPr>
            <a:endParaRPr lang="en-US" dirty="0" smtClean="0"/>
          </a:p>
          <a:p>
            <a:pPr marL="596900" indent="-514350">
              <a:buFont typeface="+mj-lt"/>
              <a:buAutoNum type="arabicParenR"/>
              <a:defRPr/>
            </a:pPr>
            <a:r>
              <a:rPr lang="en-US" dirty="0" smtClean="0">
                <a:solidFill>
                  <a:srgbClr val="0070C0"/>
                </a:solidFill>
              </a:rPr>
              <a:t>Using </a:t>
            </a:r>
            <a:r>
              <a:rPr lang="en-US" dirty="0">
                <a:solidFill>
                  <a:srgbClr val="0070C0"/>
                </a:solidFill>
                <a:sym typeface="Symbol"/>
              </a:rPr>
              <a:t></a:t>
            </a:r>
            <a:r>
              <a:rPr lang="en-US" dirty="0" err="1">
                <a:solidFill>
                  <a:srgbClr val="0070C0"/>
                </a:solidFill>
              </a:rPr>
              <a:t>S</a:t>
            </a:r>
            <a:r>
              <a:rPr lang="en-US" baseline="-25000" dirty="0" err="1">
                <a:solidFill>
                  <a:srgbClr val="0070C0"/>
                </a:solidFill>
              </a:rPr>
              <a:t>rxn</a:t>
            </a:r>
            <a:r>
              <a:rPr lang="en-US" baseline="-25000" dirty="0">
                <a:solidFill>
                  <a:srgbClr val="0070C0"/>
                </a:solidFill>
              </a:rPr>
              <a:t> </a:t>
            </a:r>
            <a:r>
              <a:rPr lang="en-US" dirty="0">
                <a:solidFill>
                  <a:srgbClr val="0070C0"/>
                </a:solidFill>
              </a:rPr>
              <a:t>and </a:t>
            </a:r>
            <a:r>
              <a:rPr lang="en-US" dirty="0">
                <a:solidFill>
                  <a:srgbClr val="0070C0"/>
                </a:solidFill>
                <a:sym typeface="Symbol"/>
              </a:rPr>
              <a:t></a:t>
            </a:r>
            <a:r>
              <a:rPr lang="en-US" dirty="0" err="1">
                <a:solidFill>
                  <a:srgbClr val="0070C0"/>
                </a:solidFill>
              </a:rPr>
              <a:t>H</a:t>
            </a:r>
            <a:r>
              <a:rPr lang="en-US" baseline="-25000" dirty="0" err="1">
                <a:solidFill>
                  <a:srgbClr val="0070C0"/>
                </a:solidFill>
              </a:rPr>
              <a:t>rxn</a:t>
            </a:r>
            <a:r>
              <a:rPr lang="en-US" dirty="0">
                <a:solidFill>
                  <a:srgbClr val="0070C0"/>
                </a:solidFill>
              </a:rPr>
              <a:t> values to calculate </a:t>
            </a:r>
            <a:r>
              <a:rPr lang="en-US" dirty="0">
                <a:solidFill>
                  <a:srgbClr val="0070C0"/>
                </a:solidFill>
                <a:sym typeface="Symbol"/>
              </a:rPr>
              <a:t></a:t>
            </a:r>
            <a:r>
              <a:rPr lang="en-US" dirty="0" err="1">
                <a:solidFill>
                  <a:srgbClr val="0070C0"/>
                </a:solidFill>
              </a:rPr>
              <a:t>G</a:t>
            </a:r>
            <a:r>
              <a:rPr lang="en-US" baseline="-25000" dirty="0" err="1">
                <a:solidFill>
                  <a:srgbClr val="0070C0"/>
                </a:solidFill>
              </a:rPr>
              <a:t>rxn</a:t>
            </a:r>
            <a:r>
              <a:rPr lang="en-US" dirty="0">
                <a:solidFill>
                  <a:srgbClr val="0070C0"/>
                </a:solidFill>
              </a:rPr>
              <a:t> at all temperatures</a:t>
            </a:r>
            <a:r>
              <a:rPr lang="en-US" dirty="0" smtClean="0">
                <a:solidFill>
                  <a:srgbClr val="0070C0"/>
                </a:solidFill>
              </a:rPr>
              <a:t>  </a:t>
            </a:r>
            <a:endParaRPr lang="en-US" dirty="0">
              <a:solidFill>
                <a:srgbClr val="0070C0"/>
              </a:solidFill>
            </a:endParaRPr>
          </a:p>
          <a:p>
            <a:pPr>
              <a:defRPr/>
            </a:pPr>
            <a:endParaRPr lang="en-US" dirty="0"/>
          </a:p>
        </p:txBody>
      </p:sp>
      <p:graphicFrame>
        <p:nvGraphicFramePr>
          <p:cNvPr id="44036" name="Object 4"/>
          <p:cNvGraphicFramePr>
            <a:graphicFrameLocks noChangeAspect="1"/>
          </p:cNvGraphicFramePr>
          <p:nvPr/>
        </p:nvGraphicFramePr>
        <p:xfrm>
          <a:off x="2438400" y="2209800"/>
          <a:ext cx="6096000" cy="754063"/>
        </p:xfrm>
        <a:graphic>
          <a:graphicData uri="http://schemas.openxmlformats.org/presentationml/2006/ole">
            <mc:AlternateContent xmlns:mc="http://schemas.openxmlformats.org/markup-compatibility/2006">
              <mc:Choice xmlns:v="urn:schemas-microsoft-com:vml" Requires="v">
                <p:oleObj spid="_x0000_s44047" name="Equation" r:id="rId3" imgW="1854200" imgH="228600" progId="Equation.3">
                  <p:embed/>
                </p:oleObj>
              </mc:Choice>
              <mc:Fallback>
                <p:oleObj name="Equation" r:id="rId3" imgW="18542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09800"/>
                        <a:ext cx="6096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TextBox 5"/>
          <p:cNvSpPr txBox="1">
            <a:spLocks noChangeArrowheads="1"/>
          </p:cNvSpPr>
          <p:nvPr/>
        </p:nvSpPr>
        <p:spPr bwMode="auto">
          <a:xfrm>
            <a:off x="2438400" y="32099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t>Or via energy cycles / Hess’ Law</a:t>
            </a:r>
          </a:p>
        </p:txBody>
      </p:sp>
      <p:sp>
        <p:nvSpPr>
          <p:cNvPr id="44038" name="Text Box 4"/>
          <p:cNvSpPr txBox="1">
            <a:spLocks noChangeArrowheads="1"/>
          </p:cNvSpPr>
          <p:nvPr/>
        </p:nvSpPr>
        <p:spPr bwMode="auto">
          <a:xfrm>
            <a:off x="2514600" y="5464175"/>
            <a:ext cx="4648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sym typeface="Symbol" pitchFamily="18" charset="2"/>
              </a:rPr>
              <a:t>G = H - 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924800" cy="1447800"/>
          </a:xfrm>
        </p:spPr>
        <p:txBody>
          <a:bodyPr>
            <a:noAutofit/>
          </a:bodyPr>
          <a:lstStyle/>
          <a:p>
            <a:pPr>
              <a:defRPr/>
            </a:pPr>
            <a:r>
              <a:rPr lang="en-US" sz="2400" u="sng" dirty="0">
                <a:effectLst/>
              </a:rPr>
              <a:t>Example:</a:t>
            </a:r>
            <a:r>
              <a:rPr lang="en-US" sz="2400" dirty="0">
                <a:effectLst/>
              </a:rPr>
              <a:t> Find the standard free energy of combustion of methane given the standard free energies of formation of methane, car</a:t>
            </a:r>
            <a:r>
              <a:rPr lang="en-US" sz="2400" dirty="0">
                <a:effectLst/>
                <a:latin typeface="+mn-lt"/>
              </a:rPr>
              <a:t>bon dioxide, water and oxygen</a:t>
            </a:r>
            <a:r>
              <a:rPr lang="en-US" sz="2400" dirty="0" smtClean="0">
                <a:effectLst/>
                <a:latin typeface="+mn-lt"/>
              </a:rPr>
              <a:t>. </a:t>
            </a:r>
            <a:endParaRPr lang="en-US" sz="2400" dirty="0">
              <a:latin typeface="+mn-lt"/>
            </a:endParaRPr>
          </a:p>
        </p:txBody>
      </p:sp>
      <p:sp>
        <p:nvSpPr>
          <p:cNvPr id="45059" name="TextBox 3"/>
          <p:cNvSpPr txBox="1">
            <a:spLocks noChangeArrowheads="1"/>
          </p:cNvSpPr>
          <p:nvPr/>
        </p:nvSpPr>
        <p:spPr bwMode="auto">
          <a:xfrm>
            <a:off x="2001838" y="2362200"/>
            <a:ext cx="1676400" cy="523875"/>
          </a:xfrm>
          <a:prstGeom prst="rect">
            <a:avLst/>
          </a:prstGeom>
          <a:solidFill>
            <a:srgbClr val="FFC000"/>
          </a:solidFill>
          <a:ln w="9525">
            <a:solidFill>
              <a:srgbClr val="C00000"/>
            </a:solidFill>
            <a:miter lim="800000"/>
            <a:headEnd/>
            <a:tailEnd/>
          </a:ln>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t>reactants </a:t>
            </a:r>
            <a:r>
              <a:rPr lang="en-US" sz="2800">
                <a:solidFill>
                  <a:srgbClr val="027C1F"/>
                </a:solidFill>
              </a:rPr>
              <a:t> </a:t>
            </a:r>
          </a:p>
        </p:txBody>
      </p:sp>
      <p:cxnSp>
        <p:nvCxnSpPr>
          <p:cNvPr id="5" name="Straight Arrow Connector 4"/>
          <p:cNvCxnSpPr>
            <a:endCxn id="45064" idx="1"/>
          </p:cNvCxnSpPr>
          <p:nvPr/>
        </p:nvCxnSpPr>
        <p:spPr>
          <a:xfrm flipV="1">
            <a:off x="3690938" y="2624138"/>
            <a:ext cx="2546350" cy="952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57800" y="2886075"/>
            <a:ext cx="1674813" cy="15001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5062" name="Object 9"/>
          <p:cNvGraphicFramePr>
            <a:graphicFrameLocks noChangeAspect="1"/>
          </p:cNvGraphicFramePr>
          <p:nvPr/>
        </p:nvGraphicFramePr>
        <p:xfrm>
          <a:off x="4560888" y="1981200"/>
          <a:ext cx="808037" cy="538163"/>
        </p:xfrm>
        <a:graphic>
          <a:graphicData uri="http://schemas.openxmlformats.org/presentationml/2006/ole">
            <mc:AlternateContent xmlns:mc="http://schemas.openxmlformats.org/markup-compatibility/2006">
              <mc:Choice xmlns:v="urn:schemas-microsoft-com:vml" Requires="v">
                <p:oleObj spid="_x0000_s45101" name="Equation" r:id="rId3" imgW="304536" imgH="203024" progId="Equation.3">
                  <p:embed/>
                </p:oleObj>
              </mc:Choice>
              <mc:Fallback>
                <p:oleObj name="Equation" r:id="rId3" imgW="304536" imgH="203024"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981200"/>
                        <a:ext cx="808037"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flipH="1" flipV="1">
            <a:off x="3048000" y="2886075"/>
            <a:ext cx="1371600" cy="148113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4" name="TextBox 23"/>
          <p:cNvSpPr txBox="1">
            <a:spLocks noChangeArrowheads="1"/>
          </p:cNvSpPr>
          <p:nvPr/>
        </p:nvSpPr>
        <p:spPr bwMode="auto">
          <a:xfrm>
            <a:off x="6237288" y="2362200"/>
            <a:ext cx="1676400" cy="523875"/>
          </a:xfrm>
          <a:prstGeom prst="rect">
            <a:avLst/>
          </a:prstGeom>
          <a:solidFill>
            <a:srgbClr val="FFC000"/>
          </a:solidFill>
          <a:ln w="9525">
            <a:solidFill>
              <a:srgbClr val="C00000"/>
            </a:solidFill>
            <a:miter lim="800000"/>
            <a:headEnd/>
            <a:tailEnd/>
          </a:ln>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t>products </a:t>
            </a:r>
            <a:r>
              <a:rPr lang="en-US" sz="2800">
                <a:solidFill>
                  <a:srgbClr val="027C1F"/>
                </a:solidFill>
              </a:rPr>
              <a:t> </a:t>
            </a:r>
          </a:p>
        </p:txBody>
      </p:sp>
      <p:sp>
        <p:nvSpPr>
          <p:cNvPr id="45065" name="TextBox 24"/>
          <p:cNvSpPr txBox="1">
            <a:spLocks noChangeArrowheads="1"/>
          </p:cNvSpPr>
          <p:nvPr/>
        </p:nvSpPr>
        <p:spPr bwMode="auto">
          <a:xfrm>
            <a:off x="3886200" y="4367213"/>
            <a:ext cx="1927225" cy="523875"/>
          </a:xfrm>
          <a:prstGeom prst="rect">
            <a:avLst/>
          </a:prstGeom>
          <a:solidFill>
            <a:srgbClr val="FFC000"/>
          </a:solidFill>
          <a:ln w="9525">
            <a:solidFill>
              <a:srgbClr val="C00000"/>
            </a:solidFill>
            <a:miter lim="800000"/>
            <a:headEnd/>
            <a:tailEnd/>
          </a:ln>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t>elements </a:t>
            </a:r>
            <a:r>
              <a:rPr lang="en-US" sz="2800">
                <a:solidFill>
                  <a:srgbClr val="027C1F"/>
                </a:solidFill>
              </a:rPr>
              <a:t> </a:t>
            </a:r>
          </a:p>
        </p:txBody>
      </p:sp>
      <p:graphicFrame>
        <p:nvGraphicFramePr>
          <p:cNvPr id="45066" name="Object 25"/>
          <p:cNvGraphicFramePr>
            <a:graphicFrameLocks noChangeAspect="1"/>
          </p:cNvGraphicFramePr>
          <p:nvPr/>
        </p:nvGraphicFramePr>
        <p:xfrm>
          <a:off x="6096000" y="3505200"/>
          <a:ext cx="2052638" cy="538163"/>
        </p:xfrm>
        <a:graphic>
          <a:graphicData uri="http://schemas.openxmlformats.org/presentationml/2006/ole">
            <mc:AlternateContent xmlns:mc="http://schemas.openxmlformats.org/markup-compatibility/2006">
              <mc:Choice xmlns:v="urn:schemas-microsoft-com:vml" Requires="v">
                <p:oleObj spid="_x0000_s45102" name="Equation" r:id="rId5" imgW="774364" imgH="203112" progId="Equation.3">
                  <p:embed/>
                </p:oleObj>
              </mc:Choice>
              <mc:Fallback>
                <p:oleObj name="Equation" r:id="rId5" imgW="774364" imgH="203112" progId="Equation.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505200"/>
                        <a:ext cx="20526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26"/>
          <p:cNvGraphicFramePr>
            <a:graphicFrameLocks noChangeAspect="1"/>
          </p:cNvGraphicFramePr>
          <p:nvPr/>
        </p:nvGraphicFramePr>
        <p:xfrm>
          <a:off x="1600200" y="3505200"/>
          <a:ext cx="2119313" cy="538163"/>
        </p:xfrm>
        <a:graphic>
          <a:graphicData uri="http://schemas.openxmlformats.org/presentationml/2006/ole">
            <mc:AlternateContent xmlns:mc="http://schemas.openxmlformats.org/markup-compatibility/2006">
              <mc:Choice xmlns:v="urn:schemas-microsoft-com:vml" Requires="v">
                <p:oleObj spid="_x0000_s45103" name="Equation" r:id="rId7" imgW="799753" imgH="203112" progId="Equation.3">
                  <p:embed/>
                </p:oleObj>
              </mc:Choice>
              <mc:Fallback>
                <p:oleObj name="Equation" r:id="rId7" imgW="799753" imgH="203112"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505200"/>
                        <a:ext cx="211931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31"/>
          <p:cNvGraphicFramePr>
            <a:graphicFrameLocks noChangeAspect="1"/>
          </p:cNvGraphicFramePr>
          <p:nvPr/>
        </p:nvGraphicFramePr>
        <p:xfrm>
          <a:off x="1905000" y="5562600"/>
          <a:ext cx="6096000" cy="754063"/>
        </p:xfrm>
        <a:graphic>
          <a:graphicData uri="http://schemas.openxmlformats.org/presentationml/2006/ole">
            <mc:AlternateContent xmlns:mc="http://schemas.openxmlformats.org/markup-compatibility/2006">
              <mc:Choice xmlns:v="urn:schemas-microsoft-com:vml" Requires="v">
                <p:oleObj spid="_x0000_s45104" name="Equation" r:id="rId9" imgW="1854200" imgH="228600" progId="Equation.3">
                  <p:embed/>
                </p:oleObj>
              </mc:Choice>
              <mc:Fallback>
                <p:oleObj name="Equation" r:id="rId9" imgW="1854200" imgH="228600" progId="Equation.3">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5562600"/>
                        <a:ext cx="60960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1143000"/>
          </a:xfrm>
        </p:spPr>
        <p:txBody>
          <a:bodyPr>
            <a:noAutofit/>
          </a:bodyPr>
          <a:lstStyle/>
          <a:p>
            <a:pPr>
              <a:defRPr/>
            </a:pPr>
            <a:r>
              <a:rPr lang="en-US" sz="2400" u="sng" dirty="0">
                <a:effectLst/>
              </a:rPr>
              <a:t>Example:</a:t>
            </a:r>
            <a:r>
              <a:rPr lang="en-US" sz="2400" dirty="0">
                <a:effectLst/>
              </a:rPr>
              <a:t> Find the standard free energy of combustion of methane given the standard free energies of formation of methane, carbon dioxide, water and oxygen</a:t>
            </a:r>
            <a:r>
              <a:rPr lang="en-US" sz="2400" dirty="0" smtClean="0">
                <a:effectLst/>
              </a:rPr>
              <a:t>.</a:t>
            </a:r>
            <a:endParaRPr lang="en-US" sz="2400" dirty="0"/>
          </a:p>
        </p:txBody>
      </p:sp>
      <p:sp>
        <p:nvSpPr>
          <p:cNvPr id="46083" name="TextBox 3"/>
          <p:cNvSpPr txBox="1">
            <a:spLocks noChangeArrowheads="1"/>
          </p:cNvSpPr>
          <p:nvPr/>
        </p:nvSpPr>
        <p:spPr bwMode="auto">
          <a:xfrm>
            <a:off x="838200" y="2227263"/>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solidFill>
                  <a:srgbClr val="027C1F"/>
                </a:solidFill>
              </a:rPr>
              <a:t>CH</a:t>
            </a:r>
            <a:r>
              <a:rPr lang="en-US" sz="2800" baseline="-25000">
                <a:solidFill>
                  <a:srgbClr val="027C1F"/>
                </a:solidFill>
              </a:rPr>
              <a:t>4</a:t>
            </a:r>
            <a:r>
              <a:rPr lang="en-US" sz="2800">
                <a:solidFill>
                  <a:srgbClr val="027C1F"/>
                </a:solidFill>
              </a:rPr>
              <a:t>(g) + 2O</a:t>
            </a:r>
            <a:r>
              <a:rPr lang="en-US" sz="2800" baseline="-25000">
                <a:solidFill>
                  <a:srgbClr val="027C1F"/>
                </a:solidFill>
              </a:rPr>
              <a:t>2</a:t>
            </a:r>
            <a:r>
              <a:rPr lang="en-US" sz="2800">
                <a:solidFill>
                  <a:srgbClr val="027C1F"/>
                </a:solidFill>
              </a:rPr>
              <a:t>(g) </a:t>
            </a:r>
          </a:p>
        </p:txBody>
      </p:sp>
      <p:cxnSp>
        <p:nvCxnSpPr>
          <p:cNvPr id="5" name="Straight Arrow Connector 4"/>
          <p:cNvCxnSpPr/>
          <p:nvPr/>
        </p:nvCxnSpPr>
        <p:spPr>
          <a:xfrm flipV="1">
            <a:off x="3690938" y="2479675"/>
            <a:ext cx="2546350" cy="952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57800" y="2741613"/>
            <a:ext cx="1674813" cy="150018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086" name="Object 9"/>
          <p:cNvGraphicFramePr>
            <a:graphicFrameLocks noChangeAspect="1"/>
          </p:cNvGraphicFramePr>
          <p:nvPr/>
        </p:nvGraphicFramePr>
        <p:xfrm>
          <a:off x="4560888" y="1836738"/>
          <a:ext cx="808037" cy="538162"/>
        </p:xfrm>
        <a:graphic>
          <a:graphicData uri="http://schemas.openxmlformats.org/presentationml/2006/ole">
            <mc:AlternateContent xmlns:mc="http://schemas.openxmlformats.org/markup-compatibility/2006">
              <mc:Choice xmlns:v="urn:schemas-microsoft-com:vml" Requires="v">
                <p:oleObj spid="_x0000_s46125" name="Equation" r:id="rId3" imgW="304536" imgH="203024" progId="Equation.3">
                  <p:embed/>
                </p:oleObj>
              </mc:Choice>
              <mc:Fallback>
                <p:oleObj name="Equation" r:id="rId3" imgW="304536" imgH="203024"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836738"/>
                        <a:ext cx="8080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p:nvPr/>
        </p:nvCxnSpPr>
        <p:spPr>
          <a:xfrm flipH="1" flipV="1">
            <a:off x="3048000" y="2741613"/>
            <a:ext cx="1371600" cy="148113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88" name="TextBox 24"/>
          <p:cNvSpPr txBox="1">
            <a:spLocks noChangeArrowheads="1"/>
          </p:cNvSpPr>
          <p:nvPr/>
        </p:nvSpPr>
        <p:spPr bwMode="auto">
          <a:xfrm>
            <a:off x="2209800" y="4222750"/>
            <a:ext cx="510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solidFill>
                  <a:srgbClr val="027C1F"/>
                </a:solidFill>
              </a:rPr>
              <a:t>C(s) + 2O</a:t>
            </a:r>
            <a:r>
              <a:rPr lang="en-US" sz="2800" baseline="-25000">
                <a:solidFill>
                  <a:srgbClr val="027C1F"/>
                </a:solidFill>
              </a:rPr>
              <a:t>2</a:t>
            </a:r>
            <a:r>
              <a:rPr lang="en-US" sz="2800">
                <a:solidFill>
                  <a:srgbClr val="027C1F"/>
                </a:solidFill>
              </a:rPr>
              <a:t>(g) + 2H</a:t>
            </a:r>
            <a:r>
              <a:rPr lang="en-US" sz="2800" baseline="-25000">
                <a:solidFill>
                  <a:srgbClr val="027C1F"/>
                </a:solidFill>
              </a:rPr>
              <a:t>2</a:t>
            </a:r>
            <a:r>
              <a:rPr lang="en-US" sz="2800">
                <a:solidFill>
                  <a:srgbClr val="027C1F"/>
                </a:solidFill>
              </a:rPr>
              <a:t>(g) </a:t>
            </a:r>
          </a:p>
        </p:txBody>
      </p:sp>
      <p:graphicFrame>
        <p:nvGraphicFramePr>
          <p:cNvPr id="46089" name="Object 25"/>
          <p:cNvGraphicFramePr>
            <a:graphicFrameLocks noChangeAspect="1"/>
          </p:cNvGraphicFramePr>
          <p:nvPr/>
        </p:nvGraphicFramePr>
        <p:xfrm>
          <a:off x="6096000" y="3360738"/>
          <a:ext cx="2052638" cy="538162"/>
        </p:xfrm>
        <a:graphic>
          <a:graphicData uri="http://schemas.openxmlformats.org/presentationml/2006/ole">
            <mc:AlternateContent xmlns:mc="http://schemas.openxmlformats.org/markup-compatibility/2006">
              <mc:Choice xmlns:v="urn:schemas-microsoft-com:vml" Requires="v">
                <p:oleObj spid="_x0000_s46126" name="Equation" r:id="rId5" imgW="774364" imgH="203112" progId="Equation.3">
                  <p:embed/>
                </p:oleObj>
              </mc:Choice>
              <mc:Fallback>
                <p:oleObj name="Equation" r:id="rId5" imgW="774364" imgH="203112" progId="Equation.3">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360738"/>
                        <a:ext cx="20526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26"/>
          <p:cNvGraphicFramePr>
            <a:graphicFrameLocks noChangeAspect="1"/>
          </p:cNvGraphicFramePr>
          <p:nvPr/>
        </p:nvGraphicFramePr>
        <p:xfrm>
          <a:off x="1600200" y="3360738"/>
          <a:ext cx="2119313" cy="538162"/>
        </p:xfrm>
        <a:graphic>
          <a:graphicData uri="http://schemas.openxmlformats.org/presentationml/2006/ole">
            <mc:AlternateContent xmlns:mc="http://schemas.openxmlformats.org/markup-compatibility/2006">
              <mc:Choice xmlns:v="urn:schemas-microsoft-com:vml" Requires="v">
                <p:oleObj spid="_x0000_s46127" name="Equation" r:id="rId7" imgW="799753" imgH="203112" progId="Equation.3">
                  <p:embed/>
                </p:oleObj>
              </mc:Choice>
              <mc:Fallback>
                <p:oleObj name="Equation" r:id="rId7" imgW="799753" imgH="203112"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360738"/>
                        <a:ext cx="211931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1" name="Object 31"/>
          <p:cNvGraphicFramePr>
            <a:graphicFrameLocks noChangeAspect="1"/>
          </p:cNvGraphicFramePr>
          <p:nvPr/>
        </p:nvGraphicFramePr>
        <p:xfrm>
          <a:off x="1905000" y="5418138"/>
          <a:ext cx="6096000" cy="754062"/>
        </p:xfrm>
        <a:graphic>
          <a:graphicData uri="http://schemas.openxmlformats.org/presentationml/2006/ole">
            <mc:AlternateContent xmlns:mc="http://schemas.openxmlformats.org/markup-compatibility/2006">
              <mc:Choice xmlns:v="urn:schemas-microsoft-com:vml" Requires="v">
                <p:oleObj spid="_x0000_s46128" name="Equation" r:id="rId9" imgW="1854200" imgH="228600" progId="Equation.3">
                  <p:embed/>
                </p:oleObj>
              </mc:Choice>
              <mc:Fallback>
                <p:oleObj name="Equation" r:id="rId9" imgW="1854200" imgH="228600" progId="Equation.3">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5418138"/>
                        <a:ext cx="6096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2" name="TextBox 12"/>
          <p:cNvSpPr txBox="1">
            <a:spLocks noChangeArrowheads="1"/>
          </p:cNvSpPr>
          <p:nvPr/>
        </p:nvSpPr>
        <p:spPr bwMode="auto">
          <a:xfrm>
            <a:off x="6096000" y="2217738"/>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algn="ctr" eaLnBrk="1" hangingPunct="1"/>
            <a:r>
              <a:rPr lang="en-US" sz="2800">
                <a:solidFill>
                  <a:srgbClr val="027C1F"/>
                </a:solidFill>
              </a:rPr>
              <a:t>CO</a:t>
            </a:r>
            <a:r>
              <a:rPr lang="en-US" sz="2800" baseline="-25000">
                <a:solidFill>
                  <a:srgbClr val="027C1F"/>
                </a:solidFill>
              </a:rPr>
              <a:t>2</a:t>
            </a:r>
            <a:r>
              <a:rPr lang="en-US" sz="2800">
                <a:solidFill>
                  <a:srgbClr val="027C1F"/>
                </a:solidFill>
              </a:rPr>
              <a:t>(g) + 2H</a:t>
            </a:r>
            <a:r>
              <a:rPr lang="en-US" sz="2800" baseline="-25000">
                <a:solidFill>
                  <a:srgbClr val="027C1F"/>
                </a:solidFill>
              </a:rPr>
              <a:t>2</a:t>
            </a:r>
            <a:r>
              <a:rPr lang="en-US" sz="2800">
                <a:solidFill>
                  <a:srgbClr val="027C1F"/>
                </a:solidFill>
              </a:rPr>
              <a:t>O(l)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1143000"/>
          </a:xfrm>
        </p:spPr>
        <p:txBody>
          <a:bodyPr>
            <a:noAutofit/>
          </a:bodyPr>
          <a:lstStyle/>
          <a:p>
            <a:pPr>
              <a:defRPr/>
            </a:pPr>
            <a:r>
              <a:rPr lang="en-US" sz="2400" u="sng" dirty="0">
                <a:effectLst/>
              </a:rPr>
              <a:t>Example:</a:t>
            </a:r>
            <a:r>
              <a:rPr lang="en-US" sz="2400" dirty="0">
                <a:effectLst/>
              </a:rPr>
              <a:t> Find the standard free energy of combustion of methane given the standard free energies of formation of methane, carbon dioxide, water and oxygen</a:t>
            </a:r>
            <a:r>
              <a:rPr lang="en-US" sz="2400" dirty="0" smtClean="0">
                <a:effectLst/>
              </a:rPr>
              <a:t>.</a:t>
            </a:r>
            <a:endParaRPr lang="en-US" sz="2400" dirty="0"/>
          </a:p>
        </p:txBody>
      </p:sp>
      <p:graphicFrame>
        <p:nvGraphicFramePr>
          <p:cNvPr id="32" name="Object 31"/>
          <p:cNvGraphicFramePr>
            <a:graphicFrameLocks noChangeAspect="1"/>
          </p:cNvGraphicFramePr>
          <p:nvPr/>
        </p:nvGraphicFramePr>
        <p:xfrm>
          <a:off x="0" y="3208338"/>
          <a:ext cx="6096000" cy="754062"/>
        </p:xfrm>
        <a:graphic>
          <a:graphicData uri="http://schemas.openxmlformats.org/presentationml/2006/ole">
            <mc:AlternateContent xmlns:mc="http://schemas.openxmlformats.org/markup-compatibility/2006">
              <mc:Choice xmlns:v="urn:schemas-microsoft-com:vml" Requires="v">
                <p:oleObj spid="_x0000_s47146" name="Equation" r:id="rId3" imgW="1854200" imgH="228600" progId="Equation.3">
                  <p:embed/>
                </p:oleObj>
              </mc:Choice>
              <mc:Fallback>
                <p:oleObj name="Equation" r:id="rId3" imgW="1854200" imgH="22860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8338"/>
                        <a:ext cx="6096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08" name="TextBox 13"/>
          <p:cNvSpPr txBox="1">
            <a:spLocks noChangeArrowheads="1"/>
          </p:cNvSpPr>
          <p:nvPr/>
        </p:nvSpPr>
        <p:spPr bwMode="auto">
          <a:xfrm>
            <a:off x="2951163" y="1543050"/>
            <a:ext cx="3525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400">
                <a:solidFill>
                  <a:srgbClr val="C00000"/>
                </a:solidFill>
                <a:cs typeface="Times New Roman" pitchFamily="18" charset="0"/>
              </a:rPr>
              <a:t>∆G</a:t>
            </a:r>
            <a:r>
              <a:rPr lang="en-US" sz="2400" baseline="-25000">
                <a:solidFill>
                  <a:srgbClr val="C00000"/>
                </a:solidFill>
                <a:cs typeface="Times New Roman" pitchFamily="18" charset="0"/>
              </a:rPr>
              <a:t>f</a:t>
            </a:r>
            <a:r>
              <a:rPr lang="en-US" sz="2400">
                <a:solidFill>
                  <a:srgbClr val="C00000"/>
                </a:solidFill>
                <a:cs typeface="Times New Roman" pitchFamily="18" charset="0"/>
              </a:rPr>
              <a:t> (CH</a:t>
            </a:r>
            <a:r>
              <a:rPr lang="en-US" sz="2400" baseline="-25000">
                <a:solidFill>
                  <a:srgbClr val="C00000"/>
                </a:solidFill>
                <a:cs typeface="Times New Roman" pitchFamily="18" charset="0"/>
              </a:rPr>
              <a:t>4</a:t>
            </a:r>
            <a:r>
              <a:rPr lang="en-US" sz="2400">
                <a:solidFill>
                  <a:srgbClr val="C00000"/>
                </a:solidFill>
                <a:cs typeface="Times New Roman" pitchFamily="18" charset="0"/>
              </a:rPr>
              <a:t>) = -50 kJ/mol</a:t>
            </a:r>
          </a:p>
          <a:p>
            <a:pPr eaLnBrk="1" hangingPunct="1"/>
            <a:r>
              <a:rPr lang="en-US" sz="2400">
                <a:solidFill>
                  <a:srgbClr val="C00000"/>
                </a:solidFill>
                <a:cs typeface="Times New Roman" pitchFamily="18" charset="0"/>
              </a:rPr>
              <a:t>∆G</a:t>
            </a:r>
            <a:r>
              <a:rPr lang="en-US" sz="2400" baseline="-25000">
                <a:solidFill>
                  <a:srgbClr val="C00000"/>
                </a:solidFill>
                <a:cs typeface="Times New Roman" pitchFamily="18" charset="0"/>
              </a:rPr>
              <a:t>f</a:t>
            </a:r>
            <a:r>
              <a:rPr lang="en-US" sz="2400">
                <a:solidFill>
                  <a:srgbClr val="C00000"/>
                </a:solidFill>
                <a:cs typeface="Times New Roman" pitchFamily="18" charset="0"/>
              </a:rPr>
              <a:t> (CO</a:t>
            </a:r>
            <a:r>
              <a:rPr lang="en-US" sz="2400" baseline="-25000">
                <a:solidFill>
                  <a:srgbClr val="C00000"/>
                </a:solidFill>
                <a:cs typeface="Times New Roman" pitchFamily="18" charset="0"/>
              </a:rPr>
              <a:t>2</a:t>
            </a:r>
            <a:r>
              <a:rPr lang="en-US" sz="2400">
                <a:solidFill>
                  <a:srgbClr val="C00000"/>
                </a:solidFill>
                <a:cs typeface="Times New Roman" pitchFamily="18" charset="0"/>
              </a:rPr>
              <a:t>) = -394 kJ/mol</a:t>
            </a:r>
          </a:p>
          <a:p>
            <a:pPr eaLnBrk="1" hangingPunct="1"/>
            <a:r>
              <a:rPr lang="en-US" sz="2400">
                <a:solidFill>
                  <a:srgbClr val="C00000"/>
                </a:solidFill>
                <a:cs typeface="Times New Roman" pitchFamily="18" charset="0"/>
              </a:rPr>
              <a:t>∆G</a:t>
            </a:r>
            <a:r>
              <a:rPr lang="en-US" sz="2400" baseline="-25000">
                <a:solidFill>
                  <a:srgbClr val="C00000"/>
                </a:solidFill>
                <a:cs typeface="Times New Roman" pitchFamily="18" charset="0"/>
              </a:rPr>
              <a:t>f</a:t>
            </a:r>
            <a:r>
              <a:rPr lang="en-US" sz="2400">
                <a:solidFill>
                  <a:srgbClr val="C00000"/>
                </a:solidFill>
                <a:cs typeface="Times New Roman" pitchFamily="18" charset="0"/>
              </a:rPr>
              <a:t> (H</a:t>
            </a:r>
            <a:r>
              <a:rPr lang="en-US" sz="2400" baseline="-25000">
                <a:solidFill>
                  <a:srgbClr val="C00000"/>
                </a:solidFill>
                <a:cs typeface="Times New Roman" pitchFamily="18" charset="0"/>
              </a:rPr>
              <a:t>2</a:t>
            </a:r>
            <a:r>
              <a:rPr lang="en-US" sz="2400">
                <a:solidFill>
                  <a:srgbClr val="C00000"/>
                </a:solidFill>
                <a:cs typeface="Times New Roman" pitchFamily="18" charset="0"/>
              </a:rPr>
              <a:t>O) = -237 kJ/mol</a:t>
            </a:r>
            <a:endParaRPr lang="en-US" sz="2400">
              <a:solidFill>
                <a:srgbClr val="000000"/>
              </a:solidFill>
            </a:endParaRPr>
          </a:p>
        </p:txBody>
      </p:sp>
      <p:graphicFrame>
        <p:nvGraphicFramePr>
          <p:cNvPr id="3" name="Object 2"/>
          <p:cNvGraphicFramePr>
            <a:graphicFrameLocks noChangeAspect="1"/>
          </p:cNvGraphicFramePr>
          <p:nvPr/>
        </p:nvGraphicFramePr>
        <p:xfrm>
          <a:off x="22225" y="3976688"/>
          <a:ext cx="8893175" cy="671512"/>
        </p:xfrm>
        <a:graphic>
          <a:graphicData uri="http://schemas.openxmlformats.org/presentationml/2006/ole">
            <mc:AlternateContent xmlns:mc="http://schemas.openxmlformats.org/markup-compatibility/2006">
              <mc:Choice xmlns:v="urn:schemas-microsoft-com:vml" Requires="v">
                <p:oleObj spid="_x0000_s47147" name="Equation" r:id="rId5" imgW="2705100" imgH="203200" progId="Equation.3">
                  <p:embed/>
                </p:oleObj>
              </mc:Choice>
              <mc:Fallback>
                <p:oleObj name="Equation" r:id="rId5" imgW="2705100" imgH="2032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 y="3976688"/>
                        <a:ext cx="88931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39688" y="4648200"/>
          <a:ext cx="6513512" cy="671513"/>
        </p:xfrm>
        <a:graphic>
          <a:graphicData uri="http://schemas.openxmlformats.org/presentationml/2006/ole">
            <mc:AlternateContent xmlns:mc="http://schemas.openxmlformats.org/markup-compatibility/2006">
              <mc:Choice xmlns:v="urn:schemas-microsoft-com:vml" Requires="v">
                <p:oleObj spid="_x0000_s47148" name="Equation" r:id="rId7" imgW="1981200" imgH="203200" progId="Equation.3">
                  <p:embed/>
                </p:oleObj>
              </mc:Choice>
              <mc:Fallback>
                <p:oleObj name="Equation" r:id="rId7" imgW="1981200" imgH="203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88" y="4648200"/>
                        <a:ext cx="651351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3338" y="5348288"/>
          <a:ext cx="3548062" cy="671512"/>
        </p:xfrm>
        <a:graphic>
          <a:graphicData uri="http://schemas.openxmlformats.org/presentationml/2006/ole">
            <mc:AlternateContent xmlns:mc="http://schemas.openxmlformats.org/markup-compatibility/2006">
              <mc:Choice xmlns:v="urn:schemas-microsoft-com:vml" Requires="v">
                <p:oleObj spid="_x0000_s47149" name="Equation" r:id="rId9" imgW="1079032" imgH="203112" progId="Equation.3">
                  <p:embed/>
                </p:oleObj>
              </mc:Choice>
              <mc:Fallback>
                <p:oleObj name="Equation" r:id="rId9" imgW="1079032" imgH="203112"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38" y="5348288"/>
                        <a:ext cx="3548062"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Arrow Connector 14"/>
          <p:cNvCxnSpPr/>
          <p:nvPr/>
        </p:nvCxnSpPr>
        <p:spPr>
          <a:xfrm flipV="1">
            <a:off x="7772400" y="3962400"/>
            <a:ext cx="762000" cy="6858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8458200" y="359092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solidFill>
                  <a:srgbClr val="C00000"/>
                </a:solidFill>
              </a:rPr>
              <a:t>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justchec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46482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5"/>
          <p:cNvSpPr>
            <a:spLocks noChangeArrowheads="1"/>
          </p:cNvSpPr>
          <p:nvPr/>
        </p:nvSpPr>
        <p:spPr bwMode="auto">
          <a:xfrm>
            <a:off x="3581400" y="304800"/>
            <a:ext cx="5334000" cy="1676400"/>
          </a:xfrm>
          <a:prstGeom prst="wedgeRoundRectCallout">
            <a:avLst>
              <a:gd name="adj1" fmla="val -44685"/>
              <a:gd name="adj2" fmla="val 855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The answer is entropy.</a:t>
            </a:r>
          </a:p>
          <a:p>
            <a:pPr algn="ctr"/>
            <a:endParaRPr lang="en-US" sz="3200"/>
          </a:p>
          <a:p>
            <a:pPr algn="ctr"/>
            <a:r>
              <a:rPr lang="en-US" sz="3200"/>
              <a:t>So,  what’s the question?</a:t>
            </a:r>
          </a:p>
        </p:txBody>
      </p:sp>
      <p:sp>
        <p:nvSpPr>
          <p:cNvPr id="4102" name="AutoShape 6"/>
          <p:cNvSpPr>
            <a:spLocks noChangeArrowheads="1"/>
          </p:cNvSpPr>
          <p:nvPr/>
        </p:nvSpPr>
        <p:spPr bwMode="auto">
          <a:xfrm>
            <a:off x="1676400" y="244475"/>
            <a:ext cx="7239000" cy="1736725"/>
          </a:xfrm>
          <a:prstGeom prst="wedgeRoundRectCallout">
            <a:avLst>
              <a:gd name="adj1" fmla="val -19421"/>
              <a:gd name="adj2" fmla="val 8625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a:t>Why do things happen the way they do, and not in reverse?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1066800" y="228600"/>
            <a:ext cx="7924800" cy="1143000"/>
          </a:xfrm>
        </p:spPr>
        <p:txBody>
          <a:bodyPr vert="horz" wrap="square" lIns="91440" tIns="45720" rIns="91440" bIns="45720" numCol="1" anchorCtr="0" compatLnSpc="1">
            <a:prstTxWarp prst="textNoShape">
              <a:avLst/>
            </a:prstTxWarp>
            <a:normAutofit fontScale="90000"/>
          </a:bodyPr>
          <a:lstStyle/>
          <a:p>
            <a:r>
              <a:rPr lang="en-US" sz="2400" u="sng" smtClean="0">
                <a:effectLst/>
              </a:rPr>
              <a:t>Example:</a:t>
            </a:r>
            <a:r>
              <a:rPr lang="en-US" sz="2400" smtClean="0">
                <a:effectLst/>
              </a:rPr>
              <a:t> Determine whether or not the decomposition of calcium carbonate is spontaneous at all temperatures.  If not, provide conditions of temperatures (if any) at which the reaction is spontaneous.</a:t>
            </a:r>
          </a:p>
        </p:txBody>
      </p:sp>
      <p:sp>
        <p:nvSpPr>
          <p:cNvPr id="24" name="Content Placeholder 2"/>
          <p:cNvSpPr>
            <a:spLocks noGrp="1"/>
          </p:cNvSpPr>
          <p:nvPr>
            <p:ph idx="1"/>
          </p:nvPr>
        </p:nvSpPr>
        <p:spPr>
          <a:xfrm>
            <a:off x="990600" y="1600200"/>
            <a:ext cx="8077200" cy="5257800"/>
          </a:xfrm>
        </p:spPr>
        <p:txBody>
          <a:bodyPr/>
          <a:lstStyle/>
          <a:p>
            <a:pPr marL="82550" indent="0">
              <a:buFont typeface="Wingdings 2" pitchFamily="18" charset="2"/>
              <a:buNone/>
              <a:defRPr/>
            </a:pPr>
            <a:r>
              <a:rPr lang="en-US" sz="2800" dirty="0" smtClean="0">
                <a:solidFill>
                  <a:srgbClr val="002060"/>
                </a:solidFill>
              </a:rPr>
              <a:t>CaCO</a:t>
            </a:r>
            <a:r>
              <a:rPr lang="en-US" sz="2800" baseline="-25000" dirty="0" smtClean="0">
                <a:solidFill>
                  <a:srgbClr val="002060"/>
                </a:solidFill>
              </a:rPr>
              <a:t>3</a:t>
            </a:r>
            <a:r>
              <a:rPr lang="en-US" sz="2800" dirty="0" smtClean="0">
                <a:solidFill>
                  <a:srgbClr val="002060"/>
                </a:solidFill>
              </a:rPr>
              <a:t>(s) </a:t>
            </a:r>
            <a:r>
              <a:rPr lang="en-US" sz="2800" dirty="0" smtClean="0">
                <a:solidFill>
                  <a:srgbClr val="002060"/>
                </a:solidFill>
                <a:cs typeface="Times New Roman"/>
              </a:rPr>
              <a:t>→ </a:t>
            </a:r>
            <a:r>
              <a:rPr lang="en-US" sz="2800" dirty="0" err="1" smtClean="0">
                <a:solidFill>
                  <a:srgbClr val="002060"/>
                </a:solidFill>
                <a:cs typeface="Times New Roman"/>
              </a:rPr>
              <a:t>CaO</a:t>
            </a:r>
            <a:r>
              <a:rPr lang="en-US" sz="2800" dirty="0" smtClean="0">
                <a:solidFill>
                  <a:srgbClr val="002060"/>
                </a:solidFill>
                <a:cs typeface="Times New Roman"/>
              </a:rPr>
              <a:t>(s) +</a:t>
            </a:r>
            <a:r>
              <a:rPr lang="en-US" sz="2800" dirty="0" smtClean="0">
                <a:solidFill>
                  <a:srgbClr val="002060"/>
                </a:solidFill>
                <a:sym typeface="Symbol"/>
              </a:rPr>
              <a:t> CO</a:t>
            </a:r>
            <a:r>
              <a:rPr lang="en-US" sz="2800" baseline="-25000" dirty="0" smtClean="0">
                <a:solidFill>
                  <a:srgbClr val="002060"/>
                </a:solidFill>
                <a:sym typeface="Symbol"/>
              </a:rPr>
              <a:t>2</a:t>
            </a:r>
            <a:r>
              <a:rPr lang="en-US" sz="2800" dirty="0" smtClean="0">
                <a:solidFill>
                  <a:srgbClr val="002060"/>
                </a:solidFill>
                <a:sym typeface="Symbol"/>
              </a:rPr>
              <a:t>(g)</a:t>
            </a:r>
          </a:p>
          <a:p>
            <a:pPr marL="82550" indent="0">
              <a:buFont typeface="Wingdings 2" pitchFamily="18" charset="2"/>
              <a:buNone/>
              <a:defRPr/>
            </a:pPr>
            <a:r>
              <a:rPr lang="en-US" sz="2800" dirty="0" smtClean="0">
                <a:solidFill>
                  <a:srgbClr val="C00000"/>
                </a:solidFill>
                <a:cs typeface="Times New Roman"/>
                <a:sym typeface="Symbol"/>
              </a:rPr>
              <a:t>∆H=+178 kJ </a:t>
            </a:r>
            <a:r>
              <a:rPr lang="en-US" sz="2800" dirty="0" smtClean="0">
                <a:solidFill>
                  <a:srgbClr val="C00000"/>
                </a:solidFill>
                <a:sym typeface="Symbol"/>
              </a:rPr>
              <a:t>mol</a:t>
            </a:r>
            <a:r>
              <a:rPr lang="en-US" sz="2800" baseline="30000" dirty="0" smtClean="0">
                <a:solidFill>
                  <a:srgbClr val="C00000"/>
                </a:solidFill>
                <a:sym typeface="Symbol"/>
              </a:rPr>
              <a:t>-1</a:t>
            </a:r>
            <a:r>
              <a:rPr lang="en-US" sz="2800" dirty="0" smtClean="0">
                <a:solidFill>
                  <a:srgbClr val="C00000"/>
                </a:solidFill>
                <a:sym typeface="Symbol"/>
              </a:rPr>
              <a:t>; </a:t>
            </a:r>
            <a:r>
              <a:rPr lang="en-US" sz="2800" dirty="0" smtClean="0">
                <a:solidFill>
                  <a:srgbClr val="027C1F"/>
                </a:solidFill>
                <a:cs typeface="Times New Roman"/>
                <a:sym typeface="Symbol"/>
              </a:rPr>
              <a:t>∆S=+165.3 J </a:t>
            </a:r>
            <a:r>
              <a:rPr lang="en-US" sz="2800" dirty="0" smtClean="0">
                <a:solidFill>
                  <a:srgbClr val="027C1F"/>
                </a:solidFill>
                <a:sym typeface="Symbol"/>
              </a:rPr>
              <a:t>mol</a:t>
            </a:r>
            <a:r>
              <a:rPr lang="en-US" sz="2800" baseline="30000" dirty="0" smtClean="0">
                <a:solidFill>
                  <a:srgbClr val="027C1F"/>
                </a:solidFill>
                <a:sym typeface="Symbol"/>
              </a:rPr>
              <a:t>-1</a:t>
            </a:r>
            <a:r>
              <a:rPr lang="en-US" sz="2800" dirty="0" smtClean="0">
                <a:solidFill>
                  <a:srgbClr val="027C1F"/>
                </a:solidFill>
                <a:sym typeface="Symbol"/>
              </a:rPr>
              <a:t>K</a:t>
            </a:r>
            <a:r>
              <a:rPr lang="en-US" sz="2800" baseline="30000" dirty="0" smtClean="0">
                <a:solidFill>
                  <a:srgbClr val="027C1F"/>
                </a:solidFill>
                <a:sym typeface="Symbol"/>
              </a:rPr>
              <a:t>-1</a:t>
            </a:r>
          </a:p>
          <a:p>
            <a:pPr marL="82550" indent="0">
              <a:buFont typeface="Wingdings 2" pitchFamily="18" charset="2"/>
              <a:buNone/>
              <a:defRPr/>
            </a:pPr>
            <a:r>
              <a:rPr lang="en-US" sz="2800" dirty="0">
                <a:solidFill>
                  <a:srgbClr val="002060"/>
                </a:solidFill>
                <a:sym typeface="Symbol"/>
              </a:rPr>
              <a:t/>
            </a:r>
            <a:br>
              <a:rPr lang="en-US" sz="2800" dirty="0">
                <a:solidFill>
                  <a:srgbClr val="002060"/>
                </a:solidFill>
                <a:sym typeface="Symbol"/>
              </a:rPr>
            </a:br>
            <a:r>
              <a:rPr lang="en-US" sz="2200" i="1" dirty="0" smtClean="0">
                <a:solidFill>
                  <a:srgbClr val="7030A0"/>
                </a:solidFill>
                <a:sym typeface="Symbol"/>
              </a:rPr>
              <a:t>Note that the units of </a:t>
            </a:r>
            <a:r>
              <a:rPr lang="en-US" sz="2200" i="1" dirty="0" smtClean="0">
                <a:solidFill>
                  <a:srgbClr val="7030A0"/>
                </a:solidFill>
                <a:cs typeface="Times New Roman"/>
                <a:sym typeface="Symbol"/>
              </a:rPr>
              <a:t>∆S are different from ∆H </a:t>
            </a:r>
            <a:endParaRPr lang="en-US" sz="2200" i="1" baseline="30000" dirty="0">
              <a:solidFill>
                <a:srgbClr val="7030A0"/>
              </a:solidFill>
              <a:sym typeface="Symbol"/>
            </a:endParaRPr>
          </a:p>
          <a:p>
            <a:pPr marL="82550" indent="0">
              <a:buFont typeface="Wingdings 2" pitchFamily="18" charset="2"/>
              <a:buNone/>
              <a:defRPr/>
            </a:pPr>
            <a:endParaRPr lang="en-US" sz="2800" baseline="30000" dirty="0" smtClean="0">
              <a:sym typeface="Symbol"/>
            </a:endParaRPr>
          </a:p>
          <a:p>
            <a:pPr marL="82550" indent="0">
              <a:buFont typeface="Wingdings 2" pitchFamily="18" charset="2"/>
              <a:buNone/>
              <a:defRPr/>
            </a:pPr>
            <a:r>
              <a:rPr lang="en-US" sz="2800" dirty="0" smtClean="0">
                <a:sym typeface="Symbol"/>
              </a:rPr>
              <a:t>At 25C (298K):</a:t>
            </a:r>
          </a:p>
          <a:p>
            <a:pPr marL="403225" lvl="1" indent="0">
              <a:buFont typeface="Verdana" pitchFamily="34" charset="0"/>
              <a:buNone/>
              <a:defRPr/>
            </a:pPr>
            <a:r>
              <a:rPr lang="en-US" dirty="0" smtClean="0">
                <a:cs typeface="Times New Roman"/>
                <a:sym typeface="Symbol"/>
              </a:rPr>
              <a:t>∆</a:t>
            </a:r>
            <a:r>
              <a:rPr lang="en-US" dirty="0" smtClean="0">
                <a:sym typeface="Symbol"/>
              </a:rPr>
              <a:t>G = </a:t>
            </a:r>
            <a:r>
              <a:rPr lang="en-US" dirty="0" smtClean="0">
                <a:cs typeface="Times New Roman"/>
                <a:sym typeface="Symbol"/>
              </a:rPr>
              <a:t>∆</a:t>
            </a:r>
            <a:r>
              <a:rPr lang="en-US" dirty="0" smtClean="0">
                <a:sym typeface="Symbol"/>
              </a:rPr>
              <a:t>H</a:t>
            </a:r>
            <a:r>
              <a:rPr lang="en-US" dirty="0" smtClean="0">
                <a:cs typeface="Times New Roman"/>
                <a:sym typeface="Symbol"/>
              </a:rPr>
              <a:t> - T∆</a:t>
            </a:r>
            <a:r>
              <a:rPr lang="en-US" dirty="0" smtClean="0">
                <a:sym typeface="Symbol"/>
              </a:rPr>
              <a:t>S</a:t>
            </a:r>
          </a:p>
          <a:p>
            <a:pPr marL="403225" lvl="1" indent="0">
              <a:buFont typeface="Verdana" pitchFamily="34" charset="0"/>
              <a:buNone/>
              <a:defRPr/>
            </a:pPr>
            <a:r>
              <a:rPr lang="en-US" dirty="0" smtClean="0">
                <a:cs typeface="Times New Roman"/>
                <a:sym typeface="Symbol"/>
              </a:rPr>
              <a:t>∆</a:t>
            </a:r>
            <a:r>
              <a:rPr lang="en-US" dirty="0" smtClean="0">
                <a:sym typeface="Symbol"/>
              </a:rPr>
              <a:t>G = 178 </a:t>
            </a:r>
            <a:r>
              <a:rPr lang="en-US" dirty="0" smtClean="0">
                <a:cs typeface="Times New Roman"/>
                <a:sym typeface="Symbol"/>
              </a:rPr>
              <a:t>kJ/</a:t>
            </a:r>
            <a:r>
              <a:rPr lang="en-US" dirty="0" err="1" smtClean="0">
                <a:sym typeface="Symbol"/>
              </a:rPr>
              <a:t>mol</a:t>
            </a:r>
            <a:r>
              <a:rPr lang="en-US" dirty="0" smtClean="0">
                <a:sym typeface="Symbol"/>
              </a:rPr>
              <a:t> – (298K)(0.1653kJ/</a:t>
            </a:r>
            <a:r>
              <a:rPr lang="en-US" dirty="0" err="1" smtClean="0">
                <a:sym typeface="Symbol"/>
              </a:rPr>
              <a:t>molK</a:t>
            </a:r>
            <a:r>
              <a:rPr lang="en-US" dirty="0" smtClean="0">
                <a:sym typeface="Symbol"/>
              </a:rPr>
              <a:t>)</a:t>
            </a:r>
          </a:p>
          <a:p>
            <a:pPr marL="403225" lvl="1" indent="0">
              <a:buFont typeface="Verdana" pitchFamily="34" charset="0"/>
              <a:buNone/>
              <a:defRPr/>
            </a:pPr>
            <a:r>
              <a:rPr lang="en-US" dirty="0" smtClean="0">
                <a:cs typeface="Times New Roman"/>
                <a:sym typeface="Symbol"/>
              </a:rPr>
              <a:t>∆</a:t>
            </a:r>
            <a:r>
              <a:rPr lang="en-US" dirty="0" smtClean="0">
                <a:sym typeface="Symbol"/>
              </a:rPr>
              <a:t>G = </a:t>
            </a:r>
            <a:r>
              <a:rPr lang="en-US" b="1" dirty="0" smtClean="0">
                <a:solidFill>
                  <a:srgbClr val="C00000"/>
                </a:solidFill>
                <a:sym typeface="Symbol"/>
              </a:rPr>
              <a:t>+129 kJ mol</a:t>
            </a:r>
            <a:r>
              <a:rPr lang="en-US" b="1" baseline="30000" dirty="0" smtClean="0">
                <a:solidFill>
                  <a:srgbClr val="C00000"/>
                </a:solidFill>
                <a:sym typeface="Symbol"/>
              </a:rPr>
              <a:t>-1</a:t>
            </a:r>
          </a:p>
          <a:p>
            <a:pPr marL="128587" indent="0">
              <a:buFont typeface="Wingdings 2" pitchFamily="18" charset="2"/>
              <a:buNone/>
              <a:defRPr/>
            </a:pPr>
            <a:r>
              <a:rPr lang="en-US" sz="2800" dirty="0" smtClean="0"/>
              <a:t/>
            </a:r>
            <a:br>
              <a:rPr lang="en-US" sz="2800" dirty="0" smtClean="0"/>
            </a:br>
            <a:r>
              <a:rPr lang="en-US" sz="2800" dirty="0" smtClean="0"/>
              <a:t>Thus the </a:t>
            </a:r>
            <a:r>
              <a:rPr lang="en-US" sz="2800" dirty="0" err="1" smtClean="0"/>
              <a:t>rxn</a:t>
            </a:r>
            <a:r>
              <a:rPr lang="en-US" sz="2800" dirty="0" smtClean="0"/>
              <a:t> is </a:t>
            </a:r>
            <a:r>
              <a:rPr lang="en-US" sz="2800" b="1" dirty="0" smtClean="0"/>
              <a:t>not spontaneous </a:t>
            </a:r>
            <a:r>
              <a:rPr lang="en-US" sz="2800" dirty="0" smtClean="0"/>
              <a:t>at this temp.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1066800" y="228600"/>
            <a:ext cx="7924800" cy="1143000"/>
          </a:xfrm>
        </p:spPr>
        <p:txBody>
          <a:bodyPr vert="horz" wrap="square" lIns="91440" tIns="45720" rIns="91440" bIns="45720" numCol="1" anchorCtr="0" compatLnSpc="1">
            <a:prstTxWarp prst="textNoShape">
              <a:avLst/>
            </a:prstTxWarp>
            <a:normAutofit fontScale="90000"/>
          </a:bodyPr>
          <a:lstStyle/>
          <a:p>
            <a:r>
              <a:rPr lang="en-US" sz="2400" u="sng" smtClean="0">
                <a:effectLst/>
              </a:rPr>
              <a:t>Example:</a:t>
            </a:r>
            <a:r>
              <a:rPr lang="en-US" sz="2400" smtClean="0">
                <a:effectLst/>
              </a:rPr>
              <a:t> Determine whether or not the decomposition of calcium carbonate is spontaneous at all temperatures.  If not, provide conditions of temperatures (if any) at which the reaction is spontaneous.</a:t>
            </a:r>
          </a:p>
        </p:txBody>
      </p:sp>
      <p:sp>
        <p:nvSpPr>
          <p:cNvPr id="24" name="Content Placeholder 2"/>
          <p:cNvSpPr>
            <a:spLocks noGrp="1"/>
          </p:cNvSpPr>
          <p:nvPr>
            <p:ph idx="1"/>
          </p:nvPr>
        </p:nvSpPr>
        <p:spPr>
          <a:xfrm>
            <a:off x="990600" y="1600200"/>
            <a:ext cx="8077200" cy="5257800"/>
          </a:xfrm>
        </p:spPr>
        <p:txBody>
          <a:bodyPr/>
          <a:lstStyle/>
          <a:p>
            <a:pPr marL="82550" indent="0">
              <a:buFont typeface="Wingdings 2" pitchFamily="18" charset="2"/>
              <a:buNone/>
            </a:pPr>
            <a:r>
              <a:rPr lang="en-US" sz="2800" smtClean="0">
                <a:solidFill>
                  <a:srgbClr val="002060"/>
                </a:solidFill>
              </a:rPr>
              <a:t>CaCO</a:t>
            </a:r>
            <a:r>
              <a:rPr lang="en-US" sz="2800" baseline="-25000" smtClean="0">
                <a:solidFill>
                  <a:srgbClr val="002060"/>
                </a:solidFill>
              </a:rPr>
              <a:t>3</a:t>
            </a:r>
            <a:r>
              <a:rPr lang="en-US" sz="2800" smtClean="0">
                <a:solidFill>
                  <a:srgbClr val="002060"/>
                </a:solidFill>
              </a:rPr>
              <a:t>(s) </a:t>
            </a:r>
            <a:r>
              <a:rPr lang="en-US" sz="2800" smtClean="0">
                <a:solidFill>
                  <a:srgbClr val="002060"/>
                </a:solidFill>
                <a:cs typeface="Times New Roman" pitchFamily="18" charset="0"/>
              </a:rPr>
              <a:t>→ CaO(s) +</a:t>
            </a:r>
            <a:r>
              <a:rPr lang="en-US" sz="2800" smtClean="0">
                <a:solidFill>
                  <a:srgbClr val="002060"/>
                </a:solidFill>
                <a:sym typeface="Symbol" pitchFamily="18" charset="2"/>
              </a:rPr>
              <a:t> CO</a:t>
            </a:r>
            <a:r>
              <a:rPr lang="en-US" sz="2800" baseline="-25000" smtClean="0">
                <a:solidFill>
                  <a:srgbClr val="002060"/>
                </a:solidFill>
                <a:sym typeface="Symbol" pitchFamily="18" charset="2"/>
              </a:rPr>
              <a:t>2</a:t>
            </a:r>
            <a:r>
              <a:rPr lang="en-US" sz="2800" smtClean="0">
                <a:solidFill>
                  <a:srgbClr val="002060"/>
                </a:solidFill>
                <a:sym typeface="Symbol" pitchFamily="18" charset="2"/>
              </a:rPr>
              <a:t>(g)</a:t>
            </a:r>
          </a:p>
          <a:p>
            <a:pPr marL="82550" indent="0">
              <a:buFont typeface="Wingdings 2" pitchFamily="18" charset="2"/>
              <a:buNone/>
            </a:pPr>
            <a:r>
              <a:rPr lang="en-US" sz="2800" smtClean="0">
                <a:solidFill>
                  <a:srgbClr val="C00000"/>
                </a:solidFill>
                <a:cs typeface="Times New Roman" pitchFamily="18" charset="0"/>
                <a:sym typeface="Symbol" pitchFamily="18" charset="2"/>
              </a:rPr>
              <a:t>∆H=+178 kJ </a:t>
            </a:r>
            <a:r>
              <a:rPr lang="en-US" sz="2800" smtClean="0">
                <a:solidFill>
                  <a:srgbClr val="C00000"/>
                </a:solidFill>
                <a:sym typeface="Symbol" pitchFamily="18" charset="2"/>
              </a:rPr>
              <a:t>mol</a:t>
            </a:r>
            <a:r>
              <a:rPr lang="en-US" sz="2800" baseline="30000" smtClean="0">
                <a:solidFill>
                  <a:srgbClr val="C00000"/>
                </a:solidFill>
                <a:sym typeface="Symbol" pitchFamily="18" charset="2"/>
              </a:rPr>
              <a:t>-1</a:t>
            </a:r>
            <a:r>
              <a:rPr lang="en-US" sz="2800" smtClean="0">
                <a:solidFill>
                  <a:srgbClr val="C00000"/>
                </a:solidFill>
                <a:sym typeface="Symbol" pitchFamily="18" charset="2"/>
              </a:rPr>
              <a:t>; </a:t>
            </a:r>
            <a:r>
              <a:rPr lang="en-US" sz="2800" smtClean="0">
                <a:solidFill>
                  <a:srgbClr val="027C1F"/>
                </a:solidFill>
                <a:cs typeface="Times New Roman" pitchFamily="18" charset="0"/>
                <a:sym typeface="Symbol" pitchFamily="18" charset="2"/>
              </a:rPr>
              <a:t>∆S=+165.3 J </a:t>
            </a:r>
            <a:r>
              <a:rPr lang="en-US" sz="2800" smtClean="0">
                <a:solidFill>
                  <a:srgbClr val="027C1F"/>
                </a:solidFill>
                <a:sym typeface="Symbol" pitchFamily="18" charset="2"/>
              </a:rPr>
              <a:t>mol</a:t>
            </a:r>
            <a:r>
              <a:rPr lang="en-US" sz="2800" baseline="30000" smtClean="0">
                <a:solidFill>
                  <a:srgbClr val="027C1F"/>
                </a:solidFill>
                <a:sym typeface="Symbol" pitchFamily="18" charset="2"/>
              </a:rPr>
              <a:t>-1</a:t>
            </a:r>
            <a:r>
              <a:rPr lang="en-US" sz="2800" smtClean="0">
                <a:solidFill>
                  <a:srgbClr val="027C1F"/>
                </a:solidFill>
                <a:sym typeface="Symbol" pitchFamily="18" charset="2"/>
              </a:rPr>
              <a:t>K</a:t>
            </a:r>
            <a:r>
              <a:rPr lang="en-US" sz="2800" baseline="30000" smtClean="0">
                <a:solidFill>
                  <a:srgbClr val="027C1F"/>
                </a:solidFill>
                <a:sym typeface="Symbol" pitchFamily="18" charset="2"/>
              </a:rPr>
              <a:t>-1</a:t>
            </a:r>
          </a:p>
          <a:p>
            <a:pPr marL="82550" lvl="1" indent="0">
              <a:spcBef>
                <a:spcPts val="600"/>
              </a:spcBef>
              <a:buSzPct val="80000"/>
              <a:buFont typeface="Verdana" pitchFamily="34" charset="0"/>
              <a:buNone/>
            </a:pPr>
            <a:r>
              <a:rPr lang="en-US" smtClean="0">
                <a:cs typeface="Times New Roman" pitchFamily="18" charset="0"/>
                <a:sym typeface="Symbol" pitchFamily="18" charset="2"/>
              </a:rPr>
              <a:t/>
            </a:r>
            <a:br>
              <a:rPr lang="en-US" smtClean="0">
                <a:cs typeface="Times New Roman" pitchFamily="18" charset="0"/>
                <a:sym typeface="Symbol" pitchFamily="18" charset="2"/>
              </a:rPr>
            </a:br>
            <a:r>
              <a:rPr lang="en-US" smtClean="0">
                <a:cs typeface="Times New Roman" pitchFamily="18" charset="0"/>
                <a:sym typeface="Symbol" pitchFamily="18" charset="2"/>
              </a:rPr>
              <a:t>∆</a:t>
            </a:r>
            <a:r>
              <a:rPr lang="en-US" smtClean="0">
                <a:sym typeface="Symbol" pitchFamily="18" charset="2"/>
              </a:rPr>
              <a:t>G = </a:t>
            </a:r>
            <a:r>
              <a:rPr lang="en-US" smtClean="0">
                <a:cs typeface="Times New Roman" pitchFamily="18" charset="0"/>
                <a:sym typeface="Symbol" pitchFamily="18" charset="2"/>
              </a:rPr>
              <a:t>∆</a:t>
            </a:r>
            <a:r>
              <a:rPr lang="en-US" smtClean="0">
                <a:sym typeface="Symbol" pitchFamily="18" charset="2"/>
              </a:rPr>
              <a:t>H</a:t>
            </a:r>
            <a:r>
              <a:rPr lang="en-US" smtClean="0">
                <a:cs typeface="Times New Roman" pitchFamily="18" charset="0"/>
                <a:sym typeface="Symbol" pitchFamily="18" charset="2"/>
              </a:rPr>
              <a:t> - T∆</a:t>
            </a:r>
            <a:r>
              <a:rPr lang="en-US" smtClean="0">
                <a:sym typeface="Symbol" pitchFamily="18" charset="2"/>
              </a:rPr>
              <a:t>S</a:t>
            </a:r>
          </a:p>
          <a:p>
            <a:pPr marL="82550" lvl="1" indent="0">
              <a:spcBef>
                <a:spcPts val="600"/>
              </a:spcBef>
              <a:buSzPct val="80000"/>
              <a:buFont typeface="Verdana" pitchFamily="34" charset="0"/>
              <a:buNone/>
            </a:pPr>
            <a:r>
              <a:rPr lang="en-US" smtClean="0">
                <a:cs typeface="Times New Roman" pitchFamily="18" charset="0"/>
                <a:sym typeface="Symbol" pitchFamily="18" charset="2"/>
              </a:rPr>
              <a:t>∆</a:t>
            </a:r>
            <a:r>
              <a:rPr lang="en-US" smtClean="0">
                <a:sym typeface="Symbol" pitchFamily="18" charset="2"/>
              </a:rPr>
              <a:t>G = (+) – (+)(+)</a:t>
            </a:r>
          </a:p>
          <a:p>
            <a:pPr marL="82550" indent="0">
              <a:buFont typeface="Wingdings 2" pitchFamily="18" charset="2"/>
              <a:buNone/>
            </a:pPr>
            <a:r>
              <a:rPr lang="en-US" sz="2800" smtClean="0">
                <a:solidFill>
                  <a:srgbClr val="002060"/>
                </a:solidFill>
                <a:sym typeface="Symbol" pitchFamily="18" charset="2"/>
              </a:rPr>
              <a:t>This rxn is spontaneous only at high temps.</a:t>
            </a:r>
          </a:p>
          <a:p>
            <a:pPr marL="82550" indent="0">
              <a:buFont typeface="Wingdings 2" pitchFamily="18" charset="2"/>
              <a:buNone/>
            </a:pPr>
            <a:r>
              <a:rPr lang="en-US" sz="2800" smtClean="0">
                <a:solidFill>
                  <a:srgbClr val="002060"/>
                </a:solidFill>
                <a:sym typeface="Symbol" pitchFamily="18" charset="2"/>
              </a:rPr>
              <a:t/>
            </a:r>
            <a:br>
              <a:rPr lang="en-US" sz="2800" smtClean="0">
                <a:solidFill>
                  <a:srgbClr val="002060"/>
                </a:solidFill>
                <a:sym typeface="Symbol" pitchFamily="18" charset="2"/>
              </a:rPr>
            </a:br>
            <a:endParaRPr lang="en-US" sz="2800" smtClean="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066800" y="228600"/>
            <a:ext cx="7924800" cy="1143000"/>
          </a:xfrm>
        </p:spPr>
        <p:txBody>
          <a:bodyPr vert="horz" wrap="square" lIns="91440" tIns="45720" rIns="91440" bIns="45720" numCol="1" anchorCtr="0" compatLnSpc="1">
            <a:prstTxWarp prst="textNoShape">
              <a:avLst/>
            </a:prstTxWarp>
            <a:normAutofit fontScale="90000"/>
          </a:bodyPr>
          <a:lstStyle/>
          <a:p>
            <a:r>
              <a:rPr lang="en-US" sz="2400" u="sng" smtClean="0">
                <a:effectLst/>
              </a:rPr>
              <a:t>Example:</a:t>
            </a:r>
            <a:r>
              <a:rPr lang="en-US" sz="2400" smtClean="0">
                <a:effectLst/>
              </a:rPr>
              <a:t> Determine whether or not the decomposition of calcium carbonate is spontaneous at all temperatures.  If not, provide conditions of temperatures (if any) at which the reaction is spontaneous.</a:t>
            </a:r>
          </a:p>
        </p:txBody>
      </p:sp>
      <p:sp>
        <p:nvSpPr>
          <p:cNvPr id="24" name="Content Placeholder 2"/>
          <p:cNvSpPr>
            <a:spLocks noGrp="1"/>
          </p:cNvSpPr>
          <p:nvPr>
            <p:ph idx="1"/>
          </p:nvPr>
        </p:nvSpPr>
        <p:spPr>
          <a:xfrm>
            <a:off x="990600" y="1600200"/>
            <a:ext cx="8077200" cy="5257800"/>
          </a:xfrm>
        </p:spPr>
        <p:txBody>
          <a:bodyPr/>
          <a:lstStyle/>
          <a:p>
            <a:pPr marL="82550" indent="0">
              <a:buFont typeface="Wingdings 2" pitchFamily="18" charset="2"/>
              <a:buNone/>
            </a:pPr>
            <a:r>
              <a:rPr lang="en-US" sz="2800" smtClean="0">
                <a:solidFill>
                  <a:srgbClr val="002060"/>
                </a:solidFill>
              </a:rPr>
              <a:t>CaCO</a:t>
            </a:r>
            <a:r>
              <a:rPr lang="en-US" sz="2800" baseline="-25000" smtClean="0">
                <a:solidFill>
                  <a:srgbClr val="002060"/>
                </a:solidFill>
              </a:rPr>
              <a:t>3</a:t>
            </a:r>
            <a:r>
              <a:rPr lang="en-US" sz="2800" smtClean="0">
                <a:solidFill>
                  <a:srgbClr val="002060"/>
                </a:solidFill>
              </a:rPr>
              <a:t>(s) </a:t>
            </a:r>
            <a:r>
              <a:rPr lang="en-US" sz="2800" smtClean="0">
                <a:solidFill>
                  <a:srgbClr val="002060"/>
                </a:solidFill>
                <a:cs typeface="Times New Roman" pitchFamily="18" charset="0"/>
              </a:rPr>
              <a:t>→ CaO(s) +</a:t>
            </a:r>
            <a:r>
              <a:rPr lang="en-US" sz="2800" smtClean="0">
                <a:solidFill>
                  <a:srgbClr val="002060"/>
                </a:solidFill>
                <a:sym typeface="Symbol" pitchFamily="18" charset="2"/>
              </a:rPr>
              <a:t> CO</a:t>
            </a:r>
            <a:r>
              <a:rPr lang="en-US" sz="2800" baseline="-25000" smtClean="0">
                <a:solidFill>
                  <a:srgbClr val="002060"/>
                </a:solidFill>
                <a:sym typeface="Symbol" pitchFamily="18" charset="2"/>
              </a:rPr>
              <a:t>2</a:t>
            </a:r>
            <a:r>
              <a:rPr lang="en-US" sz="2800" smtClean="0">
                <a:solidFill>
                  <a:srgbClr val="002060"/>
                </a:solidFill>
                <a:sym typeface="Symbol" pitchFamily="18" charset="2"/>
              </a:rPr>
              <a:t>(g)</a:t>
            </a:r>
          </a:p>
          <a:p>
            <a:pPr marL="82550" indent="0">
              <a:buFont typeface="Wingdings 2" pitchFamily="18" charset="2"/>
              <a:buNone/>
            </a:pPr>
            <a:r>
              <a:rPr lang="en-US" sz="2800" smtClean="0">
                <a:solidFill>
                  <a:srgbClr val="C00000"/>
                </a:solidFill>
                <a:cs typeface="Times New Roman" pitchFamily="18" charset="0"/>
                <a:sym typeface="Symbol" pitchFamily="18" charset="2"/>
              </a:rPr>
              <a:t>∆H=+178 kJ </a:t>
            </a:r>
            <a:r>
              <a:rPr lang="en-US" sz="2800" smtClean="0">
                <a:solidFill>
                  <a:srgbClr val="C00000"/>
                </a:solidFill>
                <a:sym typeface="Symbol" pitchFamily="18" charset="2"/>
              </a:rPr>
              <a:t>mol</a:t>
            </a:r>
            <a:r>
              <a:rPr lang="en-US" sz="2800" baseline="30000" smtClean="0">
                <a:solidFill>
                  <a:srgbClr val="C00000"/>
                </a:solidFill>
                <a:sym typeface="Symbol" pitchFamily="18" charset="2"/>
              </a:rPr>
              <a:t>-1</a:t>
            </a:r>
            <a:r>
              <a:rPr lang="en-US" sz="2800" smtClean="0">
                <a:solidFill>
                  <a:srgbClr val="C00000"/>
                </a:solidFill>
                <a:sym typeface="Symbol" pitchFamily="18" charset="2"/>
              </a:rPr>
              <a:t>; </a:t>
            </a:r>
            <a:r>
              <a:rPr lang="en-US" sz="2800" smtClean="0">
                <a:solidFill>
                  <a:srgbClr val="027C1F"/>
                </a:solidFill>
                <a:cs typeface="Times New Roman" pitchFamily="18" charset="0"/>
                <a:sym typeface="Symbol" pitchFamily="18" charset="2"/>
              </a:rPr>
              <a:t>∆S=+165.3 J </a:t>
            </a:r>
            <a:r>
              <a:rPr lang="en-US" sz="2800" smtClean="0">
                <a:solidFill>
                  <a:srgbClr val="027C1F"/>
                </a:solidFill>
                <a:sym typeface="Symbol" pitchFamily="18" charset="2"/>
              </a:rPr>
              <a:t>mol</a:t>
            </a:r>
            <a:r>
              <a:rPr lang="en-US" sz="2800" baseline="30000" smtClean="0">
                <a:solidFill>
                  <a:srgbClr val="027C1F"/>
                </a:solidFill>
                <a:sym typeface="Symbol" pitchFamily="18" charset="2"/>
              </a:rPr>
              <a:t>-1</a:t>
            </a:r>
            <a:r>
              <a:rPr lang="en-US" sz="2800" smtClean="0">
                <a:solidFill>
                  <a:srgbClr val="027C1F"/>
                </a:solidFill>
                <a:sym typeface="Symbol" pitchFamily="18" charset="2"/>
              </a:rPr>
              <a:t>K</a:t>
            </a:r>
            <a:r>
              <a:rPr lang="en-US" sz="2800" baseline="30000" smtClean="0">
                <a:solidFill>
                  <a:srgbClr val="027C1F"/>
                </a:solidFill>
                <a:sym typeface="Symbol" pitchFamily="18" charset="2"/>
              </a:rPr>
              <a:t>-1</a:t>
            </a:r>
          </a:p>
          <a:p>
            <a:pPr marL="82550" lvl="1" indent="0">
              <a:spcBef>
                <a:spcPts val="600"/>
              </a:spcBef>
              <a:buSzPct val="80000"/>
              <a:buFont typeface="Verdana" pitchFamily="34" charset="0"/>
              <a:buNone/>
            </a:pPr>
            <a:r>
              <a:rPr lang="en-US" smtClean="0">
                <a:solidFill>
                  <a:srgbClr val="002060"/>
                </a:solidFill>
                <a:sym typeface="Symbol" pitchFamily="18" charset="2"/>
              </a:rPr>
              <a:t/>
            </a:r>
            <a:br>
              <a:rPr lang="en-US" smtClean="0">
                <a:solidFill>
                  <a:srgbClr val="002060"/>
                </a:solidFill>
                <a:sym typeface="Symbol" pitchFamily="18" charset="2"/>
              </a:rPr>
            </a:br>
            <a:r>
              <a:rPr lang="en-US" sz="2600" smtClean="0"/>
              <a:t>Thus the reaction will become</a:t>
            </a:r>
            <a:r>
              <a:rPr lang="en-US" sz="2600" b="1" smtClean="0"/>
              <a:t> spontaneous </a:t>
            </a:r>
            <a:r>
              <a:rPr lang="en-US" sz="2600" smtClean="0"/>
              <a:t>when </a:t>
            </a:r>
            <a:r>
              <a:rPr lang="en-US" sz="2600" smtClean="0">
                <a:cs typeface="Times New Roman" pitchFamily="18" charset="0"/>
                <a:sym typeface="Symbol" pitchFamily="18" charset="2"/>
              </a:rPr>
              <a:t>T∆</a:t>
            </a:r>
            <a:r>
              <a:rPr lang="en-US" sz="2600" smtClean="0">
                <a:sym typeface="Symbol" pitchFamily="18" charset="2"/>
              </a:rPr>
              <a:t>S &gt;</a:t>
            </a:r>
            <a:r>
              <a:rPr lang="en-US" sz="2600" smtClean="0">
                <a:cs typeface="Times New Roman" pitchFamily="18" charset="0"/>
                <a:sym typeface="Symbol" pitchFamily="18" charset="2"/>
              </a:rPr>
              <a:t> ∆</a:t>
            </a:r>
            <a:r>
              <a:rPr lang="en-US" sz="2600" smtClean="0">
                <a:sym typeface="Symbol" pitchFamily="18" charset="2"/>
              </a:rPr>
              <a:t>H</a:t>
            </a:r>
            <a:r>
              <a:rPr lang="en-US" sz="2600" smtClean="0">
                <a:cs typeface="Times New Roman" pitchFamily="18" charset="0"/>
                <a:sym typeface="Symbol" pitchFamily="18" charset="2"/>
              </a:rPr>
              <a:t> </a:t>
            </a:r>
          </a:p>
          <a:p>
            <a:pPr marL="82550" indent="0">
              <a:buFont typeface="Wingdings 2" pitchFamily="18" charset="2"/>
              <a:buNone/>
            </a:pPr>
            <a:endParaRPr lang="en-US" sz="2000" smtClean="0">
              <a:cs typeface="Times New Roman" pitchFamily="18" charset="0"/>
              <a:sym typeface="Symbol" pitchFamily="18" charset="2"/>
            </a:endParaRPr>
          </a:p>
          <a:p>
            <a:pPr marL="82550" indent="0">
              <a:buFont typeface="Wingdings 2" pitchFamily="18" charset="2"/>
              <a:buNone/>
            </a:pPr>
            <a:r>
              <a:rPr lang="en-US" sz="2800" smtClean="0">
                <a:cs typeface="Times New Roman" pitchFamily="18" charset="0"/>
                <a:sym typeface="Symbol" pitchFamily="18" charset="2"/>
              </a:rPr>
              <a:t>T∆</a:t>
            </a:r>
            <a:r>
              <a:rPr lang="en-US" sz="2800" smtClean="0">
                <a:sym typeface="Symbol" pitchFamily="18" charset="2"/>
              </a:rPr>
              <a:t>S = </a:t>
            </a:r>
            <a:r>
              <a:rPr lang="en-US" sz="2800" smtClean="0">
                <a:cs typeface="Times New Roman" pitchFamily="18" charset="0"/>
                <a:sym typeface="Symbol" pitchFamily="18" charset="2"/>
              </a:rPr>
              <a:t>∆</a:t>
            </a:r>
            <a:r>
              <a:rPr lang="en-US" sz="2800" smtClean="0">
                <a:sym typeface="Symbol" pitchFamily="18" charset="2"/>
              </a:rPr>
              <a:t>H when T = </a:t>
            </a:r>
            <a:r>
              <a:rPr lang="en-US" sz="2800" smtClean="0">
                <a:cs typeface="Times New Roman" pitchFamily="18" charset="0"/>
                <a:sym typeface="Symbol" pitchFamily="18" charset="2"/>
              </a:rPr>
              <a:t>∆</a:t>
            </a:r>
            <a:r>
              <a:rPr lang="en-US" sz="2800" smtClean="0">
                <a:sym typeface="Symbol" pitchFamily="18" charset="2"/>
              </a:rPr>
              <a:t>H/</a:t>
            </a:r>
            <a:r>
              <a:rPr lang="en-US" sz="2800" smtClean="0">
                <a:cs typeface="Times New Roman" pitchFamily="18" charset="0"/>
                <a:sym typeface="Symbol" pitchFamily="18" charset="2"/>
              </a:rPr>
              <a:t> ∆</a:t>
            </a:r>
            <a:r>
              <a:rPr lang="en-US" sz="2800" smtClean="0">
                <a:sym typeface="Symbol" pitchFamily="18" charset="2"/>
              </a:rPr>
              <a:t>S</a:t>
            </a:r>
          </a:p>
          <a:p>
            <a:pPr marL="82550" indent="0">
              <a:buFont typeface="Wingdings 2" pitchFamily="18" charset="2"/>
              <a:buNone/>
            </a:pPr>
            <a:r>
              <a:rPr lang="en-US" sz="2800" smtClean="0">
                <a:sym typeface="Symbol" pitchFamily="18" charset="2"/>
              </a:rPr>
              <a:t>T = 178/0.1653</a:t>
            </a:r>
          </a:p>
          <a:p>
            <a:pPr marL="82550" indent="0">
              <a:buFont typeface="Wingdings 2" pitchFamily="18" charset="2"/>
              <a:buNone/>
            </a:pPr>
            <a:r>
              <a:rPr lang="en-US" sz="2800" smtClean="0">
                <a:sym typeface="Symbol" pitchFamily="18" charset="2"/>
              </a:rPr>
              <a:t>T = 1077K (804 C) </a:t>
            </a:r>
          </a:p>
          <a:p>
            <a:pPr marL="82550" indent="0">
              <a:buFont typeface="Wingdings 2" pitchFamily="18" charset="2"/>
              <a:buNone/>
            </a:pPr>
            <a:endParaRPr lang="en-US" sz="2000" smtClean="0">
              <a:sym typeface="Symbol" pitchFamily="18" charset="2"/>
            </a:endParaRPr>
          </a:p>
          <a:p>
            <a:pPr marL="82550" indent="0">
              <a:buFont typeface="Wingdings 2" pitchFamily="18" charset="2"/>
              <a:buNone/>
            </a:pPr>
            <a:r>
              <a:rPr lang="en-US" sz="2800" smtClean="0">
                <a:sym typeface="Symbol" pitchFamily="18" charset="2"/>
              </a:rPr>
              <a:t>Therefore, the rxn will be </a:t>
            </a:r>
            <a:r>
              <a:rPr lang="en-US" sz="2800" b="1" smtClean="0">
                <a:solidFill>
                  <a:srgbClr val="C00000"/>
                </a:solidFill>
                <a:sym typeface="Symbol" pitchFamily="18" charset="2"/>
              </a:rPr>
              <a:t>spon. above 804 C</a:t>
            </a:r>
            <a:r>
              <a:rPr lang="en-US" sz="2800" smtClean="0">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1066800" y="228600"/>
            <a:ext cx="7924800" cy="1143000"/>
          </a:xfrm>
        </p:spPr>
        <p:txBody>
          <a:bodyPr vert="horz" wrap="square" lIns="91440" tIns="45720" rIns="91440" bIns="45720" numCol="1" anchorCtr="0" compatLnSpc="1">
            <a:prstTxWarp prst="textNoShape">
              <a:avLst/>
            </a:prstTxWarp>
            <a:normAutofit fontScale="90000"/>
          </a:bodyPr>
          <a:lstStyle/>
          <a:p>
            <a:r>
              <a:rPr lang="en-US" sz="2400" u="sng" smtClean="0">
                <a:effectLst/>
              </a:rPr>
              <a:t>Example:</a:t>
            </a:r>
            <a:r>
              <a:rPr lang="en-US" sz="2400" smtClean="0">
                <a:effectLst/>
              </a:rPr>
              <a:t> Determine whether or not the decomposition of calcium carbonate is spontaneous at all temperatures.  If not, provide conditions of temperatures (if any) at which the reaction is spontaneous.</a:t>
            </a:r>
          </a:p>
        </p:txBody>
      </p:sp>
      <p:sp>
        <p:nvSpPr>
          <p:cNvPr id="51203" name="Content Placeholder 2"/>
          <p:cNvSpPr>
            <a:spLocks noGrp="1"/>
          </p:cNvSpPr>
          <p:nvPr>
            <p:ph idx="1"/>
          </p:nvPr>
        </p:nvSpPr>
        <p:spPr>
          <a:xfrm>
            <a:off x="990600" y="1600200"/>
            <a:ext cx="8077200" cy="5257800"/>
          </a:xfrm>
        </p:spPr>
        <p:txBody>
          <a:bodyPr/>
          <a:lstStyle/>
          <a:p>
            <a:pPr marL="82550" lvl="1" indent="0">
              <a:spcBef>
                <a:spcPts val="600"/>
              </a:spcBef>
              <a:buSzPct val="80000"/>
              <a:buFont typeface="Verdana" pitchFamily="34" charset="0"/>
              <a:buNone/>
            </a:pPr>
            <a:endParaRPr lang="en-US" sz="2000" smtClean="0">
              <a:sym typeface="Symbol" pitchFamily="18" charset="2"/>
            </a:endParaRPr>
          </a:p>
          <a:p>
            <a:pPr marL="82550" lvl="1" indent="0">
              <a:spcBef>
                <a:spcPts val="600"/>
              </a:spcBef>
              <a:buSzPct val="80000"/>
              <a:buFont typeface="Verdana" pitchFamily="34" charset="0"/>
              <a:buNone/>
            </a:pPr>
            <a:endParaRPr lang="en-US" sz="2000" smtClean="0">
              <a:sym typeface="Symbol" pitchFamily="18" charset="2"/>
            </a:endParaRPr>
          </a:p>
          <a:p>
            <a:pPr marL="82550" lvl="1" indent="0">
              <a:spcBef>
                <a:spcPts val="600"/>
              </a:spcBef>
              <a:buSzPct val="80000"/>
              <a:buFont typeface="Verdana" pitchFamily="34" charset="0"/>
              <a:buNone/>
            </a:pPr>
            <a:endParaRPr lang="en-US" sz="2000" smtClean="0">
              <a:sym typeface="Symbol" pitchFamily="18" charset="2"/>
            </a:endParaRPr>
          </a:p>
          <a:p>
            <a:pPr marL="82550" indent="0">
              <a:buFont typeface="Wingdings 2" pitchFamily="18" charset="2"/>
              <a:buNone/>
            </a:pPr>
            <a:r>
              <a:rPr lang="en-US" sz="2800" i="1" smtClean="0">
                <a:solidFill>
                  <a:srgbClr val="7030A0"/>
                </a:solidFill>
                <a:sym typeface="Symbol" pitchFamily="18" charset="2"/>
              </a:rPr>
              <a:t>Note, this solution assumes that the entropy value is independent of temp., which is not strictly true.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274638"/>
            <a:ext cx="7867650" cy="1143000"/>
          </a:xfrm>
        </p:spPr>
        <p:txBody>
          <a:bodyPr/>
          <a:lstStyle/>
          <a:p>
            <a:pPr>
              <a:defRPr/>
            </a:pPr>
            <a:r>
              <a:rPr lang="en-US" sz="3200" dirty="0" smtClean="0"/>
              <a:t>More practice problems: </a:t>
            </a:r>
            <a:br>
              <a:rPr lang="en-US" sz="3200" dirty="0" smtClean="0"/>
            </a:br>
            <a:r>
              <a:rPr lang="en-US" sz="2400" dirty="0" smtClean="0"/>
              <a:t>Example #1</a:t>
            </a:r>
            <a:endParaRPr lang="en-US" sz="2400" dirty="0"/>
          </a:p>
        </p:txBody>
      </p:sp>
      <p:sp>
        <p:nvSpPr>
          <p:cNvPr id="39939" name="Rectangle 3"/>
          <p:cNvSpPr>
            <a:spLocks noGrp="1" noChangeArrowheads="1"/>
          </p:cNvSpPr>
          <p:nvPr>
            <p:ph type="body" idx="1"/>
          </p:nvPr>
        </p:nvSpPr>
        <p:spPr>
          <a:xfrm>
            <a:off x="1143000" y="1600200"/>
            <a:ext cx="7924800" cy="2819400"/>
          </a:xfrm>
        </p:spPr>
        <p:txBody>
          <a:bodyPr/>
          <a:lstStyle/>
          <a:p>
            <a:pPr marL="82550" indent="0">
              <a:buFont typeface="Wingdings 2" pitchFamily="18" charset="2"/>
              <a:buNone/>
              <a:defRPr/>
            </a:pPr>
            <a:r>
              <a:rPr lang="en-US" dirty="0" smtClean="0"/>
              <a:t>For </a:t>
            </a:r>
            <a:r>
              <a:rPr lang="en-US" dirty="0"/>
              <a:t>the decomposition of O</a:t>
            </a:r>
            <a:r>
              <a:rPr lang="en-US" baseline="-25000" dirty="0"/>
              <a:t>3</a:t>
            </a:r>
            <a:r>
              <a:rPr lang="en-US" dirty="0"/>
              <a:t>(g) to O</a:t>
            </a:r>
            <a:r>
              <a:rPr lang="en-US" baseline="-25000" dirty="0"/>
              <a:t>2</a:t>
            </a:r>
            <a:r>
              <a:rPr lang="en-US" dirty="0"/>
              <a:t>(g):</a:t>
            </a:r>
          </a:p>
          <a:p>
            <a:pPr algn="ctr">
              <a:buFont typeface="Wingdings" pitchFamily="2" charset="2"/>
              <a:buNone/>
              <a:defRPr/>
            </a:pPr>
            <a:r>
              <a:rPr lang="en-US" dirty="0"/>
              <a:t>2O</a:t>
            </a:r>
            <a:r>
              <a:rPr lang="en-US" baseline="-25000" dirty="0"/>
              <a:t>3</a:t>
            </a:r>
            <a:r>
              <a:rPr lang="en-US" dirty="0"/>
              <a:t>(g) </a:t>
            </a:r>
            <a:r>
              <a:rPr lang="en-US" dirty="0">
                <a:sym typeface="Symbol" pitchFamily="18" charset="2"/>
              </a:rPr>
              <a:t> </a:t>
            </a:r>
            <a:r>
              <a:rPr lang="en-US" dirty="0"/>
              <a:t>3O</a:t>
            </a:r>
            <a:r>
              <a:rPr lang="en-US" baseline="-25000" dirty="0"/>
              <a:t>2</a:t>
            </a:r>
            <a:r>
              <a:rPr lang="en-US" dirty="0"/>
              <a:t>(g)</a:t>
            </a:r>
          </a:p>
          <a:p>
            <a:pPr>
              <a:buFont typeface="Wingdings" pitchFamily="2" charset="2"/>
              <a:buNone/>
              <a:defRPr/>
            </a:pPr>
            <a:r>
              <a:rPr lang="el-GR" sz="2800" dirty="0">
                <a:cs typeface="Arial" pitchFamily="34" charset="0"/>
              </a:rPr>
              <a:t>Δ</a:t>
            </a:r>
            <a:r>
              <a:rPr lang="en-US" sz="2800" dirty="0">
                <a:cs typeface="Arial" pitchFamily="34" charset="0"/>
              </a:rPr>
              <a:t>H = -285.4 kJ/</a:t>
            </a:r>
            <a:r>
              <a:rPr lang="en-US" sz="2800" dirty="0" err="1">
                <a:cs typeface="Arial" pitchFamily="34" charset="0"/>
              </a:rPr>
              <a:t>mol</a:t>
            </a:r>
            <a:r>
              <a:rPr lang="en-US" sz="2800" dirty="0">
                <a:cs typeface="Arial" pitchFamily="34" charset="0"/>
              </a:rPr>
              <a:t> 		</a:t>
            </a:r>
          </a:p>
          <a:p>
            <a:pPr>
              <a:buFont typeface="Wingdings" pitchFamily="2" charset="2"/>
              <a:buNone/>
              <a:defRPr/>
            </a:pPr>
            <a:r>
              <a:rPr lang="el-GR" sz="2800" dirty="0">
                <a:cs typeface="Arial" pitchFamily="34" charset="0"/>
              </a:rPr>
              <a:t>Δ</a:t>
            </a:r>
            <a:r>
              <a:rPr lang="en-US" sz="2800" dirty="0">
                <a:cs typeface="Arial" pitchFamily="34" charset="0"/>
              </a:rPr>
              <a:t>S = 137.55 J/</a:t>
            </a:r>
            <a:r>
              <a:rPr lang="en-US" sz="2800" dirty="0" err="1">
                <a:cs typeface="Arial" pitchFamily="34" charset="0"/>
              </a:rPr>
              <a:t>mol·K</a:t>
            </a:r>
            <a:r>
              <a:rPr lang="en-US" sz="2800" dirty="0">
                <a:cs typeface="Arial" pitchFamily="34" charset="0"/>
              </a:rPr>
              <a:t> @25 °C</a:t>
            </a:r>
          </a:p>
          <a:p>
            <a:pPr>
              <a:buFont typeface="Wingdings" pitchFamily="2" charset="2"/>
              <a:buNone/>
              <a:defRPr/>
            </a:pPr>
            <a:r>
              <a:rPr lang="en-US" sz="2800" dirty="0">
                <a:solidFill>
                  <a:schemeClr val="folHlink"/>
                </a:solidFill>
                <a:cs typeface="Arial" pitchFamily="34" charset="0"/>
              </a:rPr>
              <a:t>a) Calculate </a:t>
            </a:r>
            <a:r>
              <a:rPr lang="el-GR" sz="2800" dirty="0">
                <a:solidFill>
                  <a:schemeClr val="folHlink"/>
                </a:solidFill>
                <a:cs typeface="Arial" pitchFamily="34" charset="0"/>
              </a:rPr>
              <a:t>Δ</a:t>
            </a:r>
            <a:r>
              <a:rPr lang="en-US" sz="2800" dirty="0">
                <a:solidFill>
                  <a:schemeClr val="folHlink"/>
                </a:solidFill>
                <a:cs typeface="Arial" pitchFamily="34" charset="0"/>
              </a:rPr>
              <a:t>G for the reaction.</a:t>
            </a:r>
          </a:p>
          <a:p>
            <a:pPr>
              <a:buFont typeface="Wingdings" pitchFamily="2" charset="2"/>
              <a:buNone/>
              <a:defRPr/>
            </a:pPr>
            <a:endParaRPr lang="en-US" sz="2800" dirty="0">
              <a:solidFill>
                <a:schemeClr val="folHlink"/>
              </a:solidFill>
              <a:cs typeface="Arial" pitchFamily="34" charset="0"/>
            </a:endParaRPr>
          </a:p>
        </p:txBody>
      </p:sp>
      <p:sp>
        <p:nvSpPr>
          <p:cNvPr id="52228" name="Text Box 4"/>
          <p:cNvSpPr txBox="1">
            <a:spLocks noChangeArrowheads="1"/>
          </p:cNvSpPr>
          <p:nvPr/>
        </p:nvSpPr>
        <p:spPr bwMode="auto">
          <a:xfrm>
            <a:off x="1752600" y="44958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endParaRPr lang="en-US"/>
          </a:p>
        </p:txBody>
      </p:sp>
      <p:sp>
        <p:nvSpPr>
          <p:cNvPr id="39941" name="Text Box 5"/>
          <p:cNvSpPr txBox="1">
            <a:spLocks noChangeArrowheads="1"/>
          </p:cNvSpPr>
          <p:nvPr/>
        </p:nvSpPr>
        <p:spPr bwMode="auto">
          <a:xfrm>
            <a:off x="228600" y="4648200"/>
            <a:ext cx="8534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a:t>	 </a:t>
            </a:r>
            <a:r>
              <a:rPr lang="el-GR" sz="2800"/>
              <a:t>Δ</a:t>
            </a:r>
            <a:r>
              <a:rPr lang="en-US" sz="2800"/>
              <a:t>G = (-285.4 </a:t>
            </a:r>
            <a:r>
              <a:rPr lang="en-US" sz="2400"/>
              <a:t>kJ/mol</a:t>
            </a:r>
            <a:r>
              <a:rPr lang="en-US" sz="2800"/>
              <a:t>) – (298</a:t>
            </a:r>
            <a:r>
              <a:rPr lang="en-US" sz="2400"/>
              <a:t>K</a:t>
            </a:r>
            <a:r>
              <a:rPr lang="en-US" sz="2800"/>
              <a:t>)(0.1375</a:t>
            </a:r>
            <a:r>
              <a:rPr lang="en-US" sz="2400"/>
              <a:t>5KJ/mol·K</a:t>
            </a:r>
            <a:r>
              <a:rPr lang="en-US" sz="2800"/>
              <a:t>)</a:t>
            </a:r>
          </a:p>
          <a:p>
            <a:pPr eaLnBrk="1" hangingPunct="1">
              <a:spcBef>
                <a:spcPct val="50000"/>
              </a:spcBef>
            </a:pPr>
            <a:endParaRPr lang="en-US" sz="2800"/>
          </a:p>
        </p:txBody>
      </p:sp>
      <p:sp>
        <p:nvSpPr>
          <p:cNvPr id="39942" name="Text Box 6"/>
          <p:cNvSpPr txBox="1">
            <a:spLocks noChangeArrowheads="1"/>
          </p:cNvSpPr>
          <p:nvPr/>
        </p:nvSpPr>
        <p:spPr bwMode="auto">
          <a:xfrm>
            <a:off x="228600" y="5316538"/>
            <a:ext cx="38862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2800" dirty="0"/>
              <a:t>	 </a:t>
            </a:r>
            <a:r>
              <a:rPr lang="el-GR" sz="2800" dirty="0"/>
              <a:t>Δ</a:t>
            </a:r>
            <a:r>
              <a:rPr lang="en-US" sz="2800" dirty="0"/>
              <a:t>G = </a:t>
            </a:r>
            <a:r>
              <a:rPr lang="en-US" sz="2800" b="1" u="sng" dirty="0">
                <a:solidFill>
                  <a:srgbClr val="000099"/>
                </a:solidFill>
              </a:rPr>
              <a:t>-</a:t>
            </a:r>
            <a:r>
              <a:rPr lang="en-US" sz="2800" b="1" u="sng" dirty="0" smtClean="0">
                <a:solidFill>
                  <a:srgbClr val="000099"/>
                </a:solidFill>
              </a:rPr>
              <a:t>326 </a:t>
            </a:r>
            <a:r>
              <a:rPr lang="en-US" sz="2800" b="1" u="sng" dirty="0">
                <a:solidFill>
                  <a:srgbClr val="000099"/>
                </a:solidFill>
              </a:rPr>
              <a:t>kJ</a:t>
            </a:r>
          </a:p>
          <a:p>
            <a:pPr eaLnBrk="1" hangingPunct="1">
              <a:spcBef>
                <a:spcPct val="50000"/>
              </a:spcBef>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strips(downLeft)">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strips(downLeft)">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19200" y="274638"/>
            <a:ext cx="7499350" cy="1143000"/>
          </a:xfrm>
        </p:spPr>
        <p:txBody>
          <a:bodyPr/>
          <a:lstStyle/>
          <a:p>
            <a:pPr>
              <a:defRPr/>
            </a:pPr>
            <a:r>
              <a:rPr lang="en-US" sz="3200" dirty="0" smtClean="0"/>
              <a:t>More practice problems: </a:t>
            </a:r>
            <a:r>
              <a:rPr lang="en-US" sz="4400" dirty="0" smtClean="0"/>
              <a:t/>
            </a:r>
            <a:br>
              <a:rPr lang="en-US" sz="4400" dirty="0" smtClean="0"/>
            </a:br>
            <a:r>
              <a:rPr lang="en-US" sz="2700" dirty="0" smtClean="0"/>
              <a:t>Example #1</a:t>
            </a:r>
            <a:endParaRPr lang="en-US" sz="2700" dirty="0"/>
          </a:p>
        </p:txBody>
      </p:sp>
      <p:sp>
        <p:nvSpPr>
          <p:cNvPr id="40963" name="Rectangle 3"/>
          <p:cNvSpPr>
            <a:spLocks noGrp="1" noChangeArrowheads="1"/>
          </p:cNvSpPr>
          <p:nvPr>
            <p:ph type="body" idx="1"/>
          </p:nvPr>
        </p:nvSpPr>
        <p:spPr>
          <a:xfrm>
            <a:off x="1143000" y="1447800"/>
            <a:ext cx="7791450" cy="4800600"/>
          </a:xfrm>
        </p:spPr>
        <p:txBody>
          <a:bodyPr/>
          <a:lstStyle/>
          <a:p>
            <a:pPr marL="82550" indent="0">
              <a:buFont typeface="Wingdings 2" pitchFamily="18" charset="2"/>
              <a:buNone/>
              <a:defRPr/>
            </a:pPr>
            <a:r>
              <a:rPr lang="en-US" dirty="0"/>
              <a:t>For the decomposition of O</a:t>
            </a:r>
            <a:r>
              <a:rPr lang="en-US" baseline="-25000" dirty="0"/>
              <a:t>3</a:t>
            </a:r>
            <a:r>
              <a:rPr lang="en-US" dirty="0"/>
              <a:t>(g) to O</a:t>
            </a:r>
            <a:r>
              <a:rPr lang="en-US" baseline="-25000" dirty="0"/>
              <a:t>2</a:t>
            </a:r>
            <a:r>
              <a:rPr lang="en-US" dirty="0"/>
              <a:t>(g):</a:t>
            </a:r>
          </a:p>
          <a:p>
            <a:pPr algn="ctr">
              <a:buFont typeface="Wingdings" pitchFamily="2" charset="2"/>
              <a:buNone/>
              <a:defRPr/>
            </a:pPr>
            <a:r>
              <a:rPr lang="en-US" dirty="0"/>
              <a:t>2O</a:t>
            </a:r>
            <a:r>
              <a:rPr lang="en-US" baseline="-25000" dirty="0"/>
              <a:t>3</a:t>
            </a:r>
            <a:r>
              <a:rPr lang="en-US" dirty="0"/>
              <a:t>(g) </a:t>
            </a:r>
            <a:r>
              <a:rPr lang="en-US" dirty="0">
                <a:sym typeface="Symbol" pitchFamily="18" charset="2"/>
              </a:rPr>
              <a:t> </a:t>
            </a:r>
            <a:r>
              <a:rPr lang="en-US" dirty="0"/>
              <a:t>3O</a:t>
            </a:r>
            <a:r>
              <a:rPr lang="en-US" baseline="-25000" dirty="0"/>
              <a:t>2</a:t>
            </a:r>
            <a:r>
              <a:rPr lang="en-US" dirty="0"/>
              <a:t>(g)</a:t>
            </a:r>
          </a:p>
          <a:p>
            <a:pPr>
              <a:buFont typeface="Wingdings" pitchFamily="2" charset="2"/>
              <a:buNone/>
              <a:defRPr/>
            </a:pPr>
            <a:r>
              <a:rPr lang="el-GR" sz="2800" dirty="0">
                <a:cs typeface="Arial" pitchFamily="34" charset="0"/>
              </a:rPr>
              <a:t>Δ</a:t>
            </a:r>
            <a:r>
              <a:rPr lang="en-US" sz="2800" dirty="0">
                <a:cs typeface="Arial" pitchFamily="34" charset="0"/>
              </a:rPr>
              <a:t>H = -285.4 kJ/</a:t>
            </a:r>
            <a:r>
              <a:rPr lang="en-US" sz="2800" dirty="0" err="1">
                <a:cs typeface="Arial" pitchFamily="34" charset="0"/>
              </a:rPr>
              <a:t>mol</a:t>
            </a:r>
            <a:r>
              <a:rPr lang="en-US" sz="2800" dirty="0">
                <a:cs typeface="Arial" pitchFamily="34" charset="0"/>
              </a:rPr>
              <a:t> 		</a:t>
            </a:r>
          </a:p>
          <a:p>
            <a:pPr>
              <a:buFont typeface="Wingdings" pitchFamily="2" charset="2"/>
              <a:buNone/>
              <a:defRPr/>
            </a:pPr>
            <a:r>
              <a:rPr lang="el-GR" sz="2800" dirty="0">
                <a:cs typeface="Arial" pitchFamily="34" charset="0"/>
              </a:rPr>
              <a:t>Δ</a:t>
            </a:r>
            <a:r>
              <a:rPr lang="en-US" sz="2800" dirty="0">
                <a:cs typeface="Arial" pitchFamily="34" charset="0"/>
              </a:rPr>
              <a:t>S = 137.55 J/</a:t>
            </a:r>
            <a:r>
              <a:rPr lang="en-US" sz="2800" dirty="0" err="1">
                <a:cs typeface="Arial" pitchFamily="34" charset="0"/>
              </a:rPr>
              <a:t>mol·K</a:t>
            </a:r>
            <a:r>
              <a:rPr lang="en-US" sz="2800" dirty="0">
                <a:cs typeface="Arial" pitchFamily="34" charset="0"/>
              </a:rPr>
              <a:t> @25 °C</a:t>
            </a:r>
          </a:p>
          <a:p>
            <a:pPr>
              <a:buFont typeface="Wingdings" pitchFamily="2" charset="2"/>
              <a:buNone/>
              <a:defRPr/>
            </a:pPr>
            <a:r>
              <a:rPr lang="en-US" sz="2800" dirty="0">
                <a:solidFill>
                  <a:schemeClr val="folHlink"/>
                </a:solidFill>
                <a:cs typeface="Arial" pitchFamily="34" charset="0"/>
              </a:rPr>
              <a:t>b) Is the reaction spontaneous?</a:t>
            </a:r>
          </a:p>
          <a:p>
            <a:pPr>
              <a:buFont typeface="Wingdings" pitchFamily="2" charset="2"/>
              <a:buNone/>
              <a:defRPr/>
            </a:pPr>
            <a:endParaRPr lang="en-US" sz="2800" dirty="0">
              <a:solidFill>
                <a:schemeClr val="folHlink"/>
              </a:solidFill>
              <a:cs typeface="Arial" pitchFamily="34" charset="0"/>
            </a:endParaRPr>
          </a:p>
          <a:p>
            <a:pPr>
              <a:buFont typeface="Wingdings" pitchFamily="2" charset="2"/>
              <a:buNone/>
              <a:defRPr/>
            </a:pPr>
            <a:r>
              <a:rPr lang="en-US" sz="2800" dirty="0">
                <a:cs typeface="Arial" pitchFamily="34" charset="0"/>
              </a:rPr>
              <a:t>	</a:t>
            </a:r>
            <a:r>
              <a:rPr lang="en-US" sz="2800" b="1" dirty="0">
                <a:solidFill>
                  <a:srgbClr val="000099"/>
                </a:solidFill>
                <a:cs typeface="Arial" pitchFamily="34" charset="0"/>
              </a:rPr>
              <a:t>		</a:t>
            </a:r>
            <a:endParaRPr lang="en-US" sz="3600" b="1" dirty="0">
              <a:solidFill>
                <a:srgbClr val="000099"/>
              </a:solidFill>
              <a:cs typeface="Arial" pitchFamily="34" charset="0"/>
            </a:endParaRPr>
          </a:p>
        </p:txBody>
      </p:sp>
      <p:sp>
        <p:nvSpPr>
          <p:cNvPr id="40964" name="Text Box 4"/>
          <p:cNvSpPr txBox="1">
            <a:spLocks noChangeArrowheads="1"/>
          </p:cNvSpPr>
          <p:nvPr/>
        </p:nvSpPr>
        <p:spPr bwMode="auto">
          <a:xfrm>
            <a:off x="3886200" y="4724400"/>
            <a:ext cx="109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3600" b="1">
                <a:solidFill>
                  <a:srgbClr val="000099"/>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trips(downLeft)">
                                      <p:cBhvr>
                                        <p:cTn id="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19200" y="274638"/>
            <a:ext cx="7715250" cy="1143000"/>
          </a:xfrm>
        </p:spPr>
        <p:txBody>
          <a:bodyPr/>
          <a:lstStyle/>
          <a:p>
            <a:pPr>
              <a:defRPr/>
            </a:pPr>
            <a:r>
              <a:rPr lang="en-US" sz="3200" dirty="0" smtClean="0"/>
              <a:t>More practice problems: </a:t>
            </a:r>
            <a:r>
              <a:rPr lang="en-US" sz="4400" dirty="0" smtClean="0"/>
              <a:t/>
            </a:r>
            <a:br>
              <a:rPr lang="en-US" sz="4400" dirty="0" smtClean="0"/>
            </a:br>
            <a:r>
              <a:rPr lang="en-US" sz="2700" dirty="0" smtClean="0"/>
              <a:t>Example #1</a:t>
            </a:r>
            <a:endParaRPr lang="en-US" sz="2700" dirty="0"/>
          </a:p>
        </p:txBody>
      </p:sp>
      <p:sp>
        <p:nvSpPr>
          <p:cNvPr id="41987" name="Rectangle 3"/>
          <p:cNvSpPr>
            <a:spLocks noGrp="1" noChangeArrowheads="1"/>
          </p:cNvSpPr>
          <p:nvPr>
            <p:ph type="body" idx="1"/>
          </p:nvPr>
        </p:nvSpPr>
        <p:spPr>
          <a:xfrm>
            <a:off x="1143000" y="1447800"/>
            <a:ext cx="7791450" cy="4800600"/>
          </a:xfrm>
        </p:spPr>
        <p:txBody>
          <a:bodyPr/>
          <a:lstStyle/>
          <a:p>
            <a:pPr marL="82550" indent="0">
              <a:buFont typeface="Wingdings 2" pitchFamily="18" charset="2"/>
              <a:buNone/>
              <a:defRPr/>
            </a:pPr>
            <a:r>
              <a:rPr lang="en-US" dirty="0"/>
              <a:t>For the decomposition of O</a:t>
            </a:r>
            <a:r>
              <a:rPr lang="en-US" baseline="-25000" dirty="0"/>
              <a:t>3</a:t>
            </a:r>
            <a:r>
              <a:rPr lang="en-US" dirty="0"/>
              <a:t>(g) to O</a:t>
            </a:r>
            <a:r>
              <a:rPr lang="en-US" baseline="-25000" dirty="0"/>
              <a:t>2</a:t>
            </a:r>
            <a:r>
              <a:rPr lang="en-US" dirty="0"/>
              <a:t>(g):</a:t>
            </a:r>
          </a:p>
          <a:p>
            <a:pPr algn="ctr">
              <a:buFont typeface="Wingdings" pitchFamily="2" charset="2"/>
              <a:buNone/>
              <a:defRPr/>
            </a:pPr>
            <a:r>
              <a:rPr lang="en-US" dirty="0"/>
              <a:t>2O</a:t>
            </a:r>
            <a:r>
              <a:rPr lang="en-US" baseline="-25000" dirty="0"/>
              <a:t>3</a:t>
            </a:r>
            <a:r>
              <a:rPr lang="en-US" dirty="0"/>
              <a:t>(g) </a:t>
            </a:r>
            <a:r>
              <a:rPr lang="en-US" dirty="0">
                <a:sym typeface="Symbol" pitchFamily="18" charset="2"/>
              </a:rPr>
              <a:t> </a:t>
            </a:r>
            <a:r>
              <a:rPr lang="en-US" dirty="0"/>
              <a:t>3O</a:t>
            </a:r>
            <a:r>
              <a:rPr lang="en-US" baseline="-25000" dirty="0"/>
              <a:t>2</a:t>
            </a:r>
            <a:r>
              <a:rPr lang="en-US" dirty="0"/>
              <a:t>(g)</a:t>
            </a:r>
          </a:p>
          <a:p>
            <a:pPr>
              <a:buFont typeface="Wingdings" pitchFamily="2" charset="2"/>
              <a:buNone/>
              <a:defRPr/>
            </a:pPr>
            <a:r>
              <a:rPr lang="el-GR" sz="2800" dirty="0">
                <a:cs typeface="Arial" pitchFamily="34" charset="0"/>
              </a:rPr>
              <a:t>Δ</a:t>
            </a:r>
            <a:r>
              <a:rPr lang="en-US" sz="2800" dirty="0">
                <a:cs typeface="Arial" pitchFamily="34" charset="0"/>
              </a:rPr>
              <a:t>H = -285.4 kJ/</a:t>
            </a:r>
            <a:r>
              <a:rPr lang="en-US" sz="2800" dirty="0" err="1">
                <a:cs typeface="Arial" pitchFamily="34" charset="0"/>
              </a:rPr>
              <a:t>mol</a:t>
            </a:r>
            <a:r>
              <a:rPr lang="en-US" sz="2800" dirty="0">
                <a:cs typeface="Arial" pitchFamily="34" charset="0"/>
              </a:rPr>
              <a:t> 		</a:t>
            </a:r>
          </a:p>
          <a:p>
            <a:pPr>
              <a:buFont typeface="Wingdings" pitchFamily="2" charset="2"/>
              <a:buNone/>
              <a:defRPr/>
            </a:pPr>
            <a:r>
              <a:rPr lang="el-GR" sz="2800" dirty="0">
                <a:cs typeface="Arial" pitchFamily="34" charset="0"/>
              </a:rPr>
              <a:t>Δ</a:t>
            </a:r>
            <a:r>
              <a:rPr lang="en-US" sz="2800" dirty="0">
                <a:cs typeface="Arial" pitchFamily="34" charset="0"/>
              </a:rPr>
              <a:t>S = 137.55 J/</a:t>
            </a:r>
            <a:r>
              <a:rPr lang="en-US" sz="2800" dirty="0" err="1">
                <a:cs typeface="Arial" pitchFamily="34" charset="0"/>
              </a:rPr>
              <a:t>mol·K</a:t>
            </a:r>
            <a:r>
              <a:rPr lang="en-US" sz="2800" dirty="0">
                <a:cs typeface="Arial" pitchFamily="34" charset="0"/>
              </a:rPr>
              <a:t> @25 °C</a:t>
            </a:r>
          </a:p>
          <a:p>
            <a:pPr>
              <a:buFont typeface="Wingdings" pitchFamily="2" charset="2"/>
              <a:buNone/>
              <a:defRPr/>
            </a:pPr>
            <a:r>
              <a:rPr lang="en-US" sz="2800" dirty="0">
                <a:solidFill>
                  <a:schemeClr val="folHlink"/>
                </a:solidFill>
                <a:cs typeface="Arial" pitchFamily="34" charset="0"/>
              </a:rPr>
              <a:t>c) Is </a:t>
            </a:r>
            <a:r>
              <a:rPr lang="el-GR" sz="2800" dirty="0">
                <a:solidFill>
                  <a:schemeClr val="folHlink"/>
                </a:solidFill>
                <a:cs typeface="Arial" pitchFamily="34" charset="0"/>
              </a:rPr>
              <a:t>Δ</a:t>
            </a:r>
            <a:r>
              <a:rPr lang="en-US" sz="2800" dirty="0">
                <a:solidFill>
                  <a:schemeClr val="folHlink"/>
                </a:solidFill>
                <a:cs typeface="Arial" pitchFamily="34" charset="0"/>
              </a:rPr>
              <a:t>H or </a:t>
            </a:r>
            <a:r>
              <a:rPr lang="el-GR" sz="2800" dirty="0">
                <a:solidFill>
                  <a:schemeClr val="folHlink"/>
                </a:solidFill>
                <a:cs typeface="Arial" pitchFamily="34" charset="0"/>
              </a:rPr>
              <a:t>Δ</a:t>
            </a:r>
            <a:r>
              <a:rPr lang="en-US" sz="2800" dirty="0">
                <a:solidFill>
                  <a:schemeClr val="folHlink"/>
                </a:solidFill>
                <a:cs typeface="Arial" pitchFamily="34" charset="0"/>
              </a:rPr>
              <a:t>S (or both) favorable for the reaction?</a:t>
            </a:r>
          </a:p>
          <a:p>
            <a:pPr>
              <a:buFont typeface="Wingdings" pitchFamily="2" charset="2"/>
              <a:buNone/>
              <a:defRPr/>
            </a:pPr>
            <a:endParaRPr lang="en-US" sz="2800" dirty="0">
              <a:solidFill>
                <a:schemeClr val="folHlink"/>
              </a:solidFill>
              <a:cs typeface="Arial" pitchFamily="34" charset="0"/>
            </a:endParaRPr>
          </a:p>
        </p:txBody>
      </p:sp>
      <p:sp>
        <p:nvSpPr>
          <p:cNvPr id="41988" name="Text Box 4"/>
          <p:cNvSpPr txBox="1">
            <a:spLocks noChangeArrowheads="1"/>
          </p:cNvSpPr>
          <p:nvPr/>
        </p:nvSpPr>
        <p:spPr bwMode="auto">
          <a:xfrm>
            <a:off x="533400" y="4906963"/>
            <a:ext cx="8305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r>
              <a:rPr lang="en-US" sz="3200"/>
              <a:t>	 </a:t>
            </a:r>
            <a:r>
              <a:rPr lang="en-US" sz="3200" b="1">
                <a:solidFill>
                  <a:srgbClr val="000099"/>
                </a:solidFill>
              </a:rPr>
              <a:t>Both </a:t>
            </a:r>
            <a:r>
              <a:rPr lang="el-GR" sz="3200" b="1">
                <a:solidFill>
                  <a:srgbClr val="000099"/>
                </a:solidFill>
              </a:rPr>
              <a:t>Δ</a:t>
            </a:r>
            <a:r>
              <a:rPr lang="en-US" sz="3200" b="1">
                <a:solidFill>
                  <a:srgbClr val="000099"/>
                </a:solidFill>
              </a:rPr>
              <a:t>S and </a:t>
            </a:r>
            <a:r>
              <a:rPr lang="el-GR" sz="3200" b="1">
                <a:solidFill>
                  <a:srgbClr val="000099"/>
                </a:solidFill>
              </a:rPr>
              <a:t>Δ</a:t>
            </a:r>
            <a:r>
              <a:rPr lang="en-US" sz="3200" b="1">
                <a:solidFill>
                  <a:srgbClr val="000099"/>
                </a:solidFill>
              </a:rPr>
              <a:t>H are favorable </a:t>
            </a:r>
          </a:p>
          <a:p>
            <a:pPr eaLnBrk="1" hangingPunct="1"/>
            <a:r>
              <a:rPr lang="en-US" sz="3200" b="1">
                <a:solidFill>
                  <a:srgbClr val="000099"/>
                </a:solidFill>
              </a:rPr>
              <a:t>	</a:t>
            </a:r>
            <a:r>
              <a:rPr lang="en-US" sz="2400">
                <a:solidFill>
                  <a:srgbClr val="000099"/>
                </a:solidFill>
              </a:rPr>
              <a:t>(both are driving forces… enthaply = - &amp; entropy = +)</a:t>
            </a:r>
          </a:p>
          <a:p>
            <a:pPr eaLnBrk="1" hangingPunct="1">
              <a:spcBef>
                <a:spcPct val="50000"/>
              </a:spcBef>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strips(downLeft)">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274638"/>
            <a:ext cx="7791450" cy="1143000"/>
          </a:xfrm>
        </p:spPr>
        <p:txBody>
          <a:bodyPr/>
          <a:lstStyle/>
          <a:p>
            <a:pPr>
              <a:defRPr/>
            </a:pPr>
            <a:r>
              <a:rPr lang="en-US" sz="3200" dirty="0" smtClean="0"/>
              <a:t>More practice problems: </a:t>
            </a:r>
            <a:br>
              <a:rPr lang="en-US" sz="3200" dirty="0" smtClean="0"/>
            </a:br>
            <a:r>
              <a:rPr lang="en-US" sz="2400" dirty="0" smtClean="0"/>
              <a:t>Example #2</a:t>
            </a:r>
            <a:endParaRPr lang="en-US" sz="2400" dirty="0"/>
          </a:p>
        </p:txBody>
      </p:sp>
      <p:sp>
        <p:nvSpPr>
          <p:cNvPr id="43011" name="Rectangle 3"/>
          <p:cNvSpPr>
            <a:spLocks noGrp="1" noChangeArrowheads="1"/>
          </p:cNvSpPr>
          <p:nvPr>
            <p:ph type="body" idx="1"/>
          </p:nvPr>
        </p:nvSpPr>
        <p:spPr>
          <a:xfrm>
            <a:off x="1219200" y="1447800"/>
            <a:ext cx="7715250" cy="4800600"/>
          </a:xfrm>
        </p:spPr>
        <p:txBody>
          <a:bodyPr/>
          <a:lstStyle/>
          <a:p>
            <a:pPr marL="82550" indent="0">
              <a:buFont typeface="Wingdings 2" pitchFamily="18" charset="2"/>
              <a:buNone/>
              <a:defRPr/>
            </a:pPr>
            <a:r>
              <a:rPr lang="en-US" sz="2400" dirty="0"/>
              <a:t>What is the minimum temperature (in </a:t>
            </a:r>
            <a:r>
              <a:rPr lang="en-US" sz="2400" dirty="0">
                <a:cs typeface="Arial" pitchFamily="34" charset="0"/>
              </a:rPr>
              <a:t>°C) necessary for the following reaction to occur spontaneously?</a:t>
            </a:r>
          </a:p>
          <a:p>
            <a:pPr>
              <a:buFont typeface="Wingdings" pitchFamily="2" charset="2"/>
              <a:buNone/>
              <a:defRPr/>
            </a:pPr>
            <a:r>
              <a:rPr lang="en-US" dirty="0">
                <a:cs typeface="Arial" pitchFamily="34" charset="0"/>
              </a:rPr>
              <a:t>	</a:t>
            </a:r>
            <a:r>
              <a:rPr lang="en-US" sz="2800" dirty="0">
                <a:cs typeface="Arial" pitchFamily="34" charset="0"/>
              </a:rPr>
              <a:t>Fe</a:t>
            </a:r>
            <a:r>
              <a:rPr lang="en-US" sz="2800" baseline="-25000" dirty="0">
                <a:cs typeface="Arial" pitchFamily="34" charset="0"/>
              </a:rPr>
              <a:t>2</a:t>
            </a:r>
            <a:r>
              <a:rPr lang="en-US" sz="2800" dirty="0">
                <a:cs typeface="Arial" pitchFamily="34" charset="0"/>
              </a:rPr>
              <a:t>O</a:t>
            </a:r>
            <a:r>
              <a:rPr lang="en-US" sz="2800" baseline="-25000" dirty="0">
                <a:cs typeface="Arial" pitchFamily="34" charset="0"/>
              </a:rPr>
              <a:t>3</a:t>
            </a:r>
            <a:r>
              <a:rPr lang="en-US" sz="2800" dirty="0">
                <a:cs typeface="Arial" pitchFamily="34" charset="0"/>
              </a:rPr>
              <a:t>(s) + 3CO(g) </a:t>
            </a:r>
            <a:r>
              <a:rPr lang="en-US" sz="2800" dirty="0">
                <a:cs typeface="Arial" pitchFamily="34" charset="0"/>
                <a:sym typeface="Symbol" pitchFamily="18" charset="2"/>
              </a:rPr>
              <a:t> 2Fe(s) + 3CO</a:t>
            </a:r>
            <a:r>
              <a:rPr lang="en-US" sz="2800" baseline="-25000" dirty="0">
                <a:cs typeface="Arial" pitchFamily="34" charset="0"/>
                <a:sym typeface="Symbol" pitchFamily="18" charset="2"/>
              </a:rPr>
              <a:t>2</a:t>
            </a:r>
            <a:r>
              <a:rPr lang="en-US" sz="2800" dirty="0">
                <a:cs typeface="Arial" pitchFamily="34" charset="0"/>
                <a:sym typeface="Symbol" pitchFamily="18" charset="2"/>
              </a:rPr>
              <a:t>(g)</a:t>
            </a:r>
          </a:p>
          <a:p>
            <a:pPr>
              <a:buFont typeface="Wingdings" pitchFamily="2" charset="2"/>
              <a:buNone/>
              <a:defRPr/>
            </a:pPr>
            <a:r>
              <a:rPr lang="en-US" sz="2400" dirty="0">
                <a:cs typeface="Arial" pitchFamily="34" charset="0"/>
                <a:sym typeface="Symbol" pitchFamily="18" charset="2"/>
              </a:rPr>
              <a:t>	</a:t>
            </a:r>
            <a:r>
              <a:rPr lang="el-GR" sz="2400" dirty="0">
                <a:cs typeface="Arial" pitchFamily="34" charset="0"/>
                <a:sym typeface="Symbol" pitchFamily="18" charset="2"/>
              </a:rPr>
              <a:t>Δ</a:t>
            </a:r>
            <a:r>
              <a:rPr lang="en-US" sz="2400" dirty="0">
                <a:cs typeface="Arial" pitchFamily="34" charset="0"/>
                <a:sym typeface="Symbol" pitchFamily="18" charset="2"/>
              </a:rPr>
              <a:t>H = +144.5 kJ/</a:t>
            </a:r>
            <a:r>
              <a:rPr lang="en-US" sz="2400" dirty="0" err="1">
                <a:cs typeface="Arial" pitchFamily="34" charset="0"/>
                <a:sym typeface="Symbol" pitchFamily="18" charset="2"/>
              </a:rPr>
              <a:t>mol</a:t>
            </a:r>
            <a:r>
              <a:rPr lang="en-US" sz="2400" dirty="0">
                <a:cs typeface="Arial" pitchFamily="34" charset="0"/>
                <a:sym typeface="Symbol" pitchFamily="18" charset="2"/>
              </a:rPr>
              <a:t>; </a:t>
            </a:r>
            <a:r>
              <a:rPr lang="el-GR" sz="2400" dirty="0">
                <a:cs typeface="Arial" pitchFamily="34" charset="0"/>
                <a:sym typeface="Symbol" pitchFamily="18" charset="2"/>
              </a:rPr>
              <a:t>Δ</a:t>
            </a:r>
            <a:r>
              <a:rPr lang="en-US" sz="2400" dirty="0">
                <a:cs typeface="Arial" pitchFamily="34" charset="0"/>
                <a:sym typeface="Symbol" pitchFamily="18" charset="2"/>
              </a:rPr>
              <a:t>S = +24.3 J/</a:t>
            </a:r>
            <a:r>
              <a:rPr lang="en-US" sz="2400" dirty="0" err="1">
                <a:cs typeface="Arial" pitchFamily="34" charset="0"/>
                <a:sym typeface="Symbol" pitchFamily="18" charset="2"/>
              </a:rPr>
              <a:t>K·mol</a:t>
            </a:r>
            <a:endParaRPr lang="en-US" sz="2400" dirty="0">
              <a:cs typeface="Arial" pitchFamily="34" charset="0"/>
              <a:sym typeface="Symbol" pitchFamily="18" charset="2"/>
            </a:endParaRPr>
          </a:p>
          <a:p>
            <a:pPr>
              <a:buFont typeface="Wingdings" pitchFamily="2" charset="2"/>
              <a:buNone/>
              <a:defRPr/>
            </a:pPr>
            <a:r>
              <a:rPr lang="en-US" sz="2400" dirty="0">
                <a:cs typeface="Arial" pitchFamily="34" charset="0"/>
                <a:sym typeface="Symbol" pitchFamily="18" charset="2"/>
              </a:rPr>
              <a:t>	</a:t>
            </a:r>
          </a:p>
          <a:p>
            <a:pPr>
              <a:buFont typeface="Wingdings" pitchFamily="2" charset="2"/>
              <a:buNone/>
              <a:defRPr/>
            </a:pPr>
            <a:endParaRPr lang="en-US" sz="2400" dirty="0">
              <a:cs typeface="Arial" pitchFamily="34" charset="0"/>
              <a:sym typeface="Symbol" pitchFamily="18" charset="2"/>
            </a:endParaRPr>
          </a:p>
          <a:p>
            <a:pPr>
              <a:buFont typeface="Wingdings" pitchFamily="2" charset="2"/>
              <a:buNone/>
              <a:defRPr/>
            </a:pPr>
            <a:r>
              <a:rPr lang="en-US" sz="2400" dirty="0">
                <a:cs typeface="Arial" pitchFamily="34" charset="0"/>
                <a:sym typeface="Symbol" pitchFamily="18" charset="2"/>
              </a:rPr>
              <a:t>	</a:t>
            </a:r>
            <a:endParaRPr lang="el-GR" sz="2400" dirty="0">
              <a:cs typeface="Arial" pitchFamily="34" charset="0"/>
              <a:sym typeface="Symbol" pitchFamily="18" charset="2"/>
            </a:endParaRPr>
          </a:p>
        </p:txBody>
      </p:sp>
      <p:sp>
        <p:nvSpPr>
          <p:cNvPr id="43012" name="Text Box 4"/>
          <p:cNvSpPr txBox="1">
            <a:spLocks noChangeArrowheads="1"/>
          </p:cNvSpPr>
          <p:nvPr/>
        </p:nvSpPr>
        <p:spPr bwMode="auto">
          <a:xfrm>
            <a:off x="1676400" y="3505200"/>
            <a:ext cx="5715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     </a:t>
            </a:r>
            <a:r>
              <a:rPr lang="el-GR" sz="2800"/>
              <a:t>Δ</a:t>
            </a:r>
            <a:r>
              <a:rPr lang="en-US" sz="2800"/>
              <a:t>G = </a:t>
            </a:r>
            <a:r>
              <a:rPr lang="el-GR" sz="2800"/>
              <a:t>Δ</a:t>
            </a:r>
            <a:r>
              <a:rPr lang="en-US" sz="2800"/>
              <a:t>H – T</a:t>
            </a:r>
            <a:r>
              <a:rPr lang="el-GR" sz="2800"/>
              <a:t>Δ</a:t>
            </a:r>
            <a:r>
              <a:rPr lang="en-US" sz="2800"/>
              <a:t>S</a:t>
            </a:r>
          </a:p>
          <a:p>
            <a:pPr eaLnBrk="1" hangingPunct="1">
              <a:spcBef>
                <a:spcPct val="50000"/>
              </a:spcBef>
            </a:pPr>
            <a:r>
              <a:rPr lang="en-US" sz="2800"/>
              <a:t>        0 = (144.5) – (T)(0.0243) </a:t>
            </a:r>
            <a:endParaRPr lang="el-GR" sz="2800"/>
          </a:p>
        </p:txBody>
      </p:sp>
      <p:sp>
        <p:nvSpPr>
          <p:cNvPr id="43013" name="Text Box 5"/>
          <p:cNvSpPr txBox="1">
            <a:spLocks noChangeArrowheads="1"/>
          </p:cNvSpPr>
          <p:nvPr/>
        </p:nvSpPr>
        <p:spPr bwMode="auto">
          <a:xfrm>
            <a:off x="2438400" y="48006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T = 5947 K</a:t>
            </a:r>
          </a:p>
        </p:txBody>
      </p:sp>
      <p:sp>
        <p:nvSpPr>
          <p:cNvPr id="43014" name="Text Box 6"/>
          <p:cNvSpPr txBox="1">
            <a:spLocks noChangeArrowheads="1"/>
          </p:cNvSpPr>
          <p:nvPr/>
        </p:nvSpPr>
        <p:spPr bwMode="auto">
          <a:xfrm>
            <a:off x="2438400" y="5348288"/>
            <a:ext cx="472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T = 5674 °C</a:t>
            </a:r>
            <a:r>
              <a:rPr lang="en-US" sz="2800" b="1">
                <a:solidFill>
                  <a:srgbClr val="000099"/>
                </a:solidFill>
              </a:rPr>
              <a:t> </a:t>
            </a:r>
            <a:r>
              <a:rPr lang="en-US" sz="2800">
                <a:sym typeface="Symbol" pitchFamily="18" charset="2"/>
              </a:rPr>
              <a:t> </a:t>
            </a:r>
            <a:r>
              <a:rPr lang="en-US" sz="2800"/>
              <a:t>5670 °C</a:t>
            </a:r>
          </a:p>
        </p:txBody>
      </p:sp>
      <p:sp>
        <p:nvSpPr>
          <p:cNvPr id="7" name="Text Box 4"/>
          <p:cNvSpPr txBox="1">
            <a:spLocks noChangeArrowheads="1"/>
          </p:cNvSpPr>
          <p:nvPr/>
        </p:nvSpPr>
        <p:spPr bwMode="auto">
          <a:xfrm>
            <a:off x="1219200" y="6078538"/>
            <a:ext cx="762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800"/>
              <a:t>Thus, the rxn will be </a:t>
            </a:r>
            <a:r>
              <a:rPr lang="en-US" sz="2800" b="1">
                <a:solidFill>
                  <a:srgbClr val="C00000"/>
                </a:solidFill>
              </a:rPr>
              <a:t>spon. @ temp &gt; 5670 °C</a:t>
            </a:r>
            <a:endParaRPr lang="el-GR" sz="2800"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strips(downLeft)">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strips(downLeft)">
                                      <p:cBhvr>
                                        <p:cTn id="12" dur="5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strips(downLeft)">
                                      <p:cBhvr>
                                        <p:cTn id="17" dur="500"/>
                                        <p:tgtEl>
                                          <p:spTgt spid="430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re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09600"/>
            <a:ext cx="3733800"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1600200" y="3962400"/>
            <a:ext cx="66294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solidFill>
                  <a:srgbClr val="0070C0"/>
                </a:solidFill>
              </a:rPr>
              <a:t>Glassware breaks spontaneously when it hits the floor.  Yet you can’t drop broken glass and have it form a graduated cylinder.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90600" y="242888"/>
            <a:ext cx="6934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3200">
                <a:latin typeface="Lucida Calligraphy" pitchFamily="66" charset="0"/>
              </a:rPr>
              <a:t>Why is it that….</a:t>
            </a:r>
          </a:p>
        </p:txBody>
      </p:sp>
      <p:sp>
        <p:nvSpPr>
          <p:cNvPr id="13315" name="Text Box 3"/>
          <p:cNvSpPr txBox="1">
            <a:spLocks noChangeArrowheads="1"/>
          </p:cNvSpPr>
          <p:nvPr/>
        </p:nvSpPr>
        <p:spPr bwMode="auto">
          <a:xfrm>
            <a:off x="1066800" y="1046163"/>
            <a:ext cx="8382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400">
                <a:solidFill>
                  <a:srgbClr val="0070C0"/>
                </a:solidFill>
              </a:rPr>
              <a:t>a parked new car left to itself will become junk over time…</a:t>
            </a:r>
          </a:p>
        </p:txBody>
      </p:sp>
      <p:pic>
        <p:nvPicPr>
          <p:cNvPr id="13316" name="Picture 6" descr="junk-car-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573338"/>
            <a:ext cx="632460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7"/>
          <p:cNvSpPr txBox="1">
            <a:spLocks noChangeArrowheads="1"/>
          </p:cNvSpPr>
          <p:nvPr/>
        </p:nvSpPr>
        <p:spPr bwMode="auto">
          <a:xfrm>
            <a:off x="1066800" y="1676400"/>
            <a:ext cx="807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400">
                <a:solidFill>
                  <a:srgbClr val="00B050"/>
                </a:solidFill>
              </a:rPr>
              <a:t>but the junk car will never become like new over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Junkyar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135313"/>
            <a:ext cx="55467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chevy_astro_v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48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Line 4"/>
          <p:cNvSpPr>
            <a:spLocks noChangeShapeType="1"/>
          </p:cNvSpPr>
          <p:nvPr/>
        </p:nvSpPr>
        <p:spPr bwMode="auto">
          <a:xfrm rot="2527949">
            <a:off x="1143000" y="3733800"/>
            <a:ext cx="5029200" cy="1588"/>
          </a:xfrm>
          <a:prstGeom prst="line">
            <a:avLst/>
          </a:prstGeom>
          <a:noFill/>
          <a:ln w="161925">
            <a:solidFill>
              <a:schemeClr val="hlink"/>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ssolve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1813" y="-46038"/>
            <a:ext cx="2211387"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1371600" y="2362200"/>
            <a:ext cx="7315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2400" i="1">
                <a:solidFill>
                  <a:srgbClr val="FF6600"/>
                </a:solidFill>
              </a:rPr>
              <a:t>A sugar cube dissolves spontaneously in hot coffee or tea, but dissolved sugar never precipitates out of it to form a sugar cube?</a:t>
            </a:r>
          </a:p>
        </p:txBody>
      </p:sp>
      <p:pic>
        <p:nvPicPr>
          <p:cNvPr id="15364" name="Picture 4" descr="http://ui16.gamespot.com/1551/hotcoffe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850" y="0"/>
            <a:ext cx="2898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48100"/>
            <a:ext cx="2636838"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8" descr="http://unknow8.files.wordpress.com/2008/11/hot-tea-cp.jpg?w=500&amp;h=2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6038"/>
            <a:ext cx="381635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ntrop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313" y="2209800"/>
            <a:ext cx="250348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entrop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313" y="2209800"/>
            <a:ext cx="2503487"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4"/>
          <p:cNvSpPr>
            <a:spLocks noChangeShapeType="1"/>
          </p:cNvSpPr>
          <p:nvPr/>
        </p:nvSpPr>
        <p:spPr bwMode="auto">
          <a:xfrm>
            <a:off x="2754313" y="5257800"/>
            <a:ext cx="5029200" cy="0"/>
          </a:xfrm>
          <a:prstGeom prst="line">
            <a:avLst/>
          </a:prstGeom>
          <a:noFill/>
          <a:ln w="161925">
            <a:solidFill>
              <a:schemeClr val="hlink"/>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29" name="Line 5"/>
          <p:cNvSpPr>
            <a:spLocks noChangeShapeType="1"/>
          </p:cNvSpPr>
          <p:nvPr/>
        </p:nvSpPr>
        <p:spPr bwMode="auto">
          <a:xfrm>
            <a:off x="2525713" y="1143000"/>
            <a:ext cx="5029200" cy="0"/>
          </a:xfrm>
          <a:prstGeom prst="line">
            <a:avLst/>
          </a:prstGeom>
          <a:noFill/>
          <a:ln w="161925">
            <a:solidFill>
              <a:schemeClr val="hlink"/>
            </a:solidFill>
            <a:miter lim="800000"/>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430" name="Text Box 6"/>
          <p:cNvSpPr txBox="1">
            <a:spLocks noChangeArrowheads="1"/>
          </p:cNvSpPr>
          <p:nvPr/>
        </p:nvSpPr>
        <p:spPr bwMode="auto">
          <a:xfrm>
            <a:off x="4583113" y="304800"/>
            <a:ext cx="1752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Gill Sans MT"/>
                <a:cs typeface="Arial" pitchFamily="34" charset="0"/>
              </a:defRPr>
            </a:lvl1pPr>
            <a:lvl2pPr marL="742950" indent="-285750" eaLnBrk="0" hangingPunct="0">
              <a:defRPr>
                <a:solidFill>
                  <a:schemeClr val="tx1"/>
                </a:solidFill>
                <a:latin typeface="Gill Sans MT"/>
                <a:cs typeface="Arial" pitchFamily="34" charset="0"/>
              </a:defRPr>
            </a:lvl2pPr>
            <a:lvl3pPr marL="1143000" indent="-228600" eaLnBrk="0" hangingPunct="0">
              <a:defRPr>
                <a:solidFill>
                  <a:schemeClr val="tx1"/>
                </a:solidFill>
                <a:latin typeface="Gill Sans MT"/>
                <a:cs typeface="Arial" pitchFamily="34" charset="0"/>
              </a:defRPr>
            </a:lvl3pPr>
            <a:lvl4pPr marL="1600200" indent="-228600" eaLnBrk="0" hangingPunct="0">
              <a:defRPr>
                <a:solidFill>
                  <a:schemeClr val="tx1"/>
                </a:solidFill>
                <a:latin typeface="Gill Sans MT"/>
                <a:cs typeface="Arial" pitchFamily="34" charset="0"/>
              </a:defRPr>
            </a:lvl4pPr>
            <a:lvl5pPr marL="2057400" indent="-228600" eaLnBrk="0" hangingPunct="0">
              <a:defRPr>
                <a:solidFill>
                  <a:schemeClr val="tx1"/>
                </a:solidFill>
                <a:latin typeface="Gill Sans MT"/>
                <a:cs typeface="Arial" pitchFamily="34" charset="0"/>
              </a:defRPr>
            </a:lvl5pPr>
            <a:lvl6pPr marL="2514600" indent="-228600" eaLnBrk="0" fontAlgn="base" hangingPunct="0">
              <a:spcBef>
                <a:spcPct val="0"/>
              </a:spcBef>
              <a:spcAft>
                <a:spcPct val="0"/>
              </a:spcAft>
              <a:defRPr>
                <a:solidFill>
                  <a:schemeClr val="tx1"/>
                </a:solidFill>
                <a:latin typeface="Gill Sans MT"/>
                <a:cs typeface="Arial" pitchFamily="34" charset="0"/>
              </a:defRPr>
            </a:lvl6pPr>
            <a:lvl7pPr marL="2971800" indent="-228600" eaLnBrk="0" fontAlgn="base" hangingPunct="0">
              <a:spcBef>
                <a:spcPct val="0"/>
              </a:spcBef>
              <a:spcAft>
                <a:spcPct val="0"/>
              </a:spcAft>
              <a:defRPr>
                <a:solidFill>
                  <a:schemeClr val="tx1"/>
                </a:solidFill>
                <a:latin typeface="Gill Sans MT"/>
                <a:cs typeface="Arial" pitchFamily="34" charset="0"/>
              </a:defRPr>
            </a:lvl7pPr>
            <a:lvl8pPr marL="3429000" indent="-228600" eaLnBrk="0" fontAlgn="base" hangingPunct="0">
              <a:spcBef>
                <a:spcPct val="0"/>
              </a:spcBef>
              <a:spcAft>
                <a:spcPct val="0"/>
              </a:spcAft>
              <a:defRPr>
                <a:solidFill>
                  <a:schemeClr val="tx1"/>
                </a:solidFill>
                <a:latin typeface="Gill Sans MT"/>
                <a:cs typeface="Arial" pitchFamily="34" charset="0"/>
              </a:defRPr>
            </a:lvl8pPr>
            <a:lvl9pPr marL="3886200" indent="-228600" eaLnBrk="0" fontAlgn="base" hangingPunct="0">
              <a:spcBef>
                <a:spcPct val="0"/>
              </a:spcBef>
              <a:spcAft>
                <a:spcPct val="0"/>
              </a:spcAft>
              <a:defRPr>
                <a:solidFill>
                  <a:schemeClr val="tx1"/>
                </a:solidFill>
                <a:latin typeface="Gill Sans MT"/>
                <a:cs typeface="Arial" pitchFamily="34" charset="0"/>
              </a:defRPr>
            </a:lvl9pPr>
          </a:lstStyle>
          <a:p>
            <a:pPr eaLnBrk="1" hangingPunct="1">
              <a:spcBef>
                <a:spcPct val="50000"/>
              </a:spcBef>
            </a:pPr>
            <a:r>
              <a:rPr lang="en-US" sz="9600" b="1"/>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3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5793DB8C-ABA8-433A-A40C-A26E223E99CA}">
  <ds:schemaRefs/>
</ds:datastoreItem>
</file>

<file path=docProps/app.xml><?xml version="1.0" encoding="utf-8"?>
<Properties xmlns="http://schemas.openxmlformats.org/officeDocument/2006/extended-properties" xmlns:vt="http://schemas.openxmlformats.org/officeDocument/2006/docPropsVTypes">
  <Template>Solstice</Template>
  <TotalTime>10095</TotalTime>
  <Words>1543</Words>
  <Application>Microsoft Office PowerPoint</Application>
  <PresentationFormat>On-screen Show (4:3)</PresentationFormat>
  <Paragraphs>218</Paragraphs>
  <Slides>47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Solstice</vt:lpstr>
      <vt:lpstr>Equation</vt:lpstr>
      <vt:lpstr>Energetics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ENTROPY (S):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ENTROPY (S)</vt:lpstr>
      <vt:lpstr>PowerPoint Presentation</vt:lpstr>
      <vt:lpstr>An increase in disorder (entropy) can result from: </vt:lpstr>
      <vt:lpstr>ABSOUTE ENTROPY VALUES</vt:lpstr>
      <vt:lpstr>Example: Determine the entropy change for the formation of ammonia from hydrogen and nitrogen. </vt:lpstr>
      <vt:lpstr>SPONTANEITY</vt:lpstr>
      <vt:lpstr>SPONTANEITY</vt:lpstr>
      <vt:lpstr>Free Energy Change (G) </vt:lpstr>
      <vt:lpstr>Free Energy Change (G)</vt:lpstr>
      <vt:lpstr>Free Energy Change (G) </vt:lpstr>
      <vt:lpstr>Relating Enthalpy and Entropy  to Spontaneity</vt:lpstr>
      <vt:lpstr>Calculating G values</vt:lpstr>
      <vt:lpstr>Example: Find the standard free energy of combustion of methane given the standard free energies of formation of methane, carbon dioxide, water and oxygen. </vt:lpstr>
      <vt:lpstr>Example: Find the standard free energy of combustion of methane given the standard free energies of formation of methane, carbon dioxide, water and oxygen.</vt:lpstr>
      <vt:lpstr>Example: Find the standard free energy of combustion of methane given the standard free energies of formation of methane, carbon dioxide, water and oxygen.</vt:lpstr>
      <vt:lpstr>Example: Determine whether or not the decomposition of calcium carbonate is spontaneous at all temperatures.  If not, provide conditions of temperatures (if any) at which the reaction is spontaneous.</vt:lpstr>
      <vt:lpstr>Example: Determine whether or not the decomposition of calcium carbonate is spontaneous at all temperatures.  If not, provide conditions of temperatures (if any) at which the reaction is spontaneous.</vt:lpstr>
      <vt:lpstr>Example: Determine whether or not the decomposition of calcium carbonate is spontaneous at all temperatures.  If not, provide conditions of temperatures (if any) at which the reaction is spontaneous.</vt:lpstr>
      <vt:lpstr>Example: Determine whether or not the decomposition of calcium carbonate is spontaneous at all temperatures.  If not, provide conditions of temperatures (if any) at which the reaction is spontaneous.</vt:lpstr>
      <vt:lpstr>More practice problems:  Example #1</vt:lpstr>
      <vt:lpstr>More practice problems:  Example #1</vt:lpstr>
      <vt:lpstr>More practice problems:  Example #1</vt:lpstr>
      <vt:lpstr>More practice problems:  Example #2</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Energetics</dc:title>
  <dc:creator>Deborah Dogancay</dc:creator>
  <cp:lastModifiedBy>Dogancay, Deborah</cp:lastModifiedBy>
  <cp:revision>139</cp:revision>
  <dcterms:created xsi:type="dcterms:W3CDTF">2010-11-30T22:19:06Z</dcterms:created>
  <dcterms:modified xsi:type="dcterms:W3CDTF">2011-11-22T00:12:05Z</dcterms:modified>
</cp:coreProperties>
</file>