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78" r:id="rId2"/>
    <p:sldId id="351" r:id="rId3"/>
    <p:sldId id="307" r:id="rId4"/>
    <p:sldId id="308" r:id="rId5"/>
    <p:sldId id="364" r:id="rId6"/>
    <p:sldId id="310" r:id="rId7"/>
    <p:sldId id="313" r:id="rId8"/>
    <p:sldId id="365" r:id="rId9"/>
    <p:sldId id="333" r:id="rId10"/>
    <p:sldId id="366" r:id="rId11"/>
    <p:sldId id="367" r:id="rId12"/>
    <p:sldId id="368" r:id="rId13"/>
    <p:sldId id="318" r:id="rId14"/>
    <p:sldId id="369" r:id="rId15"/>
    <p:sldId id="335" r:id="rId16"/>
    <p:sldId id="370" r:id="rId17"/>
    <p:sldId id="311" r:id="rId18"/>
    <p:sldId id="371" r:id="rId19"/>
    <p:sldId id="372" r:id="rId20"/>
    <p:sldId id="373" r:id="rId21"/>
    <p:sldId id="352" r:id="rId22"/>
    <p:sldId id="354" r:id="rId23"/>
    <p:sldId id="355" r:id="rId24"/>
    <p:sldId id="356" r:id="rId25"/>
    <p:sldId id="360" r:id="rId26"/>
    <p:sldId id="361" r:id="rId27"/>
    <p:sldId id="362" r:id="rId28"/>
    <p:sldId id="363" r:id="rId29"/>
    <p:sldId id="387" r:id="rId30"/>
    <p:sldId id="375" r:id="rId31"/>
    <p:sldId id="376" r:id="rId32"/>
    <p:sldId id="377" r:id="rId33"/>
    <p:sldId id="379" r:id="rId34"/>
    <p:sldId id="378" r:id="rId35"/>
    <p:sldId id="388" r:id="rId36"/>
    <p:sldId id="385" r:id="rId37"/>
    <p:sldId id="386" r:id="rId38"/>
    <p:sldId id="257" r:id="rId39"/>
    <p:sldId id="353" r:id="rId40"/>
    <p:sldId id="258" r:id="rId41"/>
    <p:sldId id="259" r:id="rId42"/>
    <p:sldId id="272" r:id="rId43"/>
    <p:sldId id="274" r:id="rId44"/>
    <p:sldId id="275" r:id="rId45"/>
    <p:sldId id="276" r:id="rId46"/>
    <p:sldId id="260" r:id="rId47"/>
    <p:sldId id="261" r:id="rId48"/>
    <p:sldId id="332" r:id="rId49"/>
    <p:sldId id="277" r:id="rId50"/>
    <p:sldId id="330" r:id="rId51"/>
    <p:sldId id="262" r:id="rId52"/>
    <p:sldId id="263" r:id="rId53"/>
    <p:sldId id="264" r:id="rId54"/>
    <p:sldId id="265" r:id="rId55"/>
    <p:sldId id="266" r:id="rId56"/>
    <p:sldId id="374" r:id="rId57"/>
    <p:sldId id="267" r:id="rId58"/>
    <p:sldId id="269" r:id="rId59"/>
    <p:sldId id="270" r:id="rId60"/>
    <p:sldId id="271" r:id="rId61"/>
    <p:sldId id="301" r:id="rId62"/>
    <p:sldId id="348" r:id="rId63"/>
    <p:sldId id="389" r:id="rId64"/>
    <p:sldId id="390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1A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6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0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7E1A-58DD-436D-A441-E1D39C63017A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7CF5F-0ABD-4F2E-AF32-E0E86430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6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B7B957-B0FE-4EAB-B54F-D9E0EBEAC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321989-A616-4217-9A58-A3E58E891D5C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DD181D-28A9-4DE3-A2FA-F443EF84702C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9CCA71-EB50-449E-88DA-4A2878E18E52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F714C3-EB99-4944-99DC-787E43797B6F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F714C3-EB99-4944-99DC-787E43797B6F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F714C3-EB99-4944-99DC-787E43797B6F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F714C3-EB99-4944-99DC-787E43797B6F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6BB546-0F25-4A07-9827-FE6059A10026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FB5083-70A2-4090-A8BB-F268A0F66230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BDB34CF-AC9E-4DC0-9048-9153D5FEA398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C912DA-524B-4D56-98D0-2FC5921AC917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164300-4F57-4EB8-A51D-B172AE8612B6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FAA55D-DBE8-4B77-8116-CA082F7A339B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3DE2F3-C7C6-437D-B6F4-0AA76E3CE422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CCAC2-FDFD-4519-8029-5A52155D9D32}" type="slidenum">
              <a:rPr lang="en-US"/>
              <a:pPr/>
              <a:t>30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85F1A-6787-43EB-BEFA-C1863D354A25}" type="slidenum">
              <a:rPr lang="en-US"/>
              <a:pPr/>
              <a:t>31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30784-E02F-4E64-873E-178A15E17E54}" type="slidenum">
              <a:rPr lang="en-US"/>
              <a:pPr/>
              <a:t>32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E6D24-5A49-4D1C-9B57-DC77A4143F57}" type="slidenum">
              <a:rPr lang="en-US"/>
              <a:pPr/>
              <a:t>33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FC386-9157-4F2A-BF77-17904FBD8A01}" type="slidenum">
              <a:rPr lang="en-US"/>
              <a:pPr/>
              <a:t>34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AFB81-6A79-4757-B7D4-652CB783BAFD}" type="slidenum">
              <a:rPr lang="en-US"/>
              <a:pPr/>
              <a:t>36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F95B10-FC66-4DF1-8AE4-A8F1F8C5FD4B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81847C-BB25-4522-AFA8-E789D6D82A6F}" type="slidenum">
              <a:rPr lang="en-US" smtClean="0">
                <a:solidFill>
                  <a:prstClr val="black"/>
                </a:solidFill>
              </a:rPr>
              <a:pPr eaLnBrk="1" hangingPunct="1"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70AB08B-D68F-4223-A48B-9AC42BEA5AD0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BB397F-7E83-42EB-B8C6-7EC3DBFE6350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516BDE-C10E-44E1-90AF-17096E89A5E2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C30E93-6B71-4D2C-8049-3B0FE23096BC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317F58-2E69-46E8-8E9E-CC550E516AAF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CD1D2B-4D01-458A-A40E-5C842200BA94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5C57E7-B0E8-4AE8-94CF-4AF9B57AC030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FE4167-08DA-46B3-BB00-FBBA4381EF02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8A059F-EA62-4006-A369-2B66703A25DB}" type="slidenum">
              <a:rPr lang="en-US" smtClean="0"/>
              <a:pPr eaLnBrk="1" hangingPunct="1"/>
              <a:t>47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38AA3C-5781-48A2-8327-BA082E64342D}" type="slidenum">
              <a:rPr lang="en-US" smtClean="0"/>
              <a:pPr eaLnBrk="1" hangingPunct="1"/>
              <a:t>49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55DAB4-26FA-4D33-B2FC-0DC4918EE869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70AB08B-D68F-4223-A48B-9AC42BEA5AD0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EC2D70-98CC-4A1B-BB2E-6CDCEE9D15A7}" type="slidenum">
              <a:rPr lang="en-US" smtClean="0"/>
              <a:pPr eaLnBrk="1" hangingPunct="1"/>
              <a:t>52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78BC45-172B-46D7-B14E-D860F6772F4E}" type="slidenum">
              <a:rPr lang="en-US" smtClean="0"/>
              <a:pPr eaLnBrk="1" hangingPunct="1"/>
              <a:t>53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7EB229-ECDE-486C-B4F1-9415232429AC}" type="slidenum">
              <a:rPr lang="en-US" smtClean="0"/>
              <a:pPr eaLnBrk="1" hangingPunct="1"/>
              <a:t>54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467225C-71CC-44DC-9678-D046077D9F07}" type="slidenum">
              <a:rPr lang="en-US" smtClean="0"/>
              <a:pPr eaLnBrk="1" hangingPunct="1"/>
              <a:t>55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467225C-71CC-44DC-9678-D046077D9F07}" type="slidenum">
              <a:rPr lang="en-US" smtClean="0"/>
              <a:pPr eaLnBrk="1" hangingPunct="1"/>
              <a:t>56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026E9A-52E3-4B15-A613-41081F896446}" type="slidenum">
              <a:rPr lang="en-US" smtClean="0"/>
              <a:pPr eaLnBrk="1" hangingPunct="1"/>
              <a:t>57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A5B836-CCFF-4190-A9B2-CEEC15DA6864}" type="slidenum">
              <a:rPr lang="en-US" smtClean="0"/>
              <a:pPr eaLnBrk="1" hangingPunct="1"/>
              <a:t>58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80475F-D103-4844-9A06-DFEDA000F7F1}" type="slidenum">
              <a:rPr lang="en-US" smtClean="0"/>
              <a:pPr eaLnBrk="1" hangingPunct="1"/>
              <a:t>59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AE22B7-D3CA-42B9-849C-89564CEABA04}" type="slidenum">
              <a:rPr lang="en-US" smtClean="0"/>
              <a:pPr eaLnBrk="1" hangingPunct="1"/>
              <a:t>60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6CC4500-88D2-464C-A470-5082CBE5065D}" type="slidenum">
              <a:rPr lang="en-US" smtClean="0"/>
              <a:pPr eaLnBrk="1" hangingPunct="1"/>
              <a:t>61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8718F8-7179-4D3B-90BA-5C5BF91F3525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AE22B7-D3CA-42B9-849C-89564CEABA04}" type="slidenum">
              <a:rPr lang="en-US" smtClean="0"/>
              <a:pPr eaLnBrk="1" hangingPunct="1"/>
              <a:t>64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DD181D-28A9-4DE3-A2FA-F443EF84702C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DD181D-28A9-4DE3-A2FA-F443EF84702C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DD181D-28A9-4DE3-A2FA-F443EF84702C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DD181D-28A9-4DE3-A2FA-F443EF84702C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F5F7F-CEC0-46AF-AD70-C453BFC542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40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B638A-8C44-424F-8F10-0E7D0FD38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47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AA00-7829-4218-912A-CD3EFFE8A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353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0B800-27B7-49D7-9233-1BBA44369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04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E365-3CA5-4ED0-95DE-AAAAEEDED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74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BC20-8AA3-4CC9-8905-DF9832768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54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03EB7-40FA-4A9B-8D1C-C6F218673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31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C5154-088A-4998-A704-736E8F4F3A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89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D19DF-2FBF-4AA6-996C-DA7181AA3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93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88960-AD4F-4D11-8517-09475534E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18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A655-0A9A-4D5E-9E67-2A3772E01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40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269B9-71AF-4B8A-B208-875D3866C4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49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1260020-68EE-4A7D-A024-37BDB15EE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e.k12.ok.us/~jimaskew/table5.gi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bel.se/physics/laureates/1922/bohr-bio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logyone.com/atom.gi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hyperlink" Target="http://www.geologyone.com/atom.gi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2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mantec.com/region/jp/spamwatch/images/envelopes.gi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iz.com.sg/images1/piano.gif" TargetMode="External"/><Relationship Id="rId5" Type="http://schemas.openxmlformats.org/officeDocument/2006/relationships/image" Target="../media/image63.gif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685800" y="2962275"/>
            <a:ext cx="7467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>
                <a:latin typeface="AbcBulletin"/>
              </a:rPr>
              <a:t>Atomic </a:t>
            </a:r>
            <a:r>
              <a:rPr lang="en-US" sz="5600" dirty="0" smtClean="0">
                <a:latin typeface="AbcBulletin"/>
              </a:rPr>
              <a:t>Structure</a:t>
            </a:r>
            <a:endParaRPr lang="en-US" sz="5600" dirty="0">
              <a:latin typeface="AbcBulletin"/>
            </a:endParaRPr>
          </a:p>
        </p:txBody>
      </p:sp>
      <p:pic>
        <p:nvPicPr>
          <p:cNvPr id="3075" name="Picture 4" descr="animated at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33" y="3464242"/>
            <a:ext cx="419100" cy="34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animated at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53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animated at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13063"/>
            <a:ext cx="533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animated at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81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animated at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53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Explanation of </a:t>
            </a:r>
            <a:r>
              <a:rPr lang="en-US" sz="3600" dirty="0" smtClean="0"/>
              <a:t>emission </a:t>
            </a:r>
            <a:r>
              <a:rPr lang="en-US" sz="3600" dirty="0"/>
              <a:t>spectra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848600" cy="4648200"/>
          </a:xfrm>
        </p:spPr>
        <p:txBody>
          <a:bodyPr/>
          <a:lstStyle/>
          <a:p>
            <a:pPr lvl="0"/>
            <a:r>
              <a:rPr lang="en-US" sz="2800" dirty="0"/>
              <a:t>Electrons can only exist in certain fixed energy levels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3780" name="Picture 4" descr="http://image.wistatutor.com/content/atom/bohr-bury-sche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4495800" cy="2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5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Explanation of </a:t>
            </a:r>
            <a:r>
              <a:rPr lang="en-US" sz="3600" dirty="0" smtClean="0"/>
              <a:t>emission </a:t>
            </a:r>
            <a:r>
              <a:rPr lang="en-US" sz="3600" dirty="0"/>
              <a:t>spectra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600200"/>
            <a:ext cx="8915401" cy="4800600"/>
          </a:xfrm>
        </p:spPr>
        <p:txBody>
          <a:bodyPr/>
          <a:lstStyle/>
          <a:p>
            <a:pPr lvl="0"/>
            <a:r>
              <a:rPr lang="en-US" sz="2800" dirty="0" smtClean="0"/>
              <a:t>When </a:t>
            </a:r>
            <a:r>
              <a:rPr lang="en-US" sz="2800" dirty="0"/>
              <a:t>all electrons are in the lowest possible energy levels, an atom is said to be in its </a:t>
            </a:r>
            <a:r>
              <a:rPr lang="en-US" sz="2800" b="1" u="sng" dirty="0"/>
              <a:t>GROUND STATE</a:t>
            </a:r>
            <a:r>
              <a:rPr lang="en-US" sz="2800" dirty="0"/>
              <a:t>.</a:t>
            </a:r>
          </a:p>
          <a:p>
            <a:pPr lvl="0"/>
            <a:endParaRPr lang="en-US" sz="2800" dirty="0" smtClean="0"/>
          </a:p>
          <a:p>
            <a:pPr lvl="0"/>
            <a:endParaRPr lang="en-US" sz="2800" dirty="0"/>
          </a:p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en-US" sz="2800" dirty="0" smtClean="0"/>
              <a:t>When </a:t>
            </a:r>
            <a:r>
              <a:rPr lang="en-US" sz="2800" dirty="0"/>
              <a:t>an atom absorbs energy so that its electrons are “boosted” to higher energy levels, the atom is said to be in an </a:t>
            </a:r>
            <a:r>
              <a:rPr lang="en-US" sz="2800" b="1" u="sng" dirty="0"/>
              <a:t>EXCITED STATE.</a:t>
            </a:r>
            <a:endParaRPr lang="en-US" sz="2800" dirty="0"/>
          </a:p>
        </p:txBody>
      </p:sp>
      <p:pic>
        <p:nvPicPr>
          <p:cNvPr id="204802" name="Picture 2" descr="http://imagine.gsfc.nasa.gov/docs/teachers/lessons/xray_spectra/images/excit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048000" cy="21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6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Explanation of </a:t>
            </a:r>
            <a:r>
              <a:rPr lang="en-US" sz="3600" dirty="0" smtClean="0"/>
              <a:t>emission </a:t>
            </a:r>
            <a:r>
              <a:rPr lang="en-US" sz="3600" dirty="0"/>
              <a:t>spectra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6477000" cy="4800600"/>
          </a:xfrm>
        </p:spPr>
        <p:txBody>
          <a:bodyPr/>
          <a:lstStyle/>
          <a:p>
            <a:pPr lvl="0"/>
            <a:r>
              <a:rPr lang="en-US" sz="2400" dirty="0"/>
              <a:t>When an electron moves from a lower energy level to a higher energy level in an atom, energy of a characteristic frequency (and corresponding wavelength) is </a:t>
            </a:r>
            <a:r>
              <a:rPr lang="en-US" sz="2400" b="1" u="sng" dirty="0"/>
              <a:t>absorbed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pPr lvl="0"/>
            <a:r>
              <a:rPr lang="en-US" sz="2400" dirty="0"/>
              <a:t>When an electron falls from a higher energy level back to the lower energy level, then radiation of the same frequency (and corresponding wavelength) is </a:t>
            </a:r>
            <a:r>
              <a:rPr lang="en-US" sz="2400" b="1" u="sng" dirty="0"/>
              <a:t>emitted</a:t>
            </a:r>
            <a:r>
              <a:rPr lang="en-US" sz="2400" dirty="0"/>
              <a:t>. </a:t>
            </a:r>
          </a:p>
        </p:txBody>
      </p:sp>
      <p:pic>
        <p:nvPicPr>
          <p:cNvPr id="203778" name="Picture 2" descr="http://library.thinkquest.org/C006669/media/Chem/img/boh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3622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smtClean="0"/>
              <a:t>Bright Line Emission Spectrum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4191000" cy="4114800"/>
          </a:xfrm>
        </p:spPr>
        <p:txBody>
          <a:bodyPr/>
          <a:lstStyle/>
          <a:p>
            <a:pPr eaLnBrk="1" hangingPunct="1"/>
            <a:r>
              <a:rPr lang="en-US" smtClean="0"/>
              <a:t>The light emitted by an element when its electrons return to a lower energy state can be viewed as a bright line emission spectrum. </a:t>
            </a:r>
          </a:p>
        </p:txBody>
      </p:sp>
      <p:pic>
        <p:nvPicPr>
          <p:cNvPr id="44036" name="Picture 4" descr="emissi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5181600"/>
            <a:ext cx="3228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spectra12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828800"/>
            <a:ext cx="3340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 transition to n=2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73124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Note: the lines in the spectrum converge because the energy levels themselves converge.</a:t>
            </a:r>
          </a:p>
        </p:txBody>
      </p:sp>
      <p:pic>
        <p:nvPicPr>
          <p:cNvPr id="2058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20774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105400" y="1905000"/>
            <a:ext cx="2590800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What portion of the EM spectrum is this?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800" y="3733800"/>
            <a:ext cx="2133600" cy="762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visible light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6" name="Picture 6" descr="Balmer s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82" y="915696"/>
            <a:ext cx="6480517" cy="52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420118"/>
              </p:ext>
            </p:extLst>
          </p:nvPr>
        </p:nvGraphicFramePr>
        <p:xfrm>
          <a:off x="304800" y="2438400"/>
          <a:ext cx="4419600" cy="2971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9622"/>
                <a:gridCol w="2249978"/>
              </a:tblGrid>
              <a:tr h="15191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Energy level (n) electrons are returning to…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Part of the spectrum the series of lines will show up in…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n=1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n=2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484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n=3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24" y="1828800"/>
            <a:ext cx="4046876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3886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UV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44297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v</a:t>
            </a:r>
            <a:r>
              <a:rPr lang="en-US" sz="2800" b="1" dirty="0" smtClean="0">
                <a:solidFill>
                  <a:srgbClr val="1911AF"/>
                </a:solidFill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</a:rPr>
              <a:t>s</a:t>
            </a:r>
            <a:r>
              <a:rPr lang="en-US" sz="2800" b="1" dirty="0" smtClean="0">
                <a:solidFill>
                  <a:srgbClr val="00B050"/>
                </a:solidFill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en-US" sz="2800" b="1" dirty="0" smtClean="0">
                <a:solidFill>
                  <a:srgbClr val="FFC000"/>
                </a:solidFill>
              </a:rPr>
              <a:t>l</a:t>
            </a:r>
            <a:r>
              <a:rPr lang="en-US" sz="2800" b="1" dirty="0" smtClean="0">
                <a:solidFill>
                  <a:srgbClr val="C00000"/>
                </a:solidFill>
              </a:rPr>
              <a:t>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8869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IR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010400" cy="1527175"/>
          </a:xfrm>
        </p:spPr>
        <p:txBody>
          <a:bodyPr/>
          <a:lstStyle/>
          <a:p>
            <a:pPr eaLnBrk="1" hangingPunct="1"/>
            <a:r>
              <a:rPr lang="en-US" sz="3200" dirty="0"/>
              <a:t>Energy levels available to the electron in the hydrogen atom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(</a:t>
            </a:r>
            <a:r>
              <a:rPr lang="en-US" sz="2000" dirty="0"/>
              <a:t>p. 286; </a:t>
            </a:r>
            <a:r>
              <a:rPr lang="en-US" sz="2000" dirty="0" err="1"/>
              <a:t>Zumdahl</a:t>
            </a:r>
            <a:r>
              <a:rPr lang="en-US" sz="2000" dirty="0"/>
              <a:t>, 7</a:t>
            </a:r>
            <a:r>
              <a:rPr lang="en-US" sz="2000" baseline="30000" dirty="0"/>
              <a:t>th</a:t>
            </a:r>
            <a:r>
              <a:rPr lang="en-US" sz="2000" dirty="0"/>
              <a:t> ed</a:t>
            </a:r>
            <a:r>
              <a:rPr lang="en-US" sz="2000" dirty="0" smtClean="0"/>
              <a:t>.)</a:t>
            </a:r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969489"/>
              </p:ext>
            </p:extLst>
          </p:nvPr>
        </p:nvGraphicFramePr>
        <p:xfrm>
          <a:off x="1066800" y="2057400"/>
          <a:ext cx="7096125" cy="2089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9" name="Equation" r:id="rId4" imgW="1422360" imgH="419040" progId="Equation.3">
                  <p:embed/>
                </p:oleObj>
              </mc:Choice>
              <mc:Fallback>
                <p:oleObj name="Equation" r:id="rId4" imgW="142236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7096125" cy="2089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4600" y="4495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 = principal energy level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51155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Z = nuclear charge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620000" cy="1527175"/>
          </a:xfrm>
        </p:spPr>
        <p:txBody>
          <a:bodyPr/>
          <a:lstStyle/>
          <a:p>
            <a:r>
              <a:rPr lang="en-US" sz="2000" u="sng" dirty="0"/>
              <a:t>Example:</a:t>
            </a:r>
            <a:r>
              <a:rPr lang="en-US" sz="2000" b="0" dirty="0"/>
              <a:t> </a:t>
            </a:r>
            <a:r>
              <a:rPr lang="en-US" sz="2000" b="0" dirty="0" smtClean="0"/>
              <a:t> Calculate </a:t>
            </a:r>
            <a:r>
              <a:rPr lang="en-US" sz="2000" b="0" dirty="0"/>
              <a:t>the energy required to excite the hydrogen electron from level n=1 to n=2.  What wavelength of light and portion of the </a:t>
            </a:r>
            <a:r>
              <a:rPr lang="en-US" sz="2000" b="0" dirty="0" smtClean="0"/>
              <a:t>electromagnetic </a:t>
            </a:r>
            <a:r>
              <a:rPr lang="en-US" sz="2000" b="0" dirty="0"/>
              <a:t>spectrum is capable of supplying this amount of energy.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292317"/>
              </p:ext>
            </p:extLst>
          </p:nvPr>
        </p:nvGraphicFramePr>
        <p:xfrm>
          <a:off x="381000" y="1600200"/>
          <a:ext cx="4400027" cy="129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08" name="Equation" r:id="rId4" imgW="1422360" imgH="419040" progId="Equation.3">
                  <p:embed/>
                </p:oleObj>
              </mc:Choice>
              <mc:Fallback>
                <p:oleObj name="Equation" r:id="rId4" imgW="142236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4400027" cy="1295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818771"/>
              </p:ext>
            </p:extLst>
          </p:nvPr>
        </p:nvGraphicFramePr>
        <p:xfrm>
          <a:off x="322263" y="2819400"/>
          <a:ext cx="451961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09" name="Equation" r:id="rId6" imgW="1460160" imgH="419040" progId="Equation.3">
                  <p:embed/>
                </p:oleObj>
              </mc:Choice>
              <mc:Fallback>
                <p:oleObj name="Equation" r:id="rId6" imgW="146016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2819400"/>
                        <a:ext cx="451961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581047"/>
              </p:ext>
            </p:extLst>
          </p:nvPr>
        </p:nvGraphicFramePr>
        <p:xfrm>
          <a:off x="4800600" y="1828800"/>
          <a:ext cx="31432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0" name="Equation" r:id="rId8" imgW="1015920" imgH="190440" progId="Equation.3">
                  <p:embed/>
                </p:oleObj>
              </mc:Choice>
              <mc:Fallback>
                <p:oleObj name="Equation" r:id="rId8" imgW="1015920" imgH="190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31432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578110"/>
              </p:ext>
            </p:extLst>
          </p:nvPr>
        </p:nvGraphicFramePr>
        <p:xfrm>
          <a:off x="4762500" y="3068638"/>
          <a:ext cx="32210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1" name="Equation" r:id="rId10" imgW="1041120" imgH="190440" progId="Equation.3">
                  <p:embed/>
                </p:oleObj>
              </mc:Choice>
              <mc:Fallback>
                <p:oleObj name="Equation" r:id="rId10" imgW="104112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3068638"/>
                        <a:ext cx="322103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111033"/>
              </p:ext>
            </p:extLst>
          </p:nvPr>
        </p:nvGraphicFramePr>
        <p:xfrm>
          <a:off x="76200" y="4668838"/>
          <a:ext cx="22399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2" name="Equation" r:id="rId12" imgW="723600" imgH="190440" progId="Equation.3">
                  <p:embed/>
                </p:oleObj>
              </mc:Choice>
              <mc:Fallback>
                <p:oleObj name="Equation" r:id="rId12" imgW="72360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668838"/>
                        <a:ext cx="223996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780754"/>
              </p:ext>
            </p:extLst>
          </p:nvPr>
        </p:nvGraphicFramePr>
        <p:xfrm>
          <a:off x="2209800" y="4572000"/>
          <a:ext cx="68738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3" name="Equation" r:id="rId14" imgW="2222280" imgH="215640" progId="Equation.3">
                  <p:embed/>
                </p:oleObj>
              </mc:Choice>
              <mc:Fallback>
                <p:oleObj name="Equation" r:id="rId14" imgW="222228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572000"/>
                        <a:ext cx="687387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201921"/>
              </p:ext>
            </p:extLst>
          </p:nvPr>
        </p:nvGraphicFramePr>
        <p:xfrm>
          <a:off x="1600200" y="5505450"/>
          <a:ext cx="34956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4" name="Equation" r:id="rId16" imgW="1130040" imgH="190440" progId="Equation.3">
                  <p:embed/>
                </p:oleObj>
              </mc:Choice>
              <mc:Fallback>
                <p:oleObj name="Equation" r:id="rId16" imgW="1130040" imgH="1904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505450"/>
                        <a:ext cx="34956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14600" y="5562600"/>
            <a:ext cx="26670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620000" cy="1527175"/>
          </a:xfrm>
        </p:spPr>
        <p:txBody>
          <a:bodyPr/>
          <a:lstStyle/>
          <a:p>
            <a:r>
              <a:rPr lang="en-US" sz="2000" u="sng" dirty="0"/>
              <a:t>Example:</a:t>
            </a:r>
            <a:r>
              <a:rPr lang="en-US" sz="2000" b="0" dirty="0"/>
              <a:t> </a:t>
            </a:r>
            <a:r>
              <a:rPr lang="en-US" sz="2000" b="0" dirty="0" smtClean="0"/>
              <a:t> Calculate </a:t>
            </a:r>
            <a:r>
              <a:rPr lang="en-US" sz="2000" b="0" dirty="0"/>
              <a:t>the energy required to excite the hydrogen electron from level n=1 to n=2.  What wavelength of light and portion of the </a:t>
            </a:r>
            <a:r>
              <a:rPr lang="en-US" sz="2000" b="0" dirty="0" smtClean="0"/>
              <a:t>electromagnetic </a:t>
            </a:r>
            <a:r>
              <a:rPr lang="en-US" sz="2000" b="0" dirty="0"/>
              <a:t>spectrum is capable of supplying this amount of energy.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5638800"/>
            <a:ext cx="2209800" cy="644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UV light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133098"/>
              </p:ext>
            </p:extLst>
          </p:nvPr>
        </p:nvGraphicFramePr>
        <p:xfrm>
          <a:off x="990600" y="1524000"/>
          <a:ext cx="16510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7" name="Equation" r:id="rId4" imgW="533160" imgH="342720" progId="Equation.3">
                  <p:embed/>
                </p:oleObj>
              </mc:Choice>
              <mc:Fallback>
                <p:oleObj name="Equation" r:id="rId4" imgW="5331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165100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870004"/>
              </p:ext>
            </p:extLst>
          </p:nvPr>
        </p:nvGraphicFramePr>
        <p:xfrm>
          <a:off x="1219200" y="4914900"/>
          <a:ext cx="31416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8" name="Equation" r:id="rId6" imgW="1015920" imgH="177480" progId="Equation.3">
                  <p:embed/>
                </p:oleObj>
              </mc:Choice>
              <mc:Fallback>
                <p:oleObj name="Equation" r:id="rId6" imgW="1015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914900"/>
                        <a:ext cx="314166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905000" y="4953000"/>
            <a:ext cx="26670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37842"/>
              </p:ext>
            </p:extLst>
          </p:nvPr>
        </p:nvGraphicFramePr>
        <p:xfrm>
          <a:off x="1143000" y="3638550"/>
          <a:ext cx="7113587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9" name="Equation" r:id="rId8" imgW="2298600" imgH="368280" progId="Equation.3">
                  <p:embed/>
                </p:oleObj>
              </mc:Choice>
              <mc:Fallback>
                <p:oleObj name="Equation" r:id="rId8" imgW="2298600" imgH="368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38550"/>
                        <a:ext cx="7113587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756876"/>
              </p:ext>
            </p:extLst>
          </p:nvPr>
        </p:nvGraphicFramePr>
        <p:xfrm>
          <a:off x="1212850" y="2559050"/>
          <a:ext cx="14541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0" name="Equation" r:id="rId10" imgW="469800" imgH="355320" progId="Equation.3">
                  <p:embed/>
                </p:oleObj>
              </mc:Choice>
              <mc:Fallback>
                <p:oleObj name="Equation" r:id="rId10" imgW="46980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559050"/>
                        <a:ext cx="14541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505200" y="5638800"/>
            <a:ext cx="26670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5409535" cy="386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913" y="466725"/>
            <a:ext cx="6781800" cy="1133475"/>
          </a:xfrm>
        </p:spPr>
        <p:txBody>
          <a:bodyPr/>
          <a:lstStyle/>
          <a:p>
            <a:r>
              <a:rPr lang="en-US" dirty="0" smtClean="0"/>
              <a:t>Part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313" y="1752600"/>
            <a:ext cx="6248400" cy="989012"/>
          </a:xfrm>
        </p:spPr>
        <p:txBody>
          <a:bodyPr/>
          <a:lstStyle/>
          <a:p>
            <a:r>
              <a:rPr lang="en-US" sz="4400" dirty="0" smtClean="0">
                <a:latin typeface="AbcBulletin" pitchFamily="2" charset="0"/>
              </a:rPr>
              <a:t>Emission Spectra</a:t>
            </a:r>
            <a:endParaRPr lang="en-US" sz="4400" dirty="0">
              <a:latin typeface="AbcBullet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1"/>
            <a:ext cx="7620000" cy="914400"/>
          </a:xfrm>
        </p:spPr>
        <p:txBody>
          <a:bodyPr/>
          <a:lstStyle/>
          <a:p>
            <a:r>
              <a:rPr lang="en-US" sz="2000" u="sng" dirty="0"/>
              <a:t>Example:</a:t>
            </a:r>
            <a:r>
              <a:rPr lang="en-US" sz="2000" b="0" dirty="0"/>
              <a:t> </a:t>
            </a:r>
            <a:r>
              <a:rPr lang="en-US" sz="2000" b="0" dirty="0" smtClean="0"/>
              <a:t> Calculate </a:t>
            </a:r>
            <a:r>
              <a:rPr lang="en-US" sz="2000" b="0" dirty="0"/>
              <a:t>the energy required to </a:t>
            </a:r>
            <a:r>
              <a:rPr lang="en-US" sz="2000" b="0" dirty="0" smtClean="0"/>
              <a:t>remove </a:t>
            </a:r>
            <a:r>
              <a:rPr lang="en-US" sz="2000" b="0" dirty="0"/>
              <a:t>the </a:t>
            </a:r>
            <a:r>
              <a:rPr lang="en-US" sz="2000" b="0" dirty="0" smtClean="0"/>
              <a:t>electron from a hydrogen atom in its ground state.</a:t>
            </a:r>
            <a:endParaRPr lang="en-US" sz="2000" b="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675026"/>
              </p:ext>
            </p:extLst>
          </p:nvPr>
        </p:nvGraphicFramePr>
        <p:xfrm>
          <a:off x="304800" y="1749425"/>
          <a:ext cx="652145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2" name="Equation" r:id="rId4" imgW="2108160" imgH="444240" progId="Equation.3">
                  <p:embed/>
                </p:oleObj>
              </mc:Choice>
              <mc:Fallback>
                <p:oleObj name="Equation" r:id="rId4" imgW="2108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49425"/>
                        <a:ext cx="6521450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978373"/>
              </p:ext>
            </p:extLst>
          </p:nvPr>
        </p:nvGraphicFramePr>
        <p:xfrm>
          <a:off x="361950" y="5715000"/>
          <a:ext cx="35337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3" name="Equation" r:id="rId6" imgW="1143000" imgH="190440" progId="Equation.3">
                  <p:embed/>
                </p:oleObj>
              </mc:Choice>
              <mc:Fallback>
                <p:oleObj name="Equation" r:id="rId6" imgW="1143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5715000"/>
                        <a:ext cx="35337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219200" y="5715000"/>
            <a:ext cx="2819400" cy="6477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10400" y="2096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page 289 for derivation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87544"/>
              </p:ext>
            </p:extLst>
          </p:nvPr>
        </p:nvGraphicFramePr>
        <p:xfrm>
          <a:off x="381000" y="3197225"/>
          <a:ext cx="59309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4" name="Equation" r:id="rId8" imgW="1917360" imgH="444240" progId="Equation.3">
                  <p:embed/>
                </p:oleObj>
              </mc:Choice>
              <mc:Fallback>
                <p:oleObj name="Equation" r:id="rId8" imgW="19173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97225"/>
                        <a:ext cx="5930900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941348"/>
              </p:ext>
            </p:extLst>
          </p:nvPr>
        </p:nvGraphicFramePr>
        <p:xfrm>
          <a:off x="381000" y="4724400"/>
          <a:ext cx="4792663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5" name="Equation" r:id="rId10" imgW="1549080" imgH="215640" progId="Equation.3">
                  <p:embed/>
                </p:oleObj>
              </mc:Choice>
              <mc:Fallback>
                <p:oleObj name="Equation" r:id="rId10" imgW="154908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4792663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9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913" y="466725"/>
            <a:ext cx="6781800" cy="1133475"/>
          </a:xfrm>
        </p:spPr>
        <p:txBody>
          <a:bodyPr/>
          <a:lstStyle/>
          <a:p>
            <a:r>
              <a:rPr lang="en-US" dirty="0" smtClean="0"/>
              <a:t>Part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6792913" cy="1371600"/>
          </a:xfrm>
        </p:spPr>
        <p:txBody>
          <a:bodyPr/>
          <a:lstStyle/>
          <a:p>
            <a:r>
              <a:rPr lang="en-US" sz="4200" dirty="0" smtClean="0">
                <a:latin typeface="AbcBulletin" pitchFamily="2" charset="0"/>
              </a:rPr>
              <a:t>Electron Arrangement</a:t>
            </a:r>
            <a:endParaRPr lang="en-US" sz="4200" dirty="0">
              <a:latin typeface="AbcBulletin" pitchFamily="2" charset="0"/>
            </a:endParaRPr>
          </a:p>
        </p:txBody>
      </p:sp>
      <p:pic>
        <p:nvPicPr>
          <p:cNvPr id="7" name="Picture 6" descr="Bo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1905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000" y="62626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Niels Bohr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209800" y="2971800"/>
            <a:ext cx="4953000" cy="1447800"/>
          </a:xfrm>
          <a:prstGeom prst="wedgeRoundRectCallout">
            <a:avLst>
              <a:gd name="adj1" fmla="val -59713"/>
              <a:gd name="adj2" fmla="val 119190"/>
              <a:gd name="adj3" fmla="val 16667"/>
            </a:avLst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 dirty="0">
                <a:latin typeface="Comic Sans MS" pitchFamily="66" charset="0"/>
              </a:rPr>
              <a:t>“Any one who is not shocked </a:t>
            </a:r>
          </a:p>
          <a:p>
            <a:pPr eaLnBrk="0" hangingPunct="0"/>
            <a:r>
              <a:rPr lang="en-US" sz="2800" dirty="0">
                <a:latin typeface="Comic Sans MS" pitchFamily="66" charset="0"/>
              </a:rPr>
              <a:t>by Quantum theory does </a:t>
            </a:r>
          </a:p>
          <a:p>
            <a:pPr eaLnBrk="0" hangingPunct="0"/>
            <a:r>
              <a:rPr lang="en-US" sz="2800" dirty="0">
                <a:latin typeface="Comic Sans MS" pitchFamily="66" charset="0"/>
              </a:rPr>
              <a:t>not understand it.”</a:t>
            </a:r>
          </a:p>
        </p:txBody>
      </p:sp>
      <p:pic>
        <p:nvPicPr>
          <p:cNvPr id="10" name="Picture 5" descr="table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3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5334000" cy="14478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NIELS BOHR</a:t>
            </a:r>
          </a:p>
        </p:txBody>
      </p:sp>
      <p:sp>
        <p:nvSpPr>
          <p:cNvPr id="7270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3124200"/>
            <a:ext cx="7772400" cy="31242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In 1913, this Danish scientist suggested that electrons “orbit” the nucleus.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In Bohr’s model, electrons are placed in different energy levels based on their distance from the nucleus. 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18843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181600" y="2362200"/>
            <a:ext cx="22860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Comic Sans MS" pitchFamily="66" charset="0"/>
              </a:rPr>
              <a:t>Neils Bohr</a:t>
            </a:r>
          </a:p>
          <a:p>
            <a:pPr algn="ctr" eaLnBrk="1" hangingPunct="1"/>
            <a:r>
              <a:rPr lang="en-US" sz="1600">
                <a:latin typeface="Comic Sans MS" pitchFamily="66" charset="0"/>
              </a:rPr>
              <a:t>(1885 - 1962)</a:t>
            </a:r>
          </a:p>
          <a:p>
            <a:pPr algn="ctr" eaLnBrk="1" hangingPunct="1"/>
            <a:r>
              <a:rPr lang="en-US" sz="1400">
                <a:latin typeface="Comic Sans MS" pitchFamily="66" charset="0"/>
              </a:rPr>
              <a:t>1922 Nobel</a:t>
            </a:r>
            <a:endParaRPr lang="en-US" sz="1400">
              <a:latin typeface="Comic Sans MS" pitchFamily="66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710621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ookc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27527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bookcas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13513" r="8109" b="13513"/>
          <a:stretch>
            <a:fillRect/>
          </a:stretch>
        </p:blipFill>
        <p:spPr bwMode="auto">
          <a:xfrm>
            <a:off x="4876800" y="1981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66800" y="480060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Electrons are like books in a book case. They can only exist on certain levels. </a:t>
            </a:r>
          </a:p>
        </p:txBody>
      </p:sp>
    </p:spTree>
    <p:extLst>
      <p:ext uri="{BB962C8B-B14F-4D97-AF65-F5344CB8AC3E}">
        <p14:creationId xmlns:p14="http://schemas.microsoft.com/office/powerpoint/2010/main" val="41793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2514600" y="1981200"/>
            <a:ext cx="4191000" cy="419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581400" y="3124200"/>
            <a:ext cx="2057400" cy="1981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3962400" y="3505200"/>
            <a:ext cx="1295400" cy="1219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048000" y="2590800"/>
            <a:ext cx="3200400" cy="3048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90600" y="3810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Comic Sans MS" pitchFamily="66" charset="0"/>
              </a:rPr>
              <a:t>Only certain </a:t>
            </a:r>
            <a:r>
              <a:rPr lang="en-US" sz="3200" dirty="0" smtClean="0">
                <a:latin typeface="Comic Sans MS" pitchFamily="66" charset="0"/>
              </a:rPr>
              <a:t>“orbits” </a:t>
            </a:r>
            <a:r>
              <a:rPr lang="en-US" sz="3200" dirty="0">
                <a:latin typeface="Comic Sans MS" pitchFamily="66" charset="0"/>
              </a:rPr>
              <a:t>are allowed</a:t>
            </a:r>
          </a:p>
        </p:txBody>
      </p:sp>
    </p:spTree>
    <p:extLst>
      <p:ext uri="{BB962C8B-B14F-4D97-AF65-F5344CB8AC3E}">
        <p14:creationId xmlns:p14="http://schemas.microsoft.com/office/powerpoint/2010/main" val="2718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58674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omic Sans MS" pitchFamily="66" charset="0"/>
              </a:rPr>
              <a:t>MODERN ATOMIC MODEL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/>
          <a:lstStyle/>
          <a:p>
            <a:pPr eaLnBrk="1" hangingPunct="1"/>
            <a:r>
              <a:rPr lang="en-US" sz="2600" smtClean="0">
                <a:latin typeface="Comic Sans MS" pitchFamily="66" charset="0"/>
              </a:rPr>
              <a:t>By 1925, Bohr’s model of the atom no longer explained all observations.  Bohr was correct about energy levels, but wrong about electron movement. </a:t>
            </a:r>
          </a:p>
          <a:p>
            <a:pPr eaLnBrk="1" hangingPunct="1"/>
            <a:r>
              <a:rPr lang="en-US" sz="2600" smtClean="0">
                <a:latin typeface="Comic Sans MS" pitchFamily="66" charset="0"/>
              </a:rPr>
              <a:t>Electrons occupy the lowest energy levels available.</a:t>
            </a:r>
          </a:p>
          <a:p>
            <a:pPr eaLnBrk="1" hangingPunct="1"/>
            <a:r>
              <a:rPr lang="en-US" sz="2600" smtClean="0">
                <a:latin typeface="Comic Sans MS" pitchFamily="66" charset="0"/>
              </a:rPr>
              <a:t>Energy increases as distance from the nucleus increases.</a:t>
            </a:r>
          </a:p>
          <a:p>
            <a:pPr eaLnBrk="1" hangingPunct="1"/>
            <a:r>
              <a:rPr lang="en-US" sz="2600" smtClean="0">
                <a:latin typeface="Comic Sans MS" pitchFamily="66" charset="0"/>
              </a:rPr>
              <a:t>Electrons move in patterns of “wave functions” around the nucleus.</a:t>
            </a:r>
          </a:p>
        </p:txBody>
      </p:sp>
      <p:pic>
        <p:nvPicPr>
          <p:cNvPr id="17412" name="Picture 4" descr="ato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11826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ato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1826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4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6324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u="sng" smtClean="0">
                <a:latin typeface="Comic Sans MS" pitchFamily="66" charset="0"/>
              </a:rPr>
              <a:t>Heisenberg’s Uncertainty Principle:</a:t>
            </a:r>
            <a:r>
              <a:rPr lang="en-US" sz="2600" smtClean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sz="2600" smtClean="0">
                <a:latin typeface="Comic Sans MS" pitchFamily="66" charset="0"/>
              </a:rPr>
              <a:t>It has been mathematically proven that it is impossible to know an electron’s momentum and position in space at any moment in time.  </a:t>
            </a:r>
          </a:p>
          <a:p>
            <a:pPr eaLnBrk="1" hangingPunct="1"/>
            <a:endParaRPr lang="en-US" sz="2600" smtClean="0">
              <a:latin typeface="Comic Sans MS" pitchFamily="66" charset="0"/>
            </a:endParaRPr>
          </a:p>
          <a:p>
            <a:pPr eaLnBrk="1" hangingPunct="1"/>
            <a:r>
              <a:rPr lang="en-US" sz="2600" smtClean="0">
                <a:latin typeface="Comic Sans MS" pitchFamily="66" charset="0"/>
              </a:rPr>
              <a:t>As uncertainty of position decreases, uncertainty of momentum increases, and vice versa.</a:t>
            </a:r>
          </a:p>
        </p:txBody>
      </p:sp>
      <p:pic>
        <p:nvPicPr>
          <p:cNvPr id="18435" name="Picture 6" descr="heisen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3276600"/>
            <a:ext cx="223996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6629400" y="6019800"/>
            <a:ext cx="220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Comic Sans MS" pitchFamily="66" charset="0"/>
              </a:rPr>
              <a:t>Werner Heisenberg</a:t>
            </a:r>
          </a:p>
          <a:p>
            <a:pPr eaLnBrk="1" hangingPunct="1"/>
            <a:r>
              <a:rPr lang="en-US" sz="1600">
                <a:latin typeface="Comic Sans MS" pitchFamily="66" charset="0"/>
              </a:rPr>
              <a:t>(1901 - 1976)</a:t>
            </a: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1143000" y="381000"/>
            <a:ext cx="586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3200" b="1">
                <a:solidFill>
                  <a:schemeClr val="tx2"/>
                </a:solidFill>
                <a:latin typeface="Comic Sans MS" pitchFamily="66" charset="0"/>
              </a:rPr>
              <a:t>MODERN ATOMIC MODEL</a:t>
            </a:r>
          </a:p>
        </p:txBody>
      </p:sp>
      <p:pic>
        <p:nvPicPr>
          <p:cNvPr id="18438" name="Picture 10" descr="ato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11826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ato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1826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220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57400"/>
            <a:ext cx="8469313" cy="3124200"/>
          </a:xfrm>
        </p:spPr>
      </p:pic>
    </p:spTree>
    <p:extLst>
      <p:ext uri="{BB962C8B-B14F-4D97-AF65-F5344CB8AC3E}">
        <p14:creationId xmlns:p14="http://schemas.microsoft.com/office/powerpoint/2010/main" val="35526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3810000" cy="609600"/>
          </a:xfrm>
        </p:spPr>
        <p:txBody>
          <a:bodyPr/>
          <a:lstStyle/>
          <a:p>
            <a:pPr eaLnBrk="1" hangingPunct="1"/>
            <a:r>
              <a:rPr lang="en-US" sz="3500" smtClean="0">
                <a:solidFill>
                  <a:schemeClr val="accent2"/>
                </a:solidFill>
                <a:latin typeface="Comic Sans MS" pitchFamily="66" charset="0"/>
              </a:rPr>
              <a:t>Schrödinger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33400" y="41910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>
              <a:latin typeface="Comic Sans MS" pitchFamily="66" charset="0"/>
            </a:endParaRP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914400" y="4343400"/>
          <a:ext cx="68580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0" name="Equation" r:id="rId6" imgW="1663700" imgH="419100" progId="Equation.3">
                  <p:embed/>
                </p:oleObj>
              </mc:Choice>
              <mc:Fallback>
                <p:oleObj name="Equation" r:id="rId6" imgW="166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68580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09600" y="4267200"/>
            <a:ext cx="7848600" cy="19812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6" name="Picture 6" descr="schroding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0"/>
            <a:ext cx="2794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9600" y="1676400"/>
            <a:ext cx="61722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In 1926 Schrodinger proposes an equation that gives the probability of finding an electron at any place in the atom.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4267200" y="228600"/>
            <a:ext cx="2514600" cy="990600"/>
          </a:xfrm>
          <a:prstGeom prst="wedgeRoundRectCallout">
            <a:avLst>
              <a:gd name="adj1" fmla="val 70644"/>
              <a:gd name="adj2" fmla="val 7740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400">
                <a:latin typeface="Comic Sans MS" pitchFamily="66" charset="0"/>
              </a:rPr>
              <a:t>This is very difficult stuff!</a:t>
            </a:r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5943600" y="2743200"/>
            <a:ext cx="2743200" cy="1371600"/>
          </a:xfrm>
          <a:prstGeom prst="wedgeRoundRectCallout">
            <a:avLst>
              <a:gd name="adj1" fmla="val 14528"/>
              <a:gd name="adj2" fmla="val -13680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400">
                <a:latin typeface="Comic Sans MS" pitchFamily="66" charset="0"/>
              </a:rPr>
              <a:t>Don’t worry, this won’t be on the test.</a:t>
            </a:r>
          </a:p>
        </p:txBody>
      </p:sp>
    </p:spTree>
    <p:extLst>
      <p:ext uri="{BB962C8B-B14F-4D97-AF65-F5344CB8AC3E}">
        <p14:creationId xmlns:p14="http://schemas.microsoft.com/office/powerpoint/2010/main" val="6251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squeez me baking pow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nceiv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3" grpId="0" animBg="1"/>
      <p:bldP spid="890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638800" cy="1295400"/>
          </a:xfrm>
        </p:spPr>
        <p:txBody>
          <a:bodyPr/>
          <a:lstStyle/>
          <a:p>
            <a:r>
              <a:rPr lang="en-US" dirty="0" smtClean="0"/>
              <a:t>Evidence from Ionization Energies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our understanding of electron arrangement comes from ionization energy data…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76200"/>
            <a:ext cx="8839200" cy="6629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1" name="Picture 3" descr="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30215"/>
            <a:ext cx="6781800" cy="279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3962400"/>
            <a:ext cx="7353300" cy="2133600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4"/>
                </a:solidFill>
              </a:rPr>
              <a:t>You need to know this </a:t>
            </a:r>
            <a:br>
              <a:rPr lang="en-US" sz="3200" i="1" dirty="0" smtClean="0">
                <a:solidFill>
                  <a:schemeClr val="accent4"/>
                </a:solidFill>
              </a:rPr>
            </a:br>
            <a:r>
              <a:rPr lang="en-US" sz="3200" b="0" i="1" dirty="0" smtClean="0">
                <a:solidFill>
                  <a:schemeClr val="accent4"/>
                </a:solidFill>
              </a:rPr>
              <a:t>(don’t memorize numbers, but you need to know order of things and trends)</a:t>
            </a:r>
            <a:endParaRPr lang="en-US" sz="3200" b="0" i="1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371600" y="1219200"/>
            <a:ext cx="1752600" cy="1981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54394" y="1066800"/>
            <a:ext cx="313006" cy="1981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91200" y="1070317"/>
            <a:ext cx="762000" cy="1981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1800" y="1066800"/>
            <a:ext cx="381000" cy="1981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6600" y="990600"/>
            <a:ext cx="381000" cy="1981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71800" y="1219200"/>
            <a:ext cx="381000" cy="1981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1066800"/>
            <a:ext cx="982394" cy="1981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3505200"/>
            <a:ext cx="22860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4000500"/>
            <a:ext cx="1938997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91200" y="3505200"/>
            <a:ext cx="22860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772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O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Y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B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I </a:t>
            </a:r>
            <a:r>
              <a:rPr lang="en-US" sz="3200" b="1" dirty="0" smtClean="0">
                <a:solidFill>
                  <a:srgbClr val="7030A0"/>
                </a:solidFill>
              </a:rPr>
              <a:t>V</a:t>
            </a:r>
            <a:endParaRPr lang="en-US" sz="3200" b="1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47149" y="609600"/>
            <a:ext cx="1232096" cy="45720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0"/>
          </p:cNvCxnSpPr>
          <p:nvPr/>
        </p:nvCxnSpPr>
        <p:spPr>
          <a:xfrm flipV="1">
            <a:off x="5710897" y="609600"/>
            <a:ext cx="1223303" cy="45720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33450" y="924580"/>
            <a:ext cx="12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radio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362200" y="762000"/>
            <a:ext cx="196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microwave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743450" y="1305580"/>
            <a:ext cx="12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IR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302" y="1305580"/>
            <a:ext cx="817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UV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334125" y="649704"/>
            <a:ext cx="12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X-ray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7486650" y="1153180"/>
            <a:ext cx="150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gamma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" grpId="0" animBg="1"/>
      <p:bldP spid="16" grpId="0" animBg="1"/>
      <p:bldP spid="14" grpId="0"/>
      <p:bldP spid="21" grpId="0"/>
      <p:bldP spid="24" grpId="0"/>
      <p:bldP spid="25" grpId="0"/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ionization-energy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853237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76200"/>
            <a:ext cx="5638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First Ionization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6106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Definition: </a:t>
            </a:r>
            <a:r>
              <a:rPr lang="en-US" dirty="0"/>
              <a:t>energy required to remove one electron from an atom in its gaseous state.</a:t>
            </a:r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4953000" y="5580062"/>
            <a:ext cx="914400" cy="9144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762000" y="5427662"/>
            <a:ext cx="990600" cy="914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9" name="Picture 7" descr="evil-smiley-fac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8000" r="8000" b="10667"/>
          <a:stretch>
            <a:fillRect/>
          </a:stretch>
        </p:blipFill>
        <p:spPr bwMode="auto">
          <a:xfrm>
            <a:off x="642938" y="5365750"/>
            <a:ext cx="1185862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2362200" y="5732462"/>
            <a:ext cx="1828800" cy="609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Comic Sans MS" pitchFamily="66" charset="0"/>
              </a:rPr>
              <a:t>Ionization</a:t>
            </a:r>
          </a:p>
        </p:txBody>
      </p:sp>
      <p:pic>
        <p:nvPicPr>
          <p:cNvPr id="64521" name="Picture 9" descr="evil-smiley-fac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8000" r="8000" b="10667"/>
          <a:stretch>
            <a:fillRect/>
          </a:stretch>
        </p:blipFill>
        <p:spPr bwMode="auto">
          <a:xfrm>
            <a:off x="4876800" y="5548312"/>
            <a:ext cx="1066800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867400" y="4894262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0">
                <a:latin typeface="Comic Sans MS" pitchFamily="66" charset="0"/>
              </a:rPr>
              <a:t>+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6705600" y="5580062"/>
            <a:ext cx="190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latin typeface="Comic Sans MS" pitchFamily="66" charset="0"/>
              </a:rPr>
              <a:t>+    e</a:t>
            </a:r>
            <a:r>
              <a:rPr lang="en-US" sz="4400" baseline="30000">
                <a:latin typeface="Comic Sans MS" pitchFamily="66" charset="0"/>
              </a:rPr>
              <a:t>-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Ionization Energy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523417"/>
              </p:ext>
            </p:extLst>
          </p:nvPr>
        </p:nvGraphicFramePr>
        <p:xfrm>
          <a:off x="1182688" y="3629025"/>
          <a:ext cx="48355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6" name="Equation" r:id="rId6" imgW="1041120" imgH="203040" progId="Equation.3">
                  <p:embed/>
                </p:oleObj>
              </mc:Choice>
              <mc:Fallback>
                <p:oleObj name="Equation" r:id="rId6" imgW="1041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2688" y="3629025"/>
                        <a:ext cx="483552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8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electron%20l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5"/>
          <a:stretch>
            <a:fillRect/>
          </a:stretch>
        </p:blipFill>
        <p:spPr bwMode="auto">
          <a:xfrm>
            <a:off x="1447800" y="1563688"/>
            <a:ext cx="6248400" cy="52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Ionization Energy</a:t>
            </a:r>
          </a:p>
        </p:txBody>
      </p:sp>
    </p:spTree>
    <p:extLst>
      <p:ext uri="{BB962C8B-B14F-4D97-AF65-F5344CB8AC3E}">
        <p14:creationId xmlns:p14="http://schemas.microsoft.com/office/powerpoint/2010/main" val="1722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 descr="ionization-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286000"/>
            <a:ext cx="6467475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Ionization Energy</a:t>
            </a:r>
          </a:p>
        </p:txBody>
      </p:sp>
    </p:spTree>
    <p:extLst>
      <p:ext uri="{BB962C8B-B14F-4D97-AF65-F5344CB8AC3E}">
        <p14:creationId xmlns:p14="http://schemas.microsoft.com/office/powerpoint/2010/main" val="42449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182826"/>
              </p:ext>
            </p:extLst>
          </p:nvPr>
        </p:nvGraphicFramePr>
        <p:xfrm>
          <a:off x="608013" y="1524000"/>
          <a:ext cx="5945187" cy="368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3" name="Chart" r:id="rId4" imgW="4915092" imgH="2991304" progId="Excel.Chart.8">
                  <p:embed/>
                </p:oleObj>
              </mc:Choice>
              <mc:Fallback>
                <p:oleObj name="Chart" r:id="rId4" imgW="4915092" imgH="299130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1524000"/>
                        <a:ext cx="5945187" cy="368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541962" y="3998912"/>
            <a:ext cx="477838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-96" charset="2"/>
              <a:buNone/>
            </a:pPr>
            <a:r>
              <a:rPr kumimoji="1" lang="en-US" sz="3200" b="1" dirty="0"/>
              <a:t>K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657600" y="3886200"/>
            <a:ext cx="7032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-96" charset="2"/>
              <a:buNone/>
            </a:pPr>
            <a:r>
              <a:rPr kumimoji="1" lang="en-US" sz="3200" b="1" dirty="0"/>
              <a:t>Na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1906454" y="3886200"/>
            <a:ext cx="544512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-96" charset="2"/>
              <a:buNone/>
            </a:pPr>
            <a:r>
              <a:rPr kumimoji="1" lang="en-US" sz="3200" b="1" dirty="0"/>
              <a:t>Li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5334000" y="2286000"/>
            <a:ext cx="6365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-96" charset="2"/>
              <a:buNone/>
            </a:pPr>
            <a:r>
              <a:rPr kumimoji="1" lang="en-US" sz="3200" b="1" dirty="0" err="1"/>
              <a:t>Ar</a:t>
            </a:r>
            <a:endParaRPr kumimoji="1" lang="en-US" sz="3200" b="1" dirty="0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505200" y="1600200"/>
            <a:ext cx="7032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-96" charset="2"/>
              <a:buNone/>
            </a:pPr>
            <a:r>
              <a:rPr kumimoji="1" lang="en-US" sz="3200" b="1" dirty="0"/>
              <a:t>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This </a:t>
            </a:r>
            <a:r>
              <a:rPr lang="en-US" sz="2800" dirty="0"/>
              <a:t>graph provides evidence that the levels can contain different numbers of electrons before they become full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052502"/>
              </p:ext>
            </p:extLst>
          </p:nvPr>
        </p:nvGraphicFramePr>
        <p:xfrm>
          <a:off x="4693310" y="5262372"/>
          <a:ext cx="4298290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2032"/>
                <a:gridCol w="2536258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Level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Max # electrons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1 (K shell)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2 (L shell)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3 (M shell)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467600" y="5486400"/>
            <a:ext cx="370614" cy="55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-96" charset="2"/>
              <a:buNone/>
            </a:pPr>
            <a:r>
              <a:rPr kumimoji="1" lang="en-US" sz="2600" b="1" dirty="0" smtClean="0"/>
              <a:t>2</a:t>
            </a:r>
            <a:endParaRPr kumimoji="1" lang="en-US" sz="26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051302" y="6245525"/>
            <a:ext cx="1483098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-96" charset="2"/>
              <a:buNone/>
            </a:pPr>
            <a:r>
              <a:rPr kumimoji="1" lang="en-US" sz="2600" b="1" dirty="0" smtClean="0"/>
              <a:t>8 (or 18)</a:t>
            </a:r>
            <a:endParaRPr kumimoji="1" lang="en-US" sz="2600" b="1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477986" y="5842442"/>
            <a:ext cx="370614" cy="55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-96" charset="2"/>
              <a:buNone/>
            </a:pPr>
            <a:r>
              <a:rPr kumimoji="1" lang="en-US" sz="2600" b="1" dirty="0" smtClean="0"/>
              <a:t>8</a:t>
            </a:r>
            <a:endParaRPr kumimoji="1" lang="en-US" sz="2600" b="1" dirty="0"/>
          </a:p>
        </p:txBody>
      </p:sp>
      <p:sp>
        <p:nvSpPr>
          <p:cNvPr id="4" name="Oval 3"/>
          <p:cNvSpPr/>
          <p:nvPr/>
        </p:nvSpPr>
        <p:spPr>
          <a:xfrm rot="805073">
            <a:off x="1600200" y="1600200"/>
            <a:ext cx="578510" cy="1828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476122">
            <a:off x="2834541" y="1631408"/>
            <a:ext cx="578510" cy="30647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3120912">
            <a:off x="4487497" y="2161126"/>
            <a:ext cx="578510" cy="27025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ionization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014537"/>
          </a:xfrm>
        </p:spPr>
        <p:txBody>
          <a:bodyPr/>
          <a:lstStyle/>
          <a:p>
            <a:r>
              <a:rPr lang="en-US" dirty="0"/>
              <a:t>energy required to remove the second electron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738664"/>
              </p:ext>
            </p:extLst>
          </p:nvPr>
        </p:nvGraphicFramePr>
        <p:xfrm>
          <a:off x="1263650" y="3600450"/>
          <a:ext cx="536575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0" name="Equation" r:id="rId3" imgW="1155600" imgH="215640" progId="Equation.3">
                  <p:embed/>
                </p:oleObj>
              </mc:Choice>
              <mc:Fallback>
                <p:oleObj name="Equation" r:id="rId3" imgW="115560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600450"/>
                        <a:ext cx="536575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6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04800" y="1057008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smtClean="0">
                <a:latin typeface="Comic Sans MS" pitchFamily="66" charset="0"/>
              </a:rPr>
              <a:t>Successive ionization energies…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09600" y="2286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Al </a:t>
            </a:r>
            <a:r>
              <a:rPr lang="en-US" sz="2400" baseline="-25000">
                <a:latin typeface="Comic Sans MS" pitchFamily="66" charset="0"/>
              </a:rPr>
              <a:t>(g)</a:t>
            </a:r>
            <a:r>
              <a:rPr lang="en-US" sz="2400">
                <a:latin typeface="Comic Sans MS" pitchFamily="66" charset="0"/>
              </a:rPr>
              <a:t> </a:t>
            </a:r>
            <a:r>
              <a:rPr lang="en-US" sz="2400">
                <a:latin typeface="Comic Sans MS" pitchFamily="66" charset="0"/>
                <a:sym typeface="Wingdings" pitchFamily="2" charset="2"/>
              </a:rPr>
              <a:t>  Al</a:t>
            </a:r>
            <a:r>
              <a:rPr lang="en-US" sz="2400" baseline="30000">
                <a:latin typeface="Comic Sans MS" pitchFamily="66" charset="0"/>
                <a:sym typeface="Wingdings" pitchFamily="2" charset="2"/>
              </a:rPr>
              <a:t>+</a:t>
            </a:r>
            <a:r>
              <a:rPr lang="en-US" sz="2400" baseline="-25000">
                <a:latin typeface="Comic Sans MS" pitchFamily="66" charset="0"/>
                <a:sym typeface="Wingdings" pitchFamily="2" charset="2"/>
              </a:rPr>
              <a:t>(g)</a:t>
            </a:r>
            <a:r>
              <a:rPr lang="en-US" sz="2400">
                <a:latin typeface="Comic Sans MS" pitchFamily="66" charset="0"/>
                <a:sym typeface="Wingdings" pitchFamily="2" charset="2"/>
              </a:rPr>
              <a:t> +  e</a:t>
            </a:r>
            <a:r>
              <a:rPr lang="en-US" sz="2400" baseline="30000">
                <a:latin typeface="Comic Sans MS" pitchFamily="66" charset="0"/>
                <a:sym typeface="Wingdings" pitchFamily="2" charset="2"/>
              </a:rPr>
              <a:t>-</a:t>
            </a:r>
            <a:r>
              <a:rPr lang="en-US">
                <a:latin typeface="Comic Sans MS" pitchFamily="66" charset="0"/>
                <a:sym typeface="Wingdings" pitchFamily="2" charset="2"/>
              </a:rPr>
              <a:t>        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181600" y="2362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I</a:t>
            </a:r>
            <a:r>
              <a:rPr lang="en-US" sz="2400" baseline="-25000">
                <a:latin typeface="Comic Sans MS" pitchFamily="66" charset="0"/>
              </a:rPr>
              <a:t>1</a:t>
            </a:r>
            <a:r>
              <a:rPr lang="en-US" sz="2400">
                <a:latin typeface="Comic Sans MS" pitchFamily="66" charset="0"/>
              </a:rPr>
              <a:t> = 580 kj/mol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33400" y="3124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Al</a:t>
            </a:r>
            <a:r>
              <a:rPr lang="en-US" sz="2400" baseline="30000">
                <a:latin typeface="Comic Sans MS" pitchFamily="66" charset="0"/>
              </a:rPr>
              <a:t>+</a:t>
            </a:r>
            <a:r>
              <a:rPr lang="en-US" sz="2400">
                <a:latin typeface="Comic Sans MS" pitchFamily="66" charset="0"/>
              </a:rPr>
              <a:t> </a:t>
            </a:r>
            <a:r>
              <a:rPr lang="en-US" sz="2400" baseline="-25000">
                <a:latin typeface="Comic Sans MS" pitchFamily="66" charset="0"/>
              </a:rPr>
              <a:t>(g)</a:t>
            </a:r>
            <a:r>
              <a:rPr lang="en-US" sz="2400">
                <a:latin typeface="Comic Sans MS" pitchFamily="66" charset="0"/>
              </a:rPr>
              <a:t> </a:t>
            </a:r>
            <a:r>
              <a:rPr lang="en-US" sz="2400">
                <a:latin typeface="Comic Sans MS" pitchFamily="66" charset="0"/>
                <a:sym typeface="Wingdings" pitchFamily="2" charset="2"/>
              </a:rPr>
              <a:t>  Al</a:t>
            </a:r>
            <a:r>
              <a:rPr lang="en-US" sz="2400" baseline="30000">
                <a:latin typeface="Comic Sans MS" pitchFamily="66" charset="0"/>
                <a:sym typeface="Wingdings" pitchFamily="2" charset="2"/>
              </a:rPr>
              <a:t>2+</a:t>
            </a:r>
            <a:r>
              <a:rPr lang="en-US" sz="2400" baseline="-25000">
                <a:latin typeface="Comic Sans MS" pitchFamily="66" charset="0"/>
                <a:sym typeface="Wingdings" pitchFamily="2" charset="2"/>
              </a:rPr>
              <a:t>(g)</a:t>
            </a:r>
            <a:r>
              <a:rPr lang="en-US" sz="2400">
                <a:latin typeface="Comic Sans MS" pitchFamily="66" charset="0"/>
                <a:sym typeface="Wingdings" pitchFamily="2" charset="2"/>
              </a:rPr>
              <a:t> + e</a:t>
            </a:r>
            <a:r>
              <a:rPr lang="en-US" sz="2400" baseline="30000">
                <a:latin typeface="Comic Sans MS" pitchFamily="66" charset="0"/>
                <a:sym typeface="Wingdings" pitchFamily="2" charset="2"/>
              </a:rPr>
              <a:t>-</a:t>
            </a:r>
            <a:r>
              <a:rPr lang="en-US">
                <a:latin typeface="Comic Sans MS" pitchFamily="66" charset="0"/>
                <a:sym typeface="Wingdings" pitchFamily="2" charset="2"/>
              </a:rPr>
              <a:t>        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Al</a:t>
            </a:r>
            <a:r>
              <a:rPr lang="en-US" sz="2400" baseline="30000">
                <a:latin typeface="Comic Sans MS" pitchFamily="66" charset="0"/>
              </a:rPr>
              <a:t>2+</a:t>
            </a:r>
            <a:r>
              <a:rPr lang="en-US" sz="2400">
                <a:latin typeface="Comic Sans MS" pitchFamily="66" charset="0"/>
              </a:rPr>
              <a:t> </a:t>
            </a:r>
            <a:r>
              <a:rPr lang="en-US" sz="2400" baseline="-25000">
                <a:latin typeface="Comic Sans MS" pitchFamily="66" charset="0"/>
              </a:rPr>
              <a:t>(g)</a:t>
            </a:r>
            <a:r>
              <a:rPr lang="en-US" sz="2400">
                <a:latin typeface="Comic Sans MS" pitchFamily="66" charset="0"/>
              </a:rPr>
              <a:t> </a:t>
            </a:r>
            <a:r>
              <a:rPr lang="en-US" sz="2400">
                <a:latin typeface="Comic Sans MS" pitchFamily="66" charset="0"/>
                <a:sym typeface="Wingdings" pitchFamily="2" charset="2"/>
              </a:rPr>
              <a:t>  Al</a:t>
            </a:r>
            <a:r>
              <a:rPr lang="en-US" sz="2400" baseline="30000">
                <a:latin typeface="Comic Sans MS" pitchFamily="66" charset="0"/>
                <a:sym typeface="Wingdings" pitchFamily="2" charset="2"/>
              </a:rPr>
              <a:t>3+</a:t>
            </a:r>
            <a:r>
              <a:rPr lang="en-US" sz="2400" baseline="-25000">
                <a:latin typeface="Comic Sans MS" pitchFamily="66" charset="0"/>
                <a:sym typeface="Wingdings" pitchFamily="2" charset="2"/>
              </a:rPr>
              <a:t>(g)</a:t>
            </a:r>
            <a:r>
              <a:rPr lang="en-US" sz="2400">
                <a:latin typeface="Comic Sans MS" pitchFamily="66" charset="0"/>
                <a:sym typeface="Wingdings" pitchFamily="2" charset="2"/>
              </a:rPr>
              <a:t> + e</a:t>
            </a:r>
            <a:r>
              <a:rPr lang="en-US" sz="2400" baseline="30000">
                <a:latin typeface="Comic Sans MS" pitchFamily="66" charset="0"/>
                <a:sym typeface="Wingdings" pitchFamily="2" charset="2"/>
              </a:rPr>
              <a:t>-</a:t>
            </a:r>
            <a:r>
              <a:rPr lang="en-US">
                <a:latin typeface="Comic Sans MS" pitchFamily="66" charset="0"/>
                <a:sym typeface="Wingdings" pitchFamily="2" charset="2"/>
              </a:rPr>
              <a:t>        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81000" y="4800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Al</a:t>
            </a:r>
            <a:r>
              <a:rPr lang="en-US" sz="2400" baseline="30000">
                <a:latin typeface="Comic Sans MS" pitchFamily="66" charset="0"/>
              </a:rPr>
              <a:t>3+</a:t>
            </a:r>
            <a:r>
              <a:rPr lang="en-US" sz="2400">
                <a:latin typeface="Comic Sans MS" pitchFamily="66" charset="0"/>
              </a:rPr>
              <a:t> </a:t>
            </a:r>
            <a:r>
              <a:rPr lang="en-US" sz="2400" baseline="-25000">
                <a:latin typeface="Comic Sans MS" pitchFamily="66" charset="0"/>
              </a:rPr>
              <a:t>(g)</a:t>
            </a:r>
            <a:r>
              <a:rPr lang="en-US" sz="2400">
                <a:latin typeface="Comic Sans MS" pitchFamily="66" charset="0"/>
              </a:rPr>
              <a:t> </a:t>
            </a:r>
            <a:r>
              <a:rPr lang="en-US" sz="2400">
                <a:latin typeface="Comic Sans MS" pitchFamily="66" charset="0"/>
                <a:sym typeface="Wingdings" pitchFamily="2" charset="2"/>
              </a:rPr>
              <a:t>  Al</a:t>
            </a:r>
            <a:r>
              <a:rPr lang="en-US" sz="2400" baseline="30000">
                <a:latin typeface="Comic Sans MS" pitchFamily="66" charset="0"/>
                <a:sym typeface="Wingdings" pitchFamily="2" charset="2"/>
              </a:rPr>
              <a:t>4+</a:t>
            </a:r>
            <a:r>
              <a:rPr lang="en-US" sz="2400" baseline="-25000">
                <a:latin typeface="Comic Sans MS" pitchFamily="66" charset="0"/>
                <a:sym typeface="Wingdings" pitchFamily="2" charset="2"/>
              </a:rPr>
              <a:t>(g)</a:t>
            </a:r>
            <a:r>
              <a:rPr lang="en-US" sz="2400">
                <a:latin typeface="Comic Sans MS" pitchFamily="66" charset="0"/>
                <a:sym typeface="Wingdings" pitchFamily="2" charset="2"/>
              </a:rPr>
              <a:t> + e</a:t>
            </a:r>
            <a:r>
              <a:rPr lang="en-US" sz="2400" baseline="30000">
                <a:latin typeface="Comic Sans MS" pitchFamily="66" charset="0"/>
                <a:sym typeface="Wingdings" pitchFamily="2" charset="2"/>
              </a:rPr>
              <a:t>-</a:t>
            </a:r>
            <a:r>
              <a:rPr lang="en-US">
                <a:latin typeface="Comic Sans MS" pitchFamily="66" charset="0"/>
                <a:sym typeface="Wingdings" pitchFamily="2" charset="2"/>
              </a:rPr>
              <a:t>        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5105400" y="32004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I</a:t>
            </a:r>
            <a:r>
              <a:rPr lang="en-US" sz="2400" baseline="-25000">
                <a:latin typeface="Comic Sans MS" pitchFamily="66" charset="0"/>
              </a:rPr>
              <a:t>2</a:t>
            </a:r>
            <a:r>
              <a:rPr lang="en-US" sz="2400">
                <a:latin typeface="Comic Sans MS" pitchFamily="66" charset="0"/>
              </a:rPr>
              <a:t> = 1815 kj/mol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181600" y="4038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I</a:t>
            </a:r>
            <a:r>
              <a:rPr lang="en-US" sz="2400" baseline="-25000">
                <a:latin typeface="Comic Sans MS" pitchFamily="66" charset="0"/>
              </a:rPr>
              <a:t>3</a:t>
            </a:r>
            <a:r>
              <a:rPr lang="en-US" sz="2400">
                <a:latin typeface="Comic Sans MS" pitchFamily="66" charset="0"/>
              </a:rPr>
              <a:t> = 2740 kj/mol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5257800" y="4953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I</a:t>
            </a:r>
            <a:r>
              <a:rPr lang="en-US" sz="2400" baseline="-25000">
                <a:latin typeface="Comic Sans MS" pitchFamily="66" charset="0"/>
              </a:rPr>
              <a:t>4</a:t>
            </a:r>
            <a:r>
              <a:rPr lang="en-US" sz="2400">
                <a:latin typeface="Comic Sans MS" pitchFamily="66" charset="0"/>
              </a:rPr>
              <a:t> = 11,600 kj/mol</a:t>
            </a:r>
          </a:p>
        </p:txBody>
      </p:sp>
    </p:spTree>
    <p:extLst>
      <p:ext uri="{BB962C8B-B14F-4D97-AF65-F5344CB8AC3E}">
        <p14:creationId xmlns:p14="http://schemas.microsoft.com/office/powerpoint/2010/main" val="21850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2" grpId="0"/>
      <p:bldP spid="78853" grpId="0"/>
      <p:bldP spid="78854" grpId="0"/>
      <p:bldP spid="78855" grpId="0"/>
      <p:bldP spid="78856" grpId="0"/>
      <p:bldP spid="78857" grpId="0"/>
      <p:bldP spid="788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3111"/>
            <a:ext cx="5105400" cy="245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7772400" cy="1096962"/>
          </a:xfrm>
        </p:spPr>
        <p:txBody>
          <a:bodyPr/>
          <a:lstStyle/>
          <a:p>
            <a:r>
              <a:rPr lang="en-US" sz="3000" dirty="0" smtClean="0"/>
              <a:t>Graph of successive ionization energies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8610600" cy="1558925"/>
          </a:xfrm>
        </p:spPr>
        <p:txBody>
          <a:bodyPr/>
          <a:lstStyle/>
          <a:p>
            <a:r>
              <a:rPr lang="en-US" sz="2600" dirty="0" smtClean="0"/>
              <a:t>As e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’s are removed, nucleus holds remaining more tightly (less shielding, outer e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’s first) </a:t>
            </a:r>
          </a:p>
          <a:p>
            <a:r>
              <a:rPr lang="en-US" sz="2600" dirty="0" smtClean="0"/>
              <a:t>First “large jump” reveals # valence e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’s of element (group)</a:t>
            </a:r>
            <a:endParaRPr lang="en-US" sz="2600" dirty="0"/>
          </a:p>
          <a:p>
            <a:r>
              <a:rPr lang="en-US" sz="2600" dirty="0" smtClean="0"/>
              <a:t>Does not increase regularly (evidence for sublevels)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2133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this graph show?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115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 Configurations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166937"/>
          </a:xfrm>
        </p:spPr>
        <p:txBody>
          <a:bodyPr/>
          <a:lstStyle/>
          <a:p>
            <a:pPr eaLnBrk="1" hangingPunct="1"/>
            <a:r>
              <a:rPr lang="en-US" smtClean="0"/>
              <a:t>The quantum mechanical model of the atom predicts energy levels for electrons; it is concerned with probability, or likelihood, of finding electrons in a certain position.</a:t>
            </a:r>
          </a:p>
        </p:txBody>
      </p:sp>
      <p:pic>
        <p:nvPicPr>
          <p:cNvPr id="50180" name="Picture 5" descr="Electron Sh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3810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848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>
                <a:latin typeface="Comic Sans MS" pitchFamily="66" charset="0"/>
              </a:rPr>
              <a:t>ORBITAL: the regions in an atom where there is a high probability of finding electrons.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i="1" smtClean="0">
                <a:latin typeface="Comic Sans MS" pitchFamily="66" charset="0"/>
              </a:rPr>
              <a:t>s</a:t>
            </a:r>
            <a:r>
              <a:rPr lang="en-US" sz="2100" smtClean="0">
                <a:latin typeface="Comic Sans MS" pitchFamily="66" charset="0"/>
              </a:rPr>
              <a:t> is the lowest energy orbital, and </a:t>
            </a:r>
            <a:r>
              <a:rPr lang="en-US" sz="2100" i="1" smtClean="0">
                <a:latin typeface="Comic Sans MS" pitchFamily="66" charset="0"/>
              </a:rPr>
              <a:t>p</a:t>
            </a:r>
            <a:r>
              <a:rPr lang="en-US" sz="2100" smtClean="0">
                <a:latin typeface="Comic Sans MS" pitchFamily="66" charset="0"/>
              </a:rPr>
              <a:t> is slightly higher</a:t>
            </a:r>
          </a:p>
          <a:p>
            <a:pPr eaLnBrk="1" hangingPunct="1">
              <a:lnSpc>
                <a:spcPct val="90000"/>
              </a:lnSpc>
            </a:pPr>
            <a:endParaRPr lang="en-US" sz="21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9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9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9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9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9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9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9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9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9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 i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100" i="1" smtClean="0">
                <a:latin typeface="Comic Sans MS" pitchFamily="66" charset="0"/>
              </a:rPr>
              <a:t>d</a:t>
            </a:r>
            <a:r>
              <a:rPr lang="en-US" sz="2100" smtClean="0">
                <a:latin typeface="Comic Sans MS" pitchFamily="66" charset="0"/>
              </a:rPr>
              <a:t> and </a:t>
            </a:r>
            <a:r>
              <a:rPr lang="en-US" sz="2100" i="1" smtClean="0">
                <a:latin typeface="Comic Sans MS" pitchFamily="66" charset="0"/>
              </a:rPr>
              <a:t>f</a:t>
            </a:r>
            <a:r>
              <a:rPr lang="en-US" sz="2100" smtClean="0">
                <a:latin typeface="Comic Sans MS" pitchFamily="66" charset="0"/>
              </a:rPr>
              <a:t> are the next two orbitals.  They occupy even higher energy levels and take on more complex shapes than </a:t>
            </a:r>
            <a:r>
              <a:rPr lang="en-US" sz="2100" i="1" smtClean="0">
                <a:latin typeface="Comic Sans MS" pitchFamily="66" charset="0"/>
              </a:rPr>
              <a:t>s</a:t>
            </a:r>
            <a:r>
              <a:rPr lang="en-US" sz="2100" smtClean="0">
                <a:latin typeface="Comic Sans MS" pitchFamily="66" charset="0"/>
              </a:rPr>
              <a:t> &amp; </a:t>
            </a:r>
            <a:r>
              <a:rPr lang="en-US" sz="2100" i="1" smtClean="0">
                <a:latin typeface="Comic Sans MS" pitchFamily="66" charset="0"/>
              </a:rPr>
              <a:t>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ORBITALS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2209800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1" name="WordArt 5"/>
          <p:cNvSpPr>
            <a:spLocks noChangeArrowheads="1" noChangeShapeType="1" noTextEdit="1"/>
          </p:cNvSpPr>
          <p:nvPr/>
        </p:nvSpPr>
        <p:spPr bwMode="auto">
          <a:xfrm>
            <a:off x="1219200" y="4724400"/>
            <a:ext cx="18669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s orbital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4711700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3" name="WordArt 7"/>
          <p:cNvSpPr>
            <a:spLocks noChangeArrowheads="1" noChangeShapeType="1" noTextEdit="1"/>
          </p:cNvSpPr>
          <p:nvPr/>
        </p:nvSpPr>
        <p:spPr bwMode="auto">
          <a:xfrm>
            <a:off x="5257800" y="4876800"/>
            <a:ext cx="18669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p orbitals</a:t>
            </a:r>
          </a:p>
        </p:txBody>
      </p:sp>
    </p:spTree>
    <p:extLst>
      <p:ext uri="{BB962C8B-B14F-4D97-AF65-F5344CB8AC3E}">
        <p14:creationId xmlns:p14="http://schemas.microsoft.com/office/powerpoint/2010/main" val="2879058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uild="p" autoUpdateAnimBg="0"/>
      <p:bldP spid="91141" grpId="0" animBg="1"/>
      <p:bldP spid="911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Electromagnetic Radiation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153400" cy="2286000"/>
          </a:xfrm>
        </p:spPr>
        <p:txBody>
          <a:bodyPr/>
          <a:lstStyle/>
          <a:p>
            <a:pPr eaLnBrk="1" hangingPunct="1"/>
            <a:r>
              <a:rPr lang="en-US" dirty="0" smtClean="0"/>
              <a:t>Electromagnetic radiation (radiant energy) is characterized by its wavelength, </a:t>
            </a:r>
            <a:r>
              <a:rPr lang="el-GR" dirty="0" smtClean="0">
                <a:cs typeface="Arial" pitchFamily="34" charset="0"/>
              </a:rPr>
              <a:t>λ</a:t>
            </a:r>
            <a:r>
              <a:rPr lang="en-US" dirty="0" smtClean="0">
                <a:cs typeface="Arial" pitchFamily="34" charset="0"/>
              </a:rPr>
              <a:t>, and </a:t>
            </a:r>
            <a:r>
              <a:rPr lang="en-US" dirty="0" smtClean="0"/>
              <a:t>frequency, </a:t>
            </a:r>
            <a:r>
              <a:rPr lang="en-US" dirty="0" smtClean="0">
                <a:cs typeface="Arial" pitchFamily="34" charset="0"/>
              </a:rPr>
              <a:t>f.</a:t>
            </a:r>
            <a:endParaRPr lang="en-US" dirty="0" smtClean="0">
              <a:solidFill>
                <a:schemeClr val="bg2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92" y="3257550"/>
            <a:ext cx="47625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 Configurations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66938"/>
          </a:xfrm>
        </p:spPr>
        <p:txBody>
          <a:bodyPr/>
          <a:lstStyle/>
          <a:p>
            <a:pPr eaLnBrk="1" hangingPunct="1"/>
            <a:r>
              <a:rPr lang="en-US" smtClean="0"/>
              <a:t>Regions where electrons are likely to be found are called orbitals.  </a:t>
            </a:r>
            <a:r>
              <a:rPr lang="en-US" smtClean="0">
                <a:solidFill>
                  <a:schemeClr val="tx2"/>
                </a:solidFill>
              </a:rPr>
              <a:t>EACH ORBITAL CAN HOLD UP TO 2 ELECTRONS!</a:t>
            </a:r>
          </a:p>
        </p:txBody>
      </p:sp>
      <p:pic>
        <p:nvPicPr>
          <p:cNvPr id="51204" name="Picture 6" descr="ch9orbital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4864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 Configurations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00263"/>
            <a:ext cx="8458200" cy="2166937"/>
          </a:xfrm>
        </p:spPr>
        <p:txBody>
          <a:bodyPr/>
          <a:lstStyle/>
          <a:p>
            <a:pPr eaLnBrk="1" hangingPunct="1"/>
            <a:r>
              <a:rPr lang="en-US" sz="2800" smtClean="0"/>
              <a:t>In quantum theory, each electron is assigned a set of quantum numbers </a:t>
            </a:r>
          </a:p>
          <a:p>
            <a:pPr lvl="1" eaLnBrk="1" hangingPunct="1"/>
            <a:r>
              <a:rPr lang="en-US" sz="2800" smtClean="0"/>
              <a:t>analogy: like the mailing address of an electron</a:t>
            </a:r>
          </a:p>
        </p:txBody>
      </p:sp>
      <p:pic>
        <p:nvPicPr>
          <p:cNvPr id="52228" name="Picture 6" descr="envelop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23241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 Configurations</a:t>
            </a:r>
          </a:p>
        </p:txBody>
      </p:sp>
      <p:pic>
        <p:nvPicPr>
          <p:cNvPr id="53251" name="Picture 5" descr="level overla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 Configurations</a:t>
            </a:r>
          </a:p>
        </p:txBody>
      </p:sp>
      <p:pic>
        <p:nvPicPr>
          <p:cNvPr id="54275" name="Picture 5" descr="periodic table and lev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74800"/>
            <a:ext cx="76962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 descr="1windup_cartoon_md_wht%5b1%5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387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Playing Chopin with Boxing Gloves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11663"/>
          </a:xfrm>
        </p:spPr>
        <p:txBody>
          <a:bodyPr/>
          <a:lstStyle/>
          <a:p>
            <a:pPr eaLnBrk="1" hangingPunct="1"/>
            <a:r>
              <a:rPr lang="en-US" smtClean="0"/>
              <a:t>“Trying to capture the physicists’ precise mathematical description of the quantum world with our crude words and mental images is like playing Chopin with a boxing glove on one hand and a catcher’s mitt on the other.”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	(1996). Johnson, George. </a:t>
            </a:r>
            <a:r>
              <a:rPr lang="en-US" sz="1800" i="1" smtClean="0"/>
              <a:t>On skinning Schrodinger’s Cat.</a:t>
            </a:r>
            <a:r>
              <a:rPr lang="en-US" sz="18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		New York Times.</a:t>
            </a:r>
          </a:p>
          <a:p>
            <a:pPr eaLnBrk="1" hangingPunct="1"/>
            <a:endParaRPr lang="en-US" sz="1800" smtClean="0"/>
          </a:p>
        </p:txBody>
      </p:sp>
      <p:pic>
        <p:nvPicPr>
          <p:cNvPr id="55301" name="Picture 5" descr="ch189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577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9" descr="1boxer_cartoon_lg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410200"/>
            <a:ext cx="952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1" descr="pian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0225"/>
            <a:ext cx="12096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Erwin Schr</a:t>
            </a:r>
            <a:r>
              <a:rPr lang="en-US" smtClean="0">
                <a:cs typeface="Arial" pitchFamily="34" charset="0"/>
              </a:rPr>
              <a:t>ö</a:t>
            </a:r>
            <a:r>
              <a:rPr lang="en-US" smtClean="0"/>
              <a:t>dinger</a:t>
            </a:r>
          </a:p>
        </p:txBody>
      </p:sp>
      <p:pic>
        <p:nvPicPr>
          <p:cNvPr id="56323" name="Picture 4" descr="schro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190750"/>
            <a:ext cx="38004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AutoShape 5"/>
          <p:cNvSpPr>
            <a:spLocks noChangeArrowheads="1"/>
          </p:cNvSpPr>
          <p:nvPr/>
        </p:nvSpPr>
        <p:spPr bwMode="auto">
          <a:xfrm>
            <a:off x="4648200" y="1809750"/>
            <a:ext cx="4343400" cy="2514600"/>
          </a:xfrm>
          <a:prstGeom prst="wedgeRoundRectCallout">
            <a:avLst>
              <a:gd name="adj1" fmla="val -82125"/>
              <a:gd name="adj2" fmla="val 82134"/>
              <a:gd name="adj3" fmla="val 16667"/>
            </a:avLst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>
                <a:latin typeface="Comic Sans MS" pitchFamily="66" charset="0"/>
              </a:rPr>
              <a:t>I don’t like it, and </a:t>
            </a:r>
          </a:p>
          <a:p>
            <a:pPr eaLnBrk="0" hangingPunct="0"/>
            <a:r>
              <a:rPr lang="en-US" sz="3200">
                <a:latin typeface="Comic Sans MS" pitchFamily="66" charset="0"/>
              </a:rPr>
              <a:t>I’m sorry I ever had </a:t>
            </a:r>
          </a:p>
          <a:p>
            <a:pPr eaLnBrk="0" hangingPunct="0"/>
            <a:r>
              <a:rPr lang="en-US" sz="3200">
                <a:latin typeface="Comic Sans MS" pitchFamily="66" charset="0"/>
              </a:rPr>
              <a:t>anything to do with</a:t>
            </a:r>
          </a:p>
          <a:p>
            <a:pPr eaLnBrk="0" hangingPunct="0"/>
            <a:r>
              <a:rPr lang="en-US" sz="3200">
                <a:latin typeface="Comic Sans MS" pitchFamily="66" charset="0"/>
              </a:rPr>
              <a:t>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19263"/>
            <a:ext cx="8305800" cy="4910137"/>
          </a:xfrm>
        </p:spPr>
        <p:txBody>
          <a:bodyPr/>
          <a:lstStyle/>
          <a:p>
            <a:pPr eaLnBrk="1" hangingPunct="1"/>
            <a:r>
              <a:rPr lang="en-US" smtClean="0"/>
              <a:t>Describes the energy level that the electron occupies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n=1, 2, 3, 4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larger the value of n, the farther away from the nucleus and the higher the energy of the electron.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Quantum Number (n)</a:t>
            </a:r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5181600" y="3352800"/>
            <a:ext cx="533400" cy="533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4876800" y="3048000"/>
            <a:ext cx="1143000" cy="1143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4572000" y="2743200"/>
            <a:ext cx="1752600" cy="17526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4267200" y="2438400"/>
            <a:ext cx="2362200" cy="23622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7010400" y="2286000"/>
            <a:ext cx="1143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n = 1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n = 2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n = 3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n = 4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5638800" y="25908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V="1">
            <a:off x="6019800" y="32004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6324600" y="38100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6477000" y="4191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Sublevels (</a:t>
            </a:r>
            <a:r>
              <a:rPr lang="en-US" sz="4400" smtClean="0">
                <a:latin typeface="French Script MT" pitchFamily="66" charset="0"/>
              </a:rPr>
              <a:t>l</a:t>
            </a:r>
            <a:r>
              <a:rPr lang="en-US" smtClean="0"/>
              <a:t>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number of sublevels in each energy level is equal to the quantum number, n, for that energy level.</a:t>
            </a:r>
          </a:p>
          <a:p>
            <a:pPr eaLnBrk="1" hangingPunct="1"/>
            <a:r>
              <a:rPr lang="en-US" smtClean="0"/>
              <a:t>Sublevels are labeled with a number that is the principal quantum #, and a letter: s, p, d, f </a:t>
            </a:r>
            <a:r>
              <a:rPr lang="en-US" sz="2800" smtClean="0"/>
              <a:t>(ex: 2 p is the p sublevel in the 2</a:t>
            </a:r>
            <a:r>
              <a:rPr lang="en-US" sz="2800" baseline="30000" smtClean="0"/>
              <a:t>nd</a:t>
            </a:r>
            <a:r>
              <a:rPr lang="en-US" sz="2800" smtClean="0"/>
              <a:t> energy level)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410200" cy="323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4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eriodic-period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13"/>
            <a:ext cx="91440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Electromagnetic Radiation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153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Related by these equations: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777025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 =</a:t>
            </a:r>
            <a:r>
              <a:rPr lang="en-US" sz="2800" dirty="0"/>
              <a:t> 299 792 458 m/s, </a:t>
            </a:r>
            <a:r>
              <a:rPr lang="en-US" sz="2800" dirty="0" smtClean="0"/>
              <a:t>or </a:t>
            </a:r>
            <a:r>
              <a:rPr lang="en-US" sz="2800" dirty="0"/>
              <a:t>approx.. </a:t>
            </a:r>
            <a:r>
              <a:rPr lang="en-US" sz="2800" dirty="0">
                <a:solidFill>
                  <a:srgbClr val="C00000"/>
                </a:solidFill>
              </a:rPr>
              <a:t>3.00 x 10</a:t>
            </a:r>
            <a:r>
              <a:rPr lang="en-US" sz="2800" baseline="30000" dirty="0">
                <a:solidFill>
                  <a:srgbClr val="C00000"/>
                </a:solidFill>
              </a:rPr>
              <a:t>8</a:t>
            </a:r>
            <a:r>
              <a:rPr lang="en-US" sz="2800" dirty="0">
                <a:solidFill>
                  <a:srgbClr val="C00000"/>
                </a:solidFill>
              </a:rPr>
              <a:t> m s</a:t>
            </a:r>
            <a:r>
              <a:rPr lang="en-US" sz="2800" baseline="30000" dirty="0">
                <a:solidFill>
                  <a:srgbClr val="C00000"/>
                </a:solidFill>
              </a:rPr>
              <a:t>-1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/>
              <a:t> </a:t>
            </a:r>
            <a:r>
              <a:rPr lang="en-US" sz="2800" dirty="0" smtClean="0"/>
              <a:t>     (</a:t>
            </a:r>
            <a:r>
              <a:rPr lang="en-US" sz="2800" dirty="0"/>
              <a:t>the speed of light in a vacuum) and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715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h 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6.626 x 10</a:t>
            </a:r>
            <a:r>
              <a:rPr lang="en-US" sz="2800" baseline="30000" dirty="0">
                <a:solidFill>
                  <a:srgbClr val="C00000"/>
                </a:solidFill>
              </a:rPr>
              <a:t>-34</a:t>
            </a:r>
            <a:r>
              <a:rPr lang="en-US" sz="2800" dirty="0">
                <a:solidFill>
                  <a:srgbClr val="C00000"/>
                </a:solidFill>
              </a:rPr>
              <a:t> J s </a:t>
            </a:r>
            <a:r>
              <a:rPr lang="en-US" sz="2800" dirty="0"/>
              <a:t>(Plank’s constant)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191000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where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334744"/>
              </p:ext>
            </p:extLst>
          </p:nvPr>
        </p:nvGraphicFramePr>
        <p:xfrm>
          <a:off x="1062111" y="2438400"/>
          <a:ext cx="194945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7" name="Equation" r:id="rId4" imgW="393480" imgH="330120" progId="Equation.3">
                  <p:embed/>
                </p:oleObj>
              </mc:Choice>
              <mc:Fallback>
                <p:oleObj name="Equation" r:id="rId4" imgW="393480" imgH="330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111" y="2438400"/>
                        <a:ext cx="194945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729182"/>
              </p:ext>
            </p:extLst>
          </p:nvPr>
        </p:nvGraphicFramePr>
        <p:xfrm>
          <a:off x="4302125" y="2371725"/>
          <a:ext cx="270510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8" name="Equation" r:id="rId6" imgW="545760" imgH="342720" progId="Equation.3">
                  <p:embed/>
                </p:oleObj>
              </mc:Choice>
              <mc:Fallback>
                <p:oleObj name="Equation" r:id="rId6" imgW="54576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2371725"/>
                        <a:ext cx="2705100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89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12800"/>
            <a:ext cx="89154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9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Sublevels (</a:t>
            </a:r>
            <a:r>
              <a:rPr lang="en-US" sz="4400" smtClean="0">
                <a:latin typeface="French Script MT" pitchFamily="66" charset="0"/>
              </a:rPr>
              <a:t>l</a:t>
            </a:r>
            <a:r>
              <a:rPr lang="en-US" smtClean="0"/>
              <a:t>)</a:t>
            </a:r>
          </a:p>
        </p:txBody>
      </p:sp>
      <p:graphicFrame>
        <p:nvGraphicFramePr>
          <p:cNvPr id="13386" name="Group 74"/>
          <p:cNvGraphicFramePr>
            <a:graphicFrameLocks noGrp="1"/>
          </p:cNvGraphicFramePr>
          <p:nvPr>
            <p:ph type="tbl" idx="1"/>
          </p:nvPr>
        </p:nvGraphicFramePr>
        <p:xfrm>
          <a:off x="457200" y="1719263"/>
          <a:ext cx="8229600" cy="4812196"/>
        </p:xfrm>
        <a:graphic>
          <a:graphicData uri="http://schemas.openxmlformats.org/drawingml/2006/table">
            <a:tbl>
              <a:tblPr/>
              <a:tblGrid>
                <a:gridCol w="3581400"/>
                <a:gridCol w="1905000"/>
                <a:gridCol w="2743200"/>
              </a:tblGrid>
              <a:tr h="457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Principal Energy Level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Sublevels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Orbitals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4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3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63" name="Text Box 51"/>
          <p:cNvSpPr txBox="1">
            <a:spLocks noChangeArrowheads="1"/>
          </p:cNvSpPr>
          <p:nvPr/>
        </p:nvSpPr>
        <p:spPr bwMode="auto">
          <a:xfrm>
            <a:off x="1828800" y="2209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n = 1</a:t>
            </a:r>
          </a:p>
        </p:txBody>
      </p:sp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1828800" y="2743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n = 2</a:t>
            </a:r>
          </a:p>
        </p:txBody>
      </p:sp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1828800" y="3581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n = 3</a:t>
            </a:r>
          </a:p>
        </p:txBody>
      </p:sp>
      <p:sp>
        <p:nvSpPr>
          <p:cNvPr id="13366" name="Text Box 54"/>
          <p:cNvSpPr txBox="1">
            <a:spLocks noChangeArrowheads="1"/>
          </p:cNvSpPr>
          <p:nvPr/>
        </p:nvSpPr>
        <p:spPr bwMode="auto">
          <a:xfrm>
            <a:off x="1828800" y="4876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n = 4</a:t>
            </a: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4724400" y="220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1s</a:t>
            </a:r>
          </a:p>
        </p:txBody>
      </p:sp>
      <p:sp>
        <p:nvSpPr>
          <p:cNvPr id="13368" name="Text Box 56"/>
          <p:cNvSpPr txBox="1">
            <a:spLocks noChangeArrowheads="1"/>
          </p:cNvSpPr>
          <p:nvPr/>
        </p:nvSpPr>
        <p:spPr bwMode="auto">
          <a:xfrm>
            <a:off x="4724400" y="2667000"/>
            <a:ext cx="68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2s 2p</a:t>
            </a:r>
          </a:p>
        </p:txBody>
      </p:sp>
      <p:sp>
        <p:nvSpPr>
          <p:cNvPr id="13369" name="Text Box 57"/>
          <p:cNvSpPr txBox="1">
            <a:spLocks noChangeArrowheads="1"/>
          </p:cNvSpPr>
          <p:nvPr/>
        </p:nvSpPr>
        <p:spPr bwMode="auto">
          <a:xfrm>
            <a:off x="4724400" y="3581400"/>
            <a:ext cx="68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3s 3p  3d</a:t>
            </a:r>
          </a:p>
        </p:txBody>
      </p:sp>
      <p:sp>
        <p:nvSpPr>
          <p:cNvPr id="13370" name="Text Box 58"/>
          <p:cNvSpPr txBox="1">
            <a:spLocks noChangeArrowheads="1"/>
          </p:cNvSpPr>
          <p:nvPr/>
        </p:nvSpPr>
        <p:spPr bwMode="auto">
          <a:xfrm>
            <a:off x="4724400" y="4876800"/>
            <a:ext cx="685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4s 4p 4d 4f</a:t>
            </a:r>
          </a:p>
        </p:txBody>
      </p:sp>
      <p:sp>
        <p:nvSpPr>
          <p:cNvPr id="13371" name="Text Box 59"/>
          <p:cNvSpPr txBox="1">
            <a:spLocks noChangeArrowheads="1"/>
          </p:cNvSpPr>
          <p:nvPr/>
        </p:nvSpPr>
        <p:spPr bwMode="auto">
          <a:xfrm>
            <a:off x="6629400" y="2209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one (1s)</a:t>
            </a:r>
          </a:p>
        </p:txBody>
      </p:sp>
      <p:sp>
        <p:nvSpPr>
          <p:cNvPr id="13372" name="Text Box 60"/>
          <p:cNvSpPr txBox="1">
            <a:spLocks noChangeArrowheads="1"/>
          </p:cNvSpPr>
          <p:nvPr/>
        </p:nvSpPr>
        <p:spPr bwMode="auto">
          <a:xfrm>
            <a:off x="6629400" y="26670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one (2s) three (2p)</a:t>
            </a:r>
          </a:p>
        </p:txBody>
      </p:sp>
      <p:sp>
        <p:nvSpPr>
          <p:cNvPr id="13374" name="Text Box 62"/>
          <p:cNvSpPr txBox="1">
            <a:spLocks noChangeArrowheads="1"/>
          </p:cNvSpPr>
          <p:nvPr/>
        </p:nvSpPr>
        <p:spPr bwMode="auto">
          <a:xfrm>
            <a:off x="6629400" y="3536950"/>
            <a:ext cx="152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one (3s) three (3p) five (3d)</a:t>
            </a:r>
          </a:p>
        </p:txBody>
      </p:sp>
      <p:sp>
        <p:nvSpPr>
          <p:cNvPr id="13382" name="Text Box 70"/>
          <p:cNvSpPr txBox="1">
            <a:spLocks noChangeArrowheads="1"/>
          </p:cNvSpPr>
          <p:nvPr/>
        </p:nvSpPr>
        <p:spPr bwMode="auto">
          <a:xfrm>
            <a:off x="6629400" y="4876800"/>
            <a:ext cx="1676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one (4s) three (4p) five (4d) seven (4f)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3" grpId="0"/>
      <p:bldP spid="13364" grpId="0"/>
      <p:bldP spid="13365" grpId="0"/>
      <p:bldP spid="13366" grpId="0"/>
      <p:bldP spid="13367" grpId="0"/>
      <p:bldP spid="13368" grpId="0"/>
      <p:bldP spid="13369" grpId="0"/>
      <p:bldP spid="13370" grpId="0"/>
      <p:bldP spid="13371" grpId="0"/>
      <p:bldP spid="13372" grpId="0"/>
      <p:bldP spid="13374" grpId="0"/>
      <p:bldP spid="1338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Sublevels (</a:t>
            </a:r>
            <a:r>
              <a:rPr lang="en-US" sz="4400" smtClean="0">
                <a:latin typeface="French Script MT" pitchFamily="66" charset="0"/>
              </a:rPr>
              <a:t>l</a:t>
            </a:r>
            <a:r>
              <a:rPr lang="en-US" smtClean="0"/>
              <a:t>)</a:t>
            </a:r>
          </a:p>
        </p:txBody>
      </p:sp>
      <p:graphicFrame>
        <p:nvGraphicFramePr>
          <p:cNvPr id="15410" name="Group 50"/>
          <p:cNvGraphicFramePr>
            <a:graphicFrameLocks noGrp="1"/>
          </p:cNvGraphicFramePr>
          <p:nvPr>
            <p:ph type="tbl" idx="1"/>
          </p:nvPr>
        </p:nvGraphicFramePr>
        <p:xfrm>
          <a:off x="457200" y="2209800"/>
          <a:ext cx="8229600" cy="3934320"/>
        </p:xfrm>
        <a:graphic>
          <a:graphicData uri="http://schemas.openxmlformats.org/drawingml/2006/table">
            <a:tbl>
              <a:tblPr/>
              <a:tblGrid>
                <a:gridCol w="2667000"/>
                <a:gridCol w="2590800"/>
                <a:gridCol w="2971800"/>
              </a:tblGrid>
              <a:tr h="457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Sublevel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of orbitals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 # of electrons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1676400" y="28194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s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676400" y="3657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p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1676400" y="45720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d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1676400" y="54102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f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4191000" y="2849563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1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4191000" y="3687763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3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4191000" y="45720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5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191000" y="54102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7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7010400" y="28194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2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7010400" y="36877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6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6781800" y="45259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10</a:t>
            </a:r>
            <a:r>
              <a:rPr lang="en-US" sz="2400"/>
              <a:t> 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6781800" y="54102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14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9" grpId="0"/>
      <p:bldP spid="15390" grpId="0"/>
      <p:bldP spid="15391" grpId="0"/>
      <p:bldP spid="15392" grpId="0"/>
      <p:bldP spid="15393" grpId="0"/>
      <p:bldP spid="15394" grpId="0"/>
      <p:bldP spid="15395" grpId="0"/>
      <p:bldP spid="15396" grpId="0"/>
      <p:bldP spid="15397" grpId="0"/>
      <p:bldP spid="15398" grpId="0"/>
      <p:bldP spid="15399" grpId="0"/>
      <p:bldP spid="1540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mtClean="0"/>
              <a:t>Spin quantum number (m</a:t>
            </a:r>
            <a:r>
              <a:rPr lang="en-US" baseline="-25000" smtClean="0">
                <a:latin typeface="Lucida Calligraphy" pitchFamily="66" charset="0"/>
              </a:rPr>
              <a:t>s</a:t>
            </a:r>
            <a:r>
              <a:rPr lang="en-US" smtClean="0"/>
              <a:t>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077200" cy="4411662"/>
          </a:xfrm>
        </p:spPr>
        <p:txBody>
          <a:bodyPr/>
          <a:lstStyle/>
          <a:p>
            <a:pPr eaLnBrk="1" hangingPunct="1"/>
            <a:r>
              <a:rPr lang="en-US" smtClean="0"/>
              <a:t>Labels the orientation of the electron</a:t>
            </a:r>
          </a:p>
          <a:p>
            <a:pPr eaLnBrk="1" hangingPunct="1"/>
            <a:r>
              <a:rPr lang="en-US" smtClean="0"/>
              <a:t>Electrons in an orbital spin in opposite directions; these directions are designated as +1/2 and -1/2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Pauli Exclusion Principle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9263"/>
            <a:ext cx="76200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States that no 2 electrons have an identical set of four quantum #’s to ensure that no more than 2 electrons can be found within a particular orbital.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Hund’s Rule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Orbitals of equal energy are each occupied by one electron before any pairing occurs.</a:t>
            </a:r>
          </a:p>
          <a:p>
            <a:pPr lvl="1" eaLnBrk="1" hangingPunct="1"/>
            <a:r>
              <a:rPr lang="en-US" smtClean="0"/>
              <a:t>Repulsion between electrons in a single orbital is minimized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All electrons in singly occupied orbital must have the same spin.</a:t>
            </a:r>
          </a:p>
          <a:p>
            <a:pPr eaLnBrk="1" hangingPunct="1"/>
            <a:r>
              <a:rPr lang="en-US" smtClean="0"/>
              <a:t>When 2 electrons occupy an orbital they have opposite spins.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Aufbau</a:t>
            </a:r>
            <a:r>
              <a:rPr lang="en-US" dirty="0" smtClean="0"/>
              <a:t> Principle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pPr eaLnBrk="1" hangingPunct="1"/>
            <a:r>
              <a:rPr lang="en-US" dirty="0"/>
              <a:t>orbitals of lowest energy are filled first (building-up principle</a:t>
            </a:r>
            <a:r>
              <a:rPr lang="en-US" dirty="0" smtClean="0"/>
              <a:t>).</a:t>
            </a: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693213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731838"/>
          </a:xfrm>
        </p:spPr>
        <p:txBody>
          <a:bodyPr/>
          <a:lstStyle/>
          <a:p>
            <a:pPr eaLnBrk="1" hangingPunct="1"/>
            <a:r>
              <a:rPr lang="en-US" smtClean="0"/>
              <a:t>Orbital Diagrams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295400"/>
          </a:xfrm>
        </p:spPr>
        <p:txBody>
          <a:bodyPr/>
          <a:lstStyle/>
          <a:p>
            <a:pPr eaLnBrk="1" hangingPunct="1"/>
            <a:r>
              <a:rPr lang="en-US" smtClean="0"/>
              <a:t>Each orbital is represented by a box.</a:t>
            </a:r>
          </a:p>
          <a:p>
            <a:pPr eaLnBrk="1" hangingPunct="1"/>
            <a:r>
              <a:rPr lang="en-US" smtClean="0"/>
              <a:t>Each electron is represented by an arrow.</a:t>
            </a:r>
          </a:p>
        </p:txBody>
      </p:sp>
      <p:pic>
        <p:nvPicPr>
          <p:cNvPr id="65540" name="Picture 4" descr="level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43800" cy="838200"/>
          </a:xfrm>
        </p:spPr>
        <p:txBody>
          <a:bodyPr/>
          <a:lstStyle/>
          <a:p>
            <a:pPr eaLnBrk="1" hangingPunct="1"/>
            <a:r>
              <a:rPr lang="en-US" smtClean="0"/>
              <a:t>Orbital Diagrams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2362200" cy="4411662"/>
          </a:xfrm>
        </p:spPr>
        <p:txBody>
          <a:bodyPr/>
          <a:lstStyle/>
          <a:p>
            <a:pPr eaLnBrk="1" hangingPunct="1"/>
            <a:r>
              <a:rPr lang="en-US" smtClean="0"/>
              <a:t>hydrogen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helium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carbon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895600" y="1524000"/>
            <a:ext cx="6858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971800" y="2362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1s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3124200" y="1676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895600" y="3200400"/>
            <a:ext cx="6858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971800" y="4038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1s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3124200" y="33528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895600" y="5029200"/>
            <a:ext cx="6858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971800" y="5867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1s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3124200" y="5181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4114800" y="5029200"/>
            <a:ext cx="6858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191000" y="5867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2s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V="1">
            <a:off x="4343400" y="5181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5334000" y="5029200"/>
            <a:ext cx="6858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V="1">
            <a:off x="5562600" y="5181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6019800" y="5029200"/>
            <a:ext cx="6858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096000" y="5867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2p</a:t>
            </a: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 flipV="1">
            <a:off x="6248400" y="5181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6705600" y="5029200"/>
            <a:ext cx="6858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3352800" y="33528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3352800" y="5181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4572000" y="5181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/>
      <p:bldP spid="21512" grpId="0" animBg="1"/>
      <p:bldP spid="21513" grpId="0" animBg="1"/>
      <p:bldP spid="21514" grpId="0"/>
      <p:bldP spid="21515" grpId="0" animBg="1"/>
      <p:bldP spid="21516" grpId="0" animBg="1"/>
      <p:bldP spid="21517" grpId="0"/>
      <p:bldP spid="21518" grpId="0" animBg="1"/>
      <p:bldP spid="21519" grpId="0" animBg="1"/>
      <p:bldP spid="21520" grpId="0"/>
      <p:bldP spid="21521" grpId="0" animBg="1"/>
      <p:bldP spid="21522" grpId="0" animBg="1"/>
      <p:bldP spid="21524" grpId="0" animBg="1"/>
      <p:bldP spid="21525" grpId="0" animBg="1"/>
      <p:bldP spid="21526" grpId="0"/>
      <p:bldP spid="21527" grpId="0" animBg="1"/>
      <p:bldP spid="21528" grpId="0" animBg="1"/>
      <p:bldP spid="21531" grpId="0" animBg="1"/>
      <p:bldP spid="21532" grpId="0" animBg="1"/>
      <p:bldP spid="2153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 electron configurations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2362200" cy="4910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helium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boron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neon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aluminum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uranium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743200" y="5715000"/>
            <a:ext cx="6400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1s</a:t>
            </a:r>
            <a:r>
              <a:rPr lang="en-US" sz="3000" baseline="30000"/>
              <a:t>2</a:t>
            </a:r>
            <a:r>
              <a:rPr lang="en-US" sz="3000"/>
              <a:t>2s</a:t>
            </a:r>
            <a:r>
              <a:rPr lang="en-US" sz="3000" baseline="30000"/>
              <a:t>2</a:t>
            </a:r>
            <a:r>
              <a:rPr lang="en-US" sz="3000"/>
              <a:t>2p</a:t>
            </a:r>
            <a:r>
              <a:rPr lang="en-US" sz="3000" baseline="30000"/>
              <a:t>6</a:t>
            </a:r>
            <a:r>
              <a:rPr lang="en-US" sz="3000"/>
              <a:t>3s</a:t>
            </a:r>
            <a:r>
              <a:rPr lang="en-US" sz="3000" baseline="30000"/>
              <a:t>2</a:t>
            </a:r>
            <a:r>
              <a:rPr lang="en-US" sz="3000"/>
              <a:t>3p</a:t>
            </a:r>
            <a:r>
              <a:rPr lang="en-US" sz="3000" baseline="30000"/>
              <a:t>6</a:t>
            </a:r>
            <a:r>
              <a:rPr lang="en-US" sz="3000"/>
              <a:t>4s</a:t>
            </a:r>
            <a:r>
              <a:rPr lang="en-US" sz="3000" baseline="30000"/>
              <a:t>2</a:t>
            </a:r>
            <a:r>
              <a:rPr lang="en-US" sz="3000"/>
              <a:t>3d</a:t>
            </a:r>
            <a:r>
              <a:rPr lang="en-US" sz="3000" baseline="30000"/>
              <a:t>10</a:t>
            </a:r>
            <a:r>
              <a:rPr lang="en-US" sz="3000"/>
              <a:t>4p</a:t>
            </a:r>
            <a:r>
              <a:rPr lang="en-US" sz="3000" baseline="30000"/>
              <a:t>6</a:t>
            </a:r>
            <a:r>
              <a:rPr lang="en-US" sz="3000"/>
              <a:t>5s</a:t>
            </a:r>
            <a:r>
              <a:rPr lang="en-US" sz="3000" baseline="30000"/>
              <a:t>2</a:t>
            </a:r>
            <a:r>
              <a:rPr lang="en-US" sz="3000"/>
              <a:t>4d</a:t>
            </a:r>
            <a:r>
              <a:rPr lang="en-US" sz="3000" baseline="30000"/>
              <a:t>10</a:t>
            </a:r>
            <a:r>
              <a:rPr lang="en-US" sz="3000"/>
              <a:t>-   5p</a:t>
            </a:r>
            <a:r>
              <a:rPr lang="en-US" sz="3000" baseline="30000"/>
              <a:t>6</a:t>
            </a:r>
            <a:r>
              <a:rPr lang="en-US" sz="3000"/>
              <a:t>6s</a:t>
            </a:r>
            <a:r>
              <a:rPr lang="en-US" sz="3000" baseline="30000"/>
              <a:t>2</a:t>
            </a:r>
            <a:r>
              <a:rPr lang="en-US" sz="3000"/>
              <a:t>4f</a:t>
            </a:r>
            <a:r>
              <a:rPr lang="en-US" sz="3000" baseline="30000"/>
              <a:t>14</a:t>
            </a:r>
            <a:r>
              <a:rPr lang="en-US" sz="3000"/>
              <a:t>5d</a:t>
            </a:r>
            <a:r>
              <a:rPr lang="en-US" sz="3000" baseline="30000"/>
              <a:t>10</a:t>
            </a:r>
            <a:r>
              <a:rPr lang="en-US" sz="3000"/>
              <a:t>6p</a:t>
            </a:r>
            <a:r>
              <a:rPr lang="en-US" sz="3000" baseline="30000"/>
              <a:t>6</a:t>
            </a:r>
            <a:r>
              <a:rPr lang="en-US" sz="3000"/>
              <a:t>7s</a:t>
            </a:r>
            <a:r>
              <a:rPr lang="en-US" sz="3000" baseline="30000"/>
              <a:t>2</a:t>
            </a:r>
            <a:r>
              <a:rPr lang="en-US" sz="3000"/>
              <a:t>5f</a:t>
            </a:r>
            <a:r>
              <a:rPr lang="en-US" sz="3000" baseline="30000"/>
              <a:t>4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743200" y="4708525"/>
            <a:ext cx="3200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1s</a:t>
            </a:r>
            <a:r>
              <a:rPr lang="en-US" sz="3000" baseline="30000"/>
              <a:t>2</a:t>
            </a:r>
            <a:r>
              <a:rPr lang="en-US" sz="3000"/>
              <a:t>2s</a:t>
            </a:r>
            <a:r>
              <a:rPr lang="en-US" sz="3000" baseline="30000"/>
              <a:t>2</a:t>
            </a:r>
            <a:r>
              <a:rPr lang="en-US" sz="3000"/>
              <a:t>2p</a:t>
            </a:r>
            <a:r>
              <a:rPr lang="en-US" sz="3000" baseline="30000"/>
              <a:t>6</a:t>
            </a:r>
            <a:r>
              <a:rPr lang="en-US" sz="3000"/>
              <a:t>3s</a:t>
            </a:r>
            <a:r>
              <a:rPr lang="en-US" sz="3000" baseline="30000"/>
              <a:t>2</a:t>
            </a:r>
            <a:r>
              <a:rPr lang="en-US" sz="3000"/>
              <a:t>3p</a:t>
            </a:r>
            <a:r>
              <a:rPr lang="en-US" sz="3000" baseline="30000"/>
              <a:t>1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743200" y="3717925"/>
            <a:ext cx="3200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1s</a:t>
            </a:r>
            <a:r>
              <a:rPr lang="en-US" sz="3000" baseline="30000"/>
              <a:t>2</a:t>
            </a:r>
            <a:r>
              <a:rPr lang="en-US" sz="3000"/>
              <a:t>2s</a:t>
            </a:r>
            <a:r>
              <a:rPr lang="en-US" sz="3000" baseline="30000"/>
              <a:t>2</a:t>
            </a:r>
            <a:r>
              <a:rPr lang="en-US" sz="3000"/>
              <a:t>2p</a:t>
            </a:r>
            <a:r>
              <a:rPr lang="en-US" sz="3000" baseline="30000"/>
              <a:t>6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743200" y="2667000"/>
            <a:ext cx="3200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1s</a:t>
            </a:r>
            <a:r>
              <a:rPr lang="en-US" sz="3000" baseline="30000"/>
              <a:t>2</a:t>
            </a:r>
            <a:r>
              <a:rPr lang="en-US" sz="3000"/>
              <a:t>2s</a:t>
            </a:r>
            <a:r>
              <a:rPr lang="en-US" sz="3000" baseline="30000"/>
              <a:t>2</a:t>
            </a:r>
            <a:r>
              <a:rPr lang="en-US" sz="3000"/>
              <a:t>2p</a:t>
            </a:r>
            <a:r>
              <a:rPr lang="en-US" sz="3000" baseline="30000"/>
              <a:t>1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743200" y="1676400"/>
            <a:ext cx="1066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1s</a:t>
            </a:r>
            <a:r>
              <a:rPr lang="en-US" sz="3000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Waves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543800" cy="22098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Wavelength</a:t>
            </a:r>
            <a:r>
              <a:rPr lang="en-US" dirty="0" smtClean="0"/>
              <a:t> = distance between successive “crests”</a:t>
            </a:r>
            <a:endParaRPr lang="en-US" b="1" u="sng" dirty="0" smtClean="0"/>
          </a:p>
          <a:p>
            <a:pPr eaLnBrk="1" hangingPunct="1"/>
            <a:r>
              <a:rPr lang="en-US" b="1" u="sng" dirty="0" smtClean="0"/>
              <a:t>Frequency</a:t>
            </a:r>
            <a:r>
              <a:rPr lang="en-US" dirty="0" smtClean="0"/>
              <a:t> = the # of crests passing a given point per second (unit Hz = 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</p:txBody>
      </p:sp>
      <p:pic>
        <p:nvPicPr>
          <p:cNvPr id="35844" name="Picture 4" descr="1D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752850"/>
            <a:ext cx="4286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543800" cy="65563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Abbreviated electron arrangements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74738"/>
            <a:ext cx="2514600" cy="5478462"/>
          </a:xfrm>
        </p:spPr>
        <p:txBody>
          <a:bodyPr/>
          <a:lstStyle/>
          <a:p>
            <a:pPr eaLnBrk="1" hangingPunct="1"/>
            <a:r>
              <a:rPr lang="en-US" sz="3000" smtClean="0"/>
              <a:t>helium</a:t>
            </a:r>
          </a:p>
          <a:p>
            <a:pPr eaLnBrk="1" hangingPunct="1"/>
            <a:endParaRPr lang="en-US" sz="3000" smtClean="0"/>
          </a:p>
          <a:p>
            <a:pPr eaLnBrk="1" hangingPunct="1"/>
            <a:r>
              <a:rPr lang="en-US" sz="3000" smtClean="0"/>
              <a:t>boron</a:t>
            </a:r>
          </a:p>
          <a:p>
            <a:pPr eaLnBrk="1" hangingPunct="1"/>
            <a:endParaRPr lang="en-US" sz="3000" smtClean="0"/>
          </a:p>
          <a:p>
            <a:pPr eaLnBrk="1" hangingPunct="1"/>
            <a:r>
              <a:rPr lang="en-US" sz="3000" smtClean="0"/>
              <a:t>aluminum</a:t>
            </a:r>
          </a:p>
          <a:p>
            <a:pPr eaLnBrk="1" hangingPunct="1"/>
            <a:endParaRPr lang="en-US" sz="3000" smtClean="0"/>
          </a:p>
          <a:p>
            <a:pPr eaLnBrk="1" hangingPunct="1"/>
            <a:r>
              <a:rPr lang="en-US" sz="3000" smtClean="0"/>
              <a:t>cobalt</a:t>
            </a:r>
          </a:p>
          <a:p>
            <a:pPr eaLnBrk="1" hangingPunct="1"/>
            <a:endParaRPr lang="en-US" sz="3000" smtClean="0"/>
          </a:p>
          <a:p>
            <a:pPr eaLnBrk="1" hangingPunct="1"/>
            <a:r>
              <a:rPr lang="en-US" sz="3000" smtClean="0"/>
              <a:t>uranium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14600" y="990600"/>
            <a:ext cx="1066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solidFill>
                  <a:schemeClr val="tx2"/>
                </a:solidFill>
              </a:rPr>
              <a:t>1s</a:t>
            </a:r>
            <a:r>
              <a:rPr lang="en-US" sz="3000" baseline="30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514600" y="1965325"/>
            <a:ext cx="2133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solidFill>
                  <a:schemeClr val="tx2"/>
                </a:solidFill>
              </a:rPr>
              <a:t>[He]2s</a:t>
            </a:r>
            <a:r>
              <a:rPr lang="en-US" sz="3000" baseline="30000">
                <a:solidFill>
                  <a:schemeClr val="tx2"/>
                </a:solidFill>
              </a:rPr>
              <a:t>2</a:t>
            </a:r>
            <a:r>
              <a:rPr lang="en-US" sz="3000">
                <a:solidFill>
                  <a:schemeClr val="tx2"/>
                </a:solidFill>
              </a:rPr>
              <a:t>2p</a:t>
            </a:r>
            <a:r>
              <a:rPr lang="en-US" sz="3000" baseline="30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514600" y="3260725"/>
            <a:ext cx="2286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solidFill>
                  <a:schemeClr val="tx2"/>
                </a:solidFill>
              </a:rPr>
              <a:t>[Ne]3s</a:t>
            </a:r>
            <a:r>
              <a:rPr lang="en-US" sz="3000" baseline="30000">
                <a:solidFill>
                  <a:schemeClr val="tx2"/>
                </a:solidFill>
              </a:rPr>
              <a:t>2</a:t>
            </a:r>
            <a:r>
              <a:rPr lang="en-US" sz="3000">
                <a:solidFill>
                  <a:schemeClr val="tx2"/>
                </a:solidFill>
              </a:rPr>
              <a:t>3p</a:t>
            </a:r>
            <a:r>
              <a:rPr lang="en-US" sz="3000" baseline="30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514600" y="4327525"/>
            <a:ext cx="2286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solidFill>
                  <a:schemeClr val="tx2"/>
                </a:solidFill>
              </a:rPr>
              <a:t>[Ar]4s</a:t>
            </a:r>
            <a:r>
              <a:rPr lang="en-US" sz="3000" baseline="30000">
                <a:solidFill>
                  <a:schemeClr val="tx2"/>
                </a:solidFill>
              </a:rPr>
              <a:t>2</a:t>
            </a:r>
            <a:r>
              <a:rPr lang="en-US" sz="3000">
                <a:solidFill>
                  <a:schemeClr val="tx2"/>
                </a:solidFill>
              </a:rPr>
              <a:t>3d</a:t>
            </a:r>
            <a:r>
              <a:rPr lang="en-US" sz="3000" baseline="300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514600" y="5410200"/>
            <a:ext cx="2286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solidFill>
                  <a:schemeClr val="tx2"/>
                </a:solidFill>
              </a:rPr>
              <a:t>[Rn]7s</a:t>
            </a:r>
            <a:r>
              <a:rPr lang="en-US" sz="3000" baseline="30000">
                <a:solidFill>
                  <a:schemeClr val="tx2"/>
                </a:solidFill>
              </a:rPr>
              <a:t>2</a:t>
            </a:r>
            <a:r>
              <a:rPr lang="en-US" sz="3000">
                <a:solidFill>
                  <a:schemeClr val="tx2"/>
                </a:solidFill>
              </a:rPr>
              <a:t>5f</a:t>
            </a:r>
            <a:r>
              <a:rPr lang="en-US" sz="3000" baseline="30000">
                <a:solidFill>
                  <a:schemeClr val="tx2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1"/>
          <p:cNvSpPr>
            <a:spLocks noChangeArrowheads="1"/>
          </p:cNvSpPr>
          <p:nvPr/>
        </p:nvSpPr>
        <p:spPr bwMode="auto">
          <a:xfrm>
            <a:off x="1371600" y="4572000"/>
            <a:ext cx="5638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IB sometimes uses another form of notation for this…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534400" cy="1100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600" dirty="0" smtClean="0"/>
              <a:t>1s</a:t>
            </a:r>
            <a:r>
              <a:rPr lang="en-US" sz="5600" baseline="30000" dirty="0" smtClean="0"/>
              <a:t>2</a:t>
            </a:r>
            <a:r>
              <a:rPr lang="en-US" sz="5600" dirty="0" smtClean="0"/>
              <a:t>2s</a:t>
            </a:r>
            <a:r>
              <a:rPr lang="en-US" sz="5600" baseline="30000" dirty="0" smtClean="0"/>
              <a:t>2</a:t>
            </a:r>
            <a:r>
              <a:rPr lang="en-US" sz="5600" dirty="0" smtClean="0"/>
              <a:t>2p</a:t>
            </a:r>
            <a:r>
              <a:rPr lang="en-US" sz="5600" baseline="30000" dirty="0" smtClean="0"/>
              <a:t>6</a:t>
            </a:r>
            <a:r>
              <a:rPr lang="en-US" sz="5600" dirty="0" smtClean="0"/>
              <a:t>3s</a:t>
            </a:r>
            <a:r>
              <a:rPr lang="en-US" sz="5600" baseline="30000" dirty="0" smtClean="0"/>
              <a:t>2</a:t>
            </a:r>
            <a:r>
              <a:rPr lang="en-US" sz="5600" dirty="0" smtClean="0"/>
              <a:t>3p</a:t>
            </a:r>
            <a:r>
              <a:rPr lang="en-US" sz="5600" baseline="30000" dirty="0" smtClean="0"/>
              <a:t>1</a:t>
            </a:r>
            <a:r>
              <a:rPr lang="en-US" sz="5600" dirty="0" smtClean="0"/>
              <a:t> </a:t>
            </a:r>
            <a:r>
              <a:rPr lang="en-US" sz="3200" dirty="0" smtClean="0"/>
              <a:t>becomes…</a:t>
            </a:r>
            <a:endParaRPr lang="en-US" sz="3200" baseline="30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5600" dirty="0" smtClean="0">
                <a:solidFill>
                  <a:schemeClr val="tx2"/>
                </a:solidFill>
              </a:rPr>
              <a:t>2e</a:t>
            </a:r>
            <a:r>
              <a:rPr lang="en-US" sz="5600" baseline="30000" dirty="0" smtClean="0">
                <a:solidFill>
                  <a:schemeClr val="tx2"/>
                </a:solidFill>
              </a:rPr>
              <a:t>-</a:t>
            </a:r>
            <a:r>
              <a:rPr lang="en-US" sz="5600" dirty="0" smtClean="0">
                <a:solidFill>
                  <a:schemeClr val="tx2"/>
                </a:solidFill>
              </a:rPr>
              <a:t>)  8e</a:t>
            </a:r>
            <a:r>
              <a:rPr lang="en-US" sz="5600" baseline="30000" dirty="0" smtClean="0">
                <a:solidFill>
                  <a:schemeClr val="tx2"/>
                </a:solidFill>
              </a:rPr>
              <a:t>-</a:t>
            </a:r>
            <a:r>
              <a:rPr lang="en-US" sz="5600" dirty="0" smtClean="0">
                <a:solidFill>
                  <a:schemeClr val="tx2"/>
                </a:solidFill>
              </a:rPr>
              <a:t>  )  3e</a:t>
            </a:r>
            <a:r>
              <a:rPr lang="en-US" sz="5600" baseline="30000" dirty="0" smtClean="0">
                <a:solidFill>
                  <a:schemeClr val="tx2"/>
                </a:solidFill>
              </a:rPr>
              <a:t>-</a:t>
            </a:r>
            <a:r>
              <a:rPr lang="en-US" sz="5600" dirty="0" smtClean="0"/>
              <a:t>  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1524000" y="4691063"/>
            <a:ext cx="63246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5600"/>
              <a:t>2.8.3   or    2,8,3</a:t>
            </a:r>
          </a:p>
        </p:txBody>
      </p:sp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533400" y="3627438"/>
            <a:ext cx="990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Electrons in 1</a:t>
            </a:r>
            <a:r>
              <a:rPr lang="en-US" sz="1200" baseline="30000"/>
              <a:t>st</a:t>
            </a:r>
            <a:r>
              <a:rPr lang="en-US" sz="1200"/>
              <a:t> energy level (shell)</a:t>
            </a:r>
          </a:p>
        </p:txBody>
      </p:sp>
      <p:sp>
        <p:nvSpPr>
          <p:cNvPr id="69639" name="Text Box 6"/>
          <p:cNvSpPr txBox="1">
            <a:spLocks noChangeArrowheads="1"/>
          </p:cNvSpPr>
          <p:nvPr/>
        </p:nvSpPr>
        <p:spPr bwMode="auto">
          <a:xfrm>
            <a:off x="2133600" y="3657600"/>
            <a:ext cx="990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Electrons in 2</a:t>
            </a:r>
            <a:r>
              <a:rPr lang="en-US" sz="1200" baseline="30000"/>
              <a:t>nd</a:t>
            </a:r>
            <a:r>
              <a:rPr lang="en-US" sz="1200"/>
              <a:t> energy level (shell)</a:t>
            </a:r>
          </a:p>
        </p:txBody>
      </p:sp>
      <p:sp>
        <p:nvSpPr>
          <p:cNvPr id="69640" name="Text Box 7"/>
          <p:cNvSpPr txBox="1">
            <a:spLocks noChangeArrowheads="1"/>
          </p:cNvSpPr>
          <p:nvPr/>
        </p:nvSpPr>
        <p:spPr bwMode="auto">
          <a:xfrm>
            <a:off x="4038600" y="3657600"/>
            <a:ext cx="990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Electrons in 3</a:t>
            </a:r>
            <a:r>
              <a:rPr lang="en-US" sz="1200" baseline="30000"/>
              <a:t>rd</a:t>
            </a:r>
            <a:r>
              <a:rPr lang="en-US" sz="1200"/>
              <a:t> energy level (shell)</a:t>
            </a:r>
          </a:p>
        </p:txBody>
      </p:sp>
      <p:sp>
        <p:nvSpPr>
          <p:cNvPr id="69641" name="AutoShape 8"/>
          <p:cNvSpPr>
            <a:spLocks/>
          </p:cNvSpPr>
          <p:nvPr/>
        </p:nvSpPr>
        <p:spPr bwMode="auto">
          <a:xfrm rot="-5400000">
            <a:off x="838200" y="2286000"/>
            <a:ext cx="381000" cy="838200"/>
          </a:xfrm>
          <a:prstGeom prst="leftBrace">
            <a:avLst>
              <a:gd name="adj1" fmla="val 1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AutoShape 9"/>
          <p:cNvSpPr>
            <a:spLocks/>
          </p:cNvSpPr>
          <p:nvPr/>
        </p:nvSpPr>
        <p:spPr bwMode="auto">
          <a:xfrm rot="-5400000">
            <a:off x="2362200" y="1676400"/>
            <a:ext cx="381000" cy="2057400"/>
          </a:xfrm>
          <a:prstGeom prst="leftBrace">
            <a:avLst>
              <a:gd name="adj1" fmla="val 4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AutoShape 10"/>
          <p:cNvSpPr>
            <a:spLocks/>
          </p:cNvSpPr>
          <p:nvPr/>
        </p:nvSpPr>
        <p:spPr bwMode="auto">
          <a:xfrm rot="-5400000">
            <a:off x="4419600" y="1752600"/>
            <a:ext cx="381000" cy="1905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will only use this notation for the first 20 elements</a:t>
            </a:r>
            <a:endParaRPr lang="en-US" dirty="0"/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699413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3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Exceptions you should know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286000" cy="23955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Copper: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Chromium: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752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1s</a:t>
            </a:r>
            <a:r>
              <a:rPr lang="en-US" sz="2800" baseline="30000" dirty="0"/>
              <a:t>2 </a:t>
            </a:r>
            <a:r>
              <a:rPr lang="en-US" sz="2800" dirty="0"/>
              <a:t>2s</a:t>
            </a:r>
            <a:r>
              <a:rPr lang="en-US" sz="2800" baseline="30000" dirty="0"/>
              <a:t>2 </a:t>
            </a:r>
            <a:r>
              <a:rPr lang="en-US" sz="2800" dirty="0"/>
              <a:t>2p</a:t>
            </a:r>
            <a:r>
              <a:rPr lang="en-US" sz="2800" baseline="30000" dirty="0"/>
              <a:t>6 </a:t>
            </a:r>
            <a:r>
              <a:rPr lang="en-US" sz="2800" dirty="0"/>
              <a:t>3s</a:t>
            </a:r>
            <a:r>
              <a:rPr lang="en-US" sz="2800" baseline="30000" dirty="0"/>
              <a:t>2 </a:t>
            </a:r>
            <a:r>
              <a:rPr lang="en-US" sz="2800" dirty="0" smtClean="0"/>
              <a:t>3p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4s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3d</a:t>
            </a:r>
            <a:r>
              <a:rPr lang="en-US" sz="2800" baseline="30000" dirty="0" smtClean="0"/>
              <a:t>10</a:t>
            </a:r>
            <a:r>
              <a:rPr lang="en-US" sz="2800" dirty="0" smtClean="0"/>
              <a:t> or [</a:t>
            </a:r>
            <a:r>
              <a:rPr lang="en-US" sz="2800" dirty="0" err="1" smtClean="0"/>
              <a:t>Ar</a:t>
            </a:r>
            <a:r>
              <a:rPr lang="en-US" sz="2800" dirty="0" smtClean="0"/>
              <a:t>]4s</a:t>
            </a:r>
            <a:r>
              <a:rPr lang="en-US" sz="2800" baseline="30000" dirty="0" smtClean="0"/>
              <a:t>1 </a:t>
            </a:r>
            <a:r>
              <a:rPr lang="en-US" sz="2800" dirty="0" smtClean="0"/>
              <a:t>3d</a:t>
            </a:r>
            <a:r>
              <a:rPr lang="en-US" sz="2800" baseline="30000" dirty="0" smtClean="0"/>
              <a:t>10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2819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1s</a:t>
            </a:r>
            <a:r>
              <a:rPr lang="en-US" sz="2800" baseline="30000" dirty="0"/>
              <a:t>2 </a:t>
            </a:r>
            <a:r>
              <a:rPr lang="en-US" sz="2800" dirty="0"/>
              <a:t>2s</a:t>
            </a:r>
            <a:r>
              <a:rPr lang="en-US" sz="2800" baseline="30000" dirty="0"/>
              <a:t>2 </a:t>
            </a:r>
            <a:r>
              <a:rPr lang="en-US" sz="2800" dirty="0"/>
              <a:t>2p</a:t>
            </a:r>
            <a:r>
              <a:rPr lang="en-US" sz="2800" baseline="30000" dirty="0"/>
              <a:t>6 </a:t>
            </a:r>
            <a:r>
              <a:rPr lang="en-US" sz="2800" dirty="0"/>
              <a:t>3s</a:t>
            </a:r>
            <a:r>
              <a:rPr lang="en-US" sz="2800" baseline="30000" dirty="0"/>
              <a:t>2 </a:t>
            </a:r>
            <a:r>
              <a:rPr lang="en-US" sz="2800" dirty="0" smtClean="0"/>
              <a:t>3p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4s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3d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or [</a:t>
            </a:r>
            <a:r>
              <a:rPr lang="en-US" sz="2800" dirty="0" err="1" smtClean="0"/>
              <a:t>Ar</a:t>
            </a:r>
            <a:r>
              <a:rPr lang="en-US" sz="2800" dirty="0" smtClean="0"/>
              <a:t>]4s</a:t>
            </a:r>
            <a:r>
              <a:rPr lang="en-US" sz="2800" baseline="30000" dirty="0" smtClean="0"/>
              <a:t>1 </a:t>
            </a:r>
            <a:r>
              <a:rPr lang="en-US" sz="2800" dirty="0" smtClean="0"/>
              <a:t>3d</a:t>
            </a:r>
            <a:r>
              <a:rPr lang="en-US" sz="2800" baseline="30000" dirty="0" smtClean="0"/>
              <a:t>5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86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Why do these elements do this?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572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Lower </a:t>
            </a:r>
            <a:r>
              <a:rPr lang="en-US" sz="2400" dirty="0">
                <a:solidFill>
                  <a:srgbClr val="00B050"/>
                </a:solidFill>
              </a:rPr>
              <a:t>energy arrangement of electrons: this configuration allows for half-filled (less electron repulsion because no pairing in the 3d sublevel) or filled d-sublevel. </a:t>
            </a:r>
          </a:p>
        </p:txBody>
      </p:sp>
    </p:spTree>
    <p:extLst>
      <p:ext uri="{BB962C8B-B14F-4D97-AF65-F5344CB8AC3E}">
        <p14:creationId xmlns:p14="http://schemas.microsoft.com/office/powerpoint/2010/main" val="24112106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 smtClean="0"/>
              <a:t>Electron configurations of Ions</a:t>
            </a: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457200" y="2133600"/>
            <a:ext cx="1600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3000" dirty="0" smtClean="0"/>
              <a:t>N</a:t>
            </a:r>
            <a:r>
              <a:rPr lang="en-US" sz="3000" baseline="30000" dirty="0" smtClean="0"/>
              <a:t>3-</a:t>
            </a:r>
          </a:p>
          <a:p>
            <a:pPr marL="0" indent="0" eaLnBrk="1" hangingPunct="1">
              <a:buNone/>
            </a:pPr>
            <a:endParaRPr lang="en-US" sz="3000" dirty="0" smtClean="0"/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Se</a:t>
            </a:r>
            <a:r>
              <a:rPr lang="en-US" sz="3000" baseline="30000" dirty="0" smtClean="0"/>
              <a:t>2-</a:t>
            </a:r>
          </a:p>
          <a:p>
            <a:pPr eaLnBrk="1" hangingPunct="1"/>
            <a:endParaRPr lang="en-US" sz="3000" baseline="30000" dirty="0" smtClean="0"/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Mg</a:t>
            </a:r>
            <a:r>
              <a:rPr lang="en-US" sz="3000" baseline="30000" dirty="0" smtClean="0"/>
              <a:t>2+</a:t>
            </a:r>
          </a:p>
          <a:p>
            <a:pPr eaLnBrk="1" hangingPunct="1"/>
            <a:endParaRPr lang="en-US" sz="2600" dirty="0" smtClean="0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752600" y="1828800"/>
            <a:ext cx="2286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chemeClr val="tx2"/>
                </a:solidFill>
              </a:rPr>
              <a:t>[He]2s</a:t>
            </a:r>
            <a:r>
              <a:rPr lang="en-US" sz="3000" baseline="30000" dirty="0">
                <a:solidFill>
                  <a:schemeClr val="tx2"/>
                </a:solidFill>
              </a:rPr>
              <a:t>2</a:t>
            </a:r>
            <a:r>
              <a:rPr lang="en-US" sz="3000" dirty="0">
                <a:solidFill>
                  <a:schemeClr val="tx2"/>
                </a:solidFill>
              </a:rPr>
              <a:t>2p</a:t>
            </a:r>
            <a:r>
              <a:rPr lang="en-US" sz="3000" baseline="300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524000" y="2606675"/>
            <a:ext cx="1447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solidFill>
                  <a:schemeClr val="tx2"/>
                </a:solidFill>
              </a:rPr>
              <a:t>=  [Ne]</a:t>
            </a:r>
            <a:endParaRPr lang="en-US" sz="3000" baseline="30000">
              <a:solidFill>
                <a:schemeClr val="tx2"/>
              </a:solidFill>
            </a:endParaRPr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1905000" y="2378075"/>
            <a:ext cx="990600" cy="990600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981200" y="3794125"/>
            <a:ext cx="2286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chemeClr val="tx2"/>
                </a:solidFill>
              </a:rPr>
              <a:t>[Kr]</a:t>
            </a:r>
            <a:endParaRPr lang="en-US" sz="3000" baseline="30000" dirty="0">
              <a:solidFill>
                <a:schemeClr val="tx2"/>
              </a:solidFill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057400" y="5241925"/>
            <a:ext cx="1295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chemeClr val="tx2"/>
                </a:solidFill>
              </a:rPr>
              <a:t>[Ne]</a:t>
            </a:r>
            <a:endParaRPr lang="en-US" sz="3000" baseline="30000" dirty="0">
              <a:solidFill>
                <a:schemeClr val="tx2"/>
              </a:solidFill>
            </a:endParaRP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4648200" y="2133600"/>
            <a:ext cx="1600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3000" dirty="0" smtClean="0"/>
              <a:t>Al</a:t>
            </a:r>
            <a:r>
              <a:rPr lang="en-US" sz="3000" baseline="30000" dirty="0" smtClean="0"/>
              <a:t>6+</a:t>
            </a:r>
          </a:p>
          <a:p>
            <a:pPr marL="0" indent="0" eaLnBrk="1" hangingPunct="1"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pPr eaLnBrk="1" hangingPunct="1"/>
            <a:r>
              <a:rPr lang="en-US" sz="3000" dirty="0" smtClean="0"/>
              <a:t>Cr</a:t>
            </a:r>
            <a:r>
              <a:rPr lang="en-US" sz="3000" baseline="30000" dirty="0" smtClean="0"/>
              <a:t>3+</a:t>
            </a:r>
          </a:p>
          <a:p>
            <a:pPr marL="0" indent="0" eaLnBrk="1" hangingPunct="1"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pPr eaLnBrk="1" hangingPunct="1"/>
            <a:r>
              <a:rPr lang="en-US" sz="3000" dirty="0" smtClean="0"/>
              <a:t>Cu</a:t>
            </a:r>
            <a:r>
              <a:rPr lang="en-US" sz="3000" baseline="30000" dirty="0" smtClean="0"/>
              <a:t>+</a:t>
            </a:r>
          </a:p>
          <a:p>
            <a:pPr eaLnBrk="1" hangingPunct="1"/>
            <a:endParaRPr lang="en-US" sz="2600" dirty="0" smtClean="0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019800" y="2117725"/>
            <a:ext cx="2286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chemeClr val="tx2"/>
                </a:solidFill>
              </a:rPr>
              <a:t>1s</a:t>
            </a:r>
            <a:r>
              <a:rPr lang="en-US" sz="3000" baseline="30000" dirty="0" smtClean="0">
                <a:solidFill>
                  <a:schemeClr val="tx2"/>
                </a:solidFill>
              </a:rPr>
              <a:t>2</a:t>
            </a:r>
            <a:r>
              <a:rPr lang="en-US" sz="3000" dirty="0" smtClean="0">
                <a:solidFill>
                  <a:schemeClr val="tx2"/>
                </a:solidFill>
              </a:rPr>
              <a:t>2s</a:t>
            </a:r>
            <a:r>
              <a:rPr lang="en-US" sz="3000" baseline="30000" dirty="0" smtClean="0">
                <a:solidFill>
                  <a:schemeClr val="tx2"/>
                </a:solidFill>
              </a:rPr>
              <a:t>2</a:t>
            </a:r>
            <a:r>
              <a:rPr lang="en-US" sz="3000" dirty="0" smtClean="0">
                <a:solidFill>
                  <a:schemeClr val="tx2"/>
                </a:solidFill>
              </a:rPr>
              <a:t>2p</a:t>
            </a:r>
            <a:r>
              <a:rPr lang="en-US" sz="3000" baseline="30000" dirty="0" smtClean="0">
                <a:solidFill>
                  <a:schemeClr val="tx2"/>
                </a:solidFill>
              </a:rPr>
              <a:t>3</a:t>
            </a:r>
            <a:endParaRPr lang="en-US" sz="3000" baseline="30000" dirty="0">
              <a:solidFill>
                <a:schemeClr val="tx2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5997526" y="3694479"/>
            <a:ext cx="2286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chemeClr val="tx2"/>
                </a:solidFill>
              </a:rPr>
              <a:t>[</a:t>
            </a:r>
            <a:r>
              <a:rPr lang="en-US" sz="3000" dirty="0" err="1" smtClean="0">
                <a:solidFill>
                  <a:schemeClr val="tx2"/>
                </a:solidFill>
              </a:rPr>
              <a:t>Ar</a:t>
            </a:r>
            <a:r>
              <a:rPr lang="en-US" sz="3000" dirty="0" smtClean="0">
                <a:solidFill>
                  <a:schemeClr val="tx2"/>
                </a:solidFill>
              </a:rPr>
              <a:t>]3d</a:t>
            </a:r>
            <a:r>
              <a:rPr lang="en-US" sz="3000" baseline="30000" dirty="0" smtClean="0">
                <a:solidFill>
                  <a:schemeClr val="tx2"/>
                </a:solidFill>
              </a:rPr>
              <a:t>3</a:t>
            </a:r>
            <a:endParaRPr lang="en-US" sz="3000" baseline="30000" dirty="0">
              <a:solidFill>
                <a:schemeClr val="tx2"/>
              </a:solidFill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996354" y="5241924"/>
            <a:ext cx="162364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chemeClr val="tx2"/>
                </a:solidFill>
              </a:rPr>
              <a:t>[</a:t>
            </a:r>
            <a:r>
              <a:rPr lang="en-US" sz="3000" dirty="0" err="1" smtClean="0">
                <a:solidFill>
                  <a:schemeClr val="tx2"/>
                </a:solidFill>
              </a:rPr>
              <a:t>Ar</a:t>
            </a:r>
            <a:r>
              <a:rPr lang="en-US" sz="3000" dirty="0" smtClean="0">
                <a:solidFill>
                  <a:schemeClr val="tx2"/>
                </a:solidFill>
              </a:rPr>
              <a:t>]3d</a:t>
            </a:r>
            <a:r>
              <a:rPr lang="en-US" sz="3000" baseline="30000" dirty="0" smtClean="0">
                <a:solidFill>
                  <a:schemeClr val="tx2"/>
                </a:solidFill>
              </a:rPr>
              <a:t>10</a:t>
            </a:r>
            <a:endParaRPr lang="en-US" sz="3000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/>
      <p:bldP spid="32" grpId="0"/>
      <p:bldP spid="34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Atomic Emission Spectra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600200"/>
            <a:ext cx="8915401" cy="4800600"/>
          </a:xfrm>
        </p:spPr>
        <p:txBody>
          <a:bodyPr/>
          <a:lstStyle/>
          <a:p>
            <a:pPr lvl="0"/>
            <a:r>
              <a:rPr lang="en-US" sz="2800" dirty="0"/>
              <a:t>When sunlight or white light is passed through a prism, it gives the </a:t>
            </a:r>
            <a:r>
              <a:rPr lang="en-US" sz="2800" b="1" u="sng" dirty="0"/>
              <a:t>continuous spectrum</a:t>
            </a:r>
            <a:r>
              <a:rPr lang="en-US" sz="2800" dirty="0"/>
              <a:t> observed in a rainbow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  <a:p>
            <a:pPr lvl="0"/>
            <a:r>
              <a:rPr lang="en-US" sz="2800" dirty="0"/>
              <a:t>When energy is supplied to individual elements they emit a spectrum which only contains emissions at particular wavelengths.</a:t>
            </a:r>
          </a:p>
        </p:txBody>
      </p:sp>
      <p:pic>
        <p:nvPicPr>
          <p:cNvPr id="201732" name="Picture 4" descr="http://www.astro.columbia.edu/~archung/labs/spring2002/images/spectrum_li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53000"/>
            <a:ext cx="35718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Atomic Emission Spectra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600200"/>
            <a:ext cx="9067801" cy="5105400"/>
          </a:xfrm>
        </p:spPr>
        <p:txBody>
          <a:bodyPr/>
          <a:lstStyle/>
          <a:p>
            <a:pPr lvl="0"/>
            <a:r>
              <a:rPr lang="en-US" sz="2800" dirty="0"/>
              <a:t>Each element has its own characteristic spectrum known as a </a:t>
            </a:r>
            <a:r>
              <a:rPr lang="en-US" sz="2800" b="1" u="sng" dirty="0"/>
              <a:t>line spectrum</a:t>
            </a:r>
            <a:r>
              <a:rPr lang="en-US" sz="2800" dirty="0"/>
              <a:t> as it is not </a:t>
            </a:r>
            <a:r>
              <a:rPr lang="en-US" sz="2800" dirty="0" smtClean="0"/>
              <a:t>continuous.</a:t>
            </a:r>
          </a:p>
          <a:p>
            <a:r>
              <a:rPr lang="en-US" sz="2800" dirty="0" smtClean="0"/>
              <a:t>Example</a:t>
            </a:r>
            <a:r>
              <a:rPr lang="en-US" sz="2800" dirty="0"/>
              <a:t>: Hydrogen (H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000" i="1" dirty="0"/>
              <a:t>NOTE: the line spectrum consists of discrete lines that </a:t>
            </a:r>
            <a:r>
              <a:rPr lang="en-US" sz="2000" i="1" u="sng" dirty="0"/>
              <a:t>converge toward the high energy</a:t>
            </a:r>
            <a:r>
              <a:rPr lang="en-US" sz="2000" i="1" dirty="0"/>
              <a:t> (violet) end of the spectrum.  A similar series of lines at higher energies (UV) and several other series of lines at lower energy can be found in the IR region of the spectrum.</a:t>
            </a:r>
          </a:p>
          <a:p>
            <a:pPr lvl="0"/>
            <a:endParaRPr lang="en-US" sz="2800" dirty="0"/>
          </a:p>
        </p:txBody>
      </p:sp>
      <p:pic>
        <p:nvPicPr>
          <p:cNvPr id="2027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710258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8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357818"/>
            <a:ext cx="6429375" cy="450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8275</TotalTime>
  <Words>1773</Words>
  <Application>Microsoft Office PowerPoint</Application>
  <PresentationFormat>On-screen Show (4:3)</PresentationFormat>
  <Paragraphs>371</Paragraphs>
  <Slides>64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Network</vt:lpstr>
      <vt:lpstr>Equation</vt:lpstr>
      <vt:lpstr>Chart</vt:lpstr>
      <vt:lpstr>PowerPoint Presentation</vt:lpstr>
      <vt:lpstr>Part 3</vt:lpstr>
      <vt:lpstr>You need to know this  (don’t memorize numbers, but you need to know order of things and trends)</vt:lpstr>
      <vt:lpstr>Electromagnetic Radiation</vt:lpstr>
      <vt:lpstr>Electromagnetic Radiation</vt:lpstr>
      <vt:lpstr>Waves</vt:lpstr>
      <vt:lpstr>Atomic Emission Spectra</vt:lpstr>
      <vt:lpstr>Atomic Emission Spectra</vt:lpstr>
      <vt:lpstr>PowerPoint Presentation</vt:lpstr>
      <vt:lpstr>Explanation of emission spectra</vt:lpstr>
      <vt:lpstr>Explanation of emission spectra</vt:lpstr>
      <vt:lpstr>Explanation of emission spectra</vt:lpstr>
      <vt:lpstr>Bright Line Emission Spectrum</vt:lpstr>
      <vt:lpstr>For example: transition to n=2 </vt:lpstr>
      <vt:lpstr>PowerPoint Presentation</vt:lpstr>
      <vt:lpstr>PowerPoint Presentation</vt:lpstr>
      <vt:lpstr>Energy levels available to the electron in the hydrogen atom  (p. 286; Zumdahl, 7th ed.)</vt:lpstr>
      <vt:lpstr>Example:  Calculate the energy required to excite the hydrogen electron from level n=1 to n=2.  What wavelength of light and portion of the electromagnetic spectrum is capable of supplying this amount of energy.</vt:lpstr>
      <vt:lpstr>Example:  Calculate the energy required to excite the hydrogen electron from level n=1 to n=2.  What wavelength of light and portion of the electromagnetic spectrum is capable of supplying this amount of energy.</vt:lpstr>
      <vt:lpstr>Example:  Calculate the energy required to remove the electron from a hydrogen atom in its ground state.</vt:lpstr>
      <vt:lpstr>Part 4</vt:lpstr>
      <vt:lpstr>NIELS BOHR</vt:lpstr>
      <vt:lpstr>PowerPoint Presentation</vt:lpstr>
      <vt:lpstr>PowerPoint Presentation</vt:lpstr>
      <vt:lpstr>MODERN ATOMIC MODEL</vt:lpstr>
      <vt:lpstr>PowerPoint Presentation</vt:lpstr>
      <vt:lpstr>PowerPoint Presentation</vt:lpstr>
      <vt:lpstr>Schrödinger</vt:lpstr>
      <vt:lpstr>Evidence from Ionization Energies</vt:lpstr>
      <vt:lpstr>PowerPoint Presentation</vt:lpstr>
      <vt:lpstr>First Ionization Energy</vt:lpstr>
      <vt:lpstr>First Ionization Energy</vt:lpstr>
      <vt:lpstr>First Ionization Energy</vt:lpstr>
      <vt:lpstr>This graph provides evidence that the levels can contain different numbers of electrons before they become full.</vt:lpstr>
      <vt:lpstr>Second ionization energy</vt:lpstr>
      <vt:lpstr>PowerPoint Presentation</vt:lpstr>
      <vt:lpstr>Graph of successive ionization energies</vt:lpstr>
      <vt:lpstr>Electron Configurations</vt:lpstr>
      <vt:lpstr>ORBITALS</vt:lpstr>
      <vt:lpstr>Electron Configurations</vt:lpstr>
      <vt:lpstr>Electron Configurations</vt:lpstr>
      <vt:lpstr>Electron Configurations</vt:lpstr>
      <vt:lpstr>Electron Configurations</vt:lpstr>
      <vt:lpstr>Playing Chopin with Boxing Gloves</vt:lpstr>
      <vt:lpstr>Erwin Schrödinger</vt:lpstr>
      <vt:lpstr>Principal Quantum Number (n)</vt:lpstr>
      <vt:lpstr>Sublevels (l)</vt:lpstr>
      <vt:lpstr>PowerPoint Presentation</vt:lpstr>
      <vt:lpstr>PowerPoint Presentation</vt:lpstr>
      <vt:lpstr>PowerPoint Presentation</vt:lpstr>
      <vt:lpstr>Sublevels (l)</vt:lpstr>
      <vt:lpstr>Sublevels (l)</vt:lpstr>
      <vt:lpstr>Spin quantum number (ms)</vt:lpstr>
      <vt:lpstr>Pauli Exclusion Principle</vt:lpstr>
      <vt:lpstr>Hund’s Rule</vt:lpstr>
      <vt:lpstr>Aufbau Principle</vt:lpstr>
      <vt:lpstr>Orbital Diagrams</vt:lpstr>
      <vt:lpstr>Orbital Diagrams</vt:lpstr>
      <vt:lpstr>Complete electron configurations</vt:lpstr>
      <vt:lpstr>Abbreviated electron arrangements</vt:lpstr>
      <vt:lpstr>IB sometimes uses another form of notation for this…</vt:lpstr>
      <vt:lpstr>IB will only use this notation for the first 20 elements</vt:lpstr>
      <vt:lpstr> Exceptions you should know:</vt:lpstr>
      <vt:lpstr>Electron configurations of Ions</vt:lpstr>
    </vt:vector>
  </TitlesOfParts>
  <Company>Newbury Park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Configurations</dc:title>
  <dc:creator>Deborah Y. Dogancay</dc:creator>
  <cp:lastModifiedBy>Dogancay, Deborah</cp:lastModifiedBy>
  <cp:revision>86</cp:revision>
  <cp:lastPrinted>2011-09-20T15:06:31Z</cp:lastPrinted>
  <dcterms:created xsi:type="dcterms:W3CDTF">2004-08-31T05:45:12Z</dcterms:created>
  <dcterms:modified xsi:type="dcterms:W3CDTF">2011-09-20T16:11:24Z</dcterms:modified>
</cp:coreProperties>
</file>