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2"/>
  </p:sldMasterIdLst>
  <p:notesMasterIdLst>
    <p:notesMasterId r:id="rId57"/>
  </p:notesMasterIdLst>
  <p:sldIdLst>
    <p:sldId id="256" r:id="rId3"/>
    <p:sldId id="365" r:id="rId4"/>
    <p:sldId id="481" r:id="rId5"/>
    <p:sldId id="482" r:id="rId6"/>
    <p:sldId id="488" r:id="rId7"/>
    <p:sldId id="489" r:id="rId8"/>
    <p:sldId id="490" r:id="rId9"/>
    <p:sldId id="491" r:id="rId10"/>
    <p:sldId id="505" r:id="rId11"/>
    <p:sldId id="494" r:id="rId12"/>
    <p:sldId id="493" r:id="rId13"/>
    <p:sldId id="506" r:id="rId14"/>
    <p:sldId id="492" r:id="rId15"/>
    <p:sldId id="495" r:id="rId16"/>
    <p:sldId id="496" r:id="rId17"/>
    <p:sldId id="507" r:id="rId18"/>
    <p:sldId id="508" r:id="rId19"/>
    <p:sldId id="497" r:id="rId20"/>
    <p:sldId id="498" r:id="rId21"/>
    <p:sldId id="499" r:id="rId22"/>
    <p:sldId id="500" r:id="rId23"/>
    <p:sldId id="501" r:id="rId24"/>
    <p:sldId id="502" r:id="rId25"/>
    <p:sldId id="503" r:id="rId26"/>
    <p:sldId id="480" r:id="rId27"/>
    <p:sldId id="504" r:id="rId28"/>
    <p:sldId id="509" r:id="rId29"/>
    <p:sldId id="510" r:id="rId30"/>
    <p:sldId id="511" r:id="rId31"/>
    <p:sldId id="512" r:id="rId32"/>
    <p:sldId id="515" r:id="rId33"/>
    <p:sldId id="540" r:id="rId34"/>
    <p:sldId id="516" r:id="rId35"/>
    <p:sldId id="517" r:id="rId36"/>
    <p:sldId id="513" r:id="rId37"/>
    <p:sldId id="518" r:id="rId38"/>
    <p:sldId id="514" r:id="rId39"/>
    <p:sldId id="519" r:id="rId40"/>
    <p:sldId id="520" r:id="rId41"/>
    <p:sldId id="525" r:id="rId42"/>
    <p:sldId id="526" r:id="rId43"/>
    <p:sldId id="527" r:id="rId44"/>
    <p:sldId id="528" r:id="rId45"/>
    <p:sldId id="529" r:id="rId46"/>
    <p:sldId id="530" r:id="rId47"/>
    <p:sldId id="531" r:id="rId48"/>
    <p:sldId id="532" r:id="rId49"/>
    <p:sldId id="533" r:id="rId50"/>
    <p:sldId id="534" r:id="rId51"/>
    <p:sldId id="535" r:id="rId52"/>
    <p:sldId id="536" r:id="rId53"/>
    <p:sldId id="537" r:id="rId54"/>
    <p:sldId id="538" r:id="rId55"/>
    <p:sldId id="539" r:id="rId56"/>
  </p:sldIdLst>
  <p:sldSz cx="9144000" cy="6858000" type="screen4x3"/>
  <p:notesSz cx="6858000" cy="9144000"/>
  <p:custDataLst>
    <p:custData r:id="rId1"/>
  </p:custDataLst>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3333C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333" autoAdjust="0"/>
  </p:normalViewPr>
  <p:slideViewPr>
    <p:cSldViewPr>
      <p:cViewPr>
        <p:scale>
          <a:sx n="100" d="100"/>
          <a:sy n="100" d="100"/>
        </p:scale>
        <p:origin x="-294" y="-22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573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DCD77EE6-3362-4A9A-848E-99E41D8544CE}" type="slidenum">
              <a:rPr lang="en-US"/>
              <a:pPr>
                <a:defRPr/>
              </a:pPr>
              <a:t>‹#›</a:t>
            </a:fld>
            <a:endParaRPr lang="en-US"/>
          </a:p>
        </p:txBody>
      </p:sp>
    </p:spTree>
    <p:extLst>
      <p:ext uri="{BB962C8B-B14F-4D97-AF65-F5344CB8AC3E}">
        <p14:creationId xmlns:p14="http://schemas.microsoft.com/office/powerpoint/2010/main" val="14075405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889566E9-E22C-449B-AE05-7A95EAC33505}" type="slidenum">
              <a:rPr lang="en-US" smtClean="0">
                <a:latin typeface="Arial" charset="0"/>
              </a:rPr>
              <a:pPr/>
              <a:t>1</a:t>
            </a:fld>
            <a:endParaRPr lang="en-US" smtClean="0">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p:spPr>
        <p:txBody>
          <a:bodyPr/>
          <a:lstStyle/>
          <a:p>
            <a:endParaRPr lang="en-US" smtClean="0"/>
          </a:p>
        </p:txBody>
      </p:sp>
      <p:sp>
        <p:nvSpPr>
          <p:cNvPr id="59396" name="Slide Number Placeholder 3"/>
          <p:cNvSpPr>
            <a:spLocks noGrp="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72051460-40CA-418F-8F6F-E71A1DF424B3}" type="slidenum">
              <a:rPr lang="en-US" smtClean="0">
                <a:latin typeface="Arial" charset="0"/>
              </a:rPr>
              <a:pPr/>
              <a:t>35</a:t>
            </a:fld>
            <a:endParaRPr 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p:spPr>
        <p:txBody>
          <a:bodyPr/>
          <a:lstStyle/>
          <a:p>
            <a:endParaRPr lang="en-US" smtClean="0"/>
          </a:p>
        </p:txBody>
      </p:sp>
      <p:sp>
        <p:nvSpPr>
          <p:cNvPr id="60420" name="Slide Number Placeholder 3"/>
          <p:cNvSpPr>
            <a:spLocks noGrp="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0373C1A7-5BD8-4985-AF49-5191FAB2160F}" type="slidenum">
              <a:rPr lang="en-US" smtClean="0">
                <a:solidFill>
                  <a:srgbClr val="000000"/>
                </a:solidFill>
                <a:latin typeface="Arial" charset="0"/>
              </a:rPr>
              <a:pPr/>
              <a:t>36</a:t>
            </a:fld>
            <a:endParaRPr lang="en-US" smtClean="0">
              <a:solidFill>
                <a:srgbClr val="000000"/>
              </a:solidFill>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228600" y="2889250"/>
            <a:ext cx="8610600" cy="201613"/>
            <a:chOff x="144" y="1680"/>
            <a:chExt cx="5424" cy="144"/>
          </a:xfrm>
        </p:grpSpPr>
        <p:sp>
          <p:nvSpPr>
            <p:cNvPr id="5" name="Rectangle 8"/>
            <p:cNvSpPr>
              <a:spLocks noChangeArrowheads="1"/>
            </p:cNvSpPr>
            <p:nvPr userDrawn="1"/>
          </p:nvSpPr>
          <p:spPr bwMode="auto">
            <a:xfrm>
              <a:off x="144" y="1680"/>
              <a:ext cx="1808" cy="144"/>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Rectangle 9"/>
            <p:cNvSpPr>
              <a:spLocks noChangeArrowheads="1"/>
            </p:cNvSpPr>
            <p:nvPr userDrawn="1"/>
          </p:nvSpPr>
          <p:spPr bwMode="auto">
            <a:xfrm>
              <a:off x="1952" y="1680"/>
              <a:ext cx="1808" cy="14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Rectangle 10"/>
            <p:cNvSpPr>
              <a:spLocks noChangeArrowheads="1"/>
            </p:cNvSpPr>
            <p:nvPr userDrawn="1"/>
          </p:nvSpPr>
          <p:spPr bwMode="auto">
            <a:xfrm>
              <a:off x="3760" y="1680"/>
              <a:ext cx="1808" cy="144"/>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314" name="Rectangle 2"/>
          <p:cNvSpPr>
            <a:spLocks noGrp="1" noChangeArrowheads="1"/>
          </p:cNvSpPr>
          <p:nvPr>
            <p:ph type="ctrTitle"/>
          </p:nvPr>
        </p:nvSpPr>
        <p:spPr>
          <a:xfrm>
            <a:off x="685800" y="685800"/>
            <a:ext cx="7772400" cy="2127250"/>
          </a:xfrm>
        </p:spPr>
        <p:txBody>
          <a:bodyPr/>
          <a:lstStyle>
            <a:lvl1pPr algn="ctr">
              <a:defRPr sz="5800"/>
            </a:lvl1pPr>
          </a:lstStyle>
          <a:p>
            <a:pPr lvl="0"/>
            <a:r>
              <a:rPr lang="en-US" noProof="0" smtClean="0"/>
              <a:t>Click to edit Master title style</a:t>
            </a:r>
          </a:p>
        </p:txBody>
      </p:sp>
      <p:sp>
        <p:nvSpPr>
          <p:cNvPr id="13315"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3000"/>
            </a:lvl1pPr>
          </a:lstStyle>
          <a:p>
            <a:pPr lvl="0"/>
            <a:r>
              <a:rPr lang="en-US" noProof="0" smtClean="0"/>
              <a:t>Click to edit Master subtitle style</a:t>
            </a:r>
          </a:p>
        </p:txBody>
      </p:sp>
      <p:sp>
        <p:nvSpPr>
          <p:cNvPr id="8" name="Rectangle 4"/>
          <p:cNvSpPr>
            <a:spLocks noGrp="1" noChangeArrowheads="1"/>
          </p:cNvSpPr>
          <p:nvPr>
            <p:ph type="dt" sz="half" idx="10"/>
          </p:nvPr>
        </p:nvSpPr>
        <p:spPr/>
        <p:txBody>
          <a:bodyPr/>
          <a:lstStyle>
            <a:lvl1pPr>
              <a:defRPr/>
            </a:lvl1pPr>
          </a:lstStyle>
          <a:p>
            <a:pPr>
              <a:defRPr/>
            </a:pPr>
            <a:endParaRPr lang="en-US"/>
          </a:p>
        </p:txBody>
      </p:sp>
      <p:sp>
        <p:nvSpPr>
          <p:cNvPr id="9" name="Rectangle 5"/>
          <p:cNvSpPr>
            <a:spLocks noGrp="1" noChangeArrowheads="1"/>
          </p:cNvSpPr>
          <p:nvPr>
            <p:ph type="ftr" sz="quarter" idx="11"/>
          </p:nvPr>
        </p:nvSpPr>
        <p:spPr/>
        <p:txBody>
          <a:bodyPr/>
          <a:lstStyle>
            <a:lvl1pPr>
              <a:defRPr/>
            </a:lvl1pPr>
          </a:lstStyle>
          <a:p>
            <a:pPr>
              <a:defRPr/>
            </a:pPr>
            <a:endParaRPr lang="en-US"/>
          </a:p>
        </p:txBody>
      </p:sp>
      <p:sp>
        <p:nvSpPr>
          <p:cNvPr id="10" name="Rectangle 6"/>
          <p:cNvSpPr>
            <a:spLocks noGrp="1" noChangeArrowheads="1"/>
          </p:cNvSpPr>
          <p:nvPr>
            <p:ph type="sldNum" sz="quarter" idx="12"/>
          </p:nvPr>
        </p:nvSpPr>
        <p:spPr/>
        <p:txBody>
          <a:bodyPr/>
          <a:lstStyle>
            <a:lvl1pPr>
              <a:defRPr/>
            </a:lvl1pPr>
          </a:lstStyle>
          <a:p>
            <a:pPr>
              <a:defRPr/>
            </a:pPr>
            <a:fld id="{05E20C74-E7AF-4F7E-8F8F-C1615FD7ED27}" type="slidenum">
              <a:rPr lang="en-US"/>
              <a:pPr>
                <a:defRPr/>
              </a:pPr>
              <a:t>‹#›</a:t>
            </a:fld>
            <a:endParaRPr lang="en-US"/>
          </a:p>
        </p:txBody>
      </p:sp>
    </p:spTree>
    <p:extLst>
      <p:ext uri="{BB962C8B-B14F-4D97-AF65-F5344CB8AC3E}">
        <p14:creationId xmlns:p14="http://schemas.microsoft.com/office/powerpoint/2010/main" val="404220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5B9863-8003-493A-A5A2-4627D46C65F9}" type="slidenum">
              <a:rPr lang="en-US"/>
              <a:pPr>
                <a:defRPr/>
              </a:pPr>
              <a:t>‹#›</a:t>
            </a:fld>
            <a:endParaRPr lang="en-US"/>
          </a:p>
        </p:txBody>
      </p:sp>
    </p:spTree>
    <p:extLst>
      <p:ext uri="{BB962C8B-B14F-4D97-AF65-F5344CB8AC3E}">
        <p14:creationId xmlns:p14="http://schemas.microsoft.com/office/powerpoint/2010/main" val="468494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92FD2F-0266-4575-906B-A2B434EA71E9}" type="slidenum">
              <a:rPr lang="en-US"/>
              <a:pPr>
                <a:defRPr/>
              </a:pPr>
              <a:t>‹#›</a:t>
            </a:fld>
            <a:endParaRPr lang="en-US"/>
          </a:p>
        </p:txBody>
      </p:sp>
    </p:spTree>
    <p:extLst>
      <p:ext uri="{BB962C8B-B14F-4D97-AF65-F5344CB8AC3E}">
        <p14:creationId xmlns:p14="http://schemas.microsoft.com/office/powerpoint/2010/main" val="2206286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1C4C2D-373E-4B15-9030-8C29A74A6733}" type="slidenum">
              <a:rPr lang="en-US"/>
              <a:pPr>
                <a:defRPr/>
              </a:pPr>
              <a:t>‹#›</a:t>
            </a:fld>
            <a:endParaRPr lang="en-US"/>
          </a:p>
        </p:txBody>
      </p:sp>
    </p:spTree>
    <p:extLst>
      <p:ext uri="{BB962C8B-B14F-4D97-AF65-F5344CB8AC3E}">
        <p14:creationId xmlns:p14="http://schemas.microsoft.com/office/powerpoint/2010/main" val="2545844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F9D8BF-2A2B-4F3A-A66E-44D8F582F3A6}" type="slidenum">
              <a:rPr lang="en-US"/>
              <a:pPr>
                <a:defRPr/>
              </a:pPr>
              <a:t>‹#›</a:t>
            </a:fld>
            <a:endParaRPr lang="en-US"/>
          </a:p>
        </p:txBody>
      </p:sp>
    </p:spTree>
    <p:extLst>
      <p:ext uri="{BB962C8B-B14F-4D97-AF65-F5344CB8AC3E}">
        <p14:creationId xmlns:p14="http://schemas.microsoft.com/office/powerpoint/2010/main" val="3920444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503058B-4098-4828-B9E8-266081E3593D}" type="slidenum">
              <a:rPr lang="en-US"/>
              <a:pPr>
                <a:defRPr/>
              </a:pPr>
              <a:t>‹#›</a:t>
            </a:fld>
            <a:endParaRPr lang="en-US"/>
          </a:p>
        </p:txBody>
      </p:sp>
    </p:spTree>
    <p:extLst>
      <p:ext uri="{BB962C8B-B14F-4D97-AF65-F5344CB8AC3E}">
        <p14:creationId xmlns:p14="http://schemas.microsoft.com/office/powerpoint/2010/main" val="23319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B6CA1D3-1DCA-488B-9041-1E56863BDFB6}" type="slidenum">
              <a:rPr lang="en-US"/>
              <a:pPr>
                <a:defRPr/>
              </a:pPr>
              <a:t>‹#›</a:t>
            </a:fld>
            <a:endParaRPr lang="en-US"/>
          </a:p>
        </p:txBody>
      </p:sp>
    </p:spTree>
    <p:extLst>
      <p:ext uri="{BB962C8B-B14F-4D97-AF65-F5344CB8AC3E}">
        <p14:creationId xmlns:p14="http://schemas.microsoft.com/office/powerpoint/2010/main" val="3830239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E2657E4-5305-4D9D-A2E9-DEAA8E725612}" type="slidenum">
              <a:rPr lang="en-US"/>
              <a:pPr>
                <a:defRPr/>
              </a:pPr>
              <a:t>‹#›</a:t>
            </a:fld>
            <a:endParaRPr lang="en-US"/>
          </a:p>
        </p:txBody>
      </p:sp>
    </p:spTree>
    <p:extLst>
      <p:ext uri="{BB962C8B-B14F-4D97-AF65-F5344CB8AC3E}">
        <p14:creationId xmlns:p14="http://schemas.microsoft.com/office/powerpoint/2010/main" val="1117820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F172254-0BFA-49C3-9CB9-9279711C9B33}" type="slidenum">
              <a:rPr lang="en-US"/>
              <a:pPr>
                <a:defRPr/>
              </a:pPr>
              <a:t>‹#›</a:t>
            </a:fld>
            <a:endParaRPr lang="en-US"/>
          </a:p>
        </p:txBody>
      </p:sp>
    </p:spTree>
    <p:extLst>
      <p:ext uri="{BB962C8B-B14F-4D97-AF65-F5344CB8AC3E}">
        <p14:creationId xmlns:p14="http://schemas.microsoft.com/office/powerpoint/2010/main" val="879485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F30F323-F755-4D60-9EFC-40D95F804FDA}" type="slidenum">
              <a:rPr lang="en-US"/>
              <a:pPr>
                <a:defRPr/>
              </a:pPr>
              <a:t>‹#›</a:t>
            </a:fld>
            <a:endParaRPr lang="en-US"/>
          </a:p>
        </p:txBody>
      </p:sp>
    </p:spTree>
    <p:extLst>
      <p:ext uri="{BB962C8B-B14F-4D97-AF65-F5344CB8AC3E}">
        <p14:creationId xmlns:p14="http://schemas.microsoft.com/office/powerpoint/2010/main" val="3720835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53AEFB2-E485-4329-B149-B36F12402BA7}" type="slidenum">
              <a:rPr lang="en-US"/>
              <a:pPr>
                <a:defRPr/>
              </a:pPr>
              <a:t>‹#›</a:t>
            </a:fld>
            <a:endParaRPr lang="en-US"/>
          </a:p>
        </p:txBody>
      </p:sp>
    </p:spTree>
    <p:extLst>
      <p:ext uri="{BB962C8B-B14F-4D97-AF65-F5344CB8AC3E}">
        <p14:creationId xmlns:p14="http://schemas.microsoft.com/office/powerpoint/2010/main" val="2160826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92" name="Rectangle 4"/>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endParaRPr lang="en-US"/>
          </a:p>
        </p:txBody>
      </p:sp>
      <p:sp>
        <p:nvSpPr>
          <p:cNvPr id="12293"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endParaRPr lang="en-US"/>
          </a:p>
        </p:txBody>
      </p:sp>
      <p:sp>
        <p:nvSpPr>
          <p:cNvPr id="12294" name="Rectangle 6"/>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2AB36942-34D2-486A-A6F0-5EE3046C6555}" type="slidenum">
              <a:rPr lang="en-US"/>
              <a:pPr>
                <a:defRPr/>
              </a:pPr>
              <a:t>‹#›</a:t>
            </a:fld>
            <a:endParaRPr lang="en-US"/>
          </a:p>
        </p:txBody>
      </p:sp>
      <p:sp>
        <p:nvSpPr>
          <p:cNvPr id="1031" name="Rectangle 7"/>
          <p:cNvSpPr>
            <a:spLocks noChangeArrowheads="1"/>
          </p:cNvSpPr>
          <p:nvPr/>
        </p:nvSpPr>
        <p:spPr bwMode="auto">
          <a:xfrm>
            <a:off x="0" y="0"/>
            <a:ext cx="228600" cy="22860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sp>
        <p:nvSpPr>
          <p:cNvPr id="1032" name="Line 8"/>
          <p:cNvSpPr>
            <a:spLocks noChangeShapeType="1"/>
          </p:cNvSpPr>
          <p:nvPr/>
        </p:nvSpPr>
        <p:spPr bwMode="auto">
          <a:xfrm>
            <a:off x="457200" y="1447800"/>
            <a:ext cx="80772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3" name="Rectangle 9"/>
          <p:cNvSpPr>
            <a:spLocks noChangeArrowheads="1"/>
          </p:cNvSpPr>
          <p:nvPr/>
        </p:nvSpPr>
        <p:spPr bwMode="auto">
          <a:xfrm>
            <a:off x="0" y="2286000"/>
            <a:ext cx="228600" cy="2286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sp>
        <p:nvSpPr>
          <p:cNvPr id="1034" name="Rectangle 10"/>
          <p:cNvSpPr>
            <a:spLocks noChangeArrowheads="1"/>
          </p:cNvSpPr>
          <p:nvPr/>
        </p:nvSpPr>
        <p:spPr bwMode="auto">
          <a:xfrm>
            <a:off x="0" y="4572000"/>
            <a:ext cx="228600" cy="22860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700"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iming>
    <p:tnLst>
      <p:par>
        <p:cTn id="1" dur="indefinite" restart="never" nodeType="tmRoot"/>
      </p:par>
    </p:tn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defRPr>
      </a:lvl2pPr>
      <a:lvl3pPr algn="l" rtl="0" eaLnBrk="0" fontAlgn="base" hangingPunct="0">
        <a:spcBef>
          <a:spcPct val="0"/>
        </a:spcBef>
        <a:spcAft>
          <a:spcPct val="0"/>
        </a:spcAft>
        <a:defRPr sz="4400">
          <a:solidFill>
            <a:schemeClr val="tx2"/>
          </a:solidFill>
          <a:latin typeface="Garamond" pitchFamily="18" charset="0"/>
        </a:defRPr>
      </a:lvl3pPr>
      <a:lvl4pPr algn="l" rtl="0" eaLnBrk="0" fontAlgn="base" hangingPunct="0">
        <a:spcBef>
          <a:spcPct val="0"/>
        </a:spcBef>
        <a:spcAft>
          <a:spcPct val="0"/>
        </a:spcAft>
        <a:defRPr sz="4400">
          <a:solidFill>
            <a:schemeClr val="tx2"/>
          </a:solidFill>
          <a:latin typeface="Garamond" pitchFamily="18" charset="0"/>
        </a:defRPr>
      </a:lvl4pPr>
      <a:lvl5pPr algn="l" rtl="0" eaLnBrk="0" fontAlgn="base" hangingPunct="0">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itchFamily="2" charset="2"/>
        <a:buChar char="§"/>
        <a:defRPr>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audio" Target="file:///F:\IB_new\04_bonding\jamesbond.mp3" TargetMode="External"/><Relationship Id="rId6" Type="http://schemas.openxmlformats.org/officeDocument/2006/relationships/image" Target="../media/image2.png"/><Relationship Id="rId5" Type="http://schemas.openxmlformats.org/officeDocument/2006/relationships/hyperlink" Target="file:///C:\Documents%20and%20Settings\Rick\Desktop\jamesbond.ra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32.emf"/><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chem.ufl.edu/~chm2040/cgi-bin/image_eval.cgi?Op=display&amp;Chapter=12&amp;File=multiple&amp;Image=c10f16.gif"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24000"/>
            <a:ext cx="7772400" cy="1066800"/>
          </a:xfrm>
        </p:spPr>
        <p:txBody>
          <a:bodyPr/>
          <a:lstStyle/>
          <a:p>
            <a:pPr eaLnBrk="1" hangingPunct="1"/>
            <a:r>
              <a:rPr lang="en-US" i="1" smtClean="0">
                <a:latin typeface="Berlin Sans FB" pitchFamily="34" charset="0"/>
              </a:rPr>
              <a:t>Unit 04: BONDING</a:t>
            </a:r>
          </a:p>
        </p:txBody>
      </p:sp>
      <p:sp>
        <p:nvSpPr>
          <p:cNvPr id="3075" name="Rectangle 3"/>
          <p:cNvSpPr>
            <a:spLocks noGrp="1" noChangeArrowheads="1"/>
          </p:cNvSpPr>
          <p:nvPr>
            <p:ph type="subTitle" idx="1"/>
          </p:nvPr>
        </p:nvSpPr>
        <p:spPr>
          <a:xfrm>
            <a:off x="228600" y="3270250"/>
            <a:ext cx="6400800" cy="2209800"/>
          </a:xfrm>
        </p:spPr>
        <p:txBody>
          <a:bodyPr/>
          <a:lstStyle/>
          <a:p>
            <a:pPr algn="l" eaLnBrk="1" hangingPunct="1"/>
            <a:r>
              <a:rPr lang="en-US" sz="2200" b="1" smtClean="0"/>
              <a:t>IB Topics 4 &amp; 14</a:t>
            </a:r>
            <a:r>
              <a:rPr lang="en-US" sz="2200" smtClean="0"/>
              <a:t/>
            </a:r>
            <a:br>
              <a:rPr lang="en-US" sz="2200" smtClean="0"/>
            </a:br>
            <a:r>
              <a:rPr lang="en-US" sz="1600" b="1" smtClean="0"/>
              <a:t>Text:</a:t>
            </a:r>
            <a:r>
              <a:rPr lang="en-US" sz="1600" smtClean="0"/>
              <a:t> Ch 8 (all except sections 4,5 &amp; 8)</a:t>
            </a:r>
            <a:br>
              <a:rPr lang="en-US" sz="1600" smtClean="0"/>
            </a:br>
            <a:r>
              <a:rPr lang="en-US" sz="1600" smtClean="0"/>
              <a:t>Ch 9.1 &amp; 9.5</a:t>
            </a:r>
            <a:br>
              <a:rPr lang="en-US" sz="1600" smtClean="0"/>
            </a:br>
            <a:r>
              <a:rPr lang="en-US" sz="1600" smtClean="0"/>
              <a:t>Ch 10.1-10.7</a:t>
            </a:r>
          </a:p>
        </p:txBody>
      </p:sp>
      <p:pic>
        <p:nvPicPr>
          <p:cNvPr id="3076" name="Picture 5" descr="C:\Users\DEBORA~1\AppData\Local\Temp\SNAGHTML1fd86cf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3333750"/>
            <a:ext cx="2381250"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7">
            <a:hlinkClick r:id="rId5" action="ppaction://program"/>
          </p:cNvPr>
          <p:cNvSpPr>
            <a:spLocks noChangeArrowheads="1"/>
          </p:cNvSpPr>
          <p:nvPr/>
        </p:nvSpPr>
        <p:spPr bwMode="auto">
          <a:xfrm>
            <a:off x="2438400" y="4191000"/>
            <a:ext cx="4724400" cy="1447800"/>
          </a:xfrm>
          <a:prstGeom prst="wedgeRoundRectCallout">
            <a:avLst>
              <a:gd name="adj1" fmla="val 60464"/>
              <a:gd name="adj2" fmla="val -15601"/>
              <a:gd name="adj3" fmla="val 16667"/>
            </a:avLst>
          </a:prstGeom>
          <a:solidFill>
            <a:schemeClr val="accent5">
              <a:lumMod val="75000"/>
            </a:schemeClr>
          </a:solidFill>
          <a:ln w="9525">
            <a:solidFill>
              <a:schemeClr val="tx1"/>
            </a:solidFill>
            <a:miter lim="800000"/>
            <a:headEnd/>
            <a:tailEnd/>
          </a:ln>
          <a:effectLst/>
        </p:spPr>
        <p:txBody>
          <a:bodyPr/>
          <a:lstStyle/>
          <a:p>
            <a:pPr algn="ctr">
              <a:defRPr/>
            </a:pPr>
            <a:r>
              <a:rPr lang="en-US" sz="3200" dirty="0"/>
              <a:t>My Name is Bond.  Chemical Bond</a:t>
            </a:r>
          </a:p>
        </p:txBody>
      </p:sp>
      <p:pic>
        <p:nvPicPr>
          <p:cNvPr id="3078" name="Picture 7" descr="C:\Users\DEBORA~1\AppData\Local\Temp\SNAGHTML1fde3836.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5959475"/>
            <a:ext cx="13716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jamesbond.mp3">
            <a:hlinkClick r:id="" action="ppaction://media"/>
          </p:cNvPr>
          <p:cNvPicPr>
            <a:picLocks noRot="1" noChangeAspect="1"/>
          </p:cNvPicPr>
          <p:nvPr>
            <a:audioFile r:link="rId1"/>
          </p:nvPr>
        </p:nvPicPr>
        <p:blipFill>
          <a:blip r:embed="rId7">
            <a:extLst>
              <a:ext uri="{28A0092B-C50C-407E-A947-70E740481C1C}">
                <a14:useLocalDpi xmlns:a14="http://schemas.microsoft.com/office/drawing/2010/main" val="0"/>
              </a:ext>
            </a:extLst>
          </a:blip>
          <a:srcRect/>
          <a:stretch>
            <a:fillRect/>
          </a:stretch>
        </p:blipFill>
        <p:spPr bwMode="auto">
          <a:xfrm>
            <a:off x="381000" y="6248400"/>
            <a:ext cx="334963"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2502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repeatCount="indefinite" fill="remove"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lstStyle/>
          <a:p>
            <a:r>
              <a:rPr lang="en-US" b="1" smtClean="0"/>
              <a:t>BF</a:t>
            </a:r>
            <a:r>
              <a:rPr lang="en-US" b="1" baseline="-25000" smtClean="0"/>
              <a:t>3</a:t>
            </a:r>
            <a:endParaRPr lang="en-US" smtClean="0"/>
          </a:p>
        </p:txBody>
      </p:sp>
      <p:sp>
        <p:nvSpPr>
          <p:cNvPr id="5" name="Rectangle 4"/>
          <p:cNvSpPr/>
          <p:nvPr/>
        </p:nvSpPr>
        <p:spPr bwMode="auto">
          <a:xfrm>
            <a:off x="990600" y="4038600"/>
            <a:ext cx="457200" cy="533400"/>
          </a:xfrm>
          <a:prstGeom prst="rect">
            <a:avLst/>
          </a:prstGeom>
          <a:noFill/>
          <a:ln w="25400" cap="flat" cmpd="sng" algn="ctr">
            <a:solidFill>
              <a:schemeClr val="accent4">
                <a:lumMod val="50000"/>
                <a:lumOff val="50000"/>
              </a:schemeClr>
            </a:solidFill>
            <a:prstDash val="solid"/>
            <a:round/>
            <a:headEnd type="none" w="med" len="med"/>
            <a:tailEnd type="none" w="med" len="med"/>
          </a:ln>
          <a:effectLst/>
          <a:extLst/>
        </p:spPr>
        <p:txBody>
          <a:bodyPr/>
          <a:lstStyle/>
          <a:p>
            <a:pPr>
              <a:defRPr/>
            </a:pPr>
            <a:endParaRPr lang="en-US" dirty="0">
              <a:solidFill>
                <a:srgbClr val="000000">
                  <a:lumMod val="65000"/>
                  <a:lumOff val="35000"/>
                </a:srgbClr>
              </a:solidFill>
            </a:endParaRPr>
          </a:p>
        </p:txBody>
      </p:sp>
      <p:sp>
        <p:nvSpPr>
          <p:cNvPr id="6" name="Rectangle 5"/>
          <p:cNvSpPr>
            <a:spLocks noChangeArrowheads="1"/>
          </p:cNvSpPr>
          <p:nvPr/>
        </p:nvSpPr>
        <p:spPr bwMode="auto">
          <a:xfrm>
            <a:off x="1447800" y="3200400"/>
            <a:ext cx="457200" cy="533400"/>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7" name="Rectangle 6"/>
          <p:cNvSpPr>
            <a:spLocks noChangeArrowheads="1"/>
          </p:cNvSpPr>
          <p:nvPr/>
        </p:nvSpPr>
        <p:spPr bwMode="auto">
          <a:xfrm>
            <a:off x="1905000" y="2433638"/>
            <a:ext cx="457200" cy="533400"/>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8" name="Rectangle 7"/>
          <p:cNvSpPr>
            <a:spLocks noChangeArrowheads="1"/>
          </p:cNvSpPr>
          <p:nvPr/>
        </p:nvSpPr>
        <p:spPr bwMode="auto">
          <a:xfrm>
            <a:off x="2362200" y="2433638"/>
            <a:ext cx="457200" cy="533400"/>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9" name="Rectangle 8"/>
          <p:cNvSpPr>
            <a:spLocks noChangeArrowheads="1"/>
          </p:cNvSpPr>
          <p:nvPr/>
        </p:nvSpPr>
        <p:spPr bwMode="auto">
          <a:xfrm>
            <a:off x="2819400" y="2433638"/>
            <a:ext cx="457200" cy="533400"/>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10" name="TextBox 9"/>
          <p:cNvSpPr txBox="1">
            <a:spLocks noChangeArrowheads="1"/>
          </p:cNvSpPr>
          <p:nvPr/>
        </p:nvSpPr>
        <p:spPr bwMode="auto">
          <a:xfrm>
            <a:off x="914400" y="4110038"/>
            <a:ext cx="685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b="1">
                <a:solidFill>
                  <a:srgbClr val="595959"/>
                </a:solidFill>
                <a:sym typeface="Symbol" pitchFamily="18" charset="2"/>
              </a:rPr>
              <a:t></a:t>
            </a:r>
            <a:endParaRPr lang="en-US" sz="2400" b="1">
              <a:solidFill>
                <a:srgbClr val="595959"/>
              </a:solidFill>
            </a:endParaRPr>
          </a:p>
        </p:txBody>
      </p:sp>
      <p:sp>
        <p:nvSpPr>
          <p:cNvPr id="11" name="TextBox 10"/>
          <p:cNvSpPr txBox="1">
            <a:spLocks noChangeArrowheads="1"/>
          </p:cNvSpPr>
          <p:nvPr/>
        </p:nvSpPr>
        <p:spPr bwMode="auto">
          <a:xfrm>
            <a:off x="1371600" y="3276600"/>
            <a:ext cx="68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b="1">
                <a:solidFill>
                  <a:srgbClr val="000000"/>
                </a:solidFill>
                <a:sym typeface="Symbol" pitchFamily="18" charset="2"/>
              </a:rPr>
              <a:t></a:t>
            </a:r>
            <a:endParaRPr lang="en-US" sz="2400" b="1">
              <a:solidFill>
                <a:srgbClr val="000000"/>
              </a:solidFill>
            </a:endParaRPr>
          </a:p>
        </p:txBody>
      </p:sp>
      <p:sp>
        <p:nvSpPr>
          <p:cNvPr id="12" name="TextBox 11"/>
          <p:cNvSpPr txBox="1">
            <a:spLocks noChangeArrowheads="1"/>
          </p:cNvSpPr>
          <p:nvPr/>
        </p:nvSpPr>
        <p:spPr bwMode="auto">
          <a:xfrm>
            <a:off x="990600" y="4567238"/>
            <a:ext cx="685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a:solidFill>
                  <a:srgbClr val="595959"/>
                </a:solidFill>
                <a:latin typeface="Arial" charset="0"/>
                <a:cs typeface="Arial" charset="0"/>
                <a:sym typeface="Symbol" pitchFamily="18" charset="2"/>
              </a:rPr>
              <a:t>1s</a:t>
            </a:r>
            <a:endParaRPr lang="en-US" sz="2400">
              <a:solidFill>
                <a:srgbClr val="595959"/>
              </a:solidFill>
              <a:latin typeface="Arial" charset="0"/>
              <a:cs typeface="Arial" charset="0"/>
            </a:endParaRPr>
          </a:p>
        </p:txBody>
      </p:sp>
      <p:sp>
        <p:nvSpPr>
          <p:cNvPr id="13" name="TextBox 12"/>
          <p:cNvSpPr txBox="1">
            <a:spLocks noChangeArrowheads="1"/>
          </p:cNvSpPr>
          <p:nvPr/>
        </p:nvSpPr>
        <p:spPr bwMode="auto">
          <a:xfrm>
            <a:off x="1447800" y="3733800"/>
            <a:ext cx="68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a:solidFill>
                  <a:srgbClr val="000000"/>
                </a:solidFill>
                <a:latin typeface="Arial" charset="0"/>
                <a:cs typeface="Arial" charset="0"/>
                <a:sym typeface="Symbol" pitchFamily="18" charset="2"/>
              </a:rPr>
              <a:t>2s</a:t>
            </a:r>
            <a:endParaRPr lang="en-US" sz="2400">
              <a:solidFill>
                <a:srgbClr val="000000"/>
              </a:solidFill>
              <a:latin typeface="Arial" charset="0"/>
              <a:cs typeface="Arial" charset="0"/>
            </a:endParaRPr>
          </a:p>
        </p:txBody>
      </p:sp>
      <p:sp>
        <p:nvSpPr>
          <p:cNvPr id="14" name="TextBox 13"/>
          <p:cNvSpPr txBox="1">
            <a:spLocks noChangeArrowheads="1"/>
          </p:cNvSpPr>
          <p:nvPr/>
        </p:nvSpPr>
        <p:spPr bwMode="auto">
          <a:xfrm>
            <a:off x="2286000" y="2967038"/>
            <a:ext cx="685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a:solidFill>
                  <a:srgbClr val="000000"/>
                </a:solidFill>
                <a:latin typeface="Arial" charset="0"/>
                <a:cs typeface="Arial" charset="0"/>
                <a:sym typeface="Symbol" pitchFamily="18" charset="2"/>
              </a:rPr>
              <a:t>2p</a:t>
            </a:r>
            <a:endParaRPr lang="en-US" sz="2400">
              <a:solidFill>
                <a:srgbClr val="000000"/>
              </a:solidFill>
              <a:latin typeface="Arial" charset="0"/>
              <a:cs typeface="Arial" charset="0"/>
            </a:endParaRPr>
          </a:p>
        </p:txBody>
      </p:sp>
      <p:sp>
        <p:nvSpPr>
          <p:cNvPr id="15" name="Up Arrow 14"/>
          <p:cNvSpPr>
            <a:spLocks noChangeArrowheads="1"/>
          </p:cNvSpPr>
          <p:nvPr/>
        </p:nvSpPr>
        <p:spPr bwMode="auto">
          <a:xfrm>
            <a:off x="304800" y="1600200"/>
            <a:ext cx="685800" cy="4267200"/>
          </a:xfrm>
          <a:prstGeom prst="upArrow">
            <a:avLst>
              <a:gd name="adj1" fmla="val 50000"/>
              <a:gd name="adj2" fmla="val 50008"/>
            </a:avLst>
          </a:prstGeom>
          <a:solidFill>
            <a:schemeClr val="accent2"/>
          </a:solidFill>
          <a:ln w="25400" algn="ctr">
            <a:solidFill>
              <a:schemeClr val="tx1"/>
            </a:solidFill>
            <a:round/>
            <a:headEnd/>
            <a:tailEnd/>
          </a:ln>
        </p:spPr>
        <p:txBody>
          <a:bodyPr/>
          <a:lstStyle/>
          <a:p>
            <a:r>
              <a:rPr lang="en-US">
                <a:solidFill>
                  <a:srgbClr val="000000"/>
                </a:solidFill>
              </a:rPr>
              <a:t>ENERGY</a:t>
            </a:r>
          </a:p>
        </p:txBody>
      </p:sp>
      <p:cxnSp>
        <p:nvCxnSpPr>
          <p:cNvPr id="17" name="Straight Arrow Connector 16"/>
          <p:cNvCxnSpPr>
            <a:cxnSpLocks noChangeShapeType="1"/>
          </p:cNvCxnSpPr>
          <p:nvPr/>
        </p:nvCxnSpPr>
        <p:spPr bwMode="auto">
          <a:xfrm>
            <a:off x="2286000" y="4038600"/>
            <a:ext cx="1371600" cy="0"/>
          </a:xfrm>
          <a:prstGeom prst="straightConnector1">
            <a:avLst/>
          </a:prstGeom>
          <a:noFill/>
          <a:ln w="25400" algn="ctr">
            <a:solidFill>
              <a:schemeClr val="tx1"/>
            </a:solidFill>
            <a:round/>
            <a:headEnd/>
            <a:tailEnd type="arrow"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Box 17"/>
          <p:cNvSpPr txBox="1">
            <a:spLocks noChangeArrowheads="1"/>
          </p:cNvSpPr>
          <p:nvPr/>
        </p:nvSpPr>
        <p:spPr bwMode="auto">
          <a:xfrm>
            <a:off x="2286000" y="3652838"/>
            <a:ext cx="1524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solidFill>
                  <a:srgbClr val="000000"/>
                </a:solidFill>
              </a:rPr>
              <a:t>excitation</a:t>
            </a:r>
          </a:p>
        </p:txBody>
      </p:sp>
      <p:sp>
        <p:nvSpPr>
          <p:cNvPr id="19" name="Rectangle 18"/>
          <p:cNvSpPr/>
          <p:nvPr/>
        </p:nvSpPr>
        <p:spPr bwMode="auto">
          <a:xfrm>
            <a:off x="3810000" y="4038600"/>
            <a:ext cx="457200" cy="533400"/>
          </a:xfrm>
          <a:prstGeom prst="rect">
            <a:avLst/>
          </a:prstGeom>
          <a:noFill/>
          <a:ln w="25400" cap="flat" cmpd="sng" algn="ctr">
            <a:solidFill>
              <a:schemeClr val="accent4">
                <a:lumMod val="50000"/>
                <a:lumOff val="50000"/>
              </a:schemeClr>
            </a:solidFill>
            <a:prstDash val="solid"/>
            <a:round/>
            <a:headEnd type="none" w="med" len="med"/>
            <a:tailEnd type="none" w="med" len="med"/>
          </a:ln>
          <a:effectLst/>
          <a:extLst/>
        </p:spPr>
        <p:txBody>
          <a:bodyPr/>
          <a:lstStyle/>
          <a:p>
            <a:pPr>
              <a:defRPr/>
            </a:pPr>
            <a:endParaRPr lang="en-US" dirty="0">
              <a:solidFill>
                <a:srgbClr val="000000"/>
              </a:solidFill>
            </a:endParaRPr>
          </a:p>
        </p:txBody>
      </p:sp>
      <p:sp>
        <p:nvSpPr>
          <p:cNvPr id="20" name="Rectangle 19"/>
          <p:cNvSpPr>
            <a:spLocks noChangeArrowheads="1"/>
          </p:cNvSpPr>
          <p:nvPr/>
        </p:nvSpPr>
        <p:spPr bwMode="auto">
          <a:xfrm>
            <a:off x="4267200" y="3200400"/>
            <a:ext cx="457200" cy="533400"/>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1" name="Rectangle 20"/>
          <p:cNvSpPr>
            <a:spLocks noChangeArrowheads="1"/>
          </p:cNvSpPr>
          <p:nvPr/>
        </p:nvSpPr>
        <p:spPr bwMode="auto">
          <a:xfrm>
            <a:off x="4724400" y="2438400"/>
            <a:ext cx="457200" cy="533400"/>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2" name="Rectangle 21"/>
          <p:cNvSpPr>
            <a:spLocks noChangeArrowheads="1"/>
          </p:cNvSpPr>
          <p:nvPr/>
        </p:nvSpPr>
        <p:spPr bwMode="auto">
          <a:xfrm>
            <a:off x="5181600" y="2438400"/>
            <a:ext cx="457200" cy="533400"/>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3" name="Rectangle 22"/>
          <p:cNvSpPr>
            <a:spLocks noChangeArrowheads="1"/>
          </p:cNvSpPr>
          <p:nvPr/>
        </p:nvSpPr>
        <p:spPr bwMode="auto">
          <a:xfrm>
            <a:off x="5638800" y="2438400"/>
            <a:ext cx="457200" cy="533400"/>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4" name="TextBox 23"/>
          <p:cNvSpPr txBox="1">
            <a:spLocks noChangeArrowheads="1"/>
          </p:cNvSpPr>
          <p:nvPr/>
        </p:nvSpPr>
        <p:spPr bwMode="auto">
          <a:xfrm>
            <a:off x="3733800" y="4114800"/>
            <a:ext cx="68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b="1">
                <a:solidFill>
                  <a:srgbClr val="595959"/>
                </a:solidFill>
                <a:sym typeface="Symbol" pitchFamily="18" charset="2"/>
              </a:rPr>
              <a:t></a:t>
            </a:r>
            <a:endParaRPr lang="en-US" sz="2400" b="1">
              <a:solidFill>
                <a:srgbClr val="595959"/>
              </a:solidFill>
            </a:endParaRPr>
          </a:p>
        </p:txBody>
      </p:sp>
      <p:sp>
        <p:nvSpPr>
          <p:cNvPr id="25" name="TextBox 24"/>
          <p:cNvSpPr txBox="1">
            <a:spLocks noChangeArrowheads="1"/>
          </p:cNvSpPr>
          <p:nvPr/>
        </p:nvSpPr>
        <p:spPr bwMode="auto">
          <a:xfrm>
            <a:off x="4191000" y="3276600"/>
            <a:ext cx="68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b="1">
                <a:solidFill>
                  <a:srgbClr val="000000"/>
                </a:solidFill>
                <a:sym typeface="Symbol" pitchFamily="18" charset="2"/>
              </a:rPr>
              <a:t></a:t>
            </a:r>
            <a:endParaRPr lang="en-US" sz="2400" b="1">
              <a:solidFill>
                <a:srgbClr val="000000"/>
              </a:solidFill>
            </a:endParaRPr>
          </a:p>
        </p:txBody>
      </p:sp>
      <p:sp>
        <p:nvSpPr>
          <p:cNvPr id="26" name="TextBox 25"/>
          <p:cNvSpPr txBox="1">
            <a:spLocks noChangeArrowheads="1"/>
          </p:cNvSpPr>
          <p:nvPr/>
        </p:nvSpPr>
        <p:spPr bwMode="auto">
          <a:xfrm>
            <a:off x="3810000" y="4567238"/>
            <a:ext cx="685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a:solidFill>
                  <a:srgbClr val="595959"/>
                </a:solidFill>
                <a:latin typeface="Arial" charset="0"/>
                <a:cs typeface="Arial" charset="0"/>
                <a:sym typeface="Symbol" pitchFamily="18" charset="2"/>
              </a:rPr>
              <a:t>1s</a:t>
            </a:r>
            <a:endParaRPr lang="en-US" sz="2400">
              <a:solidFill>
                <a:srgbClr val="595959"/>
              </a:solidFill>
              <a:latin typeface="Arial" charset="0"/>
              <a:cs typeface="Arial" charset="0"/>
            </a:endParaRPr>
          </a:p>
        </p:txBody>
      </p:sp>
      <p:sp>
        <p:nvSpPr>
          <p:cNvPr id="27" name="TextBox 26"/>
          <p:cNvSpPr txBox="1">
            <a:spLocks noChangeArrowheads="1"/>
          </p:cNvSpPr>
          <p:nvPr/>
        </p:nvSpPr>
        <p:spPr bwMode="auto">
          <a:xfrm>
            <a:off x="4267200" y="3733800"/>
            <a:ext cx="68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a:solidFill>
                  <a:srgbClr val="000000"/>
                </a:solidFill>
                <a:latin typeface="Arial" charset="0"/>
                <a:cs typeface="Arial" charset="0"/>
                <a:sym typeface="Symbol" pitchFamily="18" charset="2"/>
              </a:rPr>
              <a:t>2s</a:t>
            </a:r>
            <a:endParaRPr lang="en-US" sz="2400">
              <a:solidFill>
                <a:srgbClr val="000000"/>
              </a:solidFill>
              <a:latin typeface="Arial" charset="0"/>
              <a:cs typeface="Arial" charset="0"/>
            </a:endParaRPr>
          </a:p>
        </p:txBody>
      </p:sp>
      <p:sp>
        <p:nvSpPr>
          <p:cNvPr id="28" name="TextBox 27"/>
          <p:cNvSpPr txBox="1">
            <a:spLocks noChangeArrowheads="1"/>
          </p:cNvSpPr>
          <p:nvPr/>
        </p:nvSpPr>
        <p:spPr bwMode="auto">
          <a:xfrm>
            <a:off x="5105400" y="2971800"/>
            <a:ext cx="68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a:solidFill>
                  <a:srgbClr val="000000"/>
                </a:solidFill>
                <a:latin typeface="Arial" charset="0"/>
                <a:cs typeface="Arial" charset="0"/>
                <a:sym typeface="Symbol" pitchFamily="18" charset="2"/>
              </a:rPr>
              <a:t>2p</a:t>
            </a:r>
            <a:endParaRPr lang="en-US" sz="2400">
              <a:solidFill>
                <a:srgbClr val="000000"/>
              </a:solidFill>
              <a:latin typeface="Arial" charset="0"/>
              <a:cs typeface="Arial" charset="0"/>
            </a:endParaRPr>
          </a:p>
        </p:txBody>
      </p:sp>
      <p:sp>
        <p:nvSpPr>
          <p:cNvPr id="29" name="TextBox 28"/>
          <p:cNvSpPr txBox="1">
            <a:spLocks noChangeArrowheads="1"/>
          </p:cNvSpPr>
          <p:nvPr/>
        </p:nvSpPr>
        <p:spPr bwMode="auto">
          <a:xfrm>
            <a:off x="4648200" y="2514600"/>
            <a:ext cx="68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b="1">
                <a:solidFill>
                  <a:srgbClr val="000000"/>
                </a:solidFill>
                <a:sym typeface="Symbol" pitchFamily="18" charset="2"/>
              </a:rPr>
              <a:t></a:t>
            </a:r>
            <a:endParaRPr lang="en-US" sz="2400" b="1">
              <a:solidFill>
                <a:srgbClr val="000000"/>
              </a:solidFill>
            </a:endParaRPr>
          </a:p>
        </p:txBody>
      </p:sp>
      <p:cxnSp>
        <p:nvCxnSpPr>
          <p:cNvPr id="30" name="Straight Arrow Connector 29"/>
          <p:cNvCxnSpPr>
            <a:cxnSpLocks noChangeShapeType="1"/>
          </p:cNvCxnSpPr>
          <p:nvPr/>
        </p:nvCxnSpPr>
        <p:spPr bwMode="auto">
          <a:xfrm>
            <a:off x="5638800" y="4038600"/>
            <a:ext cx="1371600" cy="0"/>
          </a:xfrm>
          <a:prstGeom prst="straightConnector1">
            <a:avLst/>
          </a:prstGeom>
          <a:noFill/>
          <a:ln w="25400" algn="ctr">
            <a:solidFill>
              <a:schemeClr val="tx1"/>
            </a:solidFill>
            <a:round/>
            <a:headEnd/>
            <a:tailEnd type="arrow"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TextBox 30"/>
          <p:cNvSpPr txBox="1">
            <a:spLocks noChangeArrowheads="1"/>
          </p:cNvSpPr>
          <p:nvPr/>
        </p:nvSpPr>
        <p:spPr bwMode="auto">
          <a:xfrm>
            <a:off x="5410200" y="3652838"/>
            <a:ext cx="1676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solidFill>
                  <a:srgbClr val="000000"/>
                </a:solidFill>
              </a:rPr>
              <a:t>hybridization</a:t>
            </a:r>
          </a:p>
        </p:txBody>
      </p:sp>
      <p:sp>
        <p:nvSpPr>
          <p:cNvPr id="32" name="Rectangle 31"/>
          <p:cNvSpPr>
            <a:spLocks noChangeArrowheads="1"/>
          </p:cNvSpPr>
          <p:nvPr/>
        </p:nvSpPr>
        <p:spPr bwMode="auto">
          <a:xfrm>
            <a:off x="7086600" y="2890838"/>
            <a:ext cx="457200" cy="533400"/>
          </a:xfrm>
          <a:prstGeom prst="rect">
            <a:avLst/>
          </a:prstGeom>
          <a:noFill/>
          <a:ln w="254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33" name="Rectangle 32"/>
          <p:cNvSpPr>
            <a:spLocks noChangeArrowheads="1"/>
          </p:cNvSpPr>
          <p:nvPr/>
        </p:nvSpPr>
        <p:spPr bwMode="auto">
          <a:xfrm>
            <a:off x="7543800" y="2890838"/>
            <a:ext cx="457200" cy="533400"/>
          </a:xfrm>
          <a:prstGeom prst="rect">
            <a:avLst/>
          </a:prstGeom>
          <a:noFill/>
          <a:ln w="254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34" name="Rectangle 33"/>
          <p:cNvSpPr>
            <a:spLocks noChangeArrowheads="1"/>
          </p:cNvSpPr>
          <p:nvPr/>
        </p:nvSpPr>
        <p:spPr bwMode="auto">
          <a:xfrm>
            <a:off x="8001000" y="2890838"/>
            <a:ext cx="457200" cy="533400"/>
          </a:xfrm>
          <a:prstGeom prst="rect">
            <a:avLst/>
          </a:prstGeom>
          <a:noFill/>
          <a:ln w="254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35" name="TextBox 34"/>
          <p:cNvSpPr txBox="1">
            <a:spLocks noChangeArrowheads="1"/>
          </p:cNvSpPr>
          <p:nvPr/>
        </p:nvSpPr>
        <p:spPr bwMode="auto">
          <a:xfrm>
            <a:off x="7010400" y="2967038"/>
            <a:ext cx="685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b="1">
                <a:solidFill>
                  <a:srgbClr val="000000"/>
                </a:solidFill>
                <a:sym typeface="Symbol" pitchFamily="18" charset="2"/>
              </a:rPr>
              <a:t></a:t>
            </a:r>
            <a:endParaRPr lang="en-US" sz="2400" b="1">
              <a:solidFill>
                <a:srgbClr val="000000"/>
              </a:solidFill>
            </a:endParaRPr>
          </a:p>
        </p:txBody>
      </p:sp>
      <p:sp>
        <p:nvSpPr>
          <p:cNvPr id="36" name="Rectangle 35"/>
          <p:cNvSpPr>
            <a:spLocks noChangeArrowheads="1"/>
          </p:cNvSpPr>
          <p:nvPr/>
        </p:nvSpPr>
        <p:spPr bwMode="auto">
          <a:xfrm>
            <a:off x="8534400" y="2520950"/>
            <a:ext cx="457200" cy="527050"/>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37" name="TextBox 36"/>
          <p:cNvSpPr txBox="1">
            <a:spLocks noChangeArrowheads="1"/>
          </p:cNvSpPr>
          <p:nvPr/>
        </p:nvSpPr>
        <p:spPr bwMode="auto">
          <a:xfrm>
            <a:off x="7467600" y="2967038"/>
            <a:ext cx="685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b="1">
                <a:solidFill>
                  <a:srgbClr val="000000"/>
                </a:solidFill>
                <a:sym typeface="Symbol" pitchFamily="18" charset="2"/>
              </a:rPr>
              <a:t></a:t>
            </a:r>
            <a:endParaRPr lang="en-US" sz="2400" b="1">
              <a:solidFill>
                <a:srgbClr val="000000"/>
              </a:solidFill>
            </a:endParaRPr>
          </a:p>
        </p:txBody>
      </p:sp>
      <p:sp>
        <p:nvSpPr>
          <p:cNvPr id="38" name="TextBox 37"/>
          <p:cNvSpPr txBox="1">
            <a:spLocks noChangeArrowheads="1"/>
          </p:cNvSpPr>
          <p:nvPr/>
        </p:nvSpPr>
        <p:spPr bwMode="auto">
          <a:xfrm>
            <a:off x="6629400" y="3436938"/>
            <a:ext cx="2057400" cy="181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n-US" sz="2400">
                <a:solidFill>
                  <a:srgbClr val="C00000"/>
                </a:solidFill>
                <a:latin typeface="Arial" charset="0"/>
                <a:cs typeface="Arial" charset="0"/>
                <a:sym typeface="Symbol" pitchFamily="18" charset="2"/>
              </a:rPr>
              <a:t>three</a:t>
            </a:r>
            <a:br>
              <a:rPr lang="en-US" sz="2400">
                <a:solidFill>
                  <a:srgbClr val="C00000"/>
                </a:solidFill>
                <a:latin typeface="Arial" charset="0"/>
                <a:cs typeface="Arial" charset="0"/>
                <a:sym typeface="Symbol" pitchFamily="18" charset="2"/>
              </a:rPr>
            </a:br>
            <a:r>
              <a:rPr lang="en-US" sz="4000" b="1">
                <a:solidFill>
                  <a:srgbClr val="C00000"/>
                </a:solidFill>
                <a:latin typeface="Arial" charset="0"/>
                <a:cs typeface="Arial" charset="0"/>
                <a:sym typeface="Symbol" pitchFamily="18" charset="2"/>
              </a:rPr>
              <a:t>sp</a:t>
            </a:r>
            <a:r>
              <a:rPr lang="en-US" sz="4000" b="1" baseline="30000">
                <a:solidFill>
                  <a:srgbClr val="C00000"/>
                </a:solidFill>
                <a:latin typeface="Arial" charset="0"/>
                <a:cs typeface="Arial" charset="0"/>
                <a:sym typeface="Symbol" pitchFamily="18" charset="2"/>
              </a:rPr>
              <a:t>2</a:t>
            </a:r>
            <a:r>
              <a:rPr lang="en-US" sz="2400">
                <a:solidFill>
                  <a:srgbClr val="C00000"/>
                </a:solidFill>
                <a:latin typeface="Arial" charset="0"/>
                <a:cs typeface="Arial" charset="0"/>
                <a:sym typeface="Symbol" pitchFamily="18" charset="2"/>
              </a:rPr>
              <a:t> </a:t>
            </a:r>
          </a:p>
          <a:p>
            <a:pPr algn="ctr"/>
            <a:r>
              <a:rPr lang="en-US" sz="2400">
                <a:solidFill>
                  <a:srgbClr val="C00000"/>
                </a:solidFill>
                <a:latin typeface="Arial" charset="0"/>
                <a:cs typeface="Arial" charset="0"/>
                <a:sym typeface="Symbol" pitchFamily="18" charset="2"/>
              </a:rPr>
              <a:t>hybrid orbitals</a:t>
            </a:r>
            <a:endParaRPr lang="en-US" sz="2400">
              <a:solidFill>
                <a:srgbClr val="C00000"/>
              </a:solidFill>
              <a:latin typeface="Arial" charset="0"/>
              <a:cs typeface="Arial" charset="0"/>
            </a:endParaRPr>
          </a:p>
        </p:txBody>
      </p:sp>
      <p:sp>
        <p:nvSpPr>
          <p:cNvPr id="40" name="TextBox 39"/>
          <p:cNvSpPr txBox="1">
            <a:spLocks noChangeArrowheads="1"/>
          </p:cNvSpPr>
          <p:nvPr/>
        </p:nvSpPr>
        <p:spPr bwMode="auto">
          <a:xfrm>
            <a:off x="2705100" y="293688"/>
            <a:ext cx="24765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3200">
                <a:solidFill>
                  <a:srgbClr val="000000"/>
                </a:solidFill>
              </a:rPr>
              <a:t>B</a:t>
            </a:r>
            <a:br>
              <a:rPr lang="en-US" sz="3200">
                <a:solidFill>
                  <a:srgbClr val="000000"/>
                </a:solidFill>
              </a:rPr>
            </a:br>
            <a:r>
              <a:rPr lang="en-US" sz="3200">
                <a:solidFill>
                  <a:srgbClr val="000000"/>
                </a:solidFill>
              </a:rPr>
              <a:t>1s</a:t>
            </a:r>
            <a:r>
              <a:rPr lang="en-US" sz="3200" baseline="30000">
                <a:solidFill>
                  <a:srgbClr val="000000"/>
                </a:solidFill>
              </a:rPr>
              <a:t>2</a:t>
            </a:r>
            <a:r>
              <a:rPr lang="en-US" sz="3200" u="sng">
                <a:solidFill>
                  <a:srgbClr val="000000"/>
                </a:solidFill>
              </a:rPr>
              <a:t>2s</a:t>
            </a:r>
            <a:r>
              <a:rPr lang="en-US" sz="3200" u="sng" baseline="30000">
                <a:solidFill>
                  <a:srgbClr val="000000"/>
                </a:solidFill>
              </a:rPr>
              <a:t>2</a:t>
            </a:r>
            <a:r>
              <a:rPr lang="en-US" sz="3200" u="sng">
                <a:solidFill>
                  <a:srgbClr val="000000"/>
                </a:solidFill>
              </a:rPr>
              <a:t>2p</a:t>
            </a:r>
            <a:r>
              <a:rPr lang="en-US" sz="3200" u="sng" baseline="30000">
                <a:solidFill>
                  <a:srgbClr val="000000"/>
                </a:solidFill>
              </a:rPr>
              <a:t>1</a:t>
            </a:r>
          </a:p>
        </p:txBody>
      </p:sp>
      <p:sp>
        <p:nvSpPr>
          <p:cNvPr id="53" name="TextBox 52"/>
          <p:cNvSpPr txBox="1">
            <a:spLocks noChangeArrowheads="1"/>
          </p:cNvSpPr>
          <p:nvPr/>
        </p:nvSpPr>
        <p:spPr bwMode="auto">
          <a:xfrm>
            <a:off x="1828800" y="2509838"/>
            <a:ext cx="685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b="1">
                <a:solidFill>
                  <a:srgbClr val="000000"/>
                </a:solidFill>
                <a:sym typeface="Symbol" pitchFamily="18" charset="2"/>
              </a:rPr>
              <a:t></a:t>
            </a:r>
            <a:endParaRPr lang="en-US" sz="2400" b="1">
              <a:solidFill>
                <a:srgbClr val="000000"/>
              </a:solidFill>
            </a:endParaRPr>
          </a:p>
        </p:txBody>
      </p:sp>
      <p:sp>
        <p:nvSpPr>
          <p:cNvPr id="55" name="TextBox 54"/>
          <p:cNvSpPr txBox="1">
            <a:spLocks noChangeArrowheads="1"/>
          </p:cNvSpPr>
          <p:nvPr/>
        </p:nvSpPr>
        <p:spPr bwMode="auto">
          <a:xfrm>
            <a:off x="5105400" y="2514600"/>
            <a:ext cx="68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b="1">
                <a:solidFill>
                  <a:srgbClr val="000000"/>
                </a:solidFill>
                <a:sym typeface="Symbol" pitchFamily="18" charset="2"/>
              </a:rPr>
              <a:t></a:t>
            </a:r>
            <a:endParaRPr lang="en-US" sz="2400" b="1">
              <a:solidFill>
                <a:srgbClr val="000000"/>
              </a:solidFill>
            </a:endParaRPr>
          </a:p>
        </p:txBody>
      </p:sp>
      <p:sp>
        <p:nvSpPr>
          <p:cNvPr id="56" name="TextBox 55"/>
          <p:cNvSpPr txBox="1">
            <a:spLocks noChangeArrowheads="1"/>
          </p:cNvSpPr>
          <p:nvPr/>
        </p:nvSpPr>
        <p:spPr bwMode="auto">
          <a:xfrm>
            <a:off x="7924800" y="2967038"/>
            <a:ext cx="685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b="1">
                <a:solidFill>
                  <a:srgbClr val="000000"/>
                </a:solidFill>
                <a:sym typeface="Symbol" pitchFamily="18" charset="2"/>
              </a:rPr>
              <a:t></a:t>
            </a:r>
            <a:endParaRPr lang="en-US" sz="2400" b="1">
              <a:solidFill>
                <a:srgbClr val="000000"/>
              </a:solidFill>
            </a:endParaRPr>
          </a:p>
        </p:txBody>
      </p:sp>
      <p:sp>
        <p:nvSpPr>
          <p:cNvPr id="41" name="TextBox 40"/>
          <p:cNvSpPr txBox="1">
            <a:spLocks noChangeArrowheads="1"/>
          </p:cNvSpPr>
          <p:nvPr/>
        </p:nvSpPr>
        <p:spPr bwMode="auto">
          <a:xfrm>
            <a:off x="8458200" y="29718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n-US" sz="2400">
                <a:solidFill>
                  <a:srgbClr val="000000"/>
                </a:solidFill>
                <a:latin typeface="Arial" charset="0"/>
                <a:cs typeface="Arial" charset="0"/>
                <a:sym typeface="Symbol" pitchFamily="18" charset="2"/>
              </a:rPr>
              <a:t>2p</a:t>
            </a:r>
            <a:endParaRPr lang="en-US" sz="2400">
              <a:solidFill>
                <a:srgbClr val="000000"/>
              </a:solidFill>
              <a:latin typeface="Arial" charset="0"/>
              <a:cs typeface="Arial" charset="0"/>
            </a:endParaRPr>
          </a:p>
        </p:txBody>
      </p:sp>
      <p:pic>
        <p:nvPicPr>
          <p:cNvPr id="12329" name="Picture 2" descr="http://www.vias.org/genchem/img/valel_bf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3450" y="277813"/>
            <a:ext cx="13144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1"/>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30"/>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p:bldP spid="11" grpId="0"/>
      <p:bldP spid="12" grpId="0"/>
      <p:bldP spid="13" grpId="0"/>
      <p:bldP spid="14" grpId="0"/>
      <p:bldP spid="15" grpId="0" animBg="1"/>
      <p:bldP spid="18" grpId="0"/>
      <p:bldP spid="19" grpId="0" animBg="1"/>
      <p:bldP spid="20" grpId="0" animBg="1"/>
      <p:bldP spid="21" grpId="0" animBg="1"/>
      <p:bldP spid="22" grpId="0" animBg="1"/>
      <p:bldP spid="23" grpId="0" animBg="1"/>
      <p:bldP spid="24" grpId="0"/>
      <p:bldP spid="25" grpId="0"/>
      <p:bldP spid="26" grpId="0"/>
      <p:bldP spid="27" grpId="0"/>
      <p:bldP spid="28" grpId="0"/>
      <p:bldP spid="29" grpId="0"/>
      <p:bldP spid="31" grpId="0"/>
      <p:bldP spid="32" grpId="0" animBg="1"/>
      <p:bldP spid="33" grpId="0" animBg="1"/>
      <p:bldP spid="34" grpId="0" animBg="1"/>
      <p:bldP spid="35" grpId="0"/>
      <p:bldP spid="36" grpId="0" animBg="1"/>
      <p:bldP spid="37" grpId="0"/>
      <p:bldP spid="38" grpId="0"/>
      <p:bldP spid="40" grpId="0"/>
      <p:bldP spid="53" grpId="0"/>
      <p:bldP spid="55" grpId="0"/>
      <p:bldP spid="56" grpId="0"/>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b="1" smtClean="0"/>
              <a:t>BF</a:t>
            </a:r>
            <a:r>
              <a:rPr lang="en-US" b="1" baseline="-25000" smtClean="0"/>
              <a:t>3</a:t>
            </a:r>
            <a:r>
              <a:rPr lang="en-US" b="1" smtClean="0"/>
              <a:t> </a:t>
            </a:r>
            <a:r>
              <a:rPr lang="en-US" b="1" smtClean="0">
                <a:sym typeface="Symbol" pitchFamily="18" charset="2"/>
              </a:rPr>
              <a:t> </a:t>
            </a:r>
            <a:r>
              <a:rPr lang="en-US" b="1" smtClean="0">
                <a:solidFill>
                  <a:srgbClr val="C00000"/>
                </a:solidFill>
              </a:rPr>
              <a:t>sp</a:t>
            </a:r>
            <a:r>
              <a:rPr lang="en-US" b="1" baseline="30000" smtClean="0">
                <a:solidFill>
                  <a:srgbClr val="C00000"/>
                </a:solidFill>
              </a:rPr>
              <a:t>2</a:t>
            </a:r>
            <a:r>
              <a:rPr lang="en-US" b="1" smtClean="0">
                <a:solidFill>
                  <a:srgbClr val="C00000"/>
                </a:solidFill>
              </a:rPr>
              <a:t> hybridization</a:t>
            </a:r>
            <a:endParaRPr lang="en-US" smtClean="0"/>
          </a:p>
        </p:txBody>
      </p:sp>
      <p:pic>
        <p:nvPicPr>
          <p:cNvPr id="13315" name="Picture 2054" descr="sp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981200"/>
            <a:ext cx="8534400" cy="404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b="1" smtClean="0">
                <a:solidFill>
                  <a:srgbClr val="C00000"/>
                </a:solidFill>
              </a:rPr>
              <a:t>sp</a:t>
            </a:r>
            <a:r>
              <a:rPr lang="en-US" b="1" baseline="30000" smtClean="0">
                <a:solidFill>
                  <a:srgbClr val="C00000"/>
                </a:solidFill>
              </a:rPr>
              <a:t>2</a:t>
            </a:r>
            <a:r>
              <a:rPr lang="en-US" b="1" smtClean="0">
                <a:solidFill>
                  <a:srgbClr val="C00000"/>
                </a:solidFill>
              </a:rPr>
              <a:t> hybrid orbitals</a:t>
            </a:r>
            <a:endParaRPr lang="en-US" smtClean="0"/>
          </a:p>
        </p:txBody>
      </p:sp>
      <p:pic>
        <p:nvPicPr>
          <p:cNvPr id="14339" name="Picture 3" descr="f09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874838"/>
            <a:ext cx="7304088" cy="429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title"/>
          </p:nvPr>
        </p:nvSpPr>
        <p:spPr/>
        <p:txBody>
          <a:bodyPr/>
          <a:lstStyle/>
          <a:p>
            <a:r>
              <a:rPr lang="en-US" b="1" smtClean="0"/>
              <a:t>CH</a:t>
            </a:r>
            <a:r>
              <a:rPr lang="en-US" b="1" baseline="-25000" smtClean="0"/>
              <a:t>4</a:t>
            </a:r>
            <a:endParaRPr lang="en-US" smtClean="0"/>
          </a:p>
        </p:txBody>
      </p:sp>
      <p:sp>
        <p:nvSpPr>
          <p:cNvPr id="5" name="Rectangle 4"/>
          <p:cNvSpPr/>
          <p:nvPr/>
        </p:nvSpPr>
        <p:spPr bwMode="auto">
          <a:xfrm>
            <a:off x="990600" y="4038600"/>
            <a:ext cx="457200" cy="533400"/>
          </a:xfrm>
          <a:prstGeom prst="rect">
            <a:avLst/>
          </a:prstGeom>
          <a:noFill/>
          <a:ln w="25400" cap="flat" cmpd="sng" algn="ctr">
            <a:solidFill>
              <a:schemeClr val="accent4">
                <a:lumMod val="50000"/>
                <a:lumOff val="50000"/>
              </a:schemeClr>
            </a:solidFill>
            <a:prstDash val="solid"/>
            <a:round/>
            <a:headEnd type="none" w="med" len="med"/>
            <a:tailEnd type="none" w="med" len="med"/>
          </a:ln>
          <a:effectLst/>
          <a:extLst/>
        </p:spPr>
        <p:txBody>
          <a:bodyPr/>
          <a:lstStyle/>
          <a:p>
            <a:pPr>
              <a:defRPr/>
            </a:pPr>
            <a:endParaRPr lang="en-US" dirty="0">
              <a:solidFill>
                <a:schemeClr val="accent4">
                  <a:lumMod val="65000"/>
                  <a:lumOff val="35000"/>
                </a:schemeClr>
              </a:solidFill>
            </a:endParaRPr>
          </a:p>
        </p:txBody>
      </p:sp>
      <p:sp>
        <p:nvSpPr>
          <p:cNvPr id="6" name="Rectangle 5"/>
          <p:cNvSpPr>
            <a:spLocks noChangeArrowheads="1"/>
          </p:cNvSpPr>
          <p:nvPr/>
        </p:nvSpPr>
        <p:spPr bwMode="auto">
          <a:xfrm>
            <a:off x="1447800" y="3200400"/>
            <a:ext cx="457200" cy="533400"/>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 name="Rectangle 6"/>
          <p:cNvSpPr>
            <a:spLocks noChangeArrowheads="1"/>
          </p:cNvSpPr>
          <p:nvPr/>
        </p:nvSpPr>
        <p:spPr bwMode="auto">
          <a:xfrm>
            <a:off x="1905000" y="2433638"/>
            <a:ext cx="457200" cy="533400"/>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 name="Rectangle 7"/>
          <p:cNvSpPr>
            <a:spLocks noChangeArrowheads="1"/>
          </p:cNvSpPr>
          <p:nvPr/>
        </p:nvSpPr>
        <p:spPr bwMode="auto">
          <a:xfrm>
            <a:off x="2362200" y="2433638"/>
            <a:ext cx="457200" cy="533400"/>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Rectangle 8"/>
          <p:cNvSpPr>
            <a:spLocks noChangeArrowheads="1"/>
          </p:cNvSpPr>
          <p:nvPr/>
        </p:nvSpPr>
        <p:spPr bwMode="auto">
          <a:xfrm>
            <a:off x="2819400" y="2433638"/>
            <a:ext cx="457200" cy="533400"/>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TextBox 9"/>
          <p:cNvSpPr txBox="1"/>
          <p:nvPr/>
        </p:nvSpPr>
        <p:spPr>
          <a:xfrm>
            <a:off x="914400" y="4110038"/>
            <a:ext cx="685800" cy="461962"/>
          </a:xfrm>
          <a:prstGeom prst="rect">
            <a:avLst/>
          </a:prstGeom>
          <a:noFill/>
        </p:spPr>
        <p:txBody>
          <a:bodyPr>
            <a:spAutoFit/>
          </a:bodyPr>
          <a:lstStyle/>
          <a:p>
            <a:pPr>
              <a:defRPr/>
            </a:pPr>
            <a:r>
              <a:rPr lang="en-US" sz="2400" b="1" dirty="0">
                <a:solidFill>
                  <a:schemeClr val="accent4">
                    <a:lumMod val="65000"/>
                    <a:lumOff val="35000"/>
                  </a:schemeClr>
                </a:solidFill>
                <a:sym typeface="Symbol"/>
              </a:rPr>
              <a:t></a:t>
            </a:r>
            <a:endParaRPr lang="en-US" sz="2400" b="1" dirty="0">
              <a:solidFill>
                <a:schemeClr val="accent4">
                  <a:lumMod val="65000"/>
                  <a:lumOff val="35000"/>
                </a:schemeClr>
              </a:solidFill>
            </a:endParaRPr>
          </a:p>
        </p:txBody>
      </p:sp>
      <p:sp>
        <p:nvSpPr>
          <p:cNvPr id="11" name="TextBox 10"/>
          <p:cNvSpPr txBox="1">
            <a:spLocks noChangeArrowheads="1"/>
          </p:cNvSpPr>
          <p:nvPr/>
        </p:nvSpPr>
        <p:spPr bwMode="auto">
          <a:xfrm>
            <a:off x="1371600" y="3276600"/>
            <a:ext cx="68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b="1">
                <a:sym typeface="Symbol" pitchFamily="18" charset="2"/>
              </a:rPr>
              <a:t></a:t>
            </a:r>
            <a:endParaRPr lang="en-US" sz="2400" b="1"/>
          </a:p>
        </p:txBody>
      </p:sp>
      <p:sp>
        <p:nvSpPr>
          <p:cNvPr id="12" name="TextBox 11"/>
          <p:cNvSpPr txBox="1"/>
          <p:nvPr/>
        </p:nvSpPr>
        <p:spPr>
          <a:xfrm>
            <a:off x="990600" y="4567238"/>
            <a:ext cx="685800" cy="461962"/>
          </a:xfrm>
          <a:prstGeom prst="rect">
            <a:avLst/>
          </a:prstGeom>
          <a:noFill/>
        </p:spPr>
        <p:txBody>
          <a:bodyPr>
            <a:spAutoFit/>
          </a:bodyPr>
          <a:lstStyle/>
          <a:p>
            <a:pPr>
              <a:defRPr/>
            </a:pPr>
            <a:r>
              <a:rPr lang="en-US" sz="2400" dirty="0">
                <a:solidFill>
                  <a:schemeClr val="accent4">
                    <a:lumMod val="65000"/>
                    <a:lumOff val="35000"/>
                  </a:schemeClr>
                </a:solidFill>
                <a:latin typeface="Arial" pitchFamily="34" charset="0"/>
                <a:cs typeface="Arial" pitchFamily="34" charset="0"/>
                <a:sym typeface="Symbol"/>
              </a:rPr>
              <a:t>1s</a:t>
            </a:r>
            <a:endParaRPr lang="en-US" sz="2400" dirty="0">
              <a:solidFill>
                <a:schemeClr val="accent4">
                  <a:lumMod val="65000"/>
                  <a:lumOff val="35000"/>
                </a:schemeClr>
              </a:solidFill>
              <a:latin typeface="Arial" pitchFamily="34" charset="0"/>
              <a:cs typeface="Arial" pitchFamily="34" charset="0"/>
            </a:endParaRPr>
          </a:p>
        </p:txBody>
      </p:sp>
      <p:sp>
        <p:nvSpPr>
          <p:cNvPr id="13" name="TextBox 12"/>
          <p:cNvSpPr txBox="1">
            <a:spLocks noChangeArrowheads="1"/>
          </p:cNvSpPr>
          <p:nvPr/>
        </p:nvSpPr>
        <p:spPr bwMode="auto">
          <a:xfrm>
            <a:off x="1447800" y="3733800"/>
            <a:ext cx="68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a:latin typeface="Arial" charset="0"/>
                <a:cs typeface="Arial" charset="0"/>
                <a:sym typeface="Symbol" pitchFamily="18" charset="2"/>
              </a:rPr>
              <a:t>2s</a:t>
            </a:r>
            <a:endParaRPr lang="en-US" sz="2400">
              <a:latin typeface="Arial" charset="0"/>
              <a:cs typeface="Arial" charset="0"/>
            </a:endParaRPr>
          </a:p>
        </p:txBody>
      </p:sp>
      <p:sp>
        <p:nvSpPr>
          <p:cNvPr id="14" name="TextBox 13"/>
          <p:cNvSpPr txBox="1">
            <a:spLocks noChangeArrowheads="1"/>
          </p:cNvSpPr>
          <p:nvPr/>
        </p:nvSpPr>
        <p:spPr bwMode="auto">
          <a:xfrm>
            <a:off x="2286000" y="2967038"/>
            <a:ext cx="685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a:latin typeface="Arial" charset="0"/>
                <a:cs typeface="Arial" charset="0"/>
                <a:sym typeface="Symbol" pitchFamily="18" charset="2"/>
              </a:rPr>
              <a:t>2p</a:t>
            </a:r>
            <a:endParaRPr lang="en-US" sz="2400">
              <a:latin typeface="Arial" charset="0"/>
              <a:cs typeface="Arial" charset="0"/>
            </a:endParaRPr>
          </a:p>
        </p:txBody>
      </p:sp>
      <p:sp>
        <p:nvSpPr>
          <p:cNvPr id="15" name="Up Arrow 14"/>
          <p:cNvSpPr>
            <a:spLocks noChangeArrowheads="1"/>
          </p:cNvSpPr>
          <p:nvPr/>
        </p:nvSpPr>
        <p:spPr bwMode="auto">
          <a:xfrm>
            <a:off x="304800" y="1600200"/>
            <a:ext cx="685800" cy="4267200"/>
          </a:xfrm>
          <a:prstGeom prst="upArrow">
            <a:avLst>
              <a:gd name="adj1" fmla="val 50000"/>
              <a:gd name="adj2" fmla="val 50008"/>
            </a:avLst>
          </a:prstGeom>
          <a:solidFill>
            <a:schemeClr val="accent2"/>
          </a:solidFill>
          <a:ln w="25400" algn="ctr">
            <a:solidFill>
              <a:schemeClr val="tx1"/>
            </a:solidFill>
            <a:round/>
            <a:headEnd/>
            <a:tailEnd/>
          </a:ln>
        </p:spPr>
        <p:txBody>
          <a:bodyPr/>
          <a:lstStyle/>
          <a:p>
            <a:r>
              <a:rPr lang="en-US"/>
              <a:t>ENERGY</a:t>
            </a:r>
          </a:p>
        </p:txBody>
      </p:sp>
      <p:cxnSp>
        <p:nvCxnSpPr>
          <p:cNvPr id="17" name="Straight Arrow Connector 16"/>
          <p:cNvCxnSpPr>
            <a:cxnSpLocks noChangeShapeType="1"/>
          </p:cNvCxnSpPr>
          <p:nvPr/>
        </p:nvCxnSpPr>
        <p:spPr bwMode="auto">
          <a:xfrm>
            <a:off x="2286000" y="4038600"/>
            <a:ext cx="1371600" cy="0"/>
          </a:xfrm>
          <a:prstGeom prst="straightConnector1">
            <a:avLst/>
          </a:prstGeom>
          <a:noFill/>
          <a:ln w="25400" algn="ctr">
            <a:solidFill>
              <a:schemeClr val="tx1"/>
            </a:solidFill>
            <a:round/>
            <a:headEnd/>
            <a:tailEnd type="arrow"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Box 17"/>
          <p:cNvSpPr txBox="1">
            <a:spLocks noChangeArrowheads="1"/>
          </p:cNvSpPr>
          <p:nvPr/>
        </p:nvSpPr>
        <p:spPr bwMode="auto">
          <a:xfrm>
            <a:off x="2286000" y="3652838"/>
            <a:ext cx="1524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t>excitation</a:t>
            </a:r>
          </a:p>
        </p:txBody>
      </p:sp>
      <p:sp>
        <p:nvSpPr>
          <p:cNvPr id="19" name="Rectangle 18"/>
          <p:cNvSpPr/>
          <p:nvPr/>
        </p:nvSpPr>
        <p:spPr bwMode="auto">
          <a:xfrm>
            <a:off x="3810000" y="4038600"/>
            <a:ext cx="457200" cy="533400"/>
          </a:xfrm>
          <a:prstGeom prst="rect">
            <a:avLst/>
          </a:prstGeom>
          <a:noFill/>
          <a:ln w="25400" cap="flat" cmpd="sng" algn="ctr">
            <a:solidFill>
              <a:schemeClr val="accent4">
                <a:lumMod val="50000"/>
                <a:lumOff val="50000"/>
              </a:schemeClr>
            </a:solidFill>
            <a:prstDash val="solid"/>
            <a:round/>
            <a:headEnd type="none" w="med" len="med"/>
            <a:tailEnd type="none" w="med" len="med"/>
          </a:ln>
          <a:effectLst/>
          <a:extLst/>
        </p:spPr>
        <p:txBody>
          <a:bodyPr/>
          <a:lstStyle/>
          <a:p>
            <a:pPr>
              <a:defRPr/>
            </a:pPr>
            <a:endParaRPr lang="en-US" dirty="0"/>
          </a:p>
        </p:txBody>
      </p:sp>
      <p:sp>
        <p:nvSpPr>
          <p:cNvPr id="20" name="Rectangle 19"/>
          <p:cNvSpPr>
            <a:spLocks noChangeArrowheads="1"/>
          </p:cNvSpPr>
          <p:nvPr/>
        </p:nvSpPr>
        <p:spPr bwMode="auto">
          <a:xfrm>
            <a:off x="4267200" y="3200400"/>
            <a:ext cx="457200" cy="533400"/>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Rectangle 20"/>
          <p:cNvSpPr>
            <a:spLocks noChangeArrowheads="1"/>
          </p:cNvSpPr>
          <p:nvPr/>
        </p:nvSpPr>
        <p:spPr bwMode="auto">
          <a:xfrm>
            <a:off x="4724400" y="2438400"/>
            <a:ext cx="457200" cy="533400"/>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Rectangle 21"/>
          <p:cNvSpPr>
            <a:spLocks noChangeArrowheads="1"/>
          </p:cNvSpPr>
          <p:nvPr/>
        </p:nvSpPr>
        <p:spPr bwMode="auto">
          <a:xfrm>
            <a:off x="5181600" y="2438400"/>
            <a:ext cx="457200" cy="533400"/>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Rectangle 22"/>
          <p:cNvSpPr>
            <a:spLocks noChangeArrowheads="1"/>
          </p:cNvSpPr>
          <p:nvPr/>
        </p:nvSpPr>
        <p:spPr bwMode="auto">
          <a:xfrm>
            <a:off x="5638800" y="2438400"/>
            <a:ext cx="457200" cy="533400"/>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TextBox 23"/>
          <p:cNvSpPr txBox="1"/>
          <p:nvPr/>
        </p:nvSpPr>
        <p:spPr>
          <a:xfrm>
            <a:off x="3733800" y="4114800"/>
            <a:ext cx="685800" cy="461963"/>
          </a:xfrm>
          <a:prstGeom prst="rect">
            <a:avLst/>
          </a:prstGeom>
          <a:noFill/>
        </p:spPr>
        <p:txBody>
          <a:bodyPr>
            <a:spAutoFit/>
          </a:bodyPr>
          <a:lstStyle/>
          <a:p>
            <a:pPr>
              <a:defRPr/>
            </a:pPr>
            <a:r>
              <a:rPr lang="en-US" sz="2400" b="1" dirty="0">
                <a:solidFill>
                  <a:schemeClr val="accent4">
                    <a:lumMod val="65000"/>
                    <a:lumOff val="35000"/>
                  </a:schemeClr>
                </a:solidFill>
                <a:sym typeface="Symbol"/>
              </a:rPr>
              <a:t></a:t>
            </a:r>
            <a:endParaRPr lang="en-US" sz="2400" b="1" dirty="0">
              <a:solidFill>
                <a:schemeClr val="accent4">
                  <a:lumMod val="65000"/>
                  <a:lumOff val="35000"/>
                </a:schemeClr>
              </a:solidFill>
            </a:endParaRPr>
          </a:p>
        </p:txBody>
      </p:sp>
      <p:sp>
        <p:nvSpPr>
          <p:cNvPr id="25" name="TextBox 24"/>
          <p:cNvSpPr txBox="1">
            <a:spLocks noChangeArrowheads="1"/>
          </p:cNvSpPr>
          <p:nvPr/>
        </p:nvSpPr>
        <p:spPr bwMode="auto">
          <a:xfrm>
            <a:off x="4191000" y="3276600"/>
            <a:ext cx="68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b="1">
                <a:sym typeface="Symbol" pitchFamily="18" charset="2"/>
              </a:rPr>
              <a:t></a:t>
            </a:r>
            <a:endParaRPr lang="en-US" sz="2400" b="1"/>
          </a:p>
        </p:txBody>
      </p:sp>
      <p:sp>
        <p:nvSpPr>
          <p:cNvPr id="26" name="TextBox 25"/>
          <p:cNvSpPr txBox="1"/>
          <p:nvPr/>
        </p:nvSpPr>
        <p:spPr>
          <a:xfrm>
            <a:off x="3810000" y="4567238"/>
            <a:ext cx="685800" cy="461962"/>
          </a:xfrm>
          <a:prstGeom prst="rect">
            <a:avLst/>
          </a:prstGeom>
          <a:noFill/>
        </p:spPr>
        <p:txBody>
          <a:bodyPr>
            <a:spAutoFit/>
          </a:bodyPr>
          <a:lstStyle/>
          <a:p>
            <a:pPr>
              <a:defRPr/>
            </a:pPr>
            <a:r>
              <a:rPr lang="en-US" sz="2400" dirty="0">
                <a:solidFill>
                  <a:schemeClr val="accent4">
                    <a:lumMod val="65000"/>
                    <a:lumOff val="35000"/>
                  </a:schemeClr>
                </a:solidFill>
                <a:latin typeface="Arial" pitchFamily="34" charset="0"/>
                <a:cs typeface="Arial" pitchFamily="34" charset="0"/>
                <a:sym typeface="Symbol"/>
              </a:rPr>
              <a:t>1s</a:t>
            </a:r>
            <a:endParaRPr lang="en-US" sz="2400" dirty="0">
              <a:solidFill>
                <a:schemeClr val="accent4">
                  <a:lumMod val="65000"/>
                  <a:lumOff val="35000"/>
                </a:schemeClr>
              </a:solidFill>
              <a:latin typeface="Arial" pitchFamily="34" charset="0"/>
              <a:cs typeface="Arial" pitchFamily="34" charset="0"/>
            </a:endParaRPr>
          </a:p>
        </p:txBody>
      </p:sp>
      <p:sp>
        <p:nvSpPr>
          <p:cNvPr id="27" name="TextBox 26"/>
          <p:cNvSpPr txBox="1">
            <a:spLocks noChangeArrowheads="1"/>
          </p:cNvSpPr>
          <p:nvPr/>
        </p:nvSpPr>
        <p:spPr bwMode="auto">
          <a:xfrm>
            <a:off x="4267200" y="3733800"/>
            <a:ext cx="68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a:latin typeface="Arial" charset="0"/>
                <a:cs typeface="Arial" charset="0"/>
                <a:sym typeface="Symbol" pitchFamily="18" charset="2"/>
              </a:rPr>
              <a:t>2s</a:t>
            </a:r>
            <a:endParaRPr lang="en-US" sz="2400">
              <a:latin typeface="Arial" charset="0"/>
              <a:cs typeface="Arial" charset="0"/>
            </a:endParaRPr>
          </a:p>
        </p:txBody>
      </p:sp>
      <p:sp>
        <p:nvSpPr>
          <p:cNvPr id="28" name="TextBox 27"/>
          <p:cNvSpPr txBox="1">
            <a:spLocks noChangeArrowheads="1"/>
          </p:cNvSpPr>
          <p:nvPr/>
        </p:nvSpPr>
        <p:spPr bwMode="auto">
          <a:xfrm>
            <a:off x="5105400" y="2971800"/>
            <a:ext cx="68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a:latin typeface="Arial" charset="0"/>
                <a:cs typeface="Arial" charset="0"/>
                <a:sym typeface="Symbol" pitchFamily="18" charset="2"/>
              </a:rPr>
              <a:t>2p</a:t>
            </a:r>
            <a:endParaRPr lang="en-US" sz="2400">
              <a:latin typeface="Arial" charset="0"/>
              <a:cs typeface="Arial" charset="0"/>
            </a:endParaRPr>
          </a:p>
        </p:txBody>
      </p:sp>
      <p:sp>
        <p:nvSpPr>
          <p:cNvPr id="29" name="TextBox 28"/>
          <p:cNvSpPr txBox="1">
            <a:spLocks noChangeArrowheads="1"/>
          </p:cNvSpPr>
          <p:nvPr/>
        </p:nvSpPr>
        <p:spPr bwMode="auto">
          <a:xfrm>
            <a:off x="4648200" y="2514600"/>
            <a:ext cx="68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b="1">
                <a:sym typeface="Symbol" pitchFamily="18" charset="2"/>
              </a:rPr>
              <a:t></a:t>
            </a:r>
            <a:endParaRPr lang="en-US" sz="2400" b="1"/>
          </a:p>
        </p:txBody>
      </p:sp>
      <p:cxnSp>
        <p:nvCxnSpPr>
          <p:cNvPr id="30" name="Straight Arrow Connector 29"/>
          <p:cNvCxnSpPr>
            <a:cxnSpLocks noChangeShapeType="1"/>
          </p:cNvCxnSpPr>
          <p:nvPr/>
        </p:nvCxnSpPr>
        <p:spPr bwMode="auto">
          <a:xfrm>
            <a:off x="5638800" y="4038600"/>
            <a:ext cx="1371600" cy="0"/>
          </a:xfrm>
          <a:prstGeom prst="straightConnector1">
            <a:avLst/>
          </a:prstGeom>
          <a:noFill/>
          <a:ln w="25400" algn="ctr">
            <a:solidFill>
              <a:schemeClr val="tx1"/>
            </a:solidFill>
            <a:round/>
            <a:headEnd/>
            <a:tailEnd type="arrow"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TextBox 30"/>
          <p:cNvSpPr txBox="1">
            <a:spLocks noChangeArrowheads="1"/>
          </p:cNvSpPr>
          <p:nvPr/>
        </p:nvSpPr>
        <p:spPr bwMode="auto">
          <a:xfrm>
            <a:off x="5410200" y="3652838"/>
            <a:ext cx="1676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t>hybridization</a:t>
            </a:r>
          </a:p>
        </p:txBody>
      </p:sp>
      <p:sp>
        <p:nvSpPr>
          <p:cNvPr id="32" name="Rectangle 31"/>
          <p:cNvSpPr>
            <a:spLocks noChangeArrowheads="1"/>
          </p:cNvSpPr>
          <p:nvPr/>
        </p:nvSpPr>
        <p:spPr bwMode="auto">
          <a:xfrm>
            <a:off x="7086600" y="2890838"/>
            <a:ext cx="457200" cy="533400"/>
          </a:xfrm>
          <a:prstGeom prst="rect">
            <a:avLst/>
          </a:prstGeom>
          <a:noFill/>
          <a:ln w="254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 name="Rectangle 32"/>
          <p:cNvSpPr>
            <a:spLocks noChangeArrowheads="1"/>
          </p:cNvSpPr>
          <p:nvPr/>
        </p:nvSpPr>
        <p:spPr bwMode="auto">
          <a:xfrm>
            <a:off x="7543800" y="2890838"/>
            <a:ext cx="457200" cy="533400"/>
          </a:xfrm>
          <a:prstGeom prst="rect">
            <a:avLst/>
          </a:prstGeom>
          <a:noFill/>
          <a:ln w="254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 name="Rectangle 33"/>
          <p:cNvSpPr>
            <a:spLocks noChangeArrowheads="1"/>
          </p:cNvSpPr>
          <p:nvPr/>
        </p:nvSpPr>
        <p:spPr bwMode="auto">
          <a:xfrm>
            <a:off x="8001000" y="2890838"/>
            <a:ext cx="457200" cy="533400"/>
          </a:xfrm>
          <a:prstGeom prst="rect">
            <a:avLst/>
          </a:prstGeom>
          <a:noFill/>
          <a:ln w="254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 name="TextBox 34"/>
          <p:cNvSpPr txBox="1">
            <a:spLocks noChangeArrowheads="1"/>
          </p:cNvSpPr>
          <p:nvPr/>
        </p:nvSpPr>
        <p:spPr bwMode="auto">
          <a:xfrm>
            <a:off x="7010400" y="2967038"/>
            <a:ext cx="685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b="1">
                <a:sym typeface="Symbol" pitchFamily="18" charset="2"/>
              </a:rPr>
              <a:t></a:t>
            </a:r>
            <a:endParaRPr lang="en-US" sz="2400" b="1"/>
          </a:p>
        </p:txBody>
      </p:sp>
      <p:sp>
        <p:nvSpPr>
          <p:cNvPr id="36" name="Rectangle 35"/>
          <p:cNvSpPr>
            <a:spLocks noChangeArrowheads="1"/>
          </p:cNvSpPr>
          <p:nvPr/>
        </p:nvSpPr>
        <p:spPr bwMode="auto">
          <a:xfrm>
            <a:off x="8458200" y="2890838"/>
            <a:ext cx="457200" cy="528637"/>
          </a:xfrm>
          <a:prstGeom prst="rect">
            <a:avLst/>
          </a:prstGeom>
          <a:noFill/>
          <a:ln w="254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 name="TextBox 36"/>
          <p:cNvSpPr txBox="1">
            <a:spLocks noChangeArrowheads="1"/>
          </p:cNvSpPr>
          <p:nvPr/>
        </p:nvSpPr>
        <p:spPr bwMode="auto">
          <a:xfrm>
            <a:off x="7467600" y="2967038"/>
            <a:ext cx="685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b="1">
                <a:sym typeface="Symbol" pitchFamily="18" charset="2"/>
              </a:rPr>
              <a:t></a:t>
            </a:r>
            <a:endParaRPr lang="en-US" sz="2400" b="1"/>
          </a:p>
        </p:txBody>
      </p:sp>
      <p:sp>
        <p:nvSpPr>
          <p:cNvPr id="38" name="TextBox 37"/>
          <p:cNvSpPr txBox="1">
            <a:spLocks noChangeArrowheads="1"/>
          </p:cNvSpPr>
          <p:nvPr/>
        </p:nvSpPr>
        <p:spPr bwMode="auto">
          <a:xfrm>
            <a:off x="6858000" y="3429000"/>
            <a:ext cx="20574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n-US" sz="2400">
                <a:solidFill>
                  <a:srgbClr val="C00000"/>
                </a:solidFill>
                <a:latin typeface="Arial" charset="0"/>
                <a:cs typeface="Arial" charset="0"/>
                <a:sym typeface="Symbol" pitchFamily="18" charset="2"/>
              </a:rPr>
              <a:t>four</a:t>
            </a:r>
            <a:br>
              <a:rPr lang="en-US" sz="2400">
                <a:solidFill>
                  <a:srgbClr val="C00000"/>
                </a:solidFill>
                <a:latin typeface="Arial" charset="0"/>
                <a:cs typeface="Arial" charset="0"/>
                <a:sym typeface="Symbol" pitchFamily="18" charset="2"/>
              </a:rPr>
            </a:br>
            <a:r>
              <a:rPr lang="en-US" sz="4000" b="1">
                <a:solidFill>
                  <a:srgbClr val="C00000"/>
                </a:solidFill>
                <a:latin typeface="Arial" charset="0"/>
                <a:cs typeface="Arial" charset="0"/>
                <a:sym typeface="Symbol" pitchFamily="18" charset="2"/>
              </a:rPr>
              <a:t>sp</a:t>
            </a:r>
            <a:r>
              <a:rPr lang="en-US" sz="4000" b="1" baseline="30000">
                <a:solidFill>
                  <a:srgbClr val="C00000"/>
                </a:solidFill>
                <a:latin typeface="Arial" charset="0"/>
                <a:cs typeface="Arial" charset="0"/>
                <a:sym typeface="Symbol" pitchFamily="18" charset="2"/>
              </a:rPr>
              <a:t>3</a:t>
            </a:r>
            <a:r>
              <a:rPr lang="en-US" sz="2400">
                <a:solidFill>
                  <a:srgbClr val="C00000"/>
                </a:solidFill>
                <a:latin typeface="Arial" charset="0"/>
                <a:cs typeface="Arial" charset="0"/>
                <a:sym typeface="Symbol" pitchFamily="18" charset="2"/>
              </a:rPr>
              <a:t> </a:t>
            </a:r>
          </a:p>
          <a:p>
            <a:pPr algn="ctr"/>
            <a:r>
              <a:rPr lang="en-US" sz="2400">
                <a:solidFill>
                  <a:srgbClr val="C00000"/>
                </a:solidFill>
                <a:latin typeface="Arial" charset="0"/>
                <a:cs typeface="Arial" charset="0"/>
                <a:sym typeface="Symbol" pitchFamily="18" charset="2"/>
              </a:rPr>
              <a:t>hybrid orbitals</a:t>
            </a:r>
            <a:endParaRPr lang="en-US" sz="2400">
              <a:solidFill>
                <a:srgbClr val="C00000"/>
              </a:solidFill>
              <a:latin typeface="Arial" charset="0"/>
              <a:cs typeface="Arial" charset="0"/>
            </a:endParaRPr>
          </a:p>
        </p:txBody>
      </p:sp>
      <p:sp>
        <p:nvSpPr>
          <p:cNvPr id="40" name="TextBox 39"/>
          <p:cNvSpPr txBox="1">
            <a:spLocks noChangeArrowheads="1"/>
          </p:cNvSpPr>
          <p:nvPr/>
        </p:nvSpPr>
        <p:spPr bwMode="auto">
          <a:xfrm>
            <a:off x="2705100" y="293688"/>
            <a:ext cx="24765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3200"/>
              <a:t>C</a:t>
            </a:r>
            <a:br>
              <a:rPr lang="en-US" sz="3200"/>
            </a:br>
            <a:r>
              <a:rPr lang="en-US" sz="3200"/>
              <a:t>1s</a:t>
            </a:r>
            <a:r>
              <a:rPr lang="en-US" sz="3200" baseline="30000"/>
              <a:t>2</a:t>
            </a:r>
            <a:r>
              <a:rPr lang="en-US" sz="3200" u="sng"/>
              <a:t>2s</a:t>
            </a:r>
            <a:r>
              <a:rPr lang="en-US" sz="3200" u="sng" baseline="30000"/>
              <a:t>2</a:t>
            </a:r>
            <a:r>
              <a:rPr lang="en-US" sz="3200" u="sng"/>
              <a:t>2p</a:t>
            </a:r>
            <a:r>
              <a:rPr lang="en-US" sz="3200" u="sng" baseline="30000"/>
              <a:t>2</a:t>
            </a:r>
          </a:p>
        </p:txBody>
      </p:sp>
      <p:sp>
        <p:nvSpPr>
          <p:cNvPr id="53" name="TextBox 52"/>
          <p:cNvSpPr txBox="1">
            <a:spLocks noChangeArrowheads="1"/>
          </p:cNvSpPr>
          <p:nvPr/>
        </p:nvSpPr>
        <p:spPr bwMode="auto">
          <a:xfrm>
            <a:off x="1828800" y="2509838"/>
            <a:ext cx="685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b="1">
                <a:sym typeface="Symbol" pitchFamily="18" charset="2"/>
              </a:rPr>
              <a:t></a:t>
            </a:r>
            <a:endParaRPr lang="en-US" sz="2400" b="1"/>
          </a:p>
        </p:txBody>
      </p:sp>
      <p:sp>
        <p:nvSpPr>
          <p:cNvPr id="55" name="TextBox 54"/>
          <p:cNvSpPr txBox="1">
            <a:spLocks noChangeArrowheads="1"/>
          </p:cNvSpPr>
          <p:nvPr/>
        </p:nvSpPr>
        <p:spPr bwMode="auto">
          <a:xfrm>
            <a:off x="5105400" y="2514600"/>
            <a:ext cx="68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b="1">
                <a:sym typeface="Symbol" pitchFamily="18" charset="2"/>
              </a:rPr>
              <a:t></a:t>
            </a:r>
            <a:endParaRPr lang="en-US" sz="2400" b="1"/>
          </a:p>
        </p:txBody>
      </p:sp>
      <p:sp>
        <p:nvSpPr>
          <p:cNvPr id="56" name="TextBox 55"/>
          <p:cNvSpPr txBox="1">
            <a:spLocks noChangeArrowheads="1"/>
          </p:cNvSpPr>
          <p:nvPr/>
        </p:nvSpPr>
        <p:spPr bwMode="auto">
          <a:xfrm>
            <a:off x="7924800" y="2967038"/>
            <a:ext cx="685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b="1">
                <a:sym typeface="Symbol" pitchFamily="18" charset="2"/>
              </a:rPr>
              <a:t></a:t>
            </a:r>
            <a:endParaRPr lang="en-US" sz="2400" b="1"/>
          </a:p>
        </p:txBody>
      </p:sp>
      <p:sp>
        <p:nvSpPr>
          <p:cNvPr id="71" name="TextBox 70"/>
          <p:cNvSpPr txBox="1">
            <a:spLocks noChangeArrowheads="1"/>
          </p:cNvSpPr>
          <p:nvPr/>
        </p:nvSpPr>
        <p:spPr bwMode="auto">
          <a:xfrm>
            <a:off x="2286000" y="2514600"/>
            <a:ext cx="68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b="1">
                <a:sym typeface="Symbol" pitchFamily="18" charset="2"/>
              </a:rPr>
              <a:t></a:t>
            </a:r>
            <a:endParaRPr lang="en-US" sz="2400" b="1"/>
          </a:p>
        </p:txBody>
      </p:sp>
      <p:sp>
        <p:nvSpPr>
          <p:cNvPr id="72" name="TextBox 71"/>
          <p:cNvSpPr txBox="1">
            <a:spLocks noChangeArrowheads="1"/>
          </p:cNvSpPr>
          <p:nvPr/>
        </p:nvSpPr>
        <p:spPr bwMode="auto">
          <a:xfrm>
            <a:off x="5562600" y="2514600"/>
            <a:ext cx="68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b="1">
                <a:sym typeface="Symbol" pitchFamily="18" charset="2"/>
              </a:rPr>
              <a:t></a:t>
            </a:r>
            <a:endParaRPr lang="en-US" sz="2400" b="1"/>
          </a:p>
        </p:txBody>
      </p:sp>
      <p:sp>
        <p:nvSpPr>
          <p:cNvPr id="73" name="TextBox 72"/>
          <p:cNvSpPr txBox="1">
            <a:spLocks noChangeArrowheads="1"/>
          </p:cNvSpPr>
          <p:nvPr/>
        </p:nvSpPr>
        <p:spPr bwMode="auto">
          <a:xfrm>
            <a:off x="8382000" y="2971800"/>
            <a:ext cx="68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b="1">
                <a:sym typeface="Symbol" pitchFamily="18" charset="2"/>
              </a:rPr>
              <a:t></a:t>
            </a:r>
            <a:endParaRPr lang="en-US" sz="2400" b="1"/>
          </a:p>
        </p:txBody>
      </p:sp>
      <p:pic>
        <p:nvPicPr>
          <p:cNvPr id="15403" name="Picture 2" descr="http://mcat-review.org/lewis-methan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6075" y="76200"/>
            <a:ext cx="142240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1"/>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72"/>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7"/>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6"/>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30"/>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38"/>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p:bldP spid="11" grpId="0"/>
      <p:bldP spid="12" grpId="0"/>
      <p:bldP spid="13" grpId="0"/>
      <p:bldP spid="14" grpId="0"/>
      <p:bldP spid="15" grpId="0" animBg="1"/>
      <p:bldP spid="18" grpId="0"/>
      <p:bldP spid="19" grpId="0" animBg="1"/>
      <p:bldP spid="20" grpId="0" animBg="1"/>
      <p:bldP spid="21" grpId="0" animBg="1"/>
      <p:bldP spid="22" grpId="0" animBg="1"/>
      <p:bldP spid="23" grpId="0" animBg="1"/>
      <p:bldP spid="24" grpId="0"/>
      <p:bldP spid="25" grpId="0"/>
      <p:bldP spid="26" grpId="0"/>
      <p:bldP spid="27" grpId="0"/>
      <p:bldP spid="28" grpId="0"/>
      <p:bldP spid="29" grpId="0"/>
      <p:bldP spid="31" grpId="0"/>
      <p:bldP spid="32" grpId="0" animBg="1"/>
      <p:bldP spid="33" grpId="0" animBg="1"/>
      <p:bldP spid="34" grpId="0" animBg="1"/>
      <p:bldP spid="35" grpId="0"/>
      <p:bldP spid="36" grpId="0" animBg="1"/>
      <p:bldP spid="37" grpId="0"/>
      <p:bldP spid="38" grpId="0"/>
      <p:bldP spid="40" grpId="0"/>
      <p:bldP spid="53" grpId="0"/>
      <p:bldP spid="55" grpId="0"/>
      <p:bldP spid="56" grpId="0"/>
      <p:bldP spid="71" grpId="0"/>
      <p:bldP spid="72" grpId="0"/>
      <p:bldP spid="7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6" descr="sp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09800"/>
            <a:ext cx="8467725" cy="336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itle 3"/>
          <p:cNvSpPr txBox="1">
            <a:spLocks/>
          </p:cNvSpPr>
          <p:nvPr/>
        </p:nvSpPr>
        <p:spPr bwMode="auto">
          <a:xfrm>
            <a:off x="457200" y="307975"/>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4400" b="1">
                <a:solidFill>
                  <a:schemeClr val="tx2"/>
                </a:solidFill>
                <a:latin typeface="Garamond" pitchFamily="18" charset="0"/>
              </a:rPr>
              <a:t>CH</a:t>
            </a:r>
            <a:r>
              <a:rPr lang="en-US" sz="4400" b="1" baseline="-25000">
                <a:solidFill>
                  <a:schemeClr val="tx2"/>
                </a:solidFill>
                <a:latin typeface="Garamond" pitchFamily="18" charset="0"/>
              </a:rPr>
              <a:t>4</a:t>
            </a:r>
            <a:r>
              <a:rPr lang="en-US" sz="4400" b="1">
                <a:solidFill>
                  <a:schemeClr val="tx2"/>
                </a:solidFill>
                <a:latin typeface="Garamond" pitchFamily="18" charset="0"/>
              </a:rPr>
              <a:t> </a:t>
            </a:r>
            <a:r>
              <a:rPr lang="en-US" sz="4400" b="1">
                <a:solidFill>
                  <a:schemeClr val="tx2"/>
                </a:solidFill>
                <a:latin typeface="Garamond" pitchFamily="18" charset="0"/>
                <a:sym typeface="Symbol" pitchFamily="18" charset="2"/>
              </a:rPr>
              <a:t> </a:t>
            </a:r>
            <a:r>
              <a:rPr lang="en-US" sz="4400" b="1">
                <a:solidFill>
                  <a:srgbClr val="C00000"/>
                </a:solidFill>
                <a:latin typeface="Garamond" pitchFamily="18" charset="0"/>
              </a:rPr>
              <a:t>sp</a:t>
            </a:r>
            <a:r>
              <a:rPr lang="en-US" sz="4400" b="1" baseline="30000">
                <a:solidFill>
                  <a:srgbClr val="C00000"/>
                </a:solidFill>
                <a:latin typeface="Garamond" pitchFamily="18" charset="0"/>
              </a:rPr>
              <a:t>3</a:t>
            </a:r>
            <a:r>
              <a:rPr lang="en-US" sz="4400" b="1">
                <a:solidFill>
                  <a:srgbClr val="C00000"/>
                </a:solidFill>
                <a:latin typeface="Garamond" pitchFamily="18" charset="0"/>
              </a:rPr>
              <a:t> hybridization</a:t>
            </a:r>
            <a:endParaRPr lang="en-US" sz="4400">
              <a:solidFill>
                <a:srgbClr val="C00000"/>
              </a:solidFill>
              <a:latin typeface="Garamond"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026" descr="FG10_1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5000" y="1524000"/>
            <a:ext cx="5257800"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itle 3"/>
          <p:cNvSpPr>
            <a:spLocks noGrp="1"/>
          </p:cNvSpPr>
          <p:nvPr>
            <p:ph type="title"/>
          </p:nvPr>
        </p:nvSpPr>
        <p:spPr/>
        <p:txBody>
          <a:bodyPr/>
          <a:lstStyle/>
          <a:p>
            <a:r>
              <a:rPr lang="en-US" b="1" smtClean="0"/>
              <a:t>CH</a:t>
            </a:r>
            <a:r>
              <a:rPr lang="en-US" b="1" baseline="-25000" smtClean="0"/>
              <a:t>4 </a:t>
            </a:r>
            <a:r>
              <a:rPr lang="en-US" b="1" smtClean="0">
                <a:sym typeface="Symbol" pitchFamily="18" charset="2"/>
              </a:rPr>
              <a:t> </a:t>
            </a:r>
            <a:r>
              <a:rPr lang="en-US" b="1" smtClean="0">
                <a:solidFill>
                  <a:srgbClr val="C00000"/>
                </a:solidFill>
              </a:rPr>
              <a:t>sp</a:t>
            </a:r>
            <a:r>
              <a:rPr lang="en-US" b="1" baseline="30000" smtClean="0">
                <a:solidFill>
                  <a:srgbClr val="C00000"/>
                </a:solidFill>
              </a:rPr>
              <a:t>3</a:t>
            </a:r>
            <a:r>
              <a:rPr lang="en-US" b="1" smtClean="0">
                <a:solidFill>
                  <a:srgbClr val="C00000"/>
                </a:solidFill>
              </a:rPr>
              <a:t> hybridization</a:t>
            </a:r>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p:txBody>
          <a:bodyPr/>
          <a:lstStyle/>
          <a:p>
            <a:r>
              <a:rPr lang="en-US" b="1" smtClean="0">
                <a:solidFill>
                  <a:srgbClr val="C00000"/>
                </a:solidFill>
              </a:rPr>
              <a:t>sp</a:t>
            </a:r>
            <a:r>
              <a:rPr lang="en-US" b="1" baseline="30000" smtClean="0">
                <a:solidFill>
                  <a:srgbClr val="C00000"/>
                </a:solidFill>
              </a:rPr>
              <a:t>3</a:t>
            </a:r>
            <a:r>
              <a:rPr lang="en-US" b="1" smtClean="0">
                <a:solidFill>
                  <a:srgbClr val="C00000"/>
                </a:solidFill>
              </a:rPr>
              <a:t> hybrid orbitals</a:t>
            </a:r>
            <a:endParaRPr lang="en-US" smtClean="0"/>
          </a:p>
        </p:txBody>
      </p:sp>
      <p:pic>
        <p:nvPicPr>
          <p:cNvPr id="18435" name="Picture 5" descr="f09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51025"/>
            <a:ext cx="7304088" cy="409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title"/>
          </p:nvPr>
        </p:nvSpPr>
        <p:spPr/>
        <p:txBody>
          <a:bodyPr/>
          <a:lstStyle/>
          <a:p>
            <a:r>
              <a:rPr lang="en-US" b="1" smtClean="0">
                <a:solidFill>
                  <a:srgbClr val="C00000"/>
                </a:solidFill>
              </a:rPr>
              <a:t>sp</a:t>
            </a:r>
            <a:r>
              <a:rPr lang="en-US" b="1" baseline="30000" smtClean="0">
                <a:solidFill>
                  <a:srgbClr val="C00000"/>
                </a:solidFill>
              </a:rPr>
              <a:t>3</a:t>
            </a:r>
            <a:r>
              <a:rPr lang="en-US" b="1" smtClean="0">
                <a:solidFill>
                  <a:srgbClr val="C00000"/>
                </a:solidFill>
              </a:rPr>
              <a:t> hybrid orbitals</a:t>
            </a:r>
            <a:endParaRPr lang="en-US" smtClean="0"/>
          </a:p>
        </p:txBody>
      </p:sp>
      <p:pic>
        <p:nvPicPr>
          <p:cNvPr id="19459" name="Picture 1034" descr="bl09fg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1663" y="1530350"/>
            <a:ext cx="4986337" cy="517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p:cNvSpPr>
            <a:spLocks noGrp="1"/>
          </p:cNvSpPr>
          <p:nvPr>
            <p:ph type="title"/>
          </p:nvPr>
        </p:nvSpPr>
        <p:spPr/>
        <p:txBody>
          <a:bodyPr/>
          <a:lstStyle/>
          <a:p>
            <a:r>
              <a:rPr lang="en-US" b="1" smtClean="0"/>
              <a:t>H</a:t>
            </a:r>
            <a:r>
              <a:rPr lang="en-US" b="1" baseline="-25000" smtClean="0"/>
              <a:t>2</a:t>
            </a:r>
            <a:r>
              <a:rPr lang="en-US" b="1" smtClean="0"/>
              <a:t>O</a:t>
            </a:r>
            <a:endParaRPr lang="en-US" smtClean="0"/>
          </a:p>
        </p:txBody>
      </p:sp>
      <p:sp>
        <p:nvSpPr>
          <p:cNvPr id="5" name="Rectangle 4"/>
          <p:cNvSpPr/>
          <p:nvPr/>
        </p:nvSpPr>
        <p:spPr bwMode="auto">
          <a:xfrm>
            <a:off x="990600" y="4038600"/>
            <a:ext cx="457200" cy="533400"/>
          </a:xfrm>
          <a:prstGeom prst="rect">
            <a:avLst/>
          </a:prstGeom>
          <a:noFill/>
          <a:ln w="25400" cap="flat" cmpd="sng" algn="ctr">
            <a:solidFill>
              <a:schemeClr val="accent4">
                <a:lumMod val="50000"/>
                <a:lumOff val="50000"/>
              </a:schemeClr>
            </a:solidFill>
            <a:prstDash val="solid"/>
            <a:round/>
            <a:headEnd type="none" w="med" len="med"/>
            <a:tailEnd type="none" w="med" len="med"/>
          </a:ln>
          <a:effectLst/>
          <a:extLst/>
        </p:spPr>
        <p:txBody>
          <a:bodyPr/>
          <a:lstStyle/>
          <a:p>
            <a:pPr>
              <a:defRPr/>
            </a:pPr>
            <a:endParaRPr lang="en-US" dirty="0">
              <a:solidFill>
                <a:srgbClr val="000000">
                  <a:lumMod val="65000"/>
                  <a:lumOff val="35000"/>
                </a:srgbClr>
              </a:solidFill>
            </a:endParaRPr>
          </a:p>
        </p:txBody>
      </p:sp>
      <p:sp>
        <p:nvSpPr>
          <p:cNvPr id="6" name="Rectangle 5"/>
          <p:cNvSpPr>
            <a:spLocks noChangeArrowheads="1"/>
          </p:cNvSpPr>
          <p:nvPr/>
        </p:nvSpPr>
        <p:spPr bwMode="auto">
          <a:xfrm>
            <a:off x="1447800" y="3200400"/>
            <a:ext cx="457200" cy="533400"/>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7" name="Rectangle 6"/>
          <p:cNvSpPr>
            <a:spLocks noChangeArrowheads="1"/>
          </p:cNvSpPr>
          <p:nvPr/>
        </p:nvSpPr>
        <p:spPr bwMode="auto">
          <a:xfrm>
            <a:off x="1905000" y="2433638"/>
            <a:ext cx="457200" cy="533400"/>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8" name="Rectangle 7"/>
          <p:cNvSpPr>
            <a:spLocks noChangeArrowheads="1"/>
          </p:cNvSpPr>
          <p:nvPr/>
        </p:nvSpPr>
        <p:spPr bwMode="auto">
          <a:xfrm>
            <a:off x="2362200" y="2433638"/>
            <a:ext cx="457200" cy="533400"/>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9" name="Rectangle 8"/>
          <p:cNvSpPr>
            <a:spLocks noChangeArrowheads="1"/>
          </p:cNvSpPr>
          <p:nvPr/>
        </p:nvSpPr>
        <p:spPr bwMode="auto">
          <a:xfrm>
            <a:off x="2819400" y="2433638"/>
            <a:ext cx="457200" cy="533400"/>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10" name="TextBox 9"/>
          <p:cNvSpPr txBox="1">
            <a:spLocks noChangeArrowheads="1"/>
          </p:cNvSpPr>
          <p:nvPr/>
        </p:nvSpPr>
        <p:spPr bwMode="auto">
          <a:xfrm>
            <a:off x="914400" y="4110038"/>
            <a:ext cx="685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b="1">
                <a:solidFill>
                  <a:srgbClr val="595959"/>
                </a:solidFill>
                <a:sym typeface="Symbol" pitchFamily="18" charset="2"/>
              </a:rPr>
              <a:t></a:t>
            </a:r>
            <a:endParaRPr lang="en-US" sz="2400" b="1">
              <a:solidFill>
                <a:srgbClr val="595959"/>
              </a:solidFill>
            </a:endParaRPr>
          </a:p>
        </p:txBody>
      </p:sp>
      <p:sp>
        <p:nvSpPr>
          <p:cNvPr id="11" name="TextBox 10"/>
          <p:cNvSpPr txBox="1">
            <a:spLocks noChangeArrowheads="1"/>
          </p:cNvSpPr>
          <p:nvPr/>
        </p:nvSpPr>
        <p:spPr bwMode="auto">
          <a:xfrm>
            <a:off x="1371600" y="3276600"/>
            <a:ext cx="68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b="1">
                <a:solidFill>
                  <a:srgbClr val="000000"/>
                </a:solidFill>
                <a:sym typeface="Symbol" pitchFamily="18" charset="2"/>
              </a:rPr>
              <a:t></a:t>
            </a:r>
            <a:endParaRPr lang="en-US" sz="2400" b="1">
              <a:solidFill>
                <a:srgbClr val="000000"/>
              </a:solidFill>
            </a:endParaRPr>
          </a:p>
        </p:txBody>
      </p:sp>
      <p:sp>
        <p:nvSpPr>
          <p:cNvPr id="12" name="TextBox 11"/>
          <p:cNvSpPr txBox="1">
            <a:spLocks noChangeArrowheads="1"/>
          </p:cNvSpPr>
          <p:nvPr/>
        </p:nvSpPr>
        <p:spPr bwMode="auto">
          <a:xfrm>
            <a:off x="990600" y="4567238"/>
            <a:ext cx="685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a:solidFill>
                  <a:srgbClr val="595959"/>
                </a:solidFill>
                <a:latin typeface="Arial" charset="0"/>
                <a:cs typeface="Arial" charset="0"/>
                <a:sym typeface="Symbol" pitchFamily="18" charset="2"/>
              </a:rPr>
              <a:t>1s</a:t>
            </a:r>
            <a:endParaRPr lang="en-US" sz="2400">
              <a:solidFill>
                <a:srgbClr val="595959"/>
              </a:solidFill>
              <a:latin typeface="Arial" charset="0"/>
              <a:cs typeface="Arial" charset="0"/>
            </a:endParaRPr>
          </a:p>
        </p:txBody>
      </p:sp>
      <p:sp>
        <p:nvSpPr>
          <p:cNvPr id="13" name="TextBox 12"/>
          <p:cNvSpPr txBox="1">
            <a:spLocks noChangeArrowheads="1"/>
          </p:cNvSpPr>
          <p:nvPr/>
        </p:nvSpPr>
        <p:spPr bwMode="auto">
          <a:xfrm>
            <a:off x="1447800" y="3733800"/>
            <a:ext cx="68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a:solidFill>
                  <a:srgbClr val="000000"/>
                </a:solidFill>
                <a:latin typeface="Arial" charset="0"/>
                <a:cs typeface="Arial" charset="0"/>
                <a:sym typeface="Symbol" pitchFamily="18" charset="2"/>
              </a:rPr>
              <a:t>2s</a:t>
            </a:r>
            <a:endParaRPr lang="en-US" sz="2400">
              <a:solidFill>
                <a:srgbClr val="000000"/>
              </a:solidFill>
              <a:latin typeface="Arial" charset="0"/>
              <a:cs typeface="Arial" charset="0"/>
            </a:endParaRPr>
          </a:p>
        </p:txBody>
      </p:sp>
      <p:sp>
        <p:nvSpPr>
          <p:cNvPr id="14" name="TextBox 13"/>
          <p:cNvSpPr txBox="1">
            <a:spLocks noChangeArrowheads="1"/>
          </p:cNvSpPr>
          <p:nvPr/>
        </p:nvSpPr>
        <p:spPr bwMode="auto">
          <a:xfrm>
            <a:off x="2286000" y="2967038"/>
            <a:ext cx="685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a:solidFill>
                  <a:srgbClr val="000000"/>
                </a:solidFill>
                <a:latin typeface="Arial" charset="0"/>
                <a:cs typeface="Arial" charset="0"/>
                <a:sym typeface="Symbol" pitchFamily="18" charset="2"/>
              </a:rPr>
              <a:t>2p</a:t>
            </a:r>
            <a:endParaRPr lang="en-US" sz="2400">
              <a:solidFill>
                <a:srgbClr val="000000"/>
              </a:solidFill>
              <a:latin typeface="Arial" charset="0"/>
              <a:cs typeface="Arial" charset="0"/>
            </a:endParaRPr>
          </a:p>
        </p:txBody>
      </p:sp>
      <p:sp>
        <p:nvSpPr>
          <p:cNvPr id="15" name="Up Arrow 14"/>
          <p:cNvSpPr>
            <a:spLocks noChangeArrowheads="1"/>
          </p:cNvSpPr>
          <p:nvPr/>
        </p:nvSpPr>
        <p:spPr bwMode="auto">
          <a:xfrm>
            <a:off x="304800" y="1600200"/>
            <a:ext cx="685800" cy="4267200"/>
          </a:xfrm>
          <a:prstGeom prst="upArrow">
            <a:avLst>
              <a:gd name="adj1" fmla="val 50000"/>
              <a:gd name="adj2" fmla="val 50008"/>
            </a:avLst>
          </a:prstGeom>
          <a:solidFill>
            <a:schemeClr val="accent2"/>
          </a:solidFill>
          <a:ln w="25400" algn="ctr">
            <a:solidFill>
              <a:schemeClr val="tx1"/>
            </a:solidFill>
            <a:round/>
            <a:headEnd/>
            <a:tailEnd/>
          </a:ln>
        </p:spPr>
        <p:txBody>
          <a:bodyPr/>
          <a:lstStyle/>
          <a:p>
            <a:r>
              <a:rPr lang="en-US">
                <a:solidFill>
                  <a:srgbClr val="000000"/>
                </a:solidFill>
              </a:rPr>
              <a:t>ENERGY</a:t>
            </a:r>
          </a:p>
        </p:txBody>
      </p:sp>
      <p:cxnSp>
        <p:nvCxnSpPr>
          <p:cNvPr id="30" name="Straight Arrow Connector 29"/>
          <p:cNvCxnSpPr>
            <a:cxnSpLocks noChangeShapeType="1"/>
          </p:cNvCxnSpPr>
          <p:nvPr/>
        </p:nvCxnSpPr>
        <p:spPr bwMode="auto">
          <a:xfrm>
            <a:off x="3733800" y="4038600"/>
            <a:ext cx="1371600" cy="0"/>
          </a:xfrm>
          <a:prstGeom prst="straightConnector1">
            <a:avLst/>
          </a:prstGeom>
          <a:noFill/>
          <a:ln w="25400" algn="ctr">
            <a:solidFill>
              <a:schemeClr val="tx1"/>
            </a:solidFill>
            <a:round/>
            <a:headEnd/>
            <a:tailEnd type="arrow"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TextBox 30"/>
          <p:cNvSpPr txBox="1">
            <a:spLocks noChangeArrowheads="1"/>
          </p:cNvSpPr>
          <p:nvPr/>
        </p:nvSpPr>
        <p:spPr bwMode="auto">
          <a:xfrm>
            <a:off x="3505200" y="3652838"/>
            <a:ext cx="1676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solidFill>
                  <a:srgbClr val="000000"/>
                </a:solidFill>
              </a:rPr>
              <a:t>hybridization</a:t>
            </a:r>
          </a:p>
        </p:txBody>
      </p:sp>
      <p:sp>
        <p:nvSpPr>
          <p:cNvPr id="32" name="Rectangle 31"/>
          <p:cNvSpPr>
            <a:spLocks noChangeArrowheads="1"/>
          </p:cNvSpPr>
          <p:nvPr/>
        </p:nvSpPr>
        <p:spPr bwMode="auto">
          <a:xfrm>
            <a:off x="5867400" y="2890838"/>
            <a:ext cx="457200" cy="533400"/>
          </a:xfrm>
          <a:prstGeom prst="rect">
            <a:avLst/>
          </a:prstGeom>
          <a:noFill/>
          <a:ln w="254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33" name="Rectangle 32"/>
          <p:cNvSpPr>
            <a:spLocks noChangeArrowheads="1"/>
          </p:cNvSpPr>
          <p:nvPr/>
        </p:nvSpPr>
        <p:spPr bwMode="auto">
          <a:xfrm>
            <a:off x="6324600" y="2890838"/>
            <a:ext cx="457200" cy="533400"/>
          </a:xfrm>
          <a:prstGeom prst="rect">
            <a:avLst/>
          </a:prstGeom>
          <a:noFill/>
          <a:ln w="254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34" name="Rectangle 33"/>
          <p:cNvSpPr>
            <a:spLocks noChangeArrowheads="1"/>
          </p:cNvSpPr>
          <p:nvPr/>
        </p:nvSpPr>
        <p:spPr bwMode="auto">
          <a:xfrm>
            <a:off x="6781800" y="2890838"/>
            <a:ext cx="457200" cy="533400"/>
          </a:xfrm>
          <a:prstGeom prst="rect">
            <a:avLst/>
          </a:prstGeom>
          <a:noFill/>
          <a:ln w="254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35" name="TextBox 34"/>
          <p:cNvSpPr txBox="1">
            <a:spLocks noChangeArrowheads="1"/>
          </p:cNvSpPr>
          <p:nvPr/>
        </p:nvSpPr>
        <p:spPr bwMode="auto">
          <a:xfrm>
            <a:off x="5791200" y="2967038"/>
            <a:ext cx="685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b="1">
                <a:solidFill>
                  <a:srgbClr val="000000"/>
                </a:solidFill>
                <a:sym typeface="Symbol" pitchFamily="18" charset="2"/>
              </a:rPr>
              <a:t></a:t>
            </a:r>
            <a:endParaRPr lang="en-US" sz="2400" b="1">
              <a:solidFill>
                <a:srgbClr val="000000"/>
              </a:solidFill>
            </a:endParaRPr>
          </a:p>
        </p:txBody>
      </p:sp>
      <p:sp>
        <p:nvSpPr>
          <p:cNvPr id="36" name="Rectangle 35"/>
          <p:cNvSpPr>
            <a:spLocks noChangeArrowheads="1"/>
          </p:cNvSpPr>
          <p:nvPr/>
        </p:nvSpPr>
        <p:spPr bwMode="auto">
          <a:xfrm>
            <a:off x="7239000" y="2890838"/>
            <a:ext cx="457200" cy="528637"/>
          </a:xfrm>
          <a:prstGeom prst="rect">
            <a:avLst/>
          </a:prstGeom>
          <a:noFill/>
          <a:ln w="254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37" name="TextBox 36"/>
          <p:cNvSpPr txBox="1">
            <a:spLocks noChangeArrowheads="1"/>
          </p:cNvSpPr>
          <p:nvPr/>
        </p:nvSpPr>
        <p:spPr bwMode="auto">
          <a:xfrm>
            <a:off x="6248400" y="2967038"/>
            <a:ext cx="685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b="1">
                <a:solidFill>
                  <a:srgbClr val="000000"/>
                </a:solidFill>
                <a:sym typeface="Symbol" pitchFamily="18" charset="2"/>
              </a:rPr>
              <a:t></a:t>
            </a:r>
            <a:endParaRPr lang="en-US" sz="2400" b="1">
              <a:solidFill>
                <a:srgbClr val="000000"/>
              </a:solidFill>
            </a:endParaRPr>
          </a:p>
        </p:txBody>
      </p:sp>
      <p:sp>
        <p:nvSpPr>
          <p:cNvPr id="38" name="TextBox 37"/>
          <p:cNvSpPr txBox="1">
            <a:spLocks noChangeArrowheads="1"/>
          </p:cNvSpPr>
          <p:nvPr/>
        </p:nvSpPr>
        <p:spPr bwMode="auto">
          <a:xfrm>
            <a:off x="5638800" y="3429000"/>
            <a:ext cx="20574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n-US" sz="2400">
                <a:solidFill>
                  <a:srgbClr val="C00000"/>
                </a:solidFill>
                <a:latin typeface="Arial" charset="0"/>
                <a:cs typeface="Arial" charset="0"/>
                <a:sym typeface="Symbol" pitchFamily="18" charset="2"/>
              </a:rPr>
              <a:t>four</a:t>
            </a:r>
            <a:br>
              <a:rPr lang="en-US" sz="2400">
                <a:solidFill>
                  <a:srgbClr val="C00000"/>
                </a:solidFill>
                <a:latin typeface="Arial" charset="0"/>
                <a:cs typeface="Arial" charset="0"/>
                <a:sym typeface="Symbol" pitchFamily="18" charset="2"/>
              </a:rPr>
            </a:br>
            <a:r>
              <a:rPr lang="en-US" sz="4000" b="1">
                <a:solidFill>
                  <a:srgbClr val="C00000"/>
                </a:solidFill>
                <a:latin typeface="Arial" charset="0"/>
                <a:cs typeface="Arial" charset="0"/>
                <a:sym typeface="Symbol" pitchFamily="18" charset="2"/>
              </a:rPr>
              <a:t>sp</a:t>
            </a:r>
            <a:r>
              <a:rPr lang="en-US" sz="4000" b="1" baseline="30000">
                <a:solidFill>
                  <a:srgbClr val="C00000"/>
                </a:solidFill>
                <a:latin typeface="Arial" charset="0"/>
                <a:cs typeface="Arial" charset="0"/>
                <a:sym typeface="Symbol" pitchFamily="18" charset="2"/>
              </a:rPr>
              <a:t>3</a:t>
            </a:r>
            <a:r>
              <a:rPr lang="en-US" sz="2400">
                <a:solidFill>
                  <a:srgbClr val="C00000"/>
                </a:solidFill>
                <a:latin typeface="Arial" charset="0"/>
                <a:cs typeface="Arial" charset="0"/>
                <a:sym typeface="Symbol" pitchFamily="18" charset="2"/>
              </a:rPr>
              <a:t> </a:t>
            </a:r>
          </a:p>
          <a:p>
            <a:pPr algn="ctr"/>
            <a:r>
              <a:rPr lang="en-US" sz="2400">
                <a:solidFill>
                  <a:srgbClr val="C00000"/>
                </a:solidFill>
                <a:latin typeface="Arial" charset="0"/>
                <a:cs typeface="Arial" charset="0"/>
                <a:sym typeface="Symbol" pitchFamily="18" charset="2"/>
              </a:rPr>
              <a:t>hybrid orbitals</a:t>
            </a:r>
            <a:endParaRPr lang="en-US" sz="2400">
              <a:solidFill>
                <a:srgbClr val="C00000"/>
              </a:solidFill>
              <a:latin typeface="Arial" charset="0"/>
              <a:cs typeface="Arial" charset="0"/>
            </a:endParaRPr>
          </a:p>
        </p:txBody>
      </p:sp>
      <p:sp>
        <p:nvSpPr>
          <p:cNvPr id="40" name="TextBox 39"/>
          <p:cNvSpPr txBox="1">
            <a:spLocks noChangeArrowheads="1"/>
          </p:cNvSpPr>
          <p:nvPr/>
        </p:nvSpPr>
        <p:spPr bwMode="auto">
          <a:xfrm>
            <a:off x="2705100" y="293688"/>
            <a:ext cx="24765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3200">
                <a:solidFill>
                  <a:srgbClr val="000000"/>
                </a:solidFill>
              </a:rPr>
              <a:t>O</a:t>
            </a:r>
            <a:br>
              <a:rPr lang="en-US" sz="3200">
                <a:solidFill>
                  <a:srgbClr val="000000"/>
                </a:solidFill>
              </a:rPr>
            </a:br>
            <a:r>
              <a:rPr lang="en-US" sz="3200">
                <a:solidFill>
                  <a:srgbClr val="000000"/>
                </a:solidFill>
              </a:rPr>
              <a:t>1s</a:t>
            </a:r>
            <a:r>
              <a:rPr lang="en-US" sz="3200" baseline="30000">
                <a:solidFill>
                  <a:srgbClr val="000000"/>
                </a:solidFill>
              </a:rPr>
              <a:t>2</a:t>
            </a:r>
            <a:r>
              <a:rPr lang="en-US" sz="3200" u="sng">
                <a:solidFill>
                  <a:srgbClr val="000000"/>
                </a:solidFill>
              </a:rPr>
              <a:t>2s</a:t>
            </a:r>
            <a:r>
              <a:rPr lang="en-US" sz="3200" u="sng" baseline="30000">
                <a:solidFill>
                  <a:srgbClr val="000000"/>
                </a:solidFill>
              </a:rPr>
              <a:t>2</a:t>
            </a:r>
            <a:r>
              <a:rPr lang="en-US" sz="3200" u="sng">
                <a:solidFill>
                  <a:srgbClr val="000000"/>
                </a:solidFill>
              </a:rPr>
              <a:t>2p</a:t>
            </a:r>
            <a:r>
              <a:rPr lang="en-US" sz="3200" u="sng" baseline="30000">
                <a:solidFill>
                  <a:srgbClr val="000000"/>
                </a:solidFill>
              </a:rPr>
              <a:t>4</a:t>
            </a:r>
          </a:p>
        </p:txBody>
      </p:sp>
      <p:sp>
        <p:nvSpPr>
          <p:cNvPr id="53" name="TextBox 52"/>
          <p:cNvSpPr txBox="1">
            <a:spLocks noChangeArrowheads="1"/>
          </p:cNvSpPr>
          <p:nvPr/>
        </p:nvSpPr>
        <p:spPr bwMode="auto">
          <a:xfrm>
            <a:off x="1828800" y="2509838"/>
            <a:ext cx="685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b="1">
                <a:solidFill>
                  <a:srgbClr val="000000"/>
                </a:solidFill>
                <a:sym typeface="Symbol" pitchFamily="18" charset="2"/>
              </a:rPr>
              <a:t></a:t>
            </a:r>
            <a:endParaRPr lang="en-US" sz="2400" b="1">
              <a:solidFill>
                <a:srgbClr val="000000"/>
              </a:solidFill>
            </a:endParaRPr>
          </a:p>
        </p:txBody>
      </p:sp>
      <p:sp>
        <p:nvSpPr>
          <p:cNvPr id="56" name="TextBox 55"/>
          <p:cNvSpPr txBox="1">
            <a:spLocks noChangeArrowheads="1"/>
          </p:cNvSpPr>
          <p:nvPr/>
        </p:nvSpPr>
        <p:spPr bwMode="auto">
          <a:xfrm>
            <a:off x="6705600" y="2967038"/>
            <a:ext cx="685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b="1">
                <a:solidFill>
                  <a:srgbClr val="000000"/>
                </a:solidFill>
                <a:sym typeface="Symbol" pitchFamily="18" charset="2"/>
              </a:rPr>
              <a:t></a:t>
            </a:r>
            <a:endParaRPr lang="en-US" sz="2400" b="1">
              <a:solidFill>
                <a:srgbClr val="000000"/>
              </a:solidFill>
            </a:endParaRPr>
          </a:p>
        </p:txBody>
      </p:sp>
      <p:sp>
        <p:nvSpPr>
          <p:cNvPr id="71" name="TextBox 70"/>
          <p:cNvSpPr txBox="1">
            <a:spLocks noChangeArrowheads="1"/>
          </p:cNvSpPr>
          <p:nvPr/>
        </p:nvSpPr>
        <p:spPr bwMode="auto">
          <a:xfrm>
            <a:off x="2286000" y="2514600"/>
            <a:ext cx="68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b="1">
                <a:solidFill>
                  <a:srgbClr val="000000"/>
                </a:solidFill>
                <a:sym typeface="Symbol" pitchFamily="18" charset="2"/>
              </a:rPr>
              <a:t></a:t>
            </a:r>
            <a:endParaRPr lang="en-US" sz="2400" b="1">
              <a:solidFill>
                <a:srgbClr val="000000"/>
              </a:solidFill>
            </a:endParaRPr>
          </a:p>
        </p:txBody>
      </p:sp>
      <p:sp>
        <p:nvSpPr>
          <p:cNvPr id="73" name="TextBox 72"/>
          <p:cNvSpPr txBox="1">
            <a:spLocks noChangeArrowheads="1"/>
          </p:cNvSpPr>
          <p:nvPr/>
        </p:nvSpPr>
        <p:spPr bwMode="auto">
          <a:xfrm>
            <a:off x="7162800" y="2971800"/>
            <a:ext cx="68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b="1">
                <a:solidFill>
                  <a:srgbClr val="000000"/>
                </a:solidFill>
                <a:sym typeface="Symbol" pitchFamily="18" charset="2"/>
              </a:rPr>
              <a:t></a:t>
            </a:r>
            <a:endParaRPr lang="en-US" sz="2400" b="1">
              <a:solidFill>
                <a:srgbClr val="000000"/>
              </a:solidFill>
            </a:endParaRPr>
          </a:p>
        </p:txBody>
      </p:sp>
      <p:sp>
        <p:nvSpPr>
          <p:cNvPr id="43" name="TextBox 42"/>
          <p:cNvSpPr txBox="1">
            <a:spLocks noChangeArrowheads="1"/>
          </p:cNvSpPr>
          <p:nvPr/>
        </p:nvSpPr>
        <p:spPr bwMode="auto">
          <a:xfrm>
            <a:off x="2743200" y="2514600"/>
            <a:ext cx="68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b="1">
                <a:solidFill>
                  <a:srgbClr val="000000"/>
                </a:solidFill>
                <a:sym typeface="Symbol" pitchFamily="18" charset="2"/>
              </a:rPr>
              <a:t></a:t>
            </a:r>
            <a:endParaRPr lang="en-US" sz="2400" b="1">
              <a:solidFill>
                <a:srgbClr val="000000"/>
              </a:solidFill>
            </a:endParaRPr>
          </a:p>
        </p:txBody>
      </p:sp>
      <p:sp>
        <p:nvSpPr>
          <p:cNvPr id="2" name="Left Brace 1"/>
          <p:cNvSpPr>
            <a:spLocks/>
          </p:cNvSpPr>
          <p:nvPr/>
        </p:nvSpPr>
        <p:spPr bwMode="auto">
          <a:xfrm rot="5400000">
            <a:off x="6091238" y="2209800"/>
            <a:ext cx="457200" cy="904875"/>
          </a:xfrm>
          <a:prstGeom prst="leftBrace">
            <a:avLst>
              <a:gd name="adj1" fmla="val 8329"/>
              <a:gd name="adj2" fmla="val 50000"/>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 name="TextBox 2"/>
          <p:cNvSpPr txBox="1">
            <a:spLocks noChangeArrowheads="1"/>
          </p:cNvSpPr>
          <p:nvPr/>
        </p:nvSpPr>
        <p:spPr bwMode="auto">
          <a:xfrm>
            <a:off x="5715000" y="1600200"/>
            <a:ext cx="1219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a:t>lone</a:t>
            </a:r>
          </a:p>
          <a:p>
            <a:r>
              <a:rPr lang="en-US" sz="2400"/>
              <a:t>pairs</a:t>
            </a:r>
          </a:p>
        </p:txBody>
      </p:sp>
      <p:sp>
        <p:nvSpPr>
          <p:cNvPr id="46" name="Left Brace 45"/>
          <p:cNvSpPr>
            <a:spLocks/>
          </p:cNvSpPr>
          <p:nvPr/>
        </p:nvSpPr>
        <p:spPr bwMode="auto">
          <a:xfrm rot="5400000">
            <a:off x="7005638" y="2209800"/>
            <a:ext cx="457200" cy="904875"/>
          </a:xfrm>
          <a:prstGeom prst="leftBrace">
            <a:avLst>
              <a:gd name="adj1" fmla="val 8329"/>
              <a:gd name="adj2" fmla="val 50000"/>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 name="TextBox 46"/>
          <p:cNvSpPr txBox="1">
            <a:spLocks noChangeArrowheads="1"/>
          </p:cNvSpPr>
          <p:nvPr/>
        </p:nvSpPr>
        <p:spPr bwMode="auto">
          <a:xfrm>
            <a:off x="6781800" y="1600200"/>
            <a:ext cx="2133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a:t>available for bonding</a:t>
            </a:r>
          </a:p>
        </p:txBody>
      </p:sp>
      <p:pic>
        <p:nvPicPr>
          <p:cNvPr id="20513" name="Picture 4" descr="http://wpcontent.answcdn.com/wikipedia/commons/thumb/f/fa/Water-2D-flat.png/100px-Water-2D-fla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6275" y="325438"/>
            <a:ext cx="1127125"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p:bldP spid="11" grpId="0"/>
      <p:bldP spid="12" grpId="0"/>
      <p:bldP spid="13" grpId="0"/>
      <p:bldP spid="14" grpId="0"/>
      <p:bldP spid="15" grpId="0" animBg="1"/>
      <p:bldP spid="31" grpId="0"/>
      <p:bldP spid="32" grpId="0" animBg="1"/>
      <p:bldP spid="33" grpId="0" animBg="1"/>
      <p:bldP spid="34" grpId="0" animBg="1"/>
      <p:bldP spid="35" grpId="0"/>
      <p:bldP spid="36" grpId="0" animBg="1"/>
      <p:bldP spid="37" grpId="0"/>
      <p:bldP spid="38" grpId="0"/>
      <p:bldP spid="40" grpId="0"/>
      <p:bldP spid="53" grpId="0"/>
      <p:bldP spid="56" grpId="0"/>
      <p:bldP spid="71" grpId="0"/>
      <p:bldP spid="73" grpId="0"/>
      <p:bldP spid="43" grpId="0"/>
      <p:bldP spid="2" grpId="0" animBg="1"/>
      <p:bldP spid="3" grpId="0"/>
      <p:bldP spid="46" grpId="0" animBg="1"/>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txBox="1">
            <a:spLocks/>
          </p:cNvSpPr>
          <p:nvPr/>
        </p:nvSpPr>
        <p:spPr bwMode="auto">
          <a:xfrm>
            <a:off x="457200" y="307975"/>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4400" b="1">
                <a:solidFill>
                  <a:srgbClr val="999900"/>
                </a:solidFill>
                <a:latin typeface="Garamond" pitchFamily="18" charset="0"/>
              </a:rPr>
              <a:t>H</a:t>
            </a:r>
            <a:r>
              <a:rPr lang="en-US" sz="4400" b="1" baseline="-25000">
                <a:solidFill>
                  <a:srgbClr val="999900"/>
                </a:solidFill>
                <a:latin typeface="Garamond" pitchFamily="18" charset="0"/>
              </a:rPr>
              <a:t>2</a:t>
            </a:r>
            <a:r>
              <a:rPr lang="en-US" sz="4400" b="1">
                <a:solidFill>
                  <a:srgbClr val="999900"/>
                </a:solidFill>
                <a:latin typeface="Garamond" pitchFamily="18" charset="0"/>
              </a:rPr>
              <a:t>O </a:t>
            </a:r>
            <a:r>
              <a:rPr lang="en-US" sz="4400" b="1">
                <a:solidFill>
                  <a:srgbClr val="999900"/>
                </a:solidFill>
                <a:latin typeface="Garamond" pitchFamily="18" charset="0"/>
                <a:sym typeface="Symbol" pitchFamily="18" charset="2"/>
              </a:rPr>
              <a:t> </a:t>
            </a:r>
            <a:r>
              <a:rPr lang="en-US" sz="4400" b="1">
                <a:solidFill>
                  <a:srgbClr val="C00000"/>
                </a:solidFill>
                <a:latin typeface="Garamond" pitchFamily="18" charset="0"/>
              </a:rPr>
              <a:t>sp</a:t>
            </a:r>
            <a:r>
              <a:rPr lang="en-US" sz="4400" b="1" baseline="30000">
                <a:solidFill>
                  <a:srgbClr val="C00000"/>
                </a:solidFill>
                <a:latin typeface="Garamond" pitchFamily="18" charset="0"/>
              </a:rPr>
              <a:t>3</a:t>
            </a:r>
            <a:r>
              <a:rPr lang="en-US" sz="4400" b="1">
                <a:solidFill>
                  <a:srgbClr val="C00000"/>
                </a:solidFill>
                <a:latin typeface="Garamond" pitchFamily="18" charset="0"/>
              </a:rPr>
              <a:t> hybridization</a:t>
            </a:r>
            <a:endParaRPr lang="en-US" sz="4400">
              <a:solidFill>
                <a:srgbClr val="C00000"/>
              </a:solidFill>
              <a:latin typeface="Garamond" pitchFamily="18" charset="0"/>
            </a:endParaRPr>
          </a:p>
        </p:txBody>
      </p:sp>
      <p:pic>
        <p:nvPicPr>
          <p:cNvPr id="21507" name="Picture 6" descr="h2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590800"/>
            <a:ext cx="8059738" cy="329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eaLnBrk="1" hangingPunct="1">
              <a:defRPr/>
            </a:pPr>
            <a:r>
              <a:rPr lang="en-US" sz="4600" b="1" dirty="0" smtClean="0">
                <a:solidFill>
                  <a:schemeClr val="accent6">
                    <a:lumMod val="50000"/>
                  </a:schemeClr>
                </a:solidFill>
              </a:rPr>
              <a:t>PART 3: Hybridization &amp; </a:t>
            </a:r>
            <a:br>
              <a:rPr lang="en-US" sz="4600" b="1" dirty="0" smtClean="0">
                <a:solidFill>
                  <a:schemeClr val="accent6">
                    <a:lumMod val="50000"/>
                  </a:schemeClr>
                </a:solidFill>
              </a:rPr>
            </a:br>
            <a:r>
              <a:rPr lang="en-US" sz="4600" b="1" dirty="0" smtClean="0">
                <a:solidFill>
                  <a:schemeClr val="accent6">
                    <a:lumMod val="50000"/>
                  </a:schemeClr>
                </a:solidFill>
              </a:rPr>
              <a:t>Delocalization of Electrons</a:t>
            </a:r>
          </a:p>
        </p:txBody>
      </p:sp>
      <p:pic>
        <p:nvPicPr>
          <p:cNvPr id="4099" name="Picture 2" descr="http://www.ntu.ac.uk/images/cms56248sm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249613"/>
            <a:ext cx="5334000" cy="342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ctrTitle"/>
          </p:nvPr>
        </p:nvSpPr>
        <p:spPr/>
        <p:txBody>
          <a:bodyPr/>
          <a:lstStyle/>
          <a:p>
            <a:r>
              <a:rPr lang="en-US" i="1" smtClean="0">
                <a:solidFill>
                  <a:srgbClr val="002060"/>
                </a:solidFill>
                <a:latin typeface="Arial Narrow" pitchFamily="34" charset="0"/>
              </a:rPr>
              <a:t>What about hybridization involving d orbitals?</a:t>
            </a:r>
          </a:p>
        </p:txBody>
      </p:sp>
      <p:sp>
        <p:nvSpPr>
          <p:cNvPr id="22531" name="Subtitle 2"/>
          <p:cNvSpPr>
            <a:spLocks noGrp="1"/>
          </p:cNvSpPr>
          <p:nvPr>
            <p:ph type="subTitle" idx="1"/>
          </p:nvPr>
        </p:nvSpPr>
        <p:spPr/>
        <p:txBody>
          <a:bodyPr/>
          <a:lstStyle/>
          <a:p>
            <a:endParaRPr 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p:txBody>
          <a:bodyPr/>
          <a:lstStyle/>
          <a:p>
            <a:r>
              <a:rPr lang="en-US" b="1" smtClean="0"/>
              <a:t>PF</a:t>
            </a:r>
            <a:r>
              <a:rPr lang="en-US" b="1" baseline="-25000" smtClean="0"/>
              <a:t>5</a:t>
            </a:r>
            <a:endParaRPr lang="en-US" smtClean="0"/>
          </a:p>
        </p:txBody>
      </p:sp>
      <p:sp>
        <p:nvSpPr>
          <p:cNvPr id="6" name="Rectangle 5"/>
          <p:cNvSpPr>
            <a:spLocks noChangeArrowheads="1"/>
          </p:cNvSpPr>
          <p:nvPr/>
        </p:nvSpPr>
        <p:spPr bwMode="auto">
          <a:xfrm>
            <a:off x="990600" y="4948238"/>
            <a:ext cx="457200" cy="533400"/>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7" name="Rectangle 6"/>
          <p:cNvSpPr>
            <a:spLocks noChangeArrowheads="1"/>
          </p:cNvSpPr>
          <p:nvPr/>
        </p:nvSpPr>
        <p:spPr bwMode="auto">
          <a:xfrm>
            <a:off x="1143000" y="3652838"/>
            <a:ext cx="457200" cy="533400"/>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8" name="Rectangle 7"/>
          <p:cNvSpPr>
            <a:spLocks noChangeArrowheads="1"/>
          </p:cNvSpPr>
          <p:nvPr/>
        </p:nvSpPr>
        <p:spPr bwMode="auto">
          <a:xfrm>
            <a:off x="1600200" y="3652838"/>
            <a:ext cx="457200" cy="533400"/>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9" name="Rectangle 8"/>
          <p:cNvSpPr>
            <a:spLocks noChangeArrowheads="1"/>
          </p:cNvSpPr>
          <p:nvPr/>
        </p:nvSpPr>
        <p:spPr bwMode="auto">
          <a:xfrm>
            <a:off x="2057400" y="3652838"/>
            <a:ext cx="457200" cy="533400"/>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11" name="TextBox 10"/>
          <p:cNvSpPr txBox="1">
            <a:spLocks noChangeArrowheads="1"/>
          </p:cNvSpPr>
          <p:nvPr/>
        </p:nvSpPr>
        <p:spPr bwMode="auto">
          <a:xfrm>
            <a:off x="914400" y="5024438"/>
            <a:ext cx="685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b="1">
                <a:solidFill>
                  <a:srgbClr val="000000"/>
                </a:solidFill>
                <a:sym typeface="Symbol" pitchFamily="18" charset="2"/>
              </a:rPr>
              <a:t></a:t>
            </a:r>
            <a:endParaRPr lang="en-US" sz="2400" b="1">
              <a:solidFill>
                <a:srgbClr val="000000"/>
              </a:solidFill>
            </a:endParaRPr>
          </a:p>
        </p:txBody>
      </p:sp>
      <p:sp>
        <p:nvSpPr>
          <p:cNvPr id="13" name="TextBox 12"/>
          <p:cNvSpPr txBox="1">
            <a:spLocks noChangeArrowheads="1"/>
          </p:cNvSpPr>
          <p:nvPr/>
        </p:nvSpPr>
        <p:spPr bwMode="auto">
          <a:xfrm>
            <a:off x="990600" y="5405438"/>
            <a:ext cx="685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a:solidFill>
                  <a:srgbClr val="000000"/>
                </a:solidFill>
                <a:latin typeface="Arial" charset="0"/>
                <a:cs typeface="Arial" charset="0"/>
                <a:sym typeface="Symbol" pitchFamily="18" charset="2"/>
              </a:rPr>
              <a:t>3s</a:t>
            </a:r>
            <a:endParaRPr lang="en-US" sz="2400">
              <a:solidFill>
                <a:srgbClr val="000000"/>
              </a:solidFill>
              <a:latin typeface="Arial" charset="0"/>
              <a:cs typeface="Arial" charset="0"/>
            </a:endParaRPr>
          </a:p>
        </p:txBody>
      </p:sp>
      <p:sp>
        <p:nvSpPr>
          <p:cNvPr id="14" name="TextBox 13"/>
          <p:cNvSpPr txBox="1">
            <a:spLocks noChangeArrowheads="1"/>
          </p:cNvSpPr>
          <p:nvPr/>
        </p:nvSpPr>
        <p:spPr bwMode="auto">
          <a:xfrm>
            <a:off x="1524000" y="4186238"/>
            <a:ext cx="685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a:solidFill>
                  <a:srgbClr val="000000"/>
                </a:solidFill>
                <a:latin typeface="Arial" charset="0"/>
                <a:cs typeface="Arial" charset="0"/>
                <a:sym typeface="Symbol" pitchFamily="18" charset="2"/>
              </a:rPr>
              <a:t>3p</a:t>
            </a:r>
            <a:endParaRPr lang="en-US" sz="2400">
              <a:solidFill>
                <a:srgbClr val="000000"/>
              </a:solidFill>
              <a:latin typeface="Arial" charset="0"/>
              <a:cs typeface="Arial" charset="0"/>
            </a:endParaRPr>
          </a:p>
        </p:txBody>
      </p:sp>
      <p:sp>
        <p:nvSpPr>
          <p:cNvPr id="15" name="Up Arrow 14"/>
          <p:cNvSpPr>
            <a:spLocks noChangeArrowheads="1"/>
          </p:cNvSpPr>
          <p:nvPr/>
        </p:nvSpPr>
        <p:spPr bwMode="auto">
          <a:xfrm>
            <a:off x="304800" y="1600200"/>
            <a:ext cx="685800" cy="4267200"/>
          </a:xfrm>
          <a:prstGeom prst="upArrow">
            <a:avLst>
              <a:gd name="adj1" fmla="val 50000"/>
              <a:gd name="adj2" fmla="val 50008"/>
            </a:avLst>
          </a:prstGeom>
          <a:solidFill>
            <a:schemeClr val="accent2"/>
          </a:solidFill>
          <a:ln w="25400" algn="ctr">
            <a:solidFill>
              <a:schemeClr val="tx1"/>
            </a:solidFill>
            <a:round/>
            <a:headEnd/>
            <a:tailEnd/>
          </a:ln>
        </p:spPr>
        <p:txBody>
          <a:bodyPr/>
          <a:lstStyle/>
          <a:p>
            <a:r>
              <a:rPr lang="en-US">
                <a:solidFill>
                  <a:srgbClr val="000000"/>
                </a:solidFill>
              </a:rPr>
              <a:t>ENERGY</a:t>
            </a:r>
          </a:p>
        </p:txBody>
      </p:sp>
      <p:cxnSp>
        <p:nvCxnSpPr>
          <p:cNvPr id="17" name="Straight Arrow Connector 16"/>
          <p:cNvCxnSpPr>
            <a:cxnSpLocks noChangeShapeType="1"/>
          </p:cNvCxnSpPr>
          <p:nvPr/>
        </p:nvCxnSpPr>
        <p:spPr bwMode="auto">
          <a:xfrm>
            <a:off x="2362200" y="4724400"/>
            <a:ext cx="1371600" cy="0"/>
          </a:xfrm>
          <a:prstGeom prst="straightConnector1">
            <a:avLst/>
          </a:prstGeom>
          <a:noFill/>
          <a:ln w="25400" algn="ctr">
            <a:solidFill>
              <a:schemeClr val="tx1"/>
            </a:solidFill>
            <a:round/>
            <a:headEnd/>
            <a:tailEnd type="arrow"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Box 17"/>
          <p:cNvSpPr txBox="1">
            <a:spLocks noChangeArrowheads="1"/>
          </p:cNvSpPr>
          <p:nvPr/>
        </p:nvSpPr>
        <p:spPr bwMode="auto">
          <a:xfrm>
            <a:off x="2362200" y="4338638"/>
            <a:ext cx="1524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solidFill>
                  <a:srgbClr val="000000"/>
                </a:solidFill>
              </a:rPr>
              <a:t>excitation</a:t>
            </a:r>
          </a:p>
        </p:txBody>
      </p:sp>
      <p:cxnSp>
        <p:nvCxnSpPr>
          <p:cNvPr id="30" name="Straight Arrow Connector 29"/>
          <p:cNvCxnSpPr>
            <a:cxnSpLocks noChangeShapeType="1"/>
          </p:cNvCxnSpPr>
          <p:nvPr/>
        </p:nvCxnSpPr>
        <p:spPr bwMode="auto">
          <a:xfrm>
            <a:off x="5410200" y="4800600"/>
            <a:ext cx="1371600" cy="0"/>
          </a:xfrm>
          <a:prstGeom prst="straightConnector1">
            <a:avLst/>
          </a:prstGeom>
          <a:noFill/>
          <a:ln w="25400" algn="ctr">
            <a:solidFill>
              <a:schemeClr val="tx1"/>
            </a:solidFill>
            <a:round/>
            <a:headEnd/>
            <a:tailEnd type="arrow"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TextBox 30"/>
          <p:cNvSpPr txBox="1">
            <a:spLocks noChangeArrowheads="1"/>
          </p:cNvSpPr>
          <p:nvPr/>
        </p:nvSpPr>
        <p:spPr bwMode="auto">
          <a:xfrm>
            <a:off x="5181600" y="4414838"/>
            <a:ext cx="1676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solidFill>
                  <a:srgbClr val="000000"/>
                </a:solidFill>
              </a:rPr>
              <a:t>hybridization</a:t>
            </a:r>
          </a:p>
        </p:txBody>
      </p:sp>
      <p:sp>
        <p:nvSpPr>
          <p:cNvPr id="32" name="Rectangle 31"/>
          <p:cNvSpPr>
            <a:spLocks noChangeArrowheads="1"/>
          </p:cNvSpPr>
          <p:nvPr/>
        </p:nvSpPr>
        <p:spPr bwMode="auto">
          <a:xfrm>
            <a:off x="6781800" y="3741738"/>
            <a:ext cx="457200" cy="533400"/>
          </a:xfrm>
          <a:prstGeom prst="rect">
            <a:avLst/>
          </a:prstGeom>
          <a:noFill/>
          <a:ln w="254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33" name="Rectangle 32"/>
          <p:cNvSpPr>
            <a:spLocks noChangeArrowheads="1"/>
          </p:cNvSpPr>
          <p:nvPr/>
        </p:nvSpPr>
        <p:spPr bwMode="auto">
          <a:xfrm>
            <a:off x="7239000" y="3741738"/>
            <a:ext cx="457200" cy="533400"/>
          </a:xfrm>
          <a:prstGeom prst="rect">
            <a:avLst/>
          </a:prstGeom>
          <a:noFill/>
          <a:ln w="254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34" name="Rectangle 33"/>
          <p:cNvSpPr>
            <a:spLocks noChangeArrowheads="1"/>
          </p:cNvSpPr>
          <p:nvPr/>
        </p:nvSpPr>
        <p:spPr bwMode="auto">
          <a:xfrm>
            <a:off x="7696200" y="3741738"/>
            <a:ext cx="457200" cy="533400"/>
          </a:xfrm>
          <a:prstGeom prst="rect">
            <a:avLst/>
          </a:prstGeom>
          <a:noFill/>
          <a:ln w="254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35" name="TextBox 34"/>
          <p:cNvSpPr txBox="1">
            <a:spLocks noChangeArrowheads="1"/>
          </p:cNvSpPr>
          <p:nvPr/>
        </p:nvSpPr>
        <p:spPr bwMode="auto">
          <a:xfrm>
            <a:off x="6705600" y="3817938"/>
            <a:ext cx="685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b="1">
                <a:solidFill>
                  <a:srgbClr val="000000"/>
                </a:solidFill>
                <a:sym typeface="Symbol" pitchFamily="18" charset="2"/>
              </a:rPr>
              <a:t></a:t>
            </a:r>
            <a:endParaRPr lang="en-US" sz="2400" b="1">
              <a:solidFill>
                <a:srgbClr val="000000"/>
              </a:solidFill>
            </a:endParaRPr>
          </a:p>
        </p:txBody>
      </p:sp>
      <p:sp>
        <p:nvSpPr>
          <p:cNvPr id="36" name="Rectangle 35"/>
          <p:cNvSpPr>
            <a:spLocks noChangeArrowheads="1"/>
          </p:cNvSpPr>
          <p:nvPr/>
        </p:nvSpPr>
        <p:spPr bwMode="auto">
          <a:xfrm>
            <a:off x="8153400" y="3741738"/>
            <a:ext cx="457200" cy="528637"/>
          </a:xfrm>
          <a:prstGeom prst="rect">
            <a:avLst/>
          </a:prstGeom>
          <a:noFill/>
          <a:ln w="254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37" name="TextBox 36"/>
          <p:cNvSpPr txBox="1">
            <a:spLocks noChangeArrowheads="1"/>
          </p:cNvSpPr>
          <p:nvPr/>
        </p:nvSpPr>
        <p:spPr bwMode="auto">
          <a:xfrm>
            <a:off x="7162800" y="3817938"/>
            <a:ext cx="685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b="1">
                <a:solidFill>
                  <a:srgbClr val="000000"/>
                </a:solidFill>
                <a:sym typeface="Symbol" pitchFamily="18" charset="2"/>
              </a:rPr>
              <a:t></a:t>
            </a:r>
            <a:endParaRPr lang="en-US" sz="2400" b="1">
              <a:solidFill>
                <a:srgbClr val="000000"/>
              </a:solidFill>
            </a:endParaRPr>
          </a:p>
        </p:txBody>
      </p:sp>
      <p:sp>
        <p:nvSpPr>
          <p:cNvPr id="38" name="TextBox 37"/>
          <p:cNvSpPr txBox="1">
            <a:spLocks noChangeArrowheads="1"/>
          </p:cNvSpPr>
          <p:nvPr/>
        </p:nvSpPr>
        <p:spPr bwMode="auto">
          <a:xfrm>
            <a:off x="6934200" y="4279900"/>
            <a:ext cx="20574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n-US" sz="2400">
                <a:solidFill>
                  <a:srgbClr val="C00000"/>
                </a:solidFill>
                <a:latin typeface="Arial" charset="0"/>
                <a:cs typeface="Arial" charset="0"/>
                <a:sym typeface="Symbol" pitchFamily="18" charset="2"/>
              </a:rPr>
              <a:t>five</a:t>
            </a:r>
            <a:br>
              <a:rPr lang="en-US" sz="2400">
                <a:solidFill>
                  <a:srgbClr val="C00000"/>
                </a:solidFill>
                <a:latin typeface="Arial" charset="0"/>
                <a:cs typeface="Arial" charset="0"/>
                <a:sym typeface="Symbol" pitchFamily="18" charset="2"/>
              </a:rPr>
            </a:br>
            <a:r>
              <a:rPr lang="en-US" sz="4000" b="1">
                <a:solidFill>
                  <a:srgbClr val="C00000"/>
                </a:solidFill>
                <a:latin typeface="Arial" charset="0"/>
                <a:cs typeface="Arial" charset="0"/>
                <a:sym typeface="Symbol" pitchFamily="18" charset="2"/>
              </a:rPr>
              <a:t>sp</a:t>
            </a:r>
            <a:r>
              <a:rPr lang="en-US" sz="4000" b="1" baseline="30000">
                <a:solidFill>
                  <a:srgbClr val="C00000"/>
                </a:solidFill>
                <a:latin typeface="Arial" charset="0"/>
                <a:cs typeface="Arial" charset="0"/>
                <a:sym typeface="Symbol" pitchFamily="18" charset="2"/>
              </a:rPr>
              <a:t>3</a:t>
            </a:r>
            <a:r>
              <a:rPr lang="en-US" sz="4000" b="1">
                <a:solidFill>
                  <a:srgbClr val="C00000"/>
                </a:solidFill>
                <a:latin typeface="Arial" charset="0"/>
                <a:cs typeface="Arial" charset="0"/>
                <a:sym typeface="Symbol" pitchFamily="18" charset="2"/>
              </a:rPr>
              <a:t>d</a:t>
            </a:r>
            <a:r>
              <a:rPr lang="en-US" sz="2400">
                <a:solidFill>
                  <a:srgbClr val="C00000"/>
                </a:solidFill>
                <a:latin typeface="Arial" charset="0"/>
                <a:cs typeface="Arial" charset="0"/>
                <a:sym typeface="Symbol" pitchFamily="18" charset="2"/>
              </a:rPr>
              <a:t> </a:t>
            </a:r>
          </a:p>
          <a:p>
            <a:pPr algn="ctr"/>
            <a:r>
              <a:rPr lang="en-US" sz="2400">
                <a:solidFill>
                  <a:srgbClr val="C00000"/>
                </a:solidFill>
                <a:latin typeface="Arial" charset="0"/>
                <a:cs typeface="Arial" charset="0"/>
                <a:sym typeface="Symbol" pitchFamily="18" charset="2"/>
              </a:rPr>
              <a:t>hybrid orbitals</a:t>
            </a:r>
            <a:endParaRPr lang="en-US" sz="2400">
              <a:solidFill>
                <a:srgbClr val="C00000"/>
              </a:solidFill>
              <a:latin typeface="Arial" charset="0"/>
              <a:cs typeface="Arial" charset="0"/>
            </a:endParaRPr>
          </a:p>
        </p:txBody>
      </p:sp>
      <p:sp>
        <p:nvSpPr>
          <p:cNvPr id="40" name="TextBox 39"/>
          <p:cNvSpPr txBox="1">
            <a:spLocks noChangeArrowheads="1"/>
          </p:cNvSpPr>
          <p:nvPr/>
        </p:nvSpPr>
        <p:spPr bwMode="auto">
          <a:xfrm>
            <a:off x="1905000" y="293688"/>
            <a:ext cx="40005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3200">
                <a:solidFill>
                  <a:srgbClr val="000000"/>
                </a:solidFill>
              </a:rPr>
              <a:t>P</a:t>
            </a:r>
            <a:br>
              <a:rPr lang="en-US" sz="3200">
                <a:solidFill>
                  <a:srgbClr val="000000"/>
                </a:solidFill>
              </a:rPr>
            </a:br>
            <a:r>
              <a:rPr lang="en-US" sz="3200">
                <a:solidFill>
                  <a:srgbClr val="000000"/>
                </a:solidFill>
              </a:rPr>
              <a:t>1s</a:t>
            </a:r>
            <a:r>
              <a:rPr lang="en-US" sz="3200" baseline="30000">
                <a:solidFill>
                  <a:srgbClr val="000000"/>
                </a:solidFill>
              </a:rPr>
              <a:t>2</a:t>
            </a:r>
            <a:r>
              <a:rPr lang="en-US" sz="3200">
                <a:solidFill>
                  <a:srgbClr val="000000"/>
                </a:solidFill>
              </a:rPr>
              <a:t>2s</a:t>
            </a:r>
            <a:r>
              <a:rPr lang="en-US" sz="3200" baseline="30000">
                <a:solidFill>
                  <a:srgbClr val="000000"/>
                </a:solidFill>
              </a:rPr>
              <a:t>2</a:t>
            </a:r>
            <a:r>
              <a:rPr lang="en-US" sz="3200">
                <a:solidFill>
                  <a:srgbClr val="000000"/>
                </a:solidFill>
              </a:rPr>
              <a:t>2p</a:t>
            </a:r>
            <a:r>
              <a:rPr lang="en-US" sz="3200" u="sng" baseline="30000">
                <a:solidFill>
                  <a:srgbClr val="000000"/>
                </a:solidFill>
              </a:rPr>
              <a:t>6</a:t>
            </a:r>
            <a:r>
              <a:rPr lang="en-US" sz="3200" u="sng">
                <a:solidFill>
                  <a:srgbClr val="000000"/>
                </a:solidFill>
              </a:rPr>
              <a:t>3s</a:t>
            </a:r>
            <a:r>
              <a:rPr lang="en-US" sz="3200" u="sng" baseline="30000">
                <a:solidFill>
                  <a:srgbClr val="000000"/>
                </a:solidFill>
              </a:rPr>
              <a:t>2</a:t>
            </a:r>
            <a:r>
              <a:rPr lang="en-US" sz="3200" u="sng">
                <a:solidFill>
                  <a:srgbClr val="000000"/>
                </a:solidFill>
              </a:rPr>
              <a:t>3p</a:t>
            </a:r>
            <a:r>
              <a:rPr lang="en-US" sz="3200" u="sng" baseline="30000">
                <a:solidFill>
                  <a:srgbClr val="000000"/>
                </a:solidFill>
              </a:rPr>
              <a:t>3</a:t>
            </a:r>
          </a:p>
        </p:txBody>
      </p:sp>
      <p:sp>
        <p:nvSpPr>
          <p:cNvPr id="53" name="TextBox 52"/>
          <p:cNvSpPr txBox="1">
            <a:spLocks noChangeArrowheads="1"/>
          </p:cNvSpPr>
          <p:nvPr/>
        </p:nvSpPr>
        <p:spPr bwMode="auto">
          <a:xfrm>
            <a:off x="1066800" y="3729038"/>
            <a:ext cx="685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b="1">
                <a:solidFill>
                  <a:srgbClr val="000000"/>
                </a:solidFill>
                <a:sym typeface="Symbol" pitchFamily="18" charset="2"/>
              </a:rPr>
              <a:t></a:t>
            </a:r>
            <a:endParaRPr lang="en-US" sz="2400" b="1">
              <a:solidFill>
                <a:srgbClr val="000000"/>
              </a:solidFill>
            </a:endParaRPr>
          </a:p>
        </p:txBody>
      </p:sp>
      <p:sp>
        <p:nvSpPr>
          <p:cNvPr id="56" name="TextBox 55"/>
          <p:cNvSpPr txBox="1">
            <a:spLocks noChangeArrowheads="1"/>
          </p:cNvSpPr>
          <p:nvPr/>
        </p:nvSpPr>
        <p:spPr bwMode="auto">
          <a:xfrm>
            <a:off x="7620000" y="3817938"/>
            <a:ext cx="685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b="1">
                <a:solidFill>
                  <a:srgbClr val="000000"/>
                </a:solidFill>
                <a:sym typeface="Symbol" pitchFamily="18" charset="2"/>
              </a:rPr>
              <a:t></a:t>
            </a:r>
            <a:endParaRPr lang="en-US" sz="2400" b="1">
              <a:solidFill>
                <a:srgbClr val="000000"/>
              </a:solidFill>
            </a:endParaRPr>
          </a:p>
        </p:txBody>
      </p:sp>
      <p:sp>
        <p:nvSpPr>
          <p:cNvPr id="71" name="TextBox 70"/>
          <p:cNvSpPr txBox="1">
            <a:spLocks noChangeArrowheads="1"/>
          </p:cNvSpPr>
          <p:nvPr/>
        </p:nvSpPr>
        <p:spPr bwMode="auto">
          <a:xfrm>
            <a:off x="1524000" y="3733800"/>
            <a:ext cx="68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b="1">
                <a:solidFill>
                  <a:srgbClr val="000000"/>
                </a:solidFill>
                <a:sym typeface="Symbol" pitchFamily="18" charset="2"/>
              </a:rPr>
              <a:t></a:t>
            </a:r>
            <a:endParaRPr lang="en-US" sz="2400" b="1">
              <a:solidFill>
                <a:srgbClr val="000000"/>
              </a:solidFill>
            </a:endParaRPr>
          </a:p>
        </p:txBody>
      </p:sp>
      <p:sp>
        <p:nvSpPr>
          <p:cNvPr id="73" name="TextBox 72"/>
          <p:cNvSpPr txBox="1">
            <a:spLocks noChangeArrowheads="1"/>
          </p:cNvSpPr>
          <p:nvPr/>
        </p:nvSpPr>
        <p:spPr bwMode="auto">
          <a:xfrm>
            <a:off x="8077200" y="3822700"/>
            <a:ext cx="68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b="1">
                <a:solidFill>
                  <a:srgbClr val="000000"/>
                </a:solidFill>
                <a:sym typeface="Symbol" pitchFamily="18" charset="2"/>
              </a:rPr>
              <a:t></a:t>
            </a:r>
            <a:endParaRPr lang="en-US" sz="2400" b="1">
              <a:solidFill>
                <a:srgbClr val="000000"/>
              </a:solidFill>
            </a:endParaRPr>
          </a:p>
        </p:txBody>
      </p:sp>
      <p:sp>
        <p:nvSpPr>
          <p:cNvPr id="43" name="TextBox 42"/>
          <p:cNvSpPr txBox="1">
            <a:spLocks noChangeArrowheads="1"/>
          </p:cNvSpPr>
          <p:nvPr/>
        </p:nvSpPr>
        <p:spPr bwMode="auto">
          <a:xfrm>
            <a:off x="1066800" y="1524000"/>
            <a:ext cx="784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i="1">
                <a:solidFill>
                  <a:srgbClr val="000000"/>
                </a:solidFill>
              </a:rPr>
              <a:t>To simplify things, only draw valence electrons…</a:t>
            </a:r>
            <a:endParaRPr lang="en-US" sz="2400" i="1" u="sng" baseline="30000">
              <a:solidFill>
                <a:srgbClr val="000000"/>
              </a:solidFill>
            </a:endParaRPr>
          </a:p>
        </p:txBody>
      </p:sp>
      <p:sp>
        <p:nvSpPr>
          <p:cNvPr id="44" name="Rectangle 43"/>
          <p:cNvSpPr/>
          <p:nvPr/>
        </p:nvSpPr>
        <p:spPr bwMode="auto">
          <a:xfrm>
            <a:off x="1295400" y="2362200"/>
            <a:ext cx="457200" cy="533400"/>
          </a:xfrm>
          <a:prstGeom prst="rect">
            <a:avLst/>
          </a:prstGeom>
          <a:noFill/>
          <a:ln w="25400" cap="flat" cmpd="sng" algn="ctr">
            <a:solidFill>
              <a:schemeClr val="accent3">
                <a:lumMod val="65000"/>
              </a:schemeClr>
            </a:solidFill>
            <a:prstDash val="solid"/>
            <a:round/>
            <a:headEnd type="none" w="med" len="med"/>
            <a:tailEnd type="none" w="med" len="med"/>
          </a:ln>
          <a:effectLst/>
          <a:extLst/>
        </p:spPr>
        <p:txBody>
          <a:bodyPr/>
          <a:lstStyle/>
          <a:p>
            <a:pPr>
              <a:defRPr/>
            </a:pPr>
            <a:endParaRPr lang="en-US">
              <a:solidFill>
                <a:srgbClr val="000000"/>
              </a:solidFill>
            </a:endParaRPr>
          </a:p>
        </p:txBody>
      </p:sp>
      <p:sp>
        <p:nvSpPr>
          <p:cNvPr id="45" name="Rectangle 44"/>
          <p:cNvSpPr/>
          <p:nvPr/>
        </p:nvSpPr>
        <p:spPr bwMode="auto">
          <a:xfrm>
            <a:off x="1752600" y="2362200"/>
            <a:ext cx="457200" cy="533400"/>
          </a:xfrm>
          <a:prstGeom prst="rect">
            <a:avLst/>
          </a:prstGeom>
          <a:noFill/>
          <a:ln w="25400" cap="flat" cmpd="sng" algn="ctr">
            <a:solidFill>
              <a:schemeClr val="accent3">
                <a:lumMod val="65000"/>
              </a:schemeClr>
            </a:solidFill>
            <a:prstDash val="solid"/>
            <a:round/>
            <a:headEnd type="none" w="med" len="med"/>
            <a:tailEnd type="none" w="med" len="med"/>
          </a:ln>
          <a:effectLst/>
          <a:extLst/>
        </p:spPr>
        <p:txBody>
          <a:bodyPr/>
          <a:lstStyle/>
          <a:p>
            <a:pPr>
              <a:defRPr/>
            </a:pPr>
            <a:endParaRPr lang="en-US">
              <a:solidFill>
                <a:srgbClr val="000000"/>
              </a:solidFill>
            </a:endParaRPr>
          </a:p>
        </p:txBody>
      </p:sp>
      <p:sp>
        <p:nvSpPr>
          <p:cNvPr id="46" name="Rectangle 45"/>
          <p:cNvSpPr/>
          <p:nvPr/>
        </p:nvSpPr>
        <p:spPr bwMode="auto">
          <a:xfrm>
            <a:off x="2209800" y="2362200"/>
            <a:ext cx="457200" cy="533400"/>
          </a:xfrm>
          <a:prstGeom prst="rect">
            <a:avLst/>
          </a:prstGeom>
          <a:noFill/>
          <a:ln w="25400" cap="flat" cmpd="sng" algn="ctr">
            <a:solidFill>
              <a:schemeClr val="accent3">
                <a:lumMod val="65000"/>
              </a:schemeClr>
            </a:solidFill>
            <a:prstDash val="solid"/>
            <a:round/>
            <a:headEnd type="none" w="med" len="med"/>
            <a:tailEnd type="none" w="med" len="med"/>
          </a:ln>
          <a:effectLst/>
          <a:extLst/>
        </p:spPr>
        <p:txBody>
          <a:bodyPr/>
          <a:lstStyle/>
          <a:p>
            <a:pPr>
              <a:defRPr/>
            </a:pPr>
            <a:endParaRPr lang="en-US">
              <a:solidFill>
                <a:srgbClr val="000000"/>
              </a:solidFill>
            </a:endParaRPr>
          </a:p>
        </p:txBody>
      </p:sp>
      <p:sp>
        <p:nvSpPr>
          <p:cNvPr id="47" name="TextBox 46"/>
          <p:cNvSpPr txBox="1"/>
          <p:nvPr/>
        </p:nvSpPr>
        <p:spPr>
          <a:xfrm>
            <a:off x="2211388" y="2895600"/>
            <a:ext cx="685800" cy="461963"/>
          </a:xfrm>
          <a:prstGeom prst="rect">
            <a:avLst/>
          </a:prstGeom>
          <a:noFill/>
        </p:spPr>
        <p:txBody>
          <a:bodyPr>
            <a:spAutoFit/>
          </a:bodyPr>
          <a:lstStyle/>
          <a:p>
            <a:pPr>
              <a:defRPr/>
            </a:pPr>
            <a:r>
              <a:rPr lang="en-US" sz="2400" dirty="0">
                <a:solidFill>
                  <a:schemeClr val="accent3">
                    <a:lumMod val="65000"/>
                  </a:schemeClr>
                </a:solidFill>
                <a:latin typeface="Arial" pitchFamily="34" charset="0"/>
                <a:cs typeface="Arial" pitchFamily="34" charset="0"/>
                <a:sym typeface="Symbol"/>
              </a:rPr>
              <a:t>3d</a:t>
            </a:r>
            <a:endParaRPr lang="en-US" sz="2400" dirty="0">
              <a:solidFill>
                <a:schemeClr val="accent3">
                  <a:lumMod val="65000"/>
                </a:schemeClr>
              </a:solidFill>
              <a:latin typeface="Arial" pitchFamily="34" charset="0"/>
              <a:cs typeface="Arial" pitchFamily="34" charset="0"/>
            </a:endParaRPr>
          </a:p>
        </p:txBody>
      </p:sp>
      <p:sp>
        <p:nvSpPr>
          <p:cNvPr id="49" name="TextBox 48"/>
          <p:cNvSpPr txBox="1">
            <a:spLocks noChangeArrowheads="1"/>
          </p:cNvSpPr>
          <p:nvPr/>
        </p:nvSpPr>
        <p:spPr bwMode="auto">
          <a:xfrm>
            <a:off x="1981200" y="3729038"/>
            <a:ext cx="685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b="1">
                <a:solidFill>
                  <a:srgbClr val="000000"/>
                </a:solidFill>
                <a:sym typeface="Symbol" pitchFamily="18" charset="2"/>
              </a:rPr>
              <a:t></a:t>
            </a:r>
            <a:endParaRPr lang="en-US" sz="2400" b="1">
              <a:solidFill>
                <a:srgbClr val="000000"/>
              </a:solidFill>
            </a:endParaRPr>
          </a:p>
        </p:txBody>
      </p:sp>
      <p:sp>
        <p:nvSpPr>
          <p:cNvPr id="50" name="Rectangle 49"/>
          <p:cNvSpPr/>
          <p:nvPr/>
        </p:nvSpPr>
        <p:spPr bwMode="auto">
          <a:xfrm>
            <a:off x="2667000" y="2362200"/>
            <a:ext cx="457200" cy="533400"/>
          </a:xfrm>
          <a:prstGeom prst="rect">
            <a:avLst/>
          </a:prstGeom>
          <a:noFill/>
          <a:ln w="25400" cap="flat" cmpd="sng" algn="ctr">
            <a:solidFill>
              <a:schemeClr val="accent3">
                <a:lumMod val="65000"/>
              </a:schemeClr>
            </a:solidFill>
            <a:prstDash val="solid"/>
            <a:round/>
            <a:headEnd type="none" w="med" len="med"/>
            <a:tailEnd type="none" w="med" len="med"/>
          </a:ln>
          <a:effectLst/>
          <a:extLst/>
        </p:spPr>
        <p:txBody>
          <a:bodyPr/>
          <a:lstStyle/>
          <a:p>
            <a:pPr>
              <a:defRPr/>
            </a:pPr>
            <a:endParaRPr lang="en-US">
              <a:solidFill>
                <a:srgbClr val="000000"/>
              </a:solidFill>
            </a:endParaRPr>
          </a:p>
        </p:txBody>
      </p:sp>
      <p:sp>
        <p:nvSpPr>
          <p:cNvPr id="51" name="Rectangle 50"/>
          <p:cNvSpPr/>
          <p:nvPr/>
        </p:nvSpPr>
        <p:spPr bwMode="auto">
          <a:xfrm>
            <a:off x="3124200" y="2362200"/>
            <a:ext cx="457200" cy="533400"/>
          </a:xfrm>
          <a:prstGeom prst="rect">
            <a:avLst/>
          </a:prstGeom>
          <a:noFill/>
          <a:ln w="25400" cap="flat" cmpd="sng" algn="ctr">
            <a:solidFill>
              <a:schemeClr val="accent3">
                <a:lumMod val="65000"/>
              </a:schemeClr>
            </a:solidFill>
            <a:prstDash val="solid"/>
            <a:round/>
            <a:headEnd type="none" w="med" len="med"/>
            <a:tailEnd type="none" w="med" len="med"/>
          </a:ln>
          <a:effectLst/>
          <a:extLst/>
        </p:spPr>
        <p:txBody>
          <a:bodyPr/>
          <a:lstStyle/>
          <a:p>
            <a:pPr>
              <a:defRPr/>
            </a:pPr>
            <a:endParaRPr lang="en-US">
              <a:solidFill>
                <a:srgbClr val="000000"/>
              </a:solidFill>
            </a:endParaRPr>
          </a:p>
        </p:txBody>
      </p:sp>
      <p:sp>
        <p:nvSpPr>
          <p:cNvPr id="59" name="Rectangle 58"/>
          <p:cNvSpPr>
            <a:spLocks noChangeArrowheads="1"/>
          </p:cNvSpPr>
          <p:nvPr/>
        </p:nvSpPr>
        <p:spPr bwMode="auto">
          <a:xfrm>
            <a:off x="3733800" y="4948238"/>
            <a:ext cx="457200" cy="533400"/>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60" name="Rectangle 59"/>
          <p:cNvSpPr>
            <a:spLocks noChangeArrowheads="1"/>
          </p:cNvSpPr>
          <p:nvPr/>
        </p:nvSpPr>
        <p:spPr bwMode="auto">
          <a:xfrm>
            <a:off x="3886200" y="3652838"/>
            <a:ext cx="457200" cy="533400"/>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61" name="Rectangle 60"/>
          <p:cNvSpPr>
            <a:spLocks noChangeArrowheads="1"/>
          </p:cNvSpPr>
          <p:nvPr/>
        </p:nvSpPr>
        <p:spPr bwMode="auto">
          <a:xfrm>
            <a:off x="4343400" y="3652838"/>
            <a:ext cx="457200" cy="533400"/>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62" name="Rectangle 61"/>
          <p:cNvSpPr>
            <a:spLocks noChangeArrowheads="1"/>
          </p:cNvSpPr>
          <p:nvPr/>
        </p:nvSpPr>
        <p:spPr bwMode="auto">
          <a:xfrm>
            <a:off x="4800600" y="3652838"/>
            <a:ext cx="457200" cy="533400"/>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63" name="TextBox 62"/>
          <p:cNvSpPr txBox="1">
            <a:spLocks noChangeArrowheads="1"/>
          </p:cNvSpPr>
          <p:nvPr/>
        </p:nvSpPr>
        <p:spPr bwMode="auto">
          <a:xfrm>
            <a:off x="3657600" y="5024438"/>
            <a:ext cx="685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b="1">
                <a:solidFill>
                  <a:srgbClr val="000000"/>
                </a:solidFill>
                <a:sym typeface="Symbol" pitchFamily="18" charset="2"/>
              </a:rPr>
              <a:t></a:t>
            </a:r>
            <a:endParaRPr lang="en-US" sz="2400" b="1">
              <a:solidFill>
                <a:srgbClr val="000000"/>
              </a:solidFill>
            </a:endParaRPr>
          </a:p>
        </p:txBody>
      </p:sp>
      <p:sp>
        <p:nvSpPr>
          <p:cNvPr id="64" name="TextBox 63"/>
          <p:cNvSpPr txBox="1">
            <a:spLocks noChangeArrowheads="1"/>
          </p:cNvSpPr>
          <p:nvPr/>
        </p:nvSpPr>
        <p:spPr bwMode="auto">
          <a:xfrm>
            <a:off x="3733800" y="5405438"/>
            <a:ext cx="685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a:solidFill>
                  <a:srgbClr val="000000"/>
                </a:solidFill>
                <a:latin typeface="Arial" charset="0"/>
                <a:cs typeface="Arial" charset="0"/>
                <a:sym typeface="Symbol" pitchFamily="18" charset="2"/>
              </a:rPr>
              <a:t>3s</a:t>
            </a:r>
            <a:endParaRPr lang="en-US" sz="2400">
              <a:solidFill>
                <a:srgbClr val="000000"/>
              </a:solidFill>
              <a:latin typeface="Arial" charset="0"/>
              <a:cs typeface="Arial" charset="0"/>
            </a:endParaRPr>
          </a:p>
        </p:txBody>
      </p:sp>
      <p:sp>
        <p:nvSpPr>
          <p:cNvPr id="65" name="TextBox 64"/>
          <p:cNvSpPr txBox="1">
            <a:spLocks noChangeArrowheads="1"/>
          </p:cNvSpPr>
          <p:nvPr/>
        </p:nvSpPr>
        <p:spPr bwMode="auto">
          <a:xfrm>
            <a:off x="4267200" y="4186238"/>
            <a:ext cx="685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a:solidFill>
                  <a:srgbClr val="000000"/>
                </a:solidFill>
                <a:latin typeface="Arial" charset="0"/>
                <a:cs typeface="Arial" charset="0"/>
                <a:sym typeface="Symbol" pitchFamily="18" charset="2"/>
              </a:rPr>
              <a:t>3p</a:t>
            </a:r>
            <a:endParaRPr lang="en-US" sz="2400">
              <a:solidFill>
                <a:srgbClr val="000000"/>
              </a:solidFill>
              <a:latin typeface="Arial" charset="0"/>
              <a:cs typeface="Arial" charset="0"/>
            </a:endParaRPr>
          </a:p>
        </p:txBody>
      </p:sp>
      <p:sp>
        <p:nvSpPr>
          <p:cNvPr id="68" name="TextBox 67"/>
          <p:cNvSpPr txBox="1">
            <a:spLocks noChangeArrowheads="1"/>
          </p:cNvSpPr>
          <p:nvPr/>
        </p:nvSpPr>
        <p:spPr bwMode="auto">
          <a:xfrm>
            <a:off x="3810000" y="3729038"/>
            <a:ext cx="685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b="1">
                <a:solidFill>
                  <a:srgbClr val="000000"/>
                </a:solidFill>
                <a:sym typeface="Symbol" pitchFamily="18" charset="2"/>
              </a:rPr>
              <a:t></a:t>
            </a:r>
            <a:endParaRPr lang="en-US" sz="2400" b="1">
              <a:solidFill>
                <a:srgbClr val="000000"/>
              </a:solidFill>
            </a:endParaRPr>
          </a:p>
        </p:txBody>
      </p:sp>
      <p:sp>
        <p:nvSpPr>
          <p:cNvPr id="69" name="TextBox 68"/>
          <p:cNvSpPr txBox="1">
            <a:spLocks noChangeArrowheads="1"/>
          </p:cNvSpPr>
          <p:nvPr/>
        </p:nvSpPr>
        <p:spPr bwMode="auto">
          <a:xfrm>
            <a:off x="4267200" y="3733800"/>
            <a:ext cx="68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b="1">
                <a:solidFill>
                  <a:srgbClr val="000000"/>
                </a:solidFill>
                <a:sym typeface="Symbol" pitchFamily="18" charset="2"/>
              </a:rPr>
              <a:t></a:t>
            </a:r>
            <a:endParaRPr lang="en-US" sz="2400" b="1">
              <a:solidFill>
                <a:srgbClr val="000000"/>
              </a:solidFill>
            </a:endParaRPr>
          </a:p>
        </p:txBody>
      </p:sp>
      <p:sp>
        <p:nvSpPr>
          <p:cNvPr id="70" name="Rectangle 69"/>
          <p:cNvSpPr>
            <a:spLocks noChangeArrowheads="1"/>
          </p:cNvSpPr>
          <p:nvPr/>
        </p:nvSpPr>
        <p:spPr bwMode="auto">
          <a:xfrm>
            <a:off x="4114800" y="2362200"/>
            <a:ext cx="457200" cy="533400"/>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74" name="Rectangle 73"/>
          <p:cNvSpPr>
            <a:spLocks noChangeArrowheads="1"/>
          </p:cNvSpPr>
          <p:nvPr/>
        </p:nvSpPr>
        <p:spPr bwMode="auto">
          <a:xfrm>
            <a:off x="4572000" y="2362200"/>
            <a:ext cx="457200" cy="533400"/>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75" name="Rectangle 74"/>
          <p:cNvSpPr>
            <a:spLocks noChangeArrowheads="1"/>
          </p:cNvSpPr>
          <p:nvPr/>
        </p:nvSpPr>
        <p:spPr bwMode="auto">
          <a:xfrm>
            <a:off x="5029200" y="2362200"/>
            <a:ext cx="457200" cy="533400"/>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76" name="TextBox 75"/>
          <p:cNvSpPr txBox="1">
            <a:spLocks noChangeArrowheads="1"/>
          </p:cNvSpPr>
          <p:nvPr/>
        </p:nvSpPr>
        <p:spPr bwMode="auto">
          <a:xfrm>
            <a:off x="5029200" y="2895600"/>
            <a:ext cx="68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a:solidFill>
                  <a:srgbClr val="000000"/>
                </a:solidFill>
                <a:latin typeface="Arial" charset="0"/>
                <a:cs typeface="Arial" charset="0"/>
                <a:sym typeface="Symbol" pitchFamily="18" charset="2"/>
              </a:rPr>
              <a:t>3d</a:t>
            </a:r>
            <a:endParaRPr lang="en-US" sz="2400">
              <a:solidFill>
                <a:srgbClr val="000000"/>
              </a:solidFill>
              <a:latin typeface="Arial" charset="0"/>
              <a:cs typeface="Arial" charset="0"/>
            </a:endParaRPr>
          </a:p>
        </p:txBody>
      </p:sp>
      <p:sp>
        <p:nvSpPr>
          <p:cNvPr id="77" name="TextBox 76"/>
          <p:cNvSpPr txBox="1">
            <a:spLocks noChangeArrowheads="1"/>
          </p:cNvSpPr>
          <p:nvPr/>
        </p:nvSpPr>
        <p:spPr bwMode="auto">
          <a:xfrm>
            <a:off x="4038600" y="2438400"/>
            <a:ext cx="68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b="1">
                <a:solidFill>
                  <a:srgbClr val="000000"/>
                </a:solidFill>
                <a:sym typeface="Symbol" pitchFamily="18" charset="2"/>
              </a:rPr>
              <a:t></a:t>
            </a:r>
            <a:endParaRPr lang="en-US" sz="2400" b="1">
              <a:solidFill>
                <a:srgbClr val="000000"/>
              </a:solidFill>
            </a:endParaRPr>
          </a:p>
        </p:txBody>
      </p:sp>
      <p:sp>
        <p:nvSpPr>
          <p:cNvPr id="78" name="TextBox 77"/>
          <p:cNvSpPr txBox="1">
            <a:spLocks noChangeArrowheads="1"/>
          </p:cNvSpPr>
          <p:nvPr/>
        </p:nvSpPr>
        <p:spPr bwMode="auto">
          <a:xfrm>
            <a:off x="4724400" y="3729038"/>
            <a:ext cx="685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b="1">
                <a:solidFill>
                  <a:srgbClr val="000000"/>
                </a:solidFill>
                <a:sym typeface="Symbol" pitchFamily="18" charset="2"/>
              </a:rPr>
              <a:t></a:t>
            </a:r>
            <a:endParaRPr lang="en-US" sz="2400" b="1">
              <a:solidFill>
                <a:srgbClr val="000000"/>
              </a:solidFill>
            </a:endParaRPr>
          </a:p>
        </p:txBody>
      </p:sp>
      <p:sp>
        <p:nvSpPr>
          <p:cNvPr id="79" name="Rectangle 78"/>
          <p:cNvSpPr>
            <a:spLocks noChangeArrowheads="1"/>
          </p:cNvSpPr>
          <p:nvPr/>
        </p:nvSpPr>
        <p:spPr bwMode="auto">
          <a:xfrm>
            <a:off x="5486400" y="2362200"/>
            <a:ext cx="457200" cy="533400"/>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80" name="Rectangle 79"/>
          <p:cNvSpPr>
            <a:spLocks noChangeArrowheads="1"/>
          </p:cNvSpPr>
          <p:nvPr/>
        </p:nvSpPr>
        <p:spPr bwMode="auto">
          <a:xfrm>
            <a:off x="5943600" y="2362200"/>
            <a:ext cx="457200" cy="533400"/>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82" name="Rectangle 81"/>
          <p:cNvSpPr>
            <a:spLocks noChangeArrowheads="1"/>
          </p:cNvSpPr>
          <p:nvPr/>
        </p:nvSpPr>
        <p:spPr bwMode="auto">
          <a:xfrm>
            <a:off x="8610600" y="3746500"/>
            <a:ext cx="457200" cy="528638"/>
          </a:xfrm>
          <a:prstGeom prst="rect">
            <a:avLst/>
          </a:prstGeom>
          <a:noFill/>
          <a:ln w="254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83" name="TextBox 82"/>
          <p:cNvSpPr txBox="1">
            <a:spLocks noChangeArrowheads="1"/>
          </p:cNvSpPr>
          <p:nvPr/>
        </p:nvSpPr>
        <p:spPr bwMode="auto">
          <a:xfrm>
            <a:off x="8534400" y="3827463"/>
            <a:ext cx="685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b="1">
                <a:solidFill>
                  <a:srgbClr val="000000"/>
                </a:solidFill>
                <a:sym typeface="Symbol" pitchFamily="18" charset="2"/>
              </a:rPr>
              <a:t></a:t>
            </a:r>
            <a:endParaRPr lang="en-US" sz="2400" b="1">
              <a:solidFill>
                <a:srgbClr val="000000"/>
              </a:solidFill>
            </a:endParaRPr>
          </a:p>
        </p:txBody>
      </p:sp>
      <p:pic>
        <p:nvPicPr>
          <p:cNvPr id="23606" name="Picture 4" descr="C:\Users\DEBORA~1\AppData\Local\Temp\SNAGHTML1616d0a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6763" y="96838"/>
            <a:ext cx="1435100" cy="127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7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7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7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7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7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7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80"/>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7"/>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nodeType="clickEffect">
                                  <p:stCondLst>
                                    <p:cond delay="0"/>
                                  </p:stCondLst>
                                  <p:childTnLst>
                                    <p:set>
                                      <p:cBhvr>
                                        <p:cTn id="90" dur="1" fill="hold">
                                          <p:stCondLst>
                                            <p:cond delay="0"/>
                                          </p:stCondLst>
                                        </p:cTn>
                                        <p:tgtEl>
                                          <p:spTgt spid="30"/>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31"/>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32"/>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33"/>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35"/>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36"/>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56"/>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73"/>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82"/>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p:bldP spid="13" grpId="0"/>
      <p:bldP spid="14" grpId="0"/>
      <p:bldP spid="15" grpId="0" animBg="1"/>
      <p:bldP spid="18" grpId="0"/>
      <p:bldP spid="31" grpId="0"/>
      <p:bldP spid="32" grpId="0" animBg="1"/>
      <p:bldP spid="33" grpId="0" animBg="1"/>
      <p:bldP spid="34" grpId="0" animBg="1"/>
      <p:bldP spid="35" grpId="0"/>
      <p:bldP spid="36" grpId="0" animBg="1"/>
      <p:bldP spid="37" grpId="0"/>
      <p:bldP spid="38" grpId="0"/>
      <p:bldP spid="40" grpId="0"/>
      <p:bldP spid="53" grpId="0"/>
      <p:bldP spid="56" grpId="0"/>
      <p:bldP spid="71" grpId="0"/>
      <p:bldP spid="73" grpId="0"/>
      <p:bldP spid="43" grpId="0"/>
      <p:bldP spid="44" grpId="0" animBg="1"/>
      <p:bldP spid="45" grpId="0" animBg="1"/>
      <p:bldP spid="46" grpId="0" animBg="1"/>
      <p:bldP spid="47" grpId="0"/>
      <p:bldP spid="49" grpId="0"/>
      <p:bldP spid="50" grpId="0" animBg="1"/>
      <p:bldP spid="51" grpId="0" animBg="1"/>
      <p:bldP spid="59" grpId="0" animBg="1"/>
      <p:bldP spid="60" grpId="0" animBg="1"/>
      <p:bldP spid="61" grpId="0" animBg="1"/>
      <p:bldP spid="62" grpId="0" animBg="1"/>
      <p:bldP spid="63" grpId="0"/>
      <p:bldP spid="64" grpId="0"/>
      <p:bldP spid="65" grpId="0"/>
      <p:bldP spid="68" grpId="0"/>
      <p:bldP spid="69" grpId="0"/>
      <p:bldP spid="70" grpId="0" animBg="1"/>
      <p:bldP spid="74" grpId="0" animBg="1"/>
      <p:bldP spid="75" grpId="0" animBg="1"/>
      <p:bldP spid="76" grpId="0"/>
      <p:bldP spid="77" grpId="0"/>
      <p:bldP spid="78" grpId="0"/>
      <p:bldP spid="79" grpId="0" animBg="1"/>
      <p:bldP spid="80" grpId="0" animBg="1"/>
      <p:bldP spid="82" grpId="0" animBg="1"/>
      <p:bldP spid="8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3"/>
          <p:cNvSpPr txBox="1">
            <a:spLocks/>
          </p:cNvSpPr>
          <p:nvPr/>
        </p:nvSpPr>
        <p:spPr bwMode="auto">
          <a:xfrm>
            <a:off x="457200" y="307975"/>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4400" b="1">
                <a:solidFill>
                  <a:srgbClr val="999900"/>
                </a:solidFill>
                <a:latin typeface="Garamond" pitchFamily="18" charset="0"/>
              </a:rPr>
              <a:t>PF</a:t>
            </a:r>
            <a:r>
              <a:rPr lang="en-US" sz="4400" b="1" baseline="-25000">
                <a:solidFill>
                  <a:srgbClr val="999900"/>
                </a:solidFill>
                <a:latin typeface="Garamond" pitchFamily="18" charset="0"/>
              </a:rPr>
              <a:t>5</a:t>
            </a:r>
            <a:r>
              <a:rPr lang="en-US" sz="4400" b="1">
                <a:solidFill>
                  <a:srgbClr val="999900"/>
                </a:solidFill>
                <a:latin typeface="Garamond" pitchFamily="18" charset="0"/>
              </a:rPr>
              <a:t> </a:t>
            </a:r>
            <a:r>
              <a:rPr lang="en-US" sz="4400" b="1">
                <a:solidFill>
                  <a:srgbClr val="999900"/>
                </a:solidFill>
                <a:latin typeface="Garamond" pitchFamily="18" charset="0"/>
                <a:sym typeface="Symbol" pitchFamily="18" charset="2"/>
              </a:rPr>
              <a:t> </a:t>
            </a:r>
            <a:r>
              <a:rPr lang="en-US" sz="4400" b="1">
                <a:solidFill>
                  <a:srgbClr val="C00000"/>
                </a:solidFill>
                <a:latin typeface="Garamond" pitchFamily="18" charset="0"/>
              </a:rPr>
              <a:t>sp</a:t>
            </a:r>
            <a:r>
              <a:rPr lang="en-US" sz="4400" b="1" baseline="30000">
                <a:solidFill>
                  <a:srgbClr val="C00000"/>
                </a:solidFill>
                <a:latin typeface="Garamond" pitchFamily="18" charset="0"/>
              </a:rPr>
              <a:t>3</a:t>
            </a:r>
            <a:r>
              <a:rPr lang="en-US" sz="4400" b="1">
                <a:solidFill>
                  <a:srgbClr val="C00000"/>
                </a:solidFill>
                <a:latin typeface="Garamond" pitchFamily="18" charset="0"/>
              </a:rPr>
              <a:t>d hybridization</a:t>
            </a:r>
            <a:endParaRPr lang="en-US" sz="4400">
              <a:solidFill>
                <a:srgbClr val="C00000"/>
              </a:solidFill>
              <a:latin typeface="Garamond" pitchFamily="18" charset="0"/>
            </a:endParaRPr>
          </a:p>
        </p:txBody>
      </p:sp>
      <p:pic>
        <p:nvPicPr>
          <p:cNvPr id="24579" name="Picture 2" descr="trigbi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133600"/>
            <a:ext cx="377825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Line 8"/>
          <p:cNvSpPr>
            <a:spLocks noChangeShapeType="1"/>
          </p:cNvSpPr>
          <p:nvPr/>
        </p:nvSpPr>
        <p:spPr bwMode="auto">
          <a:xfrm flipV="1">
            <a:off x="3733800" y="3733800"/>
            <a:ext cx="1905000" cy="60960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4581" name="Line 9"/>
          <p:cNvSpPr>
            <a:spLocks noChangeShapeType="1"/>
          </p:cNvSpPr>
          <p:nvPr/>
        </p:nvSpPr>
        <p:spPr bwMode="auto">
          <a:xfrm flipV="1">
            <a:off x="3733800" y="3352800"/>
            <a:ext cx="76200" cy="99060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4582" name="Line 10"/>
          <p:cNvSpPr>
            <a:spLocks noChangeShapeType="1"/>
          </p:cNvSpPr>
          <p:nvPr/>
        </p:nvSpPr>
        <p:spPr bwMode="auto">
          <a:xfrm>
            <a:off x="4953000" y="3581400"/>
            <a:ext cx="685800" cy="15240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4583" name="Line 11"/>
          <p:cNvSpPr>
            <a:spLocks noChangeShapeType="1"/>
          </p:cNvSpPr>
          <p:nvPr/>
        </p:nvSpPr>
        <p:spPr bwMode="auto">
          <a:xfrm>
            <a:off x="3810000" y="3352800"/>
            <a:ext cx="381000" cy="7620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4584" name="Text Box 1047"/>
          <p:cNvSpPr txBox="1">
            <a:spLocks noChangeArrowheads="1"/>
          </p:cNvSpPr>
          <p:nvPr/>
        </p:nvSpPr>
        <p:spPr bwMode="auto">
          <a:xfrm>
            <a:off x="5257800" y="2152650"/>
            <a:ext cx="1871663" cy="1200150"/>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2400">
                <a:latin typeface="Arial" charset="0"/>
                <a:cs typeface="Arial" charset="0"/>
              </a:rPr>
              <a:t>3sp</a:t>
            </a:r>
            <a:r>
              <a:rPr lang="en-US" sz="2400" baseline="30000">
                <a:latin typeface="Arial" charset="0"/>
                <a:cs typeface="Arial" charset="0"/>
              </a:rPr>
              <a:t>3</a:t>
            </a:r>
            <a:r>
              <a:rPr lang="en-US" sz="2400">
                <a:latin typeface="Arial" charset="0"/>
                <a:cs typeface="Arial" charset="0"/>
              </a:rPr>
              <a:t>d hybrid </a:t>
            </a:r>
            <a:br>
              <a:rPr lang="en-US" sz="2400">
                <a:latin typeface="Arial" charset="0"/>
                <a:cs typeface="Arial" charset="0"/>
              </a:rPr>
            </a:br>
            <a:r>
              <a:rPr lang="en-US" sz="2400">
                <a:latin typeface="Arial" charset="0"/>
                <a:cs typeface="Arial" charset="0"/>
              </a:rPr>
              <a:t>orbitals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p:nvPr>
        </p:nvSpPr>
        <p:spPr/>
        <p:txBody>
          <a:bodyPr/>
          <a:lstStyle/>
          <a:p>
            <a:r>
              <a:rPr lang="en-US" b="1" smtClean="0"/>
              <a:t>NH</a:t>
            </a:r>
            <a:r>
              <a:rPr lang="en-US" b="1" baseline="-25000" smtClean="0"/>
              <a:t>3</a:t>
            </a:r>
            <a:endParaRPr lang="en-US" smtClean="0"/>
          </a:p>
        </p:txBody>
      </p:sp>
      <p:sp>
        <p:nvSpPr>
          <p:cNvPr id="5" name="Rectangle 4"/>
          <p:cNvSpPr/>
          <p:nvPr/>
        </p:nvSpPr>
        <p:spPr bwMode="auto">
          <a:xfrm>
            <a:off x="990600" y="4038600"/>
            <a:ext cx="457200" cy="533400"/>
          </a:xfrm>
          <a:prstGeom prst="rect">
            <a:avLst/>
          </a:prstGeom>
          <a:noFill/>
          <a:ln w="25400" cap="flat" cmpd="sng" algn="ctr">
            <a:solidFill>
              <a:schemeClr val="accent4">
                <a:lumMod val="50000"/>
                <a:lumOff val="50000"/>
              </a:schemeClr>
            </a:solidFill>
            <a:prstDash val="solid"/>
            <a:round/>
            <a:headEnd type="none" w="med" len="med"/>
            <a:tailEnd type="none" w="med" len="med"/>
          </a:ln>
          <a:effectLst/>
          <a:extLst/>
        </p:spPr>
        <p:txBody>
          <a:bodyPr/>
          <a:lstStyle/>
          <a:p>
            <a:pPr>
              <a:defRPr/>
            </a:pPr>
            <a:endParaRPr lang="en-US" dirty="0">
              <a:solidFill>
                <a:srgbClr val="000000">
                  <a:lumMod val="65000"/>
                  <a:lumOff val="35000"/>
                </a:srgbClr>
              </a:solidFill>
            </a:endParaRPr>
          </a:p>
        </p:txBody>
      </p:sp>
      <p:sp>
        <p:nvSpPr>
          <p:cNvPr id="6" name="Rectangle 5"/>
          <p:cNvSpPr>
            <a:spLocks noChangeArrowheads="1"/>
          </p:cNvSpPr>
          <p:nvPr/>
        </p:nvSpPr>
        <p:spPr bwMode="auto">
          <a:xfrm>
            <a:off x="1447800" y="3200400"/>
            <a:ext cx="457200" cy="533400"/>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7" name="Rectangle 6"/>
          <p:cNvSpPr>
            <a:spLocks noChangeArrowheads="1"/>
          </p:cNvSpPr>
          <p:nvPr/>
        </p:nvSpPr>
        <p:spPr bwMode="auto">
          <a:xfrm>
            <a:off x="1905000" y="2433638"/>
            <a:ext cx="457200" cy="533400"/>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8" name="Rectangle 7"/>
          <p:cNvSpPr>
            <a:spLocks noChangeArrowheads="1"/>
          </p:cNvSpPr>
          <p:nvPr/>
        </p:nvSpPr>
        <p:spPr bwMode="auto">
          <a:xfrm>
            <a:off x="2362200" y="2433638"/>
            <a:ext cx="457200" cy="533400"/>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9" name="Rectangle 8"/>
          <p:cNvSpPr>
            <a:spLocks noChangeArrowheads="1"/>
          </p:cNvSpPr>
          <p:nvPr/>
        </p:nvSpPr>
        <p:spPr bwMode="auto">
          <a:xfrm>
            <a:off x="2819400" y="2433638"/>
            <a:ext cx="457200" cy="533400"/>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10" name="TextBox 9"/>
          <p:cNvSpPr txBox="1">
            <a:spLocks noChangeArrowheads="1"/>
          </p:cNvSpPr>
          <p:nvPr/>
        </p:nvSpPr>
        <p:spPr bwMode="auto">
          <a:xfrm>
            <a:off x="914400" y="4110038"/>
            <a:ext cx="685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b="1">
                <a:solidFill>
                  <a:srgbClr val="595959"/>
                </a:solidFill>
                <a:sym typeface="Symbol" pitchFamily="18" charset="2"/>
              </a:rPr>
              <a:t></a:t>
            </a:r>
            <a:endParaRPr lang="en-US" sz="2400" b="1">
              <a:solidFill>
                <a:srgbClr val="595959"/>
              </a:solidFill>
            </a:endParaRPr>
          </a:p>
        </p:txBody>
      </p:sp>
      <p:sp>
        <p:nvSpPr>
          <p:cNvPr id="11" name="TextBox 10"/>
          <p:cNvSpPr txBox="1">
            <a:spLocks noChangeArrowheads="1"/>
          </p:cNvSpPr>
          <p:nvPr/>
        </p:nvSpPr>
        <p:spPr bwMode="auto">
          <a:xfrm>
            <a:off x="1371600" y="3276600"/>
            <a:ext cx="68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b="1">
                <a:solidFill>
                  <a:srgbClr val="000000"/>
                </a:solidFill>
                <a:sym typeface="Symbol" pitchFamily="18" charset="2"/>
              </a:rPr>
              <a:t></a:t>
            </a:r>
            <a:endParaRPr lang="en-US" sz="2400" b="1">
              <a:solidFill>
                <a:srgbClr val="000000"/>
              </a:solidFill>
            </a:endParaRPr>
          </a:p>
        </p:txBody>
      </p:sp>
      <p:sp>
        <p:nvSpPr>
          <p:cNvPr id="12" name="TextBox 11"/>
          <p:cNvSpPr txBox="1">
            <a:spLocks noChangeArrowheads="1"/>
          </p:cNvSpPr>
          <p:nvPr/>
        </p:nvSpPr>
        <p:spPr bwMode="auto">
          <a:xfrm>
            <a:off x="990600" y="4567238"/>
            <a:ext cx="685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a:solidFill>
                  <a:srgbClr val="595959"/>
                </a:solidFill>
                <a:latin typeface="Arial" charset="0"/>
                <a:cs typeface="Arial" charset="0"/>
                <a:sym typeface="Symbol" pitchFamily="18" charset="2"/>
              </a:rPr>
              <a:t>1s</a:t>
            </a:r>
            <a:endParaRPr lang="en-US" sz="2400">
              <a:solidFill>
                <a:srgbClr val="595959"/>
              </a:solidFill>
              <a:latin typeface="Arial" charset="0"/>
              <a:cs typeface="Arial" charset="0"/>
            </a:endParaRPr>
          </a:p>
        </p:txBody>
      </p:sp>
      <p:sp>
        <p:nvSpPr>
          <p:cNvPr id="13" name="TextBox 12"/>
          <p:cNvSpPr txBox="1">
            <a:spLocks noChangeArrowheads="1"/>
          </p:cNvSpPr>
          <p:nvPr/>
        </p:nvSpPr>
        <p:spPr bwMode="auto">
          <a:xfrm>
            <a:off x="1447800" y="3733800"/>
            <a:ext cx="68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a:solidFill>
                  <a:srgbClr val="000000"/>
                </a:solidFill>
                <a:latin typeface="Arial" charset="0"/>
                <a:cs typeface="Arial" charset="0"/>
                <a:sym typeface="Symbol" pitchFamily="18" charset="2"/>
              </a:rPr>
              <a:t>2s</a:t>
            </a:r>
            <a:endParaRPr lang="en-US" sz="2400">
              <a:solidFill>
                <a:srgbClr val="000000"/>
              </a:solidFill>
              <a:latin typeface="Arial" charset="0"/>
              <a:cs typeface="Arial" charset="0"/>
            </a:endParaRPr>
          </a:p>
        </p:txBody>
      </p:sp>
      <p:sp>
        <p:nvSpPr>
          <p:cNvPr id="14" name="TextBox 13"/>
          <p:cNvSpPr txBox="1">
            <a:spLocks noChangeArrowheads="1"/>
          </p:cNvSpPr>
          <p:nvPr/>
        </p:nvSpPr>
        <p:spPr bwMode="auto">
          <a:xfrm>
            <a:off x="2286000" y="2967038"/>
            <a:ext cx="685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a:solidFill>
                  <a:srgbClr val="000000"/>
                </a:solidFill>
                <a:latin typeface="Arial" charset="0"/>
                <a:cs typeface="Arial" charset="0"/>
                <a:sym typeface="Symbol" pitchFamily="18" charset="2"/>
              </a:rPr>
              <a:t>2p</a:t>
            </a:r>
            <a:endParaRPr lang="en-US" sz="2400">
              <a:solidFill>
                <a:srgbClr val="000000"/>
              </a:solidFill>
              <a:latin typeface="Arial" charset="0"/>
              <a:cs typeface="Arial" charset="0"/>
            </a:endParaRPr>
          </a:p>
        </p:txBody>
      </p:sp>
      <p:sp>
        <p:nvSpPr>
          <p:cNvPr id="15" name="Up Arrow 14"/>
          <p:cNvSpPr>
            <a:spLocks noChangeArrowheads="1"/>
          </p:cNvSpPr>
          <p:nvPr/>
        </p:nvSpPr>
        <p:spPr bwMode="auto">
          <a:xfrm>
            <a:off x="304800" y="1600200"/>
            <a:ext cx="685800" cy="4267200"/>
          </a:xfrm>
          <a:prstGeom prst="upArrow">
            <a:avLst>
              <a:gd name="adj1" fmla="val 50000"/>
              <a:gd name="adj2" fmla="val 50008"/>
            </a:avLst>
          </a:prstGeom>
          <a:solidFill>
            <a:schemeClr val="accent2"/>
          </a:solidFill>
          <a:ln w="25400" algn="ctr">
            <a:solidFill>
              <a:schemeClr val="tx1"/>
            </a:solidFill>
            <a:round/>
            <a:headEnd/>
            <a:tailEnd/>
          </a:ln>
        </p:spPr>
        <p:txBody>
          <a:bodyPr/>
          <a:lstStyle/>
          <a:p>
            <a:r>
              <a:rPr lang="en-US">
                <a:solidFill>
                  <a:srgbClr val="000000"/>
                </a:solidFill>
              </a:rPr>
              <a:t>ENERGY</a:t>
            </a:r>
          </a:p>
        </p:txBody>
      </p:sp>
      <p:cxnSp>
        <p:nvCxnSpPr>
          <p:cNvPr id="30" name="Straight Arrow Connector 29"/>
          <p:cNvCxnSpPr>
            <a:cxnSpLocks noChangeShapeType="1"/>
          </p:cNvCxnSpPr>
          <p:nvPr/>
        </p:nvCxnSpPr>
        <p:spPr bwMode="auto">
          <a:xfrm>
            <a:off x="3733800" y="4038600"/>
            <a:ext cx="1371600" cy="0"/>
          </a:xfrm>
          <a:prstGeom prst="straightConnector1">
            <a:avLst/>
          </a:prstGeom>
          <a:noFill/>
          <a:ln w="25400" algn="ctr">
            <a:solidFill>
              <a:schemeClr val="tx1"/>
            </a:solidFill>
            <a:round/>
            <a:headEnd/>
            <a:tailEnd type="arrow"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TextBox 30"/>
          <p:cNvSpPr txBox="1">
            <a:spLocks noChangeArrowheads="1"/>
          </p:cNvSpPr>
          <p:nvPr/>
        </p:nvSpPr>
        <p:spPr bwMode="auto">
          <a:xfrm>
            <a:off x="3505200" y="3652838"/>
            <a:ext cx="1676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solidFill>
                  <a:srgbClr val="000000"/>
                </a:solidFill>
              </a:rPr>
              <a:t>hybridization</a:t>
            </a:r>
          </a:p>
        </p:txBody>
      </p:sp>
      <p:sp>
        <p:nvSpPr>
          <p:cNvPr id="32" name="Rectangle 31"/>
          <p:cNvSpPr>
            <a:spLocks noChangeArrowheads="1"/>
          </p:cNvSpPr>
          <p:nvPr/>
        </p:nvSpPr>
        <p:spPr bwMode="auto">
          <a:xfrm>
            <a:off x="5867400" y="2890838"/>
            <a:ext cx="457200" cy="533400"/>
          </a:xfrm>
          <a:prstGeom prst="rect">
            <a:avLst/>
          </a:prstGeom>
          <a:noFill/>
          <a:ln w="254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33" name="Rectangle 32"/>
          <p:cNvSpPr>
            <a:spLocks noChangeArrowheads="1"/>
          </p:cNvSpPr>
          <p:nvPr/>
        </p:nvSpPr>
        <p:spPr bwMode="auto">
          <a:xfrm>
            <a:off x="6324600" y="2890838"/>
            <a:ext cx="457200" cy="533400"/>
          </a:xfrm>
          <a:prstGeom prst="rect">
            <a:avLst/>
          </a:prstGeom>
          <a:noFill/>
          <a:ln w="254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34" name="Rectangle 33"/>
          <p:cNvSpPr>
            <a:spLocks noChangeArrowheads="1"/>
          </p:cNvSpPr>
          <p:nvPr/>
        </p:nvSpPr>
        <p:spPr bwMode="auto">
          <a:xfrm>
            <a:off x="6781800" y="2890838"/>
            <a:ext cx="457200" cy="533400"/>
          </a:xfrm>
          <a:prstGeom prst="rect">
            <a:avLst/>
          </a:prstGeom>
          <a:noFill/>
          <a:ln w="254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35" name="TextBox 34"/>
          <p:cNvSpPr txBox="1">
            <a:spLocks noChangeArrowheads="1"/>
          </p:cNvSpPr>
          <p:nvPr/>
        </p:nvSpPr>
        <p:spPr bwMode="auto">
          <a:xfrm>
            <a:off x="5791200" y="2967038"/>
            <a:ext cx="685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b="1">
                <a:solidFill>
                  <a:srgbClr val="000000"/>
                </a:solidFill>
                <a:sym typeface="Symbol" pitchFamily="18" charset="2"/>
              </a:rPr>
              <a:t></a:t>
            </a:r>
            <a:endParaRPr lang="en-US" sz="2400" b="1">
              <a:solidFill>
                <a:srgbClr val="000000"/>
              </a:solidFill>
            </a:endParaRPr>
          </a:p>
        </p:txBody>
      </p:sp>
      <p:sp>
        <p:nvSpPr>
          <p:cNvPr id="36" name="Rectangle 35"/>
          <p:cNvSpPr>
            <a:spLocks noChangeArrowheads="1"/>
          </p:cNvSpPr>
          <p:nvPr/>
        </p:nvSpPr>
        <p:spPr bwMode="auto">
          <a:xfrm>
            <a:off x="7239000" y="2890838"/>
            <a:ext cx="457200" cy="528637"/>
          </a:xfrm>
          <a:prstGeom prst="rect">
            <a:avLst/>
          </a:prstGeom>
          <a:noFill/>
          <a:ln w="254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37" name="TextBox 36"/>
          <p:cNvSpPr txBox="1">
            <a:spLocks noChangeArrowheads="1"/>
          </p:cNvSpPr>
          <p:nvPr/>
        </p:nvSpPr>
        <p:spPr bwMode="auto">
          <a:xfrm>
            <a:off x="6248400" y="2967038"/>
            <a:ext cx="685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b="1">
                <a:solidFill>
                  <a:srgbClr val="000000"/>
                </a:solidFill>
                <a:sym typeface="Symbol" pitchFamily="18" charset="2"/>
              </a:rPr>
              <a:t></a:t>
            </a:r>
            <a:endParaRPr lang="en-US" sz="2400" b="1">
              <a:solidFill>
                <a:srgbClr val="000000"/>
              </a:solidFill>
            </a:endParaRPr>
          </a:p>
        </p:txBody>
      </p:sp>
      <p:sp>
        <p:nvSpPr>
          <p:cNvPr id="38" name="TextBox 37"/>
          <p:cNvSpPr txBox="1">
            <a:spLocks noChangeArrowheads="1"/>
          </p:cNvSpPr>
          <p:nvPr/>
        </p:nvSpPr>
        <p:spPr bwMode="auto">
          <a:xfrm>
            <a:off x="5638800" y="3429000"/>
            <a:ext cx="20574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n-US" sz="2400">
                <a:solidFill>
                  <a:srgbClr val="C00000"/>
                </a:solidFill>
                <a:latin typeface="Arial" charset="0"/>
                <a:cs typeface="Arial" charset="0"/>
                <a:sym typeface="Symbol" pitchFamily="18" charset="2"/>
              </a:rPr>
              <a:t>four</a:t>
            </a:r>
            <a:br>
              <a:rPr lang="en-US" sz="2400">
                <a:solidFill>
                  <a:srgbClr val="C00000"/>
                </a:solidFill>
                <a:latin typeface="Arial" charset="0"/>
                <a:cs typeface="Arial" charset="0"/>
                <a:sym typeface="Symbol" pitchFamily="18" charset="2"/>
              </a:rPr>
            </a:br>
            <a:r>
              <a:rPr lang="en-US" sz="4000" b="1">
                <a:solidFill>
                  <a:srgbClr val="C00000"/>
                </a:solidFill>
                <a:latin typeface="Arial" charset="0"/>
                <a:cs typeface="Arial" charset="0"/>
                <a:sym typeface="Symbol" pitchFamily="18" charset="2"/>
              </a:rPr>
              <a:t>sp</a:t>
            </a:r>
            <a:r>
              <a:rPr lang="en-US" sz="4000" b="1" baseline="30000">
                <a:solidFill>
                  <a:srgbClr val="C00000"/>
                </a:solidFill>
                <a:latin typeface="Arial" charset="0"/>
                <a:cs typeface="Arial" charset="0"/>
                <a:sym typeface="Symbol" pitchFamily="18" charset="2"/>
              </a:rPr>
              <a:t>3</a:t>
            </a:r>
            <a:r>
              <a:rPr lang="en-US" sz="2400">
                <a:solidFill>
                  <a:srgbClr val="C00000"/>
                </a:solidFill>
                <a:latin typeface="Arial" charset="0"/>
                <a:cs typeface="Arial" charset="0"/>
                <a:sym typeface="Symbol" pitchFamily="18" charset="2"/>
              </a:rPr>
              <a:t> </a:t>
            </a:r>
          </a:p>
          <a:p>
            <a:pPr algn="ctr"/>
            <a:r>
              <a:rPr lang="en-US" sz="2400">
                <a:solidFill>
                  <a:srgbClr val="C00000"/>
                </a:solidFill>
                <a:latin typeface="Arial" charset="0"/>
                <a:cs typeface="Arial" charset="0"/>
                <a:sym typeface="Symbol" pitchFamily="18" charset="2"/>
              </a:rPr>
              <a:t>hybrid orbitals</a:t>
            </a:r>
            <a:endParaRPr lang="en-US" sz="2400">
              <a:solidFill>
                <a:srgbClr val="C00000"/>
              </a:solidFill>
              <a:latin typeface="Arial" charset="0"/>
              <a:cs typeface="Arial" charset="0"/>
            </a:endParaRPr>
          </a:p>
        </p:txBody>
      </p:sp>
      <p:sp>
        <p:nvSpPr>
          <p:cNvPr id="40" name="TextBox 39"/>
          <p:cNvSpPr txBox="1">
            <a:spLocks noChangeArrowheads="1"/>
          </p:cNvSpPr>
          <p:nvPr/>
        </p:nvSpPr>
        <p:spPr bwMode="auto">
          <a:xfrm>
            <a:off x="2632075" y="293688"/>
            <a:ext cx="24765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3200">
                <a:solidFill>
                  <a:srgbClr val="000000"/>
                </a:solidFill>
              </a:rPr>
              <a:t>N</a:t>
            </a:r>
            <a:br>
              <a:rPr lang="en-US" sz="3200">
                <a:solidFill>
                  <a:srgbClr val="000000"/>
                </a:solidFill>
              </a:rPr>
            </a:br>
            <a:r>
              <a:rPr lang="en-US" sz="3200">
                <a:solidFill>
                  <a:srgbClr val="000000"/>
                </a:solidFill>
              </a:rPr>
              <a:t>1s</a:t>
            </a:r>
            <a:r>
              <a:rPr lang="en-US" sz="3200" baseline="30000">
                <a:solidFill>
                  <a:srgbClr val="000000"/>
                </a:solidFill>
              </a:rPr>
              <a:t>2</a:t>
            </a:r>
            <a:r>
              <a:rPr lang="en-US" sz="3200" u="sng">
                <a:solidFill>
                  <a:srgbClr val="000000"/>
                </a:solidFill>
              </a:rPr>
              <a:t>2s</a:t>
            </a:r>
            <a:r>
              <a:rPr lang="en-US" sz="3200" u="sng" baseline="30000">
                <a:solidFill>
                  <a:srgbClr val="000000"/>
                </a:solidFill>
              </a:rPr>
              <a:t>2</a:t>
            </a:r>
            <a:r>
              <a:rPr lang="en-US" sz="3200" u="sng">
                <a:solidFill>
                  <a:srgbClr val="000000"/>
                </a:solidFill>
              </a:rPr>
              <a:t>2p</a:t>
            </a:r>
            <a:r>
              <a:rPr lang="en-US" sz="3200" u="sng" baseline="30000">
                <a:solidFill>
                  <a:srgbClr val="000000"/>
                </a:solidFill>
              </a:rPr>
              <a:t>3</a:t>
            </a:r>
          </a:p>
        </p:txBody>
      </p:sp>
      <p:sp>
        <p:nvSpPr>
          <p:cNvPr id="53" name="TextBox 52"/>
          <p:cNvSpPr txBox="1">
            <a:spLocks noChangeArrowheads="1"/>
          </p:cNvSpPr>
          <p:nvPr/>
        </p:nvSpPr>
        <p:spPr bwMode="auto">
          <a:xfrm>
            <a:off x="1828800" y="2509838"/>
            <a:ext cx="685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b="1">
                <a:solidFill>
                  <a:srgbClr val="000000"/>
                </a:solidFill>
                <a:sym typeface="Symbol" pitchFamily="18" charset="2"/>
              </a:rPr>
              <a:t></a:t>
            </a:r>
            <a:endParaRPr lang="en-US" sz="2400" b="1">
              <a:solidFill>
                <a:srgbClr val="000000"/>
              </a:solidFill>
            </a:endParaRPr>
          </a:p>
        </p:txBody>
      </p:sp>
      <p:sp>
        <p:nvSpPr>
          <p:cNvPr id="56" name="TextBox 55"/>
          <p:cNvSpPr txBox="1">
            <a:spLocks noChangeArrowheads="1"/>
          </p:cNvSpPr>
          <p:nvPr/>
        </p:nvSpPr>
        <p:spPr bwMode="auto">
          <a:xfrm>
            <a:off x="6705600" y="2967038"/>
            <a:ext cx="685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b="1">
                <a:solidFill>
                  <a:srgbClr val="000000"/>
                </a:solidFill>
                <a:sym typeface="Symbol" pitchFamily="18" charset="2"/>
              </a:rPr>
              <a:t></a:t>
            </a:r>
            <a:endParaRPr lang="en-US" sz="2400" b="1">
              <a:solidFill>
                <a:srgbClr val="000000"/>
              </a:solidFill>
            </a:endParaRPr>
          </a:p>
        </p:txBody>
      </p:sp>
      <p:sp>
        <p:nvSpPr>
          <p:cNvPr id="71" name="TextBox 70"/>
          <p:cNvSpPr txBox="1">
            <a:spLocks noChangeArrowheads="1"/>
          </p:cNvSpPr>
          <p:nvPr/>
        </p:nvSpPr>
        <p:spPr bwMode="auto">
          <a:xfrm>
            <a:off x="2286000" y="2514600"/>
            <a:ext cx="68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b="1">
                <a:solidFill>
                  <a:srgbClr val="000000"/>
                </a:solidFill>
                <a:sym typeface="Symbol" pitchFamily="18" charset="2"/>
              </a:rPr>
              <a:t></a:t>
            </a:r>
            <a:endParaRPr lang="en-US" sz="2400" b="1">
              <a:solidFill>
                <a:srgbClr val="000000"/>
              </a:solidFill>
            </a:endParaRPr>
          </a:p>
        </p:txBody>
      </p:sp>
      <p:sp>
        <p:nvSpPr>
          <p:cNvPr id="73" name="TextBox 72"/>
          <p:cNvSpPr txBox="1">
            <a:spLocks noChangeArrowheads="1"/>
          </p:cNvSpPr>
          <p:nvPr/>
        </p:nvSpPr>
        <p:spPr bwMode="auto">
          <a:xfrm>
            <a:off x="7162800" y="2971800"/>
            <a:ext cx="68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b="1">
                <a:solidFill>
                  <a:srgbClr val="000000"/>
                </a:solidFill>
                <a:sym typeface="Symbol" pitchFamily="18" charset="2"/>
              </a:rPr>
              <a:t></a:t>
            </a:r>
            <a:endParaRPr lang="en-US" sz="2400" b="1">
              <a:solidFill>
                <a:srgbClr val="000000"/>
              </a:solidFill>
            </a:endParaRPr>
          </a:p>
        </p:txBody>
      </p:sp>
      <p:sp>
        <p:nvSpPr>
          <p:cNvPr id="43" name="TextBox 42"/>
          <p:cNvSpPr txBox="1">
            <a:spLocks noChangeArrowheads="1"/>
          </p:cNvSpPr>
          <p:nvPr/>
        </p:nvSpPr>
        <p:spPr bwMode="auto">
          <a:xfrm>
            <a:off x="2743200" y="2514600"/>
            <a:ext cx="68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b="1">
                <a:solidFill>
                  <a:srgbClr val="000000"/>
                </a:solidFill>
                <a:sym typeface="Symbol" pitchFamily="18" charset="2"/>
              </a:rPr>
              <a:t></a:t>
            </a:r>
            <a:endParaRPr lang="en-US" sz="2400" b="1">
              <a:solidFill>
                <a:srgbClr val="000000"/>
              </a:solidFill>
            </a:endParaRPr>
          </a:p>
        </p:txBody>
      </p:sp>
      <p:sp>
        <p:nvSpPr>
          <p:cNvPr id="2" name="Left Brace 1"/>
          <p:cNvSpPr>
            <a:spLocks/>
          </p:cNvSpPr>
          <p:nvPr/>
        </p:nvSpPr>
        <p:spPr bwMode="auto">
          <a:xfrm rot="5400000">
            <a:off x="5867400" y="2433638"/>
            <a:ext cx="457200" cy="457200"/>
          </a:xfrm>
          <a:prstGeom prst="leftBrace">
            <a:avLst>
              <a:gd name="adj1" fmla="val 8333"/>
              <a:gd name="adj2" fmla="val 50000"/>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3" name="TextBox 2"/>
          <p:cNvSpPr txBox="1">
            <a:spLocks noChangeArrowheads="1"/>
          </p:cNvSpPr>
          <p:nvPr/>
        </p:nvSpPr>
        <p:spPr bwMode="auto">
          <a:xfrm>
            <a:off x="5638800" y="1600200"/>
            <a:ext cx="1219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a:solidFill>
                  <a:srgbClr val="000000"/>
                </a:solidFill>
              </a:rPr>
              <a:t>lone</a:t>
            </a:r>
          </a:p>
          <a:p>
            <a:r>
              <a:rPr lang="en-US" sz="2400">
                <a:solidFill>
                  <a:srgbClr val="000000"/>
                </a:solidFill>
              </a:rPr>
              <a:t>pair</a:t>
            </a:r>
          </a:p>
        </p:txBody>
      </p:sp>
      <p:sp>
        <p:nvSpPr>
          <p:cNvPr id="46" name="Left Brace 45"/>
          <p:cNvSpPr>
            <a:spLocks/>
          </p:cNvSpPr>
          <p:nvPr/>
        </p:nvSpPr>
        <p:spPr bwMode="auto">
          <a:xfrm rot="5400000">
            <a:off x="6777038" y="1981200"/>
            <a:ext cx="457200" cy="1362075"/>
          </a:xfrm>
          <a:prstGeom prst="leftBrace">
            <a:avLst>
              <a:gd name="adj1" fmla="val 8331"/>
              <a:gd name="adj2" fmla="val 50000"/>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47" name="TextBox 46"/>
          <p:cNvSpPr txBox="1">
            <a:spLocks noChangeArrowheads="1"/>
          </p:cNvSpPr>
          <p:nvPr/>
        </p:nvSpPr>
        <p:spPr bwMode="auto">
          <a:xfrm>
            <a:off x="6553200" y="1600200"/>
            <a:ext cx="2133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a:solidFill>
                  <a:srgbClr val="000000"/>
                </a:solidFill>
              </a:rPr>
              <a:t>available for bonding</a:t>
            </a:r>
          </a:p>
        </p:txBody>
      </p:sp>
      <p:pic>
        <p:nvPicPr>
          <p:cNvPr id="25633" name="Picture 4" descr="IMG000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7175" y="152400"/>
            <a:ext cx="179705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p:bldP spid="11" grpId="0"/>
      <p:bldP spid="12" grpId="0"/>
      <p:bldP spid="13" grpId="0"/>
      <p:bldP spid="14" grpId="0"/>
      <p:bldP spid="15" grpId="0" animBg="1"/>
      <p:bldP spid="31" grpId="0"/>
      <p:bldP spid="32" grpId="0" animBg="1"/>
      <p:bldP spid="33" grpId="0" animBg="1"/>
      <p:bldP spid="34" grpId="0" animBg="1"/>
      <p:bldP spid="35" grpId="0"/>
      <p:bldP spid="36" grpId="0" animBg="1"/>
      <p:bldP spid="37" grpId="0"/>
      <p:bldP spid="38" grpId="0"/>
      <p:bldP spid="40" grpId="0"/>
      <p:bldP spid="53" grpId="0"/>
      <p:bldP spid="56" grpId="0"/>
      <p:bldP spid="71" grpId="0"/>
      <p:bldP spid="73" grpId="0"/>
      <p:bldP spid="43" grpId="0"/>
      <p:bldP spid="2" grpId="0" animBg="1"/>
      <p:bldP spid="3" grpId="0"/>
      <p:bldP spid="46" grpId="0" animBg="1"/>
      <p:bldP spid="4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3"/>
          <p:cNvSpPr txBox="1">
            <a:spLocks/>
          </p:cNvSpPr>
          <p:nvPr/>
        </p:nvSpPr>
        <p:spPr bwMode="auto">
          <a:xfrm>
            <a:off x="457200" y="307975"/>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4400" b="1">
                <a:solidFill>
                  <a:srgbClr val="999900"/>
                </a:solidFill>
                <a:latin typeface="Garamond" pitchFamily="18" charset="0"/>
              </a:rPr>
              <a:t>NH</a:t>
            </a:r>
            <a:r>
              <a:rPr lang="en-US" sz="4400" b="1" baseline="-25000">
                <a:solidFill>
                  <a:srgbClr val="999900"/>
                </a:solidFill>
                <a:latin typeface="Garamond" pitchFamily="18" charset="0"/>
              </a:rPr>
              <a:t>3</a:t>
            </a:r>
            <a:r>
              <a:rPr lang="en-US" sz="4400" b="1">
                <a:solidFill>
                  <a:srgbClr val="999900"/>
                </a:solidFill>
                <a:latin typeface="Garamond" pitchFamily="18" charset="0"/>
              </a:rPr>
              <a:t> </a:t>
            </a:r>
            <a:r>
              <a:rPr lang="en-US" sz="4400" b="1">
                <a:solidFill>
                  <a:srgbClr val="999900"/>
                </a:solidFill>
                <a:latin typeface="Garamond" pitchFamily="18" charset="0"/>
                <a:sym typeface="Symbol" pitchFamily="18" charset="2"/>
              </a:rPr>
              <a:t> </a:t>
            </a:r>
            <a:r>
              <a:rPr lang="en-US" sz="4400" b="1">
                <a:solidFill>
                  <a:srgbClr val="C00000"/>
                </a:solidFill>
                <a:latin typeface="Garamond" pitchFamily="18" charset="0"/>
              </a:rPr>
              <a:t>sp</a:t>
            </a:r>
            <a:r>
              <a:rPr lang="en-US" sz="4400" b="1" baseline="30000">
                <a:solidFill>
                  <a:srgbClr val="C00000"/>
                </a:solidFill>
                <a:latin typeface="Garamond" pitchFamily="18" charset="0"/>
              </a:rPr>
              <a:t>3</a:t>
            </a:r>
            <a:r>
              <a:rPr lang="en-US" sz="4400" b="1">
                <a:solidFill>
                  <a:srgbClr val="C00000"/>
                </a:solidFill>
                <a:latin typeface="Garamond" pitchFamily="18" charset="0"/>
              </a:rPr>
              <a:t> hybridization</a:t>
            </a:r>
            <a:endParaRPr lang="en-US" sz="4400">
              <a:solidFill>
                <a:srgbClr val="C00000"/>
              </a:solidFill>
              <a:latin typeface="Garamond" pitchFamily="18" charset="0"/>
            </a:endParaRPr>
          </a:p>
        </p:txBody>
      </p:sp>
      <p:pic>
        <p:nvPicPr>
          <p:cNvPr id="26627" name="Picture 8" descr="ammon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8325" y="1962150"/>
            <a:ext cx="3292475"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api.ning.com/files/EXpGFusUo*WugcT0xJME1Iz5njpGRMpVKktadDotL1auetyFBSQx58zSsbOK6wulGMZrYByaZZ1nbnQb2RLEGiADCTQmZYa9/ner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000500"/>
            <a:ext cx="31432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Cloud Callout 3"/>
          <p:cNvSpPr>
            <a:spLocks noChangeArrowheads="1"/>
          </p:cNvSpPr>
          <p:nvPr/>
        </p:nvSpPr>
        <p:spPr bwMode="auto">
          <a:xfrm>
            <a:off x="1295400" y="228600"/>
            <a:ext cx="7696200" cy="3962400"/>
          </a:xfrm>
          <a:prstGeom prst="cloudCallout">
            <a:avLst>
              <a:gd name="adj1" fmla="val -20833"/>
              <a:gd name="adj2" fmla="val 6250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400"/>
              <a:t>Something to think about: is hybridization a </a:t>
            </a:r>
            <a:r>
              <a:rPr lang="en-US" sz="2400" i="1"/>
              <a:t>real</a:t>
            </a:r>
            <a:r>
              <a:rPr lang="en-US" sz="2400"/>
              <a:t> process or simply a mathematical device (a human construction) we’ve concocted to explain how electrons interact when new chemical substances are formed?</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0" y="0"/>
          <a:ext cx="8991600" cy="6935786"/>
        </p:xfrm>
        <a:graphic>
          <a:graphicData uri="http://schemas.openxmlformats.org/drawingml/2006/table">
            <a:tbl>
              <a:tblPr firstRow="1" firstCol="1" bandRow="1" bandCol="1"/>
              <a:tblGrid>
                <a:gridCol w="1981199"/>
                <a:gridCol w="1066800"/>
                <a:gridCol w="1860672"/>
                <a:gridCol w="2330066"/>
                <a:gridCol w="1752863"/>
              </a:tblGrid>
              <a:tr h="701061">
                <a:tc>
                  <a:txBody>
                    <a:bodyPr/>
                    <a:lstStyle/>
                    <a:p>
                      <a:pPr marL="0" marR="0" algn="ctr">
                        <a:lnSpc>
                          <a:spcPct val="115000"/>
                        </a:lnSpc>
                        <a:spcBef>
                          <a:spcPts val="0"/>
                        </a:spcBef>
                        <a:spcAft>
                          <a:spcPts val="0"/>
                        </a:spcAft>
                      </a:pPr>
                      <a:r>
                        <a:rPr lang="en-US" sz="2000" b="1" dirty="0">
                          <a:effectLst/>
                          <a:latin typeface="Calibri"/>
                          <a:ea typeface="Calibri"/>
                          <a:cs typeface="Calibri"/>
                        </a:rPr>
                        <a:t>Valence electron pair geometry</a:t>
                      </a:r>
                      <a:endParaRPr lang="en-US"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US" sz="2000" b="1" dirty="0">
                          <a:effectLst/>
                          <a:latin typeface="Calibri"/>
                          <a:ea typeface="Calibri"/>
                          <a:cs typeface="Calibri"/>
                        </a:rPr>
                        <a:t># of orbitals</a:t>
                      </a:r>
                      <a:endParaRPr lang="en-US"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US" sz="2000" b="1" dirty="0">
                          <a:effectLst/>
                          <a:latin typeface="Calibri"/>
                          <a:ea typeface="Calibri"/>
                          <a:cs typeface="Calibri"/>
                        </a:rPr>
                        <a:t>Hybrid orbitals</a:t>
                      </a:r>
                      <a:endParaRPr lang="en-US"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US" sz="2000" b="1" dirty="0">
                          <a:effectLst/>
                          <a:latin typeface="Calibri"/>
                          <a:ea typeface="Calibri"/>
                          <a:cs typeface="Calibri"/>
                        </a:rPr>
                        <a:t>Electron density diagram</a:t>
                      </a:r>
                      <a:endParaRPr lang="en-US"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US" sz="2000" b="1" dirty="0">
                          <a:effectLst/>
                          <a:latin typeface="Calibri"/>
                          <a:ea typeface="Calibri"/>
                          <a:cs typeface="Calibri"/>
                        </a:rPr>
                        <a:t>Examples</a:t>
                      </a:r>
                      <a:endParaRPr lang="en-US"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r>
              <a:tr h="1246945">
                <a:tc>
                  <a:txBody>
                    <a:bodyPr/>
                    <a:lstStyle/>
                    <a:p>
                      <a:pPr marL="0" marR="0" algn="ctr">
                        <a:lnSpc>
                          <a:spcPct val="115000"/>
                        </a:lnSpc>
                        <a:spcBef>
                          <a:spcPts val="0"/>
                        </a:spcBef>
                        <a:spcAft>
                          <a:spcPts val="0"/>
                        </a:spcAft>
                      </a:pPr>
                      <a:r>
                        <a:rPr lang="en-US" sz="2000" b="1" dirty="0" smtClean="0">
                          <a:effectLst/>
                          <a:latin typeface="Calibri"/>
                          <a:ea typeface="Calibri"/>
                          <a:cs typeface="Calibri"/>
                        </a:rPr>
                        <a:t/>
                      </a:r>
                      <a:br>
                        <a:rPr lang="en-US" sz="2000" b="1" dirty="0" smtClean="0">
                          <a:effectLst/>
                          <a:latin typeface="Calibri"/>
                          <a:ea typeface="Calibri"/>
                          <a:cs typeface="Calibri"/>
                        </a:rPr>
                      </a:br>
                      <a:r>
                        <a:rPr lang="en-US" sz="2000" b="1" dirty="0" smtClean="0">
                          <a:effectLst/>
                          <a:latin typeface="Calibri"/>
                          <a:ea typeface="Calibri"/>
                          <a:cs typeface="Calibri"/>
                        </a:rPr>
                        <a:t>Linear</a:t>
                      </a:r>
                      <a:endParaRPr lang="en-US"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US" sz="2800" b="1" dirty="0" smtClean="0">
                          <a:effectLst/>
                          <a:latin typeface="Calibri"/>
                          <a:ea typeface="Calibri"/>
                          <a:cs typeface="Calibri"/>
                        </a:rPr>
                        <a:t/>
                      </a:r>
                      <a:br>
                        <a:rPr lang="en-US" sz="2800" b="1" dirty="0" smtClean="0">
                          <a:effectLst/>
                          <a:latin typeface="Calibri"/>
                          <a:ea typeface="Calibri"/>
                          <a:cs typeface="Calibri"/>
                        </a:rPr>
                      </a:br>
                      <a:r>
                        <a:rPr lang="en-US" sz="2800" b="1" dirty="0" smtClean="0">
                          <a:effectLst/>
                          <a:latin typeface="Calibri"/>
                          <a:ea typeface="Calibri"/>
                          <a:cs typeface="Calibri"/>
                        </a:rPr>
                        <a:t>2</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US" sz="2000" b="1" dirty="0">
                          <a:effectLst/>
                          <a:latin typeface="Calibri"/>
                          <a:ea typeface="Calibri"/>
                          <a:cs typeface="Calibri"/>
                        </a:rPr>
                        <a:t> </a:t>
                      </a:r>
                      <a:endParaRPr lang="en-US"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US" sz="2000" b="1" dirty="0">
                          <a:effectLst/>
                          <a:latin typeface="Calibri"/>
                          <a:ea typeface="Calibri"/>
                          <a:cs typeface="Calibri"/>
                        </a:rPr>
                        <a:t> </a:t>
                      </a:r>
                      <a:endParaRPr lang="en-US"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US" sz="2000" b="1" dirty="0">
                          <a:effectLst/>
                          <a:latin typeface="Calibri"/>
                          <a:ea typeface="Calibri"/>
                          <a:cs typeface="Calibri"/>
                        </a:rPr>
                        <a:t> </a:t>
                      </a:r>
                      <a:endParaRPr lang="en-US" sz="2000" dirty="0">
                        <a:effectLst/>
                        <a:latin typeface="Calibri"/>
                        <a:ea typeface="Calibri"/>
                        <a:cs typeface="Times New Roman"/>
                      </a:endParaRPr>
                    </a:p>
                    <a:p>
                      <a:pPr marL="0" marR="0" algn="ctr">
                        <a:lnSpc>
                          <a:spcPct val="115000"/>
                        </a:lnSpc>
                        <a:spcBef>
                          <a:spcPts val="0"/>
                        </a:spcBef>
                        <a:spcAft>
                          <a:spcPts val="0"/>
                        </a:spcAft>
                      </a:pPr>
                      <a:r>
                        <a:rPr lang="en-US" sz="2000" b="1" dirty="0">
                          <a:effectLst/>
                          <a:latin typeface="Calibri"/>
                          <a:ea typeface="Calibri"/>
                          <a:cs typeface="Calibri"/>
                        </a:rPr>
                        <a:t>  </a:t>
                      </a:r>
                      <a:endParaRPr lang="en-US"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r>
              <a:tr h="1246945">
                <a:tc>
                  <a:txBody>
                    <a:bodyPr/>
                    <a:lstStyle/>
                    <a:p>
                      <a:pPr marL="0" marR="0" algn="ctr">
                        <a:lnSpc>
                          <a:spcPct val="115000"/>
                        </a:lnSpc>
                        <a:spcBef>
                          <a:spcPts val="0"/>
                        </a:spcBef>
                        <a:spcAft>
                          <a:spcPts val="0"/>
                        </a:spcAft>
                      </a:pPr>
                      <a:r>
                        <a:rPr lang="en-US" sz="2000" b="1" dirty="0" smtClean="0">
                          <a:effectLst/>
                          <a:latin typeface="Calibri"/>
                          <a:ea typeface="Calibri"/>
                          <a:cs typeface="Calibri"/>
                        </a:rPr>
                        <a:t/>
                      </a:r>
                      <a:br>
                        <a:rPr lang="en-US" sz="2000" b="1" dirty="0" smtClean="0">
                          <a:effectLst/>
                          <a:latin typeface="Calibri"/>
                          <a:ea typeface="Calibri"/>
                          <a:cs typeface="Calibri"/>
                        </a:rPr>
                      </a:br>
                      <a:r>
                        <a:rPr lang="en-US" sz="2000" b="1" dirty="0" err="1" smtClean="0">
                          <a:effectLst/>
                          <a:latin typeface="Calibri"/>
                          <a:ea typeface="Calibri"/>
                          <a:cs typeface="Calibri"/>
                        </a:rPr>
                        <a:t>Trigonal</a:t>
                      </a:r>
                      <a:r>
                        <a:rPr lang="en-US" sz="2000" b="1" dirty="0" smtClean="0">
                          <a:effectLst/>
                          <a:latin typeface="Calibri"/>
                          <a:ea typeface="Calibri"/>
                          <a:cs typeface="Calibri"/>
                        </a:rPr>
                        <a:t> </a:t>
                      </a:r>
                      <a:r>
                        <a:rPr lang="en-US" sz="2000" b="1" dirty="0">
                          <a:effectLst/>
                          <a:latin typeface="Calibri"/>
                          <a:ea typeface="Calibri"/>
                          <a:cs typeface="Calibri"/>
                        </a:rPr>
                        <a:t>planar</a:t>
                      </a:r>
                      <a:endParaRPr lang="en-US"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US" sz="2800" b="1" dirty="0" smtClean="0">
                          <a:effectLst/>
                          <a:latin typeface="Calibri"/>
                          <a:ea typeface="Calibri"/>
                          <a:cs typeface="Calibri"/>
                        </a:rPr>
                        <a:t/>
                      </a:r>
                      <a:br>
                        <a:rPr lang="en-US" sz="2800" b="1" dirty="0" smtClean="0">
                          <a:effectLst/>
                          <a:latin typeface="Calibri"/>
                          <a:ea typeface="Calibri"/>
                          <a:cs typeface="Calibri"/>
                        </a:rPr>
                      </a:br>
                      <a:r>
                        <a:rPr lang="en-US" sz="2800" b="1" dirty="0" smtClean="0">
                          <a:effectLst/>
                          <a:latin typeface="Calibri"/>
                          <a:ea typeface="Calibri"/>
                          <a:cs typeface="Calibri"/>
                        </a:rPr>
                        <a:t>3</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US" sz="2000" b="1">
                          <a:effectLst/>
                          <a:latin typeface="Calibri"/>
                          <a:ea typeface="Calibri"/>
                          <a:cs typeface="Calibri"/>
                        </a:rPr>
                        <a:t> </a:t>
                      </a:r>
                      <a:endParaRPr lang="en-US" sz="20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US" sz="2000" b="1" dirty="0">
                          <a:effectLst/>
                          <a:latin typeface="Calibri"/>
                          <a:ea typeface="Calibri"/>
                          <a:cs typeface="Calibri"/>
                        </a:rPr>
                        <a:t> </a:t>
                      </a:r>
                      <a:endParaRPr lang="en-US"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US" sz="2000" b="1" dirty="0">
                          <a:effectLst/>
                          <a:latin typeface="Calibri"/>
                          <a:ea typeface="Calibri"/>
                          <a:cs typeface="Calibri"/>
                        </a:rPr>
                        <a:t> </a:t>
                      </a:r>
                      <a:endParaRPr lang="en-US" sz="2000" dirty="0">
                        <a:effectLst/>
                        <a:latin typeface="Calibri"/>
                        <a:ea typeface="Calibri"/>
                        <a:cs typeface="Times New Roman"/>
                      </a:endParaRPr>
                    </a:p>
                    <a:p>
                      <a:pPr marL="0" marR="0" algn="ctr">
                        <a:lnSpc>
                          <a:spcPct val="115000"/>
                        </a:lnSpc>
                        <a:spcBef>
                          <a:spcPts val="0"/>
                        </a:spcBef>
                        <a:spcAft>
                          <a:spcPts val="0"/>
                        </a:spcAft>
                      </a:pPr>
                      <a:r>
                        <a:rPr lang="en-US" sz="2000" b="1" dirty="0">
                          <a:effectLst/>
                          <a:latin typeface="Calibri"/>
                          <a:ea typeface="Calibri"/>
                          <a:cs typeface="Calibri"/>
                        </a:rPr>
                        <a:t> </a:t>
                      </a:r>
                      <a:endParaRPr lang="en-US" sz="2000" dirty="0">
                        <a:effectLst/>
                        <a:latin typeface="Calibri"/>
                        <a:ea typeface="Calibri"/>
                        <a:cs typeface="Times New Roman"/>
                      </a:endParaRPr>
                    </a:p>
                    <a:p>
                      <a:pPr marL="0" marR="0" algn="ctr">
                        <a:lnSpc>
                          <a:spcPct val="115000"/>
                        </a:lnSpc>
                        <a:spcBef>
                          <a:spcPts val="0"/>
                        </a:spcBef>
                        <a:spcAft>
                          <a:spcPts val="0"/>
                        </a:spcAft>
                      </a:pPr>
                      <a:r>
                        <a:rPr lang="en-US" sz="2000" b="1" dirty="0">
                          <a:effectLst/>
                          <a:latin typeface="Calibri"/>
                          <a:ea typeface="Calibri"/>
                          <a:cs typeface="Calibri"/>
                        </a:rPr>
                        <a:t> </a:t>
                      </a:r>
                      <a:endParaRPr lang="en-US"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r>
              <a:tr h="1246945">
                <a:tc>
                  <a:txBody>
                    <a:bodyPr/>
                    <a:lstStyle/>
                    <a:p>
                      <a:pPr marL="0" marR="0" algn="ctr">
                        <a:lnSpc>
                          <a:spcPct val="115000"/>
                        </a:lnSpc>
                        <a:spcBef>
                          <a:spcPts val="0"/>
                        </a:spcBef>
                        <a:spcAft>
                          <a:spcPts val="0"/>
                        </a:spcAft>
                      </a:pPr>
                      <a:r>
                        <a:rPr lang="en-US" sz="2000" b="1" dirty="0" smtClean="0">
                          <a:effectLst/>
                          <a:latin typeface="Calibri"/>
                          <a:ea typeface="Calibri"/>
                          <a:cs typeface="Calibri"/>
                        </a:rPr>
                        <a:t/>
                      </a:r>
                      <a:br>
                        <a:rPr lang="en-US" sz="2000" b="1" dirty="0" smtClean="0">
                          <a:effectLst/>
                          <a:latin typeface="Calibri"/>
                          <a:ea typeface="Calibri"/>
                          <a:cs typeface="Calibri"/>
                        </a:rPr>
                      </a:br>
                      <a:r>
                        <a:rPr lang="en-US" sz="2000" b="1" dirty="0" smtClean="0">
                          <a:effectLst/>
                          <a:latin typeface="Calibri"/>
                          <a:ea typeface="Calibri"/>
                          <a:cs typeface="Calibri"/>
                        </a:rPr>
                        <a:t>Tetrahedral</a:t>
                      </a:r>
                      <a:endParaRPr lang="en-US"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US" sz="2800" b="1" dirty="0" smtClean="0">
                          <a:effectLst/>
                          <a:latin typeface="Calibri"/>
                          <a:ea typeface="Calibri"/>
                          <a:cs typeface="Calibri"/>
                        </a:rPr>
                        <a:t/>
                      </a:r>
                      <a:br>
                        <a:rPr lang="en-US" sz="2800" b="1" dirty="0" smtClean="0">
                          <a:effectLst/>
                          <a:latin typeface="Calibri"/>
                          <a:ea typeface="Calibri"/>
                          <a:cs typeface="Calibri"/>
                        </a:rPr>
                      </a:br>
                      <a:r>
                        <a:rPr lang="en-US" sz="2800" b="1" dirty="0" smtClean="0">
                          <a:effectLst/>
                          <a:latin typeface="Calibri"/>
                          <a:ea typeface="Calibri"/>
                          <a:cs typeface="Calibri"/>
                        </a:rPr>
                        <a:t>4</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US" sz="2000" b="1">
                          <a:effectLst/>
                          <a:latin typeface="Calibri"/>
                          <a:ea typeface="Calibri"/>
                          <a:cs typeface="Calibri"/>
                        </a:rPr>
                        <a:t> </a:t>
                      </a:r>
                      <a:endParaRPr lang="en-US" sz="20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US" sz="2000" b="1" dirty="0">
                          <a:effectLst/>
                          <a:latin typeface="Calibri"/>
                          <a:ea typeface="Calibri"/>
                          <a:cs typeface="Calibri"/>
                        </a:rPr>
                        <a:t> </a:t>
                      </a:r>
                      <a:endParaRPr lang="en-US"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US" sz="2000" b="1" dirty="0">
                          <a:effectLst/>
                          <a:latin typeface="Calibri"/>
                          <a:ea typeface="Calibri"/>
                          <a:cs typeface="Calibri"/>
                        </a:rPr>
                        <a:t> </a:t>
                      </a:r>
                      <a:endParaRPr lang="en-US" sz="2000" dirty="0">
                        <a:effectLst/>
                        <a:latin typeface="Calibri"/>
                        <a:ea typeface="Calibri"/>
                        <a:cs typeface="Times New Roman"/>
                      </a:endParaRPr>
                    </a:p>
                    <a:p>
                      <a:pPr marL="0" marR="0" algn="ctr">
                        <a:lnSpc>
                          <a:spcPct val="115000"/>
                        </a:lnSpc>
                        <a:spcBef>
                          <a:spcPts val="0"/>
                        </a:spcBef>
                        <a:spcAft>
                          <a:spcPts val="0"/>
                        </a:spcAft>
                      </a:pPr>
                      <a:r>
                        <a:rPr lang="en-US" sz="2000" b="1" dirty="0">
                          <a:effectLst/>
                          <a:latin typeface="Calibri"/>
                          <a:ea typeface="Calibri"/>
                          <a:cs typeface="Calibri"/>
                        </a:rPr>
                        <a:t> </a:t>
                      </a:r>
                      <a:endParaRPr lang="en-US" sz="2000" dirty="0">
                        <a:effectLst/>
                        <a:latin typeface="Calibri"/>
                        <a:ea typeface="Calibri"/>
                        <a:cs typeface="Times New Roman"/>
                      </a:endParaRPr>
                    </a:p>
                    <a:p>
                      <a:pPr marL="0" marR="0" algn="ctr">
                        <a:lnSpc>
                          <a:spcPct val="115000"/>
                        </a:lnSpc>
                        <a:spcBef>
                          <a:spcPts val="0"/>
                        </a:spcBef>
                        <a:spcAft>
                          <a:spcPts val="0"/>
                        </a:spcAft>
                      </a:pPr>
                      <a:r>
                        <a:rPr lang="en-US" sz="2000" b="1" dirty="0">
                          <a:effectLst/>
                          <a:latin typeface="Calibri"/>
                          <a:ea typeface="Calibri"/>
                          <a:cs typeface="Calibri"/>
                        </a:rPr>
                        <a:t> </a:t>
                      </a:r>
                      <a:endParaRPr lang="en-US"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r>
              <a:tr h="1246945">
                <a:tc>
                  <a:txBody>
                    <a:bodyPr/>
                    <a:lstStyle/>
                    <a:p>
                      <a:pPr marL="0" marR="0" algn="ctr">
                        <a:lnSpc>
                          <a:spcPct val="115000"/>
                        </a:lnSpc>
                        <a:spcBef>
                          <a:spcPts val="0"/>
                        </a:spcBef>
                        <a:spcAft>
                          <a:spcPts val="0"/>
                        </a:spcAft>
                      </a:pPr>
                      <a:r>
                        <a:rPr lang="en-US" sz="2000" b="1" dirty="0" smtClean="0">
                          <a:effectLst/>
                          <a:latin typeface="Calibri"/>
                          <a:ea typeface="Calibri"/>
                          <a:cs typeface="Calibri"/>
                        </a:rPr>
                        <a:t/>
                      </a:r>
                      <a:br>
                        <a:rPr lang="en-US" sz="2000" b="1" dirty="0" smtClean="0">
                          <a:effectLst/>
                          <a:latin typeface="Calibri"/>
                          <a:ea typeface="Calibri"/>
                          <a:cs typeface="Calibri"/>
                        </a:rPr>
                      </a:br>
                      <a:r>
                        <a:rPr lang="en-US" sz="2000" b="1" dirty="0" err="1" smtClean="0">
                          <a:effectLst/>
                          <a:latin typeface="Calibri"/>
                          <a:ea typeface="Calibri"/>
                          <a:cs typeface="Calibri"/>
                        </a:rPr>
                        <a:t>Trigonal</a:t>
                      </a:r>
                      <a:r>
                        <a:rPr lang="en-US" sz="2000" b="1" dirty="0" smtClean="0">
                          <a:effectLst/>
                          <a:latin typeface="Calibri"/>
                          <a:ea typeface="Calibri"/>
                          <a:cs typeface="Calibri"/>
                        </a:rPr>
                        <a:t> </a:t>
                      </a:r>
                      <a:r>
                        <a:rPr lang="en-US" sz="2000" b="1" dirty="0" err="1">
                          <a:effectLst/>
                          <a:latin typeface="Calibri"/>
                          <a:ea typeface="Calibri"/>
                          <a:cs typeface="Calibri"/>
                        </a:rPr>
                        <a:t>bipyramidal</a:t>
                      </a:r>
                      <a:endParaRPr lang="en-US"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US" sz="2800" b="1" dirty="0" smtClean="0">
                          <a:effectLst/>
                          <a:latin typeface="Calibri"/>
                          <a:ea typeface="Calibri"/>
                          <a:cs typeface="Calibri"/>
                        </a:rPr>
                        <a:t/>
                      </a:r>
                      <a:br>
                        <a:rPr lang="en-US" sz="2800" b="1" dirty="0" smtClean="0">
                          <a:effectLst/>
                          <a:latin typeface="Calibri"/>
                          <a:ea typeface="Calibri"/>
                          <a:cs typeface="Calibri"/>
                        </a:rPr>
                      </a:br>
                      <a:r>
                        <a:rPr lang="en-US" sz="2800" b="1" dirty="0" smtClean="0">
                          <a:effectLst/>
                          <a:latin typeface="Calibri"/>
                          <a:ea typeface="Calibri"/>
                          <a:cs typeface="Calibri"/>
                        </a:rPr>
                        <a:t>5</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US" sz="2000" b="1">
                          <a:effectLst/>
                          <a:latin typeface="Calibri"/>
                          <a:ea typeface="Calibri"/>
                          <a:cs typeface="Calibri"/>
                        </a:rPr>
                        <a:t> </a:t>
                      </a:r>
                      <a:endParaRPr lang="en-US" sz="20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US" sz="2000" b="1">
                          <a:effectLst/>
                          <a:latin typeface="Calibri"/>
                          <a:ea typeface="Calibri"/>
                          <a:cs typeface="Calibri"/>
                        </a:rPr>
                        <a:t> </a:t>
                      </a:r>
                      <a:endParaRPr lang="en-US" sz="20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US" sz="2000" b="1" dirty="0">
                          <a:effectLst/>
                          <a:latin typeface="Calibri"/>
                          <a:ea typeface="Calibri"/>
                          <a:cs typeface="Calibri"/>
                        </a:rPr>
                        <a:t>  </a:t>
                      </a:r>
                      <a:endParaRPr lang="en-US" sz="2000" dirty="0">
                        <a:effectLst/>
                        <a:latin typeface="Calibri"/>
                        <a:ea typeface="Calibri"/>
                        <a:cs typeface="Times New Roman"/>
                      </a:endParaRPr>
                    </a:p>
                    <a:p>
                      <a:pPr marL="0" marR="0" algn="ctr">
                        <a:lnSpc>
                          <a:spcPct val="115000"/>
                        </a:lnSpc>
                        <a:spcBef>
                          <a:spcPts val="0"/>
                        </a:spcBef>
                        <a:spcAft>
                          <a:spcPts val="0"/>
                        </a:spcAft>
                      </a:pPr>
                      <a:r>
                        <a:rPr lang="en-US" sz="2000" b="1" dirty="0">
                          <a:effectLst/>
                          <a:latin typeface="Calibri"/>
                          <a:ea typeface="Calibri"/>
                          <a:cs typeface="Calibri"/>
                        </a:rPr>
                        <a:t> </a:t>
                      </a:r>
                      <a:endParaRPr lang="en-US" sz="2000" dirty="0">
                        <a:effectLst/>
                        <a:latin typeface="Calibri"/>
                        <a:ea typeface="Calibri"/>
                        <a:cs typeface="Times New Roman"/>
                      </a:endParaRPr>
                    </a:p>
                    <a:p>
                      <a:pPr marL="0" marR="0" algn="ctr">
                        <a:lnSpc>
                          <a:spcPct val="115000"/>
                        </a:lnSpc>
                        <a:spcBef>
                          <a:spcPts val="0"/>
                        </a:spcBef>
                        <a:spcAft>
                          <a:spcPts val="0"/>
                        </a:spcAft>
                      </a:pPr>
                      <a:r>
                        <a:rPr lang="en-US" sz="2000" b="1" dirty="0">
                          <a:effectLst/>
                          <a:latin typeface="Calibri"/>
                          <a:ea typeface="Calibri"/>
                          <a:cs typeface="Calibri"/>
                        </a:rPr>
                        <a:t> </a:t>
                      </a:r>
                      <a:endParaRPr lang="en-US"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r>
              <a:tr h="1246945">
                <a:tc>
                  <a:txBody>
                    <a:bodyPr/>
                    <a:lstStyle/>
                    <a:p>
                      <a:pPr marL="0" marR="0" algn="ctr">
                        <a:lnSpc>
                          <a:spcPct val="115000"/>
                        </a:lnSpc>
                        <a:spcBef>
                          <a:spcPts val="0"/>
                        </a:spcBef>
                        <a:spcAft>
                          <a:spcPts val="0"/>
                        </a:spcAft>
                      </a:pPr>
                      <a:r>
                        <a:rPr lang="en-US" sz="2000" b="1" dirty="0" smtClean="0">
                          <a:effectLst/>
                          <a:latin typeface="Calibri"/>
                          <a:ea typeface="Calibri"/>
                          <a:cs typeface="Calibri"/>
                        </a:rPr>
                        <a:t/>
                      </a:r>
                      <a:br>
                        <a:rPr lang="en-US" sz="2000" b="1" dirty="0" smtClean="0">
                          <a:effectLst/>
                          <a:latin typeface="Calibri"/>
                          <a:ea typeface="Calibri"/>
                          <a:cs typeface="Calibri"/>
                        </a:rPr>
                      </a:br>
                      <a:r>
                        <a:rPr lang="en-US" sz="2000" b="1" dirty="0" smtClean="0">
                          <a:effectLst/>
                          <a:latin typeface="Calibri"/>
                          <a:ea typeface="Calibri"/>
                          <a:cs typeface="Calibri"/>
                        </a:rPr>
                        <a:t>Octahedral</a:t>
                      </a:r>
                      <a:endParaRPr lang="en-US"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US" sz="2800" b="1" dirty="0" smtClean="0">
                          <a:effectLst/>
                          <a:latin typeface="Calibri"/>
                          <a:ea typeface="Calibri"/>
                          <a:cs typeface="Calibri"/>
                        </a:rPr>
                        <a:t/>
                      </a:r>
                      <a:br>
                        <a:rPr lang="en-US" sz="2800" b="1" dirty="0" smtClean="0">
                          <a:effectLst/>
                          <a:latin typeface="Calibri"/>
                          <a:ea typeface="Calibri"/>
                          <a:cs typeface="Calibri"/>
                        </a:rPr>
                      </a:br>
                      <a:r>
                        <a:rPr lang="en-US" sz="2800" b="1" dirty="0" smtClean="0">
                          <a:effectLst/>
                          <a:latin typeface="Calibri"/>
                          <a:ea typeface="Calibri"/>
                          <a:cs typeface="Calibri"/>
                        </a:rPr>
                        <a:t>6</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US" sz="2000" b="1">
                          <a:effectLst/>
                          <a:latin typeface="Calibri"/>
                          <a:ea typeface="Calibri"/>
                          <a:cs typeface="Calibri"/>
                        </a:rPr>
                        <a:t> </a:t>
                      </a:r>
                      <a:endParaRPr lang="en-US" sz="20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US" sz="2000" b="1">
                          <a:effectLst/>
                          <a:latin typeface="Calibri"/>
                          <a:ea typeface="Calibri"/>
                          <a:cs typeface="Calibri"/>
                        </a:rPr>
                        <a:t> </a:t>
                      </a:r>
                      <a:endParaRPr lang="en-US" sz="20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0"/>
                        </a:spcAft>
                      </a:pPr>
                      <a:r>
                        <a:rPr lang="en-US" sz="2000" b="1" dirty="0">
                          <a:effectLst/>
                          <a:latin typeface="Calibri"/>
                          <a:ea typeface="Calibri"/>
                          <a:cs typeface="Calibri"/>
                        </a:rPr>
                        <a:t> </a:t>
                      </a:r>
                      <a:endParaRPr lang="en-US" sz="2000" dirty="0">
                        <a:effectLst/>
                        <a:latin typeface="Calibri"/>
                        <a:ea typeface="Calibri"/>
                        <a:cs typeface="Times New Roman"/>
                      </a:endParaRPr>
                    </a:p>
                    <a:p>
                      <a:pPr marL="0" marR="0" algn="ctr">
                        <a:lnSpc>
                          <a:spcPct val="115000"/>
                        </a:lnSpc>
                        <a:spcBef>
                          <a:spcPts val="0"/>
                        </a:spcBef>
                        <a:spcAft>
                          <a:spcPts val="0"/>
                        </a:spcAft>
                      </a:pPr>
                      <a:r>
                        <a:rPr lang="en-US" sz="2000" b="1" dirty="0">
                          <a:effectLst/>
                          <a:latin typeface="Calibri"/>
                          <a:ea typeface="Calibri"/>
                          <a:cs typeface="Calibri"/>
                        </a:rPr>
                        <a:t>  </a:t>
                      </a:r>
                      <a:endParaRPr lang="en-US" sz="2000" dirty="0">
                        <a:effectLst/>
                        <a:latin typeface="Calibri"/>
                        <a:ea typeface="Calibri"/>
                        <a:cs typeface="Times New Roman"/>
                      </a:endParaRPr>
                    </a:p>
                    <a:p>
                      <a:pPr marL="0" marR="0" algn="ctr">
                        <a:lnSpc>
                          <a:spcPct val="115000"/>
                        </a:lnSpc>
                        <a:spcBef>
                          <a:spcPts val="0"/>
                        </a:spcBef>
                        <a:spcAft>
                          <a:spcPts val="0"/>
                        </a:spcAft>
                      </a:pPr>
                      <a:r>
                        <a:rPr lang="en-US" sz="2000" b="1" dirty="0">
                          <a:effectLst/>
                          <a:latin typeface="Calibri"/>
                          <a:ea typeface="Calibri"/>
                          <a:cs typeface="Calibri"/>
                        </a:rPr>
                        <a:t> </a:t>
                      </a:r>
                      <a:endParaRPr lang="en-US"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r>
            </a:tbl>
          </a:graphicData>
        </a:graphic>
      </p:graphicFrame>
      <p:pic>
        <p:nvPicPr>
          <p:cNvPr id="3" name="Picture 21" descr="TB09_004"/>
          <p:cNvPicPr>
            <a:picLocks noChangeAspect="1" noChangeArrowheads="1"/>
          </p:cNvPicPr>
          <p:nvPr/>
        </p:nvPicPr>
        <p:blipFill>
          <a:blip r:embed="rId2">
            <a:extLst>
              <a:ext uri="{28A0092B-C50C-407E-A947-70E740481C1C}">
                <a14:useLocalDpi xmlns:a14="http://schemas.microsoft.com/office/drawing/2010/main" val="0"/>
              </a:ext>
            </a:extLst>
          </a:blip>
          <a:srcRect l="37247" t="7777" r="30739" b="79926"/>
          <a:stretch>
            <a:fillRect/>
          </a:stretch>
        </p:blipFill>
        <p:spPr bwMode="auto">
          <a:xfrm>
            <a:off x="5257800" y="838200"/>
            <a:ext cx="1905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478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133600"/>
            <a:ext cx="1517650" cy="84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3" descr="TB09_00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4206" t="35445" r="30739" b="48161"/>
          <a:stretch>
            <a:fillRect/>
          </a:stretch>
        </p:blipFill>
        <p:spPr bwMode="auto">
          <a:xfrm>
            <a:off x="5791200" y="3200400"/>
            <a:ext cx="1371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4" descr="TB09_00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8640" t="54913" r="36305" b="26642"/>
          <a:stretch>
            <a:fillRect/>
          </a:stretch>
        </p:blipFill>
        <p:spPr bwMode="auto">
          <a:xfrm>
            <a:off x="5562600" y="43434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5" descr="TB09_00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8640" t="77457" r="32130" b="4099"/>
          <a:stretch>
            <a:fillRect/>
          </a:stretch>
        </p:blipFill>
        <p:spPr bwMode="auto">
          <a:xfrm>
            <a:off x="5562600" y="5638800"/>
            <a:ext cx="1600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276600" y="939800"/>
            <a:ext cx="1447800" cy="584200"/>
          </a:xfrm>
          <a:prstGeom prst="rect">
            <a:avLst/>
          </a:prstGeom>
          <a:noFill/>
        </p:spPr>
        <p:txBody>
          <a:bodyPr>
            <a:spAutoFit/>
          </a:bodyPr>
          <a:lstStyle/>
          <a:p>
            <a:pPr algn="ctr">
              <a:defRPr/>
            </a:pPr>
            <a:r>
              <a:rPr lang="en-US" sz="3200" b="1" dirty="0" err="1">
                <a:solidFill>
                  <a:schemeClr val="accent4">
                    <a:lumMod val="95000"/>
                    <a:lumOff val="5000"/>
                  </a:schemeClr>
                </a:solidFill>
              </a:rPr>
              <a:t>sp</a:t>
            </a:r>
            <a:endParaRPr lang="en-US" sz="3200" b="1" dirty="0">
              <a:solidFill>
                <a:schemeClr val="accent4">
                  <a:lumMod val="95000"/>
                  <a:lumOff val="5000"/>
                </a:schemeClr>
              </a:solidFill>
            </a:endParaRPr>
          </a:p>
        </p:txBody>
      </p:sp>
      <p:sp>
        <p:nvSpPr>
          <p:cNvPr id="10" name="TextBox 9"/>
          <p:cNvSpPr txBox="1"/>
          <p:nvPr/>
        </p:nvSpPr>
        <p:spPr>
          <a:xfrm>
            <a:off x="3352800" y="2235200"/>
            <a:ext cx="1447800" cy="584200"/>
          </a:xfrm>
          <a:prstGeom prst="rect">
            <a:avLst/>
          </a:prstGeom>
          <a:noFill/>
        </p:spPr>
        <p:txBody>
          <a:bodyPr>
            <a:spAutoFit/>
          </a:bodyPr>
          <a:lstStyle/>
          <a:p>
            <a:pPr algn="ctr">
              <a:defRPr/>
            </a:pPr>
            <a:r>
              <a:rPr lang="en-US" sz="3200" b="1" dirty="0">
                <a:solidFill>
                  <a:schemeClr val="accent4">
                    <a:lumMod val="95000"/>
                    <a:lumOff val="5000"/>
                  </a:schemeClr>
                </a:solidFill>
              </a:rPr>
              <a:t>sp</a:t>
            </a:r>
            <a:r>
              <a:rPr lang="en-US" sz="3200" b="1" baseline="30000" dirty="0">
                <a:solidFill>
                  <a:schemeClr val="accent4">
                    <a:lumMod val="95000"/>
                    <a:lumOff val="5000"/>
                  </a:schemeClr>
                </a:solidFill>
              </a:rPr>
              <a:t>2</a:t>
            </a:r>
          </a:p>
        </p:txBody>
      </p:sp>
      <p:sp>
        <p:nvSpPr>
          <p:cNvPr id="11" name="TextBox 10"/>
          <p:cNvSpPr txBox="1"/>
          <p:nvPr/>
        </p:nvSpPr>
        <p:spPr>
          <a:xfrm>
            <a:off x="3352800" y="3454400"/>
            <a:ext cx="1447800" cy="584200"/>
          </a:xfrm>
          <a:prstGeom prst="rect">
            <a:avLst/>
          </a:prstGeom>
          <a:noFill/>
        </p:spPr>
        <p:txBody>
          <a:bodyPr>
            <a:spAutoFit/>
          </a:bodyPr>
          <a:lstStyle/>
          <a:p>
            <a:pPr algn="ctr">
              <a:defRPr/>
            </a:pPr>
            <a:r>
              <a:rPr lang="en-US" sz="3200" b="1" dirty="0">
                <a:solidFill>
                  <a:schemeClr val="accent4">
                    <a:lumMod val="95000"/>
                    <a:lumOff val="5000"/>
                  </a:schemeClr>
                </a:solidFill>
              </a:rPr>
              <a:t>sp</a:t>
            </a:r>
            <a:r>
              <a:rPr lang="en-US" sz="3200" b="1" baseline="30000" dirty="0">
                <a:solidFill>
                  <a:schemeClr val="accent4">
                    <a:lumMod val="95000"/>
                    <a:lumOff val="5000"/>
                  </a:schemeClr>
                </a:solidFill>
              </a:rPr>
              <a:t>3</a:t>
            </a:r>
            <a:endParaRPr lang="en-US" sz="3200" b="1" dirty="0">
              <a:solidFill>
                <a:schemeClr val="accent4">
                  <a:lumMod val="95000"/>
                  <a:lumOff val="5000"/>
                </a:schemeClr>
              </a:solidFill>
            </a:endParaRPr>
          </a:p>
        </p:txBody>
      </p:sp>
      <p:sp>
        <p:nvSpPr>
          <p:cNvPr id="12" name="TextBox 11"/>
          <p:cNvSpPr txBox="1"/>
          <p:nvPr/>
        </p:nvSpPr>
        <p:spPr>
          <a:xfrm>
            <a:off x="3429000" y="4673600"/>
            <a:ext cx="1447800" cy="584200"/>
          </a:xfrm>
          <a:prstGeom prst="rect">
            <a:avLst/>
          </a:prstGeom>
          <a:noFill/>
        </p:spPr>
        <p:txBody>
          <a:bodyPr>
            <a:spAutoFit/>
          </a:bodyPr>
          <a:lstStyle/>
          <a:p>
            <a:pPr algn="ctr">
              <a:defRPr/>
            </a:pPr>
            <a:r>
              <a:rPr lang="en-US" sz="3200" b="1" dirty="0">
                <a:solidFill>
                  <a:schemeClr val="accent4">
                    <a:lumMod val="95000"/>
                    <a:lumOff val="5000"/>
                  </a:schemeClr>
                </a:solidFill>
              </a:rPr>
              <a:t>sp</a:t>
            </a:r>
            <a:r>
              <a:rPr lang="en-US" sz="3200" b="1" baseline="30000" dirty="0">
                <a:solidFill>
                  <a:schemeClr val="accent4">
                    <a:lumMod val="95000"/>
                    <a:lumOff val="5000"/>
                  </a:schemeClr>
                </a:solidFill>
              </a:rPr>
              <a:t>3</a:t>
            </a:r>
            <a:r>
              <a:rPr lang="en-US" sz="3200" b="1" dirty="0">
                <a:solidFill>
                  <a:schemeClr val="accent4">
                    <a:lumMod val="95000"/>
                    <a:lumOff val="5000"/>
                  </a:schemeClr>
                </a:solidFill>
              </a:rPr>
              <a:t>d</a:t>
            </a:r>
          </a:p>
        </p:txBody>
      </p:sp>
      <p:sp>
        <p:nvSpPr>
          <p:cNvPr id="13" name="TextBox 12"/>
          <p:cNvSpPr txBox="1"/>
          <p:nvPr/>
        </p:nvSpPr>
        <p:spPr>
          <a:xfrm>
            <a:off x="3505200" y="5943600"/>
            <a:ext cx="1447800" cy="584200"/>
          </a:xfrm>
          <a:prstGeom prst="rect">
            <a:avLst/>
          </a:prstGeom>
          <a:noFill/>
        </p:spPr>
        <p:txBody>
          <a:bodyPr>
            <a:spAutoFit/>
          </a:bodyPr>
          <a:lstStyle/>
          <a:p>
            <a:pPr algn="ctr">
              <a:defRPr/>
            </a:pPr>
            <a:r>
              <a:rPr lang="en-US" sz="3200" b="1" dirty="0">
                <a:solidFill>
                  <a:schemeClr val="accent4">
                    <a:lumMod val="95000"/>
                    <a:lumOff val="5000"/>
                  </a:schemeClr>
                </a:solidFill>
              </a:rPr>
              <a:t>sp</a:t>
            </a:r>
            <a:r>
              <a:rPr lang="en-US" sz="3200" b="1" baseline="30000" dirty="0">
                <a:solidFill>
                  <a:schemeClr val="accent4">
                    <a:lumMod val="95000"/>
                    <a:lumOff val="5000"/>
                  </a:schemeClr>
                </a:solidFill>
              </a:rPr>
              <a:t>3</a:t>
            </a:r>
            <a:r>
              <a:rPr lang="en-US" sz="3200" b="1" dirty="0">
                <a:solidFill>
                  <a:schemeClr val="accent4">
                    <a:lumMod val="95000"/>
                    <a:lumOff val="5000"/>
                  </a:schemeClr>
                </a:solidFill>
              </a:rPr>
              <a:t>d</a:t>
            </a:r>
            <a:r>
              <a:rPr lang="en-US" sz="3200" b="1" baseline="30000" dirty="0">
                <a:solidFill>
                  <a:schemeClr val="accent4">
                    <a:lumMod val="95000"/>
                    <a:lumOff val="5000"/>
                  </a:schemeClr>
                </a:solidFill>
              </a:rPr>
              <a:t>2</a:t>
            </a:r>
            <a:endParaRPr lang="en-US" sz="3200" b="1" dirty="0">
              <a:solidFill>
                <a:schemeClr val="accent4">
                  <a:lumMod val="95000"/>
                  <a:lumOff val="5000"/>
                </a:schemeClr>
              </a:solidFill>
            </a:endParaRPr>
          </a:p>
        </p:txBody>
      </p:sp>
      <p:sp>
        <p:nvSpPr>
          <p:cNvPr id="9" name="TextBox 8"/>
          <p:cNvSpPr txBox="1">
            <a:spLocks noChangeArrowheads="1"/>
          </p:cNvSpPr>
          <p:nvPr/>
        </p:nvSpPr>
        <p:spPr bwMode="auto">
          <a:xfrm>
            <a:off x="7620000" y="685800"/>
            <a:ext cx="1371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n-US" sz="2400"/>
              <a:t>BF</a:t>
            </a:r>
            <a:r>
              <a:rPr lang="en-US" sz="2400" baseline="-25000"/>
              <a:t>2</a:t>
            </a:r>
            <a:r>
              <a:rPr lang="en-US" sz="2400"/>
              <a:t/>
            </a:r>
            <a:br>
              <a:rPr lang="en-US" sz="2400"/>
            </a:br>
            <a:r>
              <a:rPr lang="en-US" sz="2400"/>
              <a:t>HgCl</a:t>
            </a:r>
            <a:r>
              <a:rPr lang="en-US" sz="2400" baseline="-25000"/>
              <a:t>2</a:t>
            </a:r>
            <a:br>
              <a:rPr lang="en-US" sz="2400" baseline="-25000"/>
            </a:br>
            <a:r>
              <a:rPr lang="en-US" sz="2400"/>
              <a:t>CO</a:t>
            </a:r>
            <a:r>
              <a:rPr lang="en-US" sz="2400" baseline="-25000"/>
              <a:t>2</a:t>
            </a:r>
          </a:p>
        </p:txBody>
      </p:sp>
      <p:sp>
        <p:nvSpPr>
          <p:cNvPr id="15" name="TextBox 14"/>
          <p:cNvSpPr txBox="1">
            <a:spLocks noChangeArrowheads="1"/>
          </p:cNvSpPr>
          <p:nvPr/>
        </p:nvSpPr>
        <p:spPr bwMode="auto">
          <a:xfrm>
            <a:off x="7620000" y="2141538"/>
            <a:ext cx="1371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n-US" sz="2400"/>
              <a:t>BF</a:t>
            </a:r>
            <a:r>
              <a:rPr lang="en-US" sz="2400" baseline="-25000"/>
              <a:t>3</a:t>
            </a:r>
            <a:br>
              <a:rPr lang="en-US" sz="2400" baseline="-25000"/>
            </a:br>
            <a:r>
              <a:rPr lang="en-US" sz="2400"/>
              <a:t>SO</a:t>
            </a:r>
            <a:r>
              <a:rPr lang="en-US" sz="2400" baseline="-25000"/>
              <a:t>3</a:t>
            </a:r>
          </a:p>
        </p:txBody>
      </p:sp>
      <p:sp>
        <p:nvSpPr>
          <p:cNvPr id="17" name="TextBox 16"/>
          <p:cNvSpPr txBox="1">
            <a:spLocks noChangeArrowheads="1"/>
          </p:cNvSpPr>
          <p:nvPr/>
        </p:nvSpPr>
        <p:spPr bwMode="auto">
          <a:xfrm>
            <a:off x="7620000" y="3200400"/>
            <a:ext cx="1371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n-US" sz="2400"/>
              <a:t>CH</a:t>
            </a:r>
            <a:r>
              <a:rPr lang="en-US" sz="2400" baseline="-25000"/>
              <a:t>4</a:t>
            </a:r>
            <a:r>
              <a:rPr lang="en-US" sz="2400"/>
              <a:t/>
            </a:r>
            <a:br>
              <a:rPr lang="en-US" sz="2400"/>
            </a:br>
            <a:r>
              <a:rPr lang="en-US" sz="2400"/>
              <a:t>H</a:t>
            </a:r>
            <a:r>
              <a:rPr lang="en-US" sz="2400" baseline="-25000"/>
              <a:t>2</a:t>
            </a:r>
            <a:r>
              <a:rPr lang="en-US" sz="2400"/>
              <a:t>O</a:t>
            </a:r>
            <a:br>
              <a:rPr lang="en-US" sz="2400"/>
            </a:br>
            <a:r>
              <a:rPr lang="en-US" sz="2400"/>
              <a:t>  NH</a:t>
            </a:r>
            <a:r>
              <a:rPr lang="en-US" sz="2400" baseline="-25000"/>
              <a:t>4</a:t>
            </a:r>
            <a:r>
              <a:rPr lang="en-US" sz="2400" baseline="30000"/>
              <a:t>+</a:t>
            </a:r>
          </a:p>
        </p:txBody>
      </p:sp>
      <p:sp>
        <p:nvSpPr>
          <p:cNvPr id="18" name="TextBox 17"/>
          <p:cNvSpPr txBox="1">
            <a:spLocks noChangeArrowheads="1"/>
          </p:cNvSpPr>
          <p:nvPr/>
        </p:nvSpPr>
        <p:spPr bwMode="auto">
          <a:xfrm>
            <a:off x="7620000" y="4438650"/>
            <a:ext cx="1371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n-US" sz="2400"/>
              <a:t>PF</a:t>
            </a:r>
            <a:r>
              <a:rPr lang="en-US" sz="2400" baseline="-25000"/>
              <a:t>5</a:t>
            </a:r>
            <a:r>
              <a:rPr lang="en-US" sz="2400"/>
              <a:t/>
            </a:r>
            <a:br>
              <a:rPr lang="en-US" sz="2400"/>
            </a:br>
            <a:r>
              <a:rPr lang="en-US" sz="2400"/>
              <a:t>SF</a:t>
            </a:r>
            <a:r>
              <a:rPr lang="en-US" sz="2400" baseline="-25000"/>
              <a:t>4</a:t>
            </a:r>
            <a:br>
              <a:rPr lang="en-US" sz="2400" baseline="-25000"/>
            </a:br>
            <a:r>
              <a:rPr lang="en-US" sz="2400"/>
              <a:t>BrF</a:t>
            </a:r>
            <a:r>
              <a:rPr lang="en-US" sz="2400" baseline="-25000"/>
              <a:t>3</a:t>
            </a:r>
          </a:p>
        </p:txBody>
      </p:sp>
      <p:sp>
        <p:nvSpPr>
          <p:cNvPr id="19" name="TextBox 18"/>
          <p:cNvSpPr txBox="1">
            <a:spLocks noChangeArrowheads="1"/>
          </p:cNvSpPr>
          <p:nvPr/>
        </p:nvSpPr>
        <p:spPr bwMode="auto">
          <a:xfrm>
            <a:off x="7620000" y="5657850"/>
            <a:ext cx="1371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n-US" sz="2400"/>
              <a:t>SF</a:t>
            </a:r>
            <a:r>
              <a:rPr lang="en-US" sz="2400" baseline="-25000"/>
              <a:t>6</a:t>
            </a:r>
            <a:r>
              <a:rPr lang="en-US" sz="2400"/>
              <a:t/>
            </a:r>
            <a:br>
              <a:rPr lang="en-US" sz="2400"/>
            </a:br>
            <a:r>
              <a:rPr lang="en-US" sz="2400"/>
              <a:t>XeF</a:t>
            </a:r>
            <a:r>
              <a:rPr lang="en-US" sz="2400" baseline="-25000"/>
              <a:t>4</a:t>
            </a:r>
            <a:br>
              <a:rPr lang="en-US" sz="2400" baseline="-25000"/>
            </a:br>
            <a:r>
              <a:rPr lang="en-US" sz="2400" baseline="-25000"/>
              <a:t> </a:t>
            </a:r>
            <a:r>
              <a:rPr lang="en-US" sz="2400"/>
              <a:t>PF</a:t>
            </a:r>
            <a:r>
              <a:rPr lang="en-US" sz="2400" baseline="-25000"/>
              <a:t>6</a:t>
            </a:r>
            <a:r>
              <a:rPr lang="en-US" sz="2800" baseline="30000"/>
              <a:t>-</a:t>
            </a:r>
            <a:endParaRPr lang="en-US" sz="2800" baseline="-25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7478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P spid="12" grpId="0"/>
      <p:bldP spid="13" grpId="0"/>
      <p:bldP spid="9" grpId="0"/>
      <p:bldP spid="15" grpId="0"/>
      <p:bldP spid="17" grpId="0"/>
      <p:bldP spid="18" grpId="0"/>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b="1" smtClean="0">
                <a:sym typeface="Symbol" pitchFamily="18" charset="2"/>
              </a:rPr>
              <a:t></a:t>
            </a:r>
            <a:r>
              <a:rPr lang="en-US" b="1" smtClean="0"/>
              <a:t> and </a:t>
            </a:r>
            <a:r>
              <a:rPr lang="en-US" b="1" smtClean="0">
                <a:sym typeface="Symbol" pitchFamily="18" charset="2"/>
              </a:rPr>
              <a:t></a:t>
            </a:r>
            <a:r>
              <a:rPr lang="en-US" b="1" smtClean="0"/>
              <a:t> bonds</a:t>
            </a:r>
            <a:endParaRPr lang="en-US" smtClean="0"/>
          </a:p>
        </p:txBody>
      </p:sp>
      <p:sp>
        <p:nvSpPr>
          <p:cNvPr id="29699" name="Content Placeholder 2"/>
          <p:cNvSpPr>
            <a:spLocks noGrp="1"/>
          </p:cNvSpPr>
          <p:nvPr>
            <p:ph idx="1"/>
          </p:nvPr>
        </p:nvSpPr>
        <p:spPr/>
        <p:txBody>
          <a:bodyPr/>
          <a:lstStyle/>
          <a:p>
            <a:r>
              <a:rPr lang="en-US" smtClean="0"/>
              <a:t>In Hybridization Theory there are two names for bonds, sigma (</a:t>
            </a:r>
            <a:r>
              <a:rPr lang="en-US" smtClean="0">
                <a:sym typeface="Symbol" pitchFamily="18" charset="2"/>
              </a:rPr>
              <a:t>)</a:t>
            </a:r>
            <a:r>
              <a:rPr lang="en-US" smtClean="0"/>
              <a:t> and pi (</a:t>
            </a:r>
            <a:r>
              <a:rPr lang="en-US" smtClean="0">
                <a:sym typeface="Symbol" pitchFamily="18" charset="2"/>
              </a:rPr>
              <a:t>)</a:t>
            </a:r>
            <a:r>
              <a:rPr lang="en-US" smtClean="0"/>
              <a:t>. </a:t>
            </a:r>
            <a:br>
              <a:rPr lang="en-US" smtClean="0"/>
            </a:br>
            <a:endParaRPr lang="en-US" smtClean="0"/>
          </a:p>
          <a:p>
            <a:r>
              <a:rPr lang="en-US" smtClean="0"/>
              <a:t>Sigma bonds are the primary bonds used to covalently attach atoms to each other. </a:t>
            </a:r>
            <a:br>
              <a:rPr lang="en-US" smtClean="0"/>
            </a:br>
            <a:endParaRPr lang="en-US" smtClean="0"/>
          </a:p>
          <a:p>
            <a:r>
              <a:rPr lang="en-US" smtClean="0"/>
              <a:t>Pi bonds are used to provide the extra electrons needed to fulfill octet requirements. </a:t>
            </a:r>
          </a:p>
          <a:p>
            <a:endParaRPr lang="en-US"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b="1" smtClean="0">
                <a:sym typeface="Symbol" pitchFamily="18" charset="2"/>
              </a:rPr>
              <a:t></a:t>
            </a:r>
            <a:r>
              <a:rPr lang="en-US" b="1" smtClean="0"/>
              <a:t> and </a:t>
            </a:r>
            <a:r>
              <a:rPr lang="en-US" b="1" smtClean="0">
                <a:sym typeface="Symbol" pitchFamily="18" charset="2"/>
              </a:rPr>
              <a:t></a:t>
            </a:r>
            <a:r>
              <a:rPr lang="en-US" b="1" smtClean="0"/>
              <a:t> bonds</a:t>
            </a:r>
            <a:endParaRPr lang="en-US" smtClean="0"/>
          </a:p>
        </p:txBody>
      </p:sp>
      <p:sp>
        <p:nvSpPr>
          <p:cNvPr id="30723" name="Content Placeholder 2"/>
          <p:cNvSpPr>
            <a:spLocks noGrp="1"/>
          </p:cNvSpPr>
          <p:nvPr>
            <p:ph idx="1"/>
          </p:nvPr>
        </p:nvSpPr>
        <p:spPr/>
        <p:txBody>
          <a:bodyPr/>
          <a:lstStyle/>
          <a:p>
            <a:r>
              <a:rPr lang="en-US" smtClean="0"/>
              <a:t>Every pair of bonded atoms shares one or more pairs of electrons.  In every bond at least one pair of electrons is localized in the space between the atoms, in a sigma (</a:t>
            </a:r>
            <a:r>
              <a:rPr lang="en-US" smtClean="0">
                <a:sym typeface="Symbol" pitchFamily="18" charset="2"/>
              </a:rPr>
              <a:t></a:t>
            </a:r>
            <a:r>
              <a:rPr lang="en-US" smtClean="0"/>
              <a:t>) bond.</a:t>
            </a:r>
          </a:p>
          <a:p>
            <a:r>
              <a:rPr lang="en-US" smtClean="0"/>
              <a:t>The electrons in a sigma bond are localized in the region between two bonded atoms and do not make a significant contribution to the bonding between any other atoms.</a:t>
            </a:r>
          </a:p>
          <a:p>
            <a:endParaRPr lang="en-US" smtClean="0"/>
          </a:p>
          <a:p>
            <a:endParaRPr lang="en-US"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b="1" smtClean="0">
                <a:sym typeface="Symbol" pitchFamily="18" charset="2"/>
              </a:rPr>
              <a:t></a:t>
            </a:r>
            <a:r>
              <a:rPr lang="en-US" b="1" smtClean="0"/>
              <a:t> and </a:t>
            </a:r>
            <a:r>
              <a:rPr lang="en-US" b="1" smtClean="0">
                <a:sym typeface="Symbol" pitchFamily="18" charset="2"/>
              </a:rPr>
              <a:t></a:t>
            </a:r>
            <a:r>
              <a:rPr lang="en-US" b="1" smtClean="0"/>
              <a:t> bonds</a:t>
            </a:r>
            <a:endParaRPr lang="en-US" smtClean="0"/>
          </a:p>
        </p:txBody>
      </p:sp>
      <p:sp>
        <p:nvSpPr>
          <p:cNvPr id="31747" name="Content Placeholder 2"/>
          <p:cNvSpPr>
            <a:spLocks noGrp="1"/>
          </p:cNvSpPr>
          <p:nvPr>
            <p:ph idx="1"/>
          </p:nvPr>
        </p:nvSpPr>
        <p:spPr/>
        <p:txBody>
          <a:bodyPr/>
          <a:lstStyle/>
          <a:p>
            <a:r>
              <a:rPr lang="en-US" smtClean="0"/>
              <a:t>In almost all cases, </a:t>
            </a:r>
            <a:r>
              <a:rPr lang="en-US" b="1" smtClean="0"/>
              <a:t>single</a:t>
            </a:r>
            <a:r>
              <a:rPr lang="en-US" smtClean="0"/>
              <a:t> bonds are sigma (</a:t>
            </a:r>
            <a:r>
              <a:rPr lang="en-US" smtClean="0">
                <a:sym typeface="Symbol" pitchFamily="18" charset="2"/>
              </a:rPr>
              <a:t></a:t>
            </a:r>
            <a:r>
              <a:rPr lang="en-US" smtClean="0"/>
              <a:t>) bonds.  A </a:t>
            </a:r>
            <a:r>
              <a:rPr lang="en-US" b="1" smtClean="0"/>
              <a:t>double</a:t>
            </a:r>
            <a:r>
              <a:rPr lang="en-US" smtClean="0"/>
              <a:t> bond consists of one sigma and one pi (</a:t>
            </a:r>
            <a:r>
              <a:rPr lang="en-US" smtClean="0">
                <a:sym typeface="Symbol" pitchFamily="18" charset="2"/>
              </a:rPr>
              <a:t></a:t>
            </a:r>
            <a:r>
              <a:rPr lang="en-US" smtClean="0"/>
              <a:t>) bond, and a </a:t>
            </a:r>
            <a:r>
              <a:rPr lang="en-US" b="1" smtClean="0"/>
              <a:t>triple</a:t>
            </a:r>
            <a:r>
              <a:rPr lang="en-US" smtClean="0"/>
              <a:t> bond consists of one sigma and two pi bonds.</a:t>
            </a:r>
          </a:p>
          <a:p>
            <a:pPr lvl="1"/>
            <a:r>
              <a:rPr lang="en-US" u="sng" smtClean="0"/>
              <a:t>Examples</a:t>
            </a:r>
            <a:r>
              <a:rPr lang="en-US" smtClean="0"/>
              <a:t>:</a:t>
            </a:r>
          </a:p>
          <a:p>
            <a:endParaRPr lang="en-US" smtClean="0"/>
          </a:p>
          <a:p>
            <a:endParaRPr lang="en-US" smtClean="0"/>
          </a:p>
        </p:txBody>
      </p:sp>
      <p:sp>
        <p:nvSpPr>
          <p:cNvPr id="4" name="Text Box 4"/>
          <p:cNvSpPr txBox="1">
            <a:spLocks noChangeArrowheads="1"/>
          </p:cNvSpPr>
          <p:nvPr/>
        </p:nvSpPr>
        <p:spPr bwMode="auto">
          <a:xfrm>
            <a:off x="609600" y="4724400"/>
            <a:ext cx="1828800" cy="823913"/>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Comic Sans MS" pitchFamily="66" charset="0"/>
              </a:defRPr>
            </a:lvl1pPr>
            <a:lvl2pPr marL="742950" indent="-285750">
              <a:defRPr sz="2800">
                <a:solidFill>
                  <a:schemeClr val="tx1"/>
                </a:solidFill>
                <a:latin typeface="Comic Sans MS" pitchFamily="66" charset="0"/>
              </a:defRPr>
            </a:lvl2pPr>
            <a:lvl3pPr marL="1143000" indent="-228600">
              <a:defRPr sz="2800">
                <a:solidFill>
                  <a:schemeClr val="tx1"/>
                </a:solidFill>
                <a:latin typeface="Comic Sans MS" pitchFamily="66" charset="0"/>
              </a:defRPr>
            </a:lvl3pPr>
            <a:lvl4pPr marL="1600200" indent="-228600">
              <a:defRPr sz="2800">
                <a:solidFill>
                  <a:schemeClr val="tx1"/>
                </a:solidFill>
                <a:latin typeface="Comic Sans MS" pitchFamily="66" charset="0"/>
              </a:defRPr>
            </a:lvl4pPr>
            <a:lvl5pPr marL="2057400" indent="-228600">
              <a:defRPr sz="2800">
                <a:solidFill>
                  <a:schemeClr val="tx1"/>
                </a:solidFill>
                <a:latin typeface="Comic Sans MS" pitchFamily="66" charset="0"/>
              </a:defRPr>
            </a:lvl5pPr>
            <a:lvl6pPr marL="2514600" indent="-228600" eaLnBrk="0" fontAlgn="base" hangingPunct="0">
              <a:spcBef>
                <a:spcPct val="0"/>
              </a:spcBef>
              <a:spcAft>
                <a:spcPct val="0"/>
              </a:spcAft>
              <a:defRPr sz="2800">
                <a:solidFill>
                  <a:schemeClr val="tx1"/>
                </a:solidFill>
                <a:latin typeface="Comic Sans MS" pitchFamily="66" charset="0"/>
              </a:defRPr>
            </a:lvl6pPr>
            <a:lvl7pPr marL="2971800" indent="-228600" eaLnBrk="0" fontAlgn="base" hangingPunct="0">
              <a:spcBef>
                <a:spcPct val="0"/>
              </a:spcBef>
              <a:spcAft>
                <a:spcPct val="0"/>
              </a:spcAft>
              <a:defRPr sz="2800">
                <a:solidFill>
                  <a:schemeClr val="tx1"/>
                </a:solidFill>
                <a:latin typeface="Comic Sans MS" pitchFamily="66" charset="0"/>
              </a:defRPr>
            </a:lvl7pPr>
            <a:lvl8pPr marL="3429000" indent="-228600" eaLnBrk="0" fontAlgn="base" hangingPunct="0">
              <a:spcBef>
                <a:spcPct val="0"/>
              </a:spcBef>
              <a:spcAft>
                <a:spcPct val="0"/>
              </a:spcAft>
              <a:defRPr sz="2800">
                <a:solidFill>
                  <a:schemeClr val="tx1"/>
                </a:solidFill>
                <a:latin typeface="Comic Sans MS" pitchFamily="66" charset="0"/>
              </a:defRPr>
            </a:lvl8pPr>
            <a:lvl9pPr marL="3886200" indent="-228600" eaLnBrk="0" fontAlgn="base" hangingPunct="0">
              <a:spcBef>
                <a:spcPct val="0"/>
              </a:spcBef>
              <a:spcAft>
                <a:spcPct val="0"/>
              </a:spcAft>
              <a:defRPr sz="2800">
                <a:solidFill>
                  <a:schemeClr val="tx1"/>
                </a:solidFill>
                <a:latin typeface="Comic Sans MS" pitchFamily="66" charset="0"/>
              </a:defRPr>
            </a:lvl9pPr>
          </a:lstStyle>
          <a:p>
            <a:pPr eaLnBrk="1" fontAlgn="auto" hangingPunct="1">
              <a:spcBef>
                <a:spcPct val="50000"/>
              </a:spcBef>
              <a:spcAft>
                <a:spcPts val="0"/>
              </a:spcAft>
              <a:defRPr/>
            </a:pPr>
            <a:r>
              <a:rPr lang="en-US" sz="3200" kern="0" smtClean="0">
                <a:solidFill>
                  <a:srgbClr val="000000"/>
                </a:solidFill>
              </a:rPr>
              <a:t>H </a:t>
            </a:r>
            <a:r>
              <a:rPr lang="en-US" sz="4800" b="1" kern="0" smtClean="0">
                <a:solidFill>
                  <a:srgbClr val="000000"/>
                </a:solidFill>
                <a:sym typeface="Symbol" pitchFamily="18" charset="2"/>
              </a:rPr>
              <a:t></a:t>
            </a:r>
            <a:r>
              <a:rPr lang="en-US" sz="3200" kern="0" smtClean="0">
                <a:solidFill>
                  <a:srgbClr val="000000"/>
                </a:solidFill>
                <a:sym typeface="Symbol" pitchFamily="18" charset="2"/>
              </a:rPr>
              <a:t> </a:t>
            </a:r>
            <a:r>
              <a:rPr lang="en-US" sz="3200" kern="0" smtClean="0">
                <a:solidFill>
                  <a:srgbClr val="000000"/>
                </a:solidFill>
              </a:rPr>
              <a:t>H</a:t>
            </a:r>
          </a:p>
        </p:txBody>
      </p:sp>
      <p:sp>
        <p:nvSpPr>
          <p:cNvPr id="5" name="Text Box 5"/>
          <p:cNvSpPr txBox="1">
            <a:spLocks noChangeArrowheads="1"/>
          </p:cNvSpPr>
          <p:nvPr/>
        </p:nvSpPr>
        <p:spPr bwMode="auto">
          <a:xfrm>
            <a:off x="3962400" y="4800600"/>
            <a:ext cx="1447800" cy="762000"/>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Comic Sans MS" pitchFamily="66" charset="0"/>
              </a:defRPr>
            </a:lvl1pPr>
            <a:lvl2pPr marL="742950" indent="-285750">
              <a:defRPr sz="2800">
                <a:solidFill>
                  <a:schemeClr val="tx1"/>
                </a:solidFill>
                <a:latin typeface="Comic Sans MS" pitchFamily="66" charset="0"/>
              </a:defRPr>
            </a:lvl2pPr>
            <a:lvl3pPr marL="1143000" indent="-228600">
              <a:defRPr sz="2800">
                <a:solidFill>
                  <a:schemeClr val="tx1"/>
                </a:solidFill>
                <a:latin typeface="Comic Sans MS" pitchFamily="66" charset="0"/>
              </a:defRPr>
            </a:lvl3pPr>
            <a:lvl4pPr marL="1600200" indent="-228600">
              <a:defRPr sz="2800">
                <a:solidFill>
                  <a:schemeClr val="tx1"/>
                </a:solidFill>
                <a:latin typeface="Comic Sans MS" pitchFamily="66" charset="0"/>
              </a:defRPr>
            </a:lvl4pPr>
            <a:lvl5pPr marL="2057400" indent="-228600">
              <a:defRPr sz="2800">
                <a:solidFill>
                  <a:schemeClr val="tx1"/>
                </a:solidFill>
                <a:latin typeface="Comic Sans MS" pitchFamily="66" charset="0"/>
              </a:defRPr>
            </a:lvl5pPr>
            <a:lvl6pPr marL="2514600" indent="-228600" eaLnBrk="0" fontAlgn="base" hangingPunct="0">
              <a:spcBef>
                <a:spcPct val="0"/>
              </a:spcBef>
              <a:spcAft>
                <a:spcPct val="0"/>
              </a:spcAft>
              <a:defRPr sz="2800">
                <a:solidFill>
                  <a:schemeClr val="tx1"/>
                </a:solidFill>
                <a:latin typeface="Comic Sans MS" pitchFamily="66" charset="0"/>
              </a:defRPr>
            </a:lvl6pPr>
            <a:lvl7pPr marL="2971800" indent="-228600" eaLnBrk="0" fontAlgn="base" hangingPunct="0">
              <a:spcBef>
                <a:spcPct val="0"/>
              </a:spcBef>
              <a:spcAft>
                <a:spcPct val="0"/>
              </a:spcAft>
              <a:defRPr sz="2800">
                <a:solidFill>
                  <a:schemeClr val="tx1"/>
                </a:solidFill>
                <a:latin typeface="Comic Sans MS" pitchFamily="66" charset="0"/>
              </a:defRPr>
            </a:lvl7pPr>
            <a:lvl8pPr marL="3429000" indent="-228600" eaLnBrk="0" fontAlgn="base" hangingPunct="0">
              <a:spcBef>
                <a:spcPct val="0"/>
              </a:spcBef>
              <a:spcAft>
                <a:spcPct val="0"/>
              </a:spcAft>
              <a:defRPr sz="2800">
                <a:solidFill>
                  <a:schemeClr val="tx1"/>
                </a:solidFill>
                <a:latin typeface="Comic Sans MS" pitchFamily="66" charset="0"/>
              </a:defRPr>
            </a:lvl8pPr>
            <a:lvl9pPr marL="3886200" indent="-228600" eaLnBrk="0" fontAlgn="base" hangingPunct="0">
              <a:spcBef>
                <a:spcPct val="0"/>
              </a:spcBef>
              <a:spcAft>
                <a:spcPct val="0"/>
              </a:spcAft>
              <a:defRPr sz="2800">
                <a:solidFill>
                  <a:schemeClr val="tx1"/>
                </a:solidFill>
                <a:latin typeface="Comic Sans MS" pitchFamily="66" charset="0"/>
              </a:defRPr>
            </a:lvl9pPr>
          </a:lstStyle>
          <a:p>
            <a:pPr eaLnBrk="1" fontAlgn="auto" hangingPunct="1">
              <a:spcBef>
                <a:spcPct val="50000"/>
              </a:spcBef>
              <a:spcAft>
                <a:spcPts val="0"/>
              </a:spcAft>
              <a:defRPr/>
            </a:pPr>
            <a:r>
              <a:rPr lang="en-US" sz="3200" kern="0" smtClean="0">
                <a:solidFill>
                  <a:srgbClr val="000000"/>
                </a:solidFill>
              </a:rPr>
              <a:t>C </a:t>
            </a:r>
            <a:r>
              <a:rPr lang="en-US" sz="4400" b="1" kern="0" smtClean="0">
                <a:solidFill>
                  <a:srgbClr val="000000"/>
                </a:solidFill>
                <a:sym typeface="Symbol" pitchFamily="18" charset="2"/>
              </a:rPr>
              <a:t></a:t>
            </a:r>
            <a:r>
              <a:rPr lang="en-US" sz="3200" kern="0" smtClean="0">
                <a:solidFill>
                  <a:srgbClr val="000000"/>
                </a:solidFill>
                <a:sym typeface="Symbol" pitchFamily="18" charset="2"/>
              </a:rPr>
              <a:t> C</a:t>
            </a:r>
            <a:endParaRPr lang="en-US" sz="3200" kern="0" smtClean="0">
              <a:solidFill>
                <a:srgbClr val="000000"/>
              </a:solidFill>
            </a:endParaRPr>
          </a:p>
        </p:txBody>
      </p:sp>
      <p:sp>
        <p:nvSpPr>
          <p:cNvPr id="6" name="Text Box 6"/>
          <p:cNvSpPr txBox="1">
            <a:spLocks noChangeArrowheads="1"/>
          </p:cNvSpPr>
          <p:nvPr/>
        </p:nvSpPr>
        <p:spPr bwMode="auto">
          <a:xfrm>
            <a:off x="3276600" y="5821363"/>
            <a:ext cx="3048000" cy="579437"/>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Comic Sans MS" pitchFamily="66" charset="0"/>
              </a:defRPr>
            </a:lvl1pPr>
            <a:lvl2pPr marL="742950" indent="-285750">
              <a:defRPr sz="2800">
                <a:solidFill>
                  <a:schemeClr val="tx1"/>
                </a:solidFill>
                <a:latin typeface="Comic Sans MS" pitchFamily="66" charset="0"/>
              </a:defRPr>
            </a:lvl2pPr>
            <a:lvl3pPr marL="1143000" indent="-228600">
              <a:defRPr sz="2800">
                <a:solidFill>
                  <a:schemeClr val="tx1"/>
                </a:solidFill>
                <a:latin typeface="Comic Sans MS" pitchFamily="66" charset="0"/>
              </a:defRPr>
            </a:lvl3pPr>
            <a:lvl4pPr marL="1600200" indent="-228600">
              <a:defRPr sz="2800">
                <a:solidFill>
                  <a:schemeClr val="tx1"/>
                </a:solidFill>
                <a:latin typeface="Comic Sans MS" pitchFamily="66" charset="0"/>
              </a:defRPr>
            </a:lvl4pPr>
            <a:lvl5pPr marL="2057400" indent="-228600">
              <a:defRPr sz="2800">
                <a:solidFill>
                  <a:schemeClr val="tx1"/>
                </a:solidFill>
                <a:latin typeface="Comic Sans MS" pitchFamily="66" charset="0"/>
              </a:defRPr>
            </a:lvl5pPr>
            <a:lvl6pPr marL="2514600" indent="-228600" eaLnBrk="0" fontAlgn="base" hangingPunct="0">
              <a:spcBef>
                <a:spcPct val="0"/>
              </a:spcBef>
              <a:spcAft>
                <a:spcPct val="0"/>
              </a:spcAft>
              <a:defRPr sz="2800">
                <a:solidFill>
                  <a:schemeClr val="tx1"/>
                </a:solidFill>
                <a:latin typeface="Comic Sans MS" pitchFamily="66" charset="0"/>
              </a:defRPr>
            </a:lvl6pPr>
            <a:lvl7pPr marL="2971800" indent="-228600" eaLnBrk="0" fontAlgn="base" hangingPunct="0">
              <a:spcBef>
                <a:spcPct val="0"/>
              </a:spcBef>
              <a:spcAft>
                <a:spcPct val="0"/>
              </a:spcAft>
              <a:defRPr sz="2800">
                <a:solidFill>
                  <a:schemeClr val="tx1"/>
                </a:solidFill>
                <a:latin typeface="Comic Sans MS" pitchFamily="66" charset="0"/>
              </a:defRPr>
            </a:lvl7pPr>
            <a:lvl8pPr marL="3429000" indent="-228600" eaLnBrk="0" fontAlgn="base" hangingPunct="0">
              <a:spcBef>
                <a:spcPct val="0"/>
              </a:spcBef>
              <a:spcAft>
                <a:spcPct val="0"/>
              </a:spcAft>
              <a:defRPr sz="2800">
                <a:solidFill>
                  <a:schemeClr val="tx1"/>
                </a:solidFill>
                <a:latin typeface="Comic Sans MS" pitchFamily="66" charset="0"/>
              </a:defRPr>
            </a:lvl8pPr>
            <a:lvl9pPr marL="3886200" indent="-228600" eaLnBrk="0" fontAlgn="base" hangingPunct="0">
              <a:spcBef>
                <a:spcPct val="0"/>
              </a:spcBef>
              <a:spcAft>
                <a:spcPct val="0"/>
              </a:spcAft>
              <a:defRPr sz="2800">
                <a:solidFill>
                  <a:schemeClr val="tx1"/>
                </a:solidFill>
                <a:latin typeface="Comic Sans MS" pitchFamily="66" charset="0"/>
              </a:defRPr>
            </a:lvl9pPr>
          </a:lstStyle>
          <a:p>
            <a:pPr eaLnBrk="1" fontAlgn="auto" hangingPunct="1">
              <a:spcBef>
                <a:spcPct val="50000"/>
              </a:spcBef>
              <a:spcAft>
                <a:spcPts val="0"/>
              </a:spcAft>
              <a:defRPr/>
            </a:pPr>
            <a:r>
              <a:rPr lang="en-US" sz="3200" kern="0" smtClean="0">
                <a:solidFill>
                  <a:srgbClr val="000000"/>
                </a:solidFill>
              </a:rPr>
              <a:t>H               H</a:t>
            </a:r>
          </a:p>
        </p:txBody>
      </p:sp>
      <p:sp>
        <p:nvSpPr>
          <p:cNvPr id="7" name="Text Box 7"/>
          <p:cNvSpPr txBox="1">
            <a:spLocks noChangeArrowheads="1"/>
          </p:cNvSpPr>
          <p:nvPr/>
        </p:nvSpPr>
        <p:spPr bwMode="auto">
          <a:xfrm>
            <a:off x="3200400" y="4267200"/>
            <a:ext cx="3276600" cy="579438"/>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Comic Sans MS" pitchFamily="66" charset="0"/>
              </a:defRPr>
            </a:lvl1pPr>
            <a:lvl2pPr marL="742950" indent="-285750">
              <a:defRPr sz="2800">
                <a:solidFill>
                  <a:schemeClr val="tx1"/>
                </a:solidFill>
                <a:latin typeface="Comic Sans MS" pitchFamily="66" charset="0"/>
              </a:defRPr>
            </a:lvl2pPr>
            <a:lvl3pPr marL="1143000" indent="-228600">
              <a:defRPr sz="2800">
                <a:solidFill>
                  <a:schemeClr val="tx1"/>
                </a:solidFill>
                <a:latin typeface="Comic Sans MS" pitchFamily="66" charset="0"/>
              </a:defRPr>
            </a:lvl3pPr>
            <a:lvl4pPr marL="1600200" indent="-228600">
              <a:defRPr sz="2800">
                <a:solidFill>
                  <a:schemeClr val="tx1"/>
                </a:solidFill>
                <a:latin typeface="Comic Sans MS" pitchFamily="66" charset="0"/>
              </a:defRPr>
            </a:lvl4pPr>
            <a:lvl5pPr marL="2057400" indent="-228600">
              <a:defRPr sz="2800">
                <a:solidFill>
                  <a:schemeClr val="tx1"/>
                </a:solidFill>
                <a:latin typeface="Comic Sans MS" pitchFamily="66" charset="0"/>
              </a:defRPr>
            </a:lvl5pPr>
            <a:lvl6pPr marL="2514600" indent="-228600" eaLnBrk="0" fontAlgn="base" hangingPunct="0">
              <a:spcBef>
                <a:spcPct val="0"/>
              </a:spcBef>
              <a:spcAft>
                <a:spcPct val="0"/>
              </a:spcAft>
              <a:defRPr sz="2800">
                <a:solidFill>
                  <a:schemeClr val="tx1"/>
                </a:solidFill>
                <a:latin typeface="Comic Sans MS" pitchFamily="66" charset="0"/>
              </a:defRPr>
            </a:lvl6pPr>
            <a:lvl7pPr marL="2971800" indent="-228600" eaLnBrk="0" fontAlgn="base" hangingPunct="0">
              <a:spcBef>
                <a:spcPct val="0"/>
              </a:spcBef>
              <a:spcAft>
                <a:spcPct val="0"/>
              </a:spcAft>
              <a:defRPr sz="2800">
                <a:solidFill>
                  <a:schemeClr val="tx1"/>
                </a:solidFill>
                <a:latin typeface="Comic Sans MS" pitchFamily="66" charset="0"/>
              </a:defRPr>
            </a:lvl7pPr>
            <a:lvl8pPr marL="3429000" indent="-228600" eaLnBrk="0" fontAlgn="base" hangingPunct="0">
              <a:spcBef>
                <a:spcPct val="0"/>
              </a:spcBef>
              <a:spcAft>
                <a:spcPct val="0"/>
              </a:spcAft>
              <a:defRPr sz="2800">
                <a:solidFill>
                  <a:schemeClr val="tx1"/>
                </a:solidFill>
                <a:latin typeface="Comic Sans MS" pitchFamily="66" charset="0"/>
              </a:defRPr>
            </a:lvl8pPr>
            <a:lvl9pPr marL="3886200" indent="-228600" eaLnBrk="0" fontAlgn="base" hangingPunct="0">
              <a:spcBef>
                <a:spcPct val="0"/>
              </a:spcBef>
              <a:spcAft>
                <a:spcPct val="0"/>
              </a:spcAft>
              <a:defRPr sz="2800">
                <a:solidFill>
                  <a:schemeClr val="tx1"/>
                </a:solidFill>
                <a:latin typeface="Comic Sans MS" pitchFamily="66" charset="0"/>
              </a:defRPr>
            </a:lvl9pPr>
          </a:lstStyle>
          <a:p>
            <a:pPr eaLnBrk="1" fontAlgn="auto" hangingPunct="1">
              <a:spcBef>
                <a:spcPct val="50000"/>
              </a:spcBef>
              <a:spcAft>
                <a:spcPts val="0"/>
              </a:spcAft>
              <a:defRPr/>
            </a:pPr>
            <a:r>
              <a:rPr lang="en-US" sz="3200" kern="0" smtClean="0">
                <a:solidFill>
                  <a:srgbClr val="000000"/>
                </a:solidFill>
              </a:rPr>
              <a:t>H                H</a:t>
            </a:r>
          </a:p>
        </p:txBody>
      </p:sp>
      <p:sp>
        <p:nvSpPr>
          <p:cNvPr id="8" name="Line 8"/>
          <p:cNvSpPr>
            <a:spLocks noChangeShapeType="1"/>
          </p:cNvSpPr>
          <p:nvPr/>
        </p:nvSpPr>
        <p:spPr bwMode="auto">
          <a:xfrm flipH="1">
            <a:off x="5181600" y="4724400"/>
            <a:ext cx="228600" cy="30480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ts val="0"/>
              </a:spcBef>
              <a:spcAft>
                <a:spcPts val="0"/>
              </a:spcAft>
              <a:defRPr/>
            </a:pPr>
            <a:endParaRPr lang="en-US" kern="0">
              <a:solidFill>
                <a:sysClr val="windowText" lastClr="000000"/>
              </a:solidFill>
            </a:endParaRPr>
          </a:p>
        </p:txBody>
      </p:sp>
      <p:sp>
        <p:nvSpPr>
          <p:cNvPr id="9" name="Line 9"/>
          <p:cNvSpPr>
            <a:spLocks noChangeShapeType="1"/>
          </p:cNvSpPr>
          <p:nvPr/>
        </p:nvSpPr>
        <p:spPr bwMode="auto">
          <a:xfrm flipH="1">
            <a:off x="3733800" y="5562600"/>
            <a:ext cx="228600" cy="22860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ts val="0"/>
              </a:spcBef>
              <a:spcAft>
                <a:spcPts val="0"/>
              </a:spcAft>
              <a:defRPr/>
            </a:pPr>
            <a:endParaRPr lang="en-US" kern="0">
              <a:solidFill>
                <a:sysClr val="windowText" lastClr="000000"/>
              </a:solidFill>
            </a:endParaRPr>
          </a:p>
        </p:txBody>
      </p:sp>
      <p:sp>
        <p:nvSpPr>
          <p:cNvPr id="10" name="Line 10"/>
          <p:cNvSpPr>
            <a:spLocks noChangeShapeType="1"/>
          </p:cNvSpPr>
          <p:nvPr/>
        </p:nvSpPr>
        <p:spPr bwMode="auto">
          <a:xfrm flipH="1" flipV="1">
            <a:off x="5181600" y="5562600"/>
            <a:ext cx="228600" cy="22860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ts val="0"/>
              </a:spcBef>
              <a:spcAft>
                <a:spcPts val="0"/>
              </a:spcAft>
              <a:defRPr/>
            </a:pPr>
            <a:endParaRPr lang="en-US" kern="0">
              <a:solidFill>
                <a:sysClr val="windowText" lastClr="000000"/>
              </a:solidFill>
            </a:endParaRPr>
          </a:p>
        </p:txBody>
      </p:sp>
      <p:sp>
        <p:nvSpPr>
          <p:cNvPr id="11" name="Line 11"/>
          <p:cNvSpPr>
            <a:spLocks noChangeShapeType="1"/>
          </p:cNvSpPr>
          <p:nvPr/>
        </p:nvSpPr>
        <p:spPr bwMode="auto">
          <a:xfrm flipH="1" flipV="1">
            <a:off x="3657600" y="4800600"/>
            <a:ext cx="228600" cy="22860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ts val="0"/>
              </a:spcBef>
              <a:spcAft>
                <a:spcPts val="0"/>
              </a:spcAft>
              <a:defRPr/>
            </a:pPr>
            <a:endParaRPr lang="en-US" kern="0">
              <a:solidFill>
                <a:sysClr val="windowText" lastClr="000000"/>
              </a:solidFill>
            </a:endParaRPr>
          </a:p>
        </p:txBody>
      </p:sp>
      <p:sp>
        <p:nvSpPr>
          <p:cNvPr id="12" name="Text Box 12"/>
          <p:cNvSpPr txBox="1">
            <a:spLocks noChangeArrowheads="1"/>
          </p:cNvSpPr>
          <p:nvPr/>
        </p:nvSpPr>
        <p:spPr bwMode="auto">
          <a:xfrm>
            <a:off x="7086600" y="4800600"/>
            <a:ext cx="1676400" cy="823913"/>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Comic Sans MS" pitchFamily="66" charset="0"/>
              </a:defRPr>
            </a:lvl1pPr>
            <a:lvl2pPr marL="742950" indent="-285750">
              <a:defRPr sz="2800">
                <a:solidFill>
                  <a:schemeClr val="tx1"/>
                </a:solidFill>
                <a:latin typeface="Comic Sans MS" pitchFamily="66" charset="0"/>
              </a:defRPr>
            </a:lvl2pPr>
            <a:lvl3pPr marL="1143000" indent="-228600">
              <a:defRPr sz="2800">
                <a:solidFill>
                  <a:schemeClr val="tx1"/>
                </a:solidFill>
                <a:latin typeface="Comic Sans MS" pitchFamily="66" charset="0"/>
              </a:defRPr>
            </a:lvl3pPr>
            <a:lvl4pPr marL="1600200" indent="-228600">
              <a:defRPr sz="2800">
                <a:solidFill>
                  <a:schemeClr val="tx1"/>
                </a:solidFill>
                <a:latin typeface="Comic Sans MS" pitchFamily="66" charset="0"/>
              </a:defRPr>
            </a:lvl4pPr>
            <a:lvl5pPr marL="2057400" indent="-228600">
              <a:defRPr sz="2800">
                <a:solidFill>
                  <a:schemeClr val="tx1"/>
                </a:solidFill>
                <a:latin typeface="Comic Sans MS" pitchFamily="66" charset="0"/>
              </a:defRPr>
            </a:lvl5pPr>
            <a:lvl6pPr marL="2514600" indent="-228600" eaLnBrk="0" fontAlgn="base" hangingPunct="0">
              <a:spcBef>
                <a:spcPct val="0"/>
              </a:spcBef>
              <a:spcAft>
                <a:spcPct val="0"/>
              </a:spcAft>
              <a:defRPr sz="2800">
                <a:solidFill>
                  <a:schemeClr val="tx1"/>
                </a:solidFill>
                <a:latin typeface="Comic Sans MS" pitchFamily="66" charset="0"/>
              </a:defRPr>
            </a:lvl6pPr>
            <a:lvl7pPr marL="2971800" indent="-228600" eaLnBrk="0" fontAlgn="base" hangingPunct="0">
              <a:spcBef>
                <a:spcPct val="0"/>
              </a:spcBef>
              <a:spcAft>
                <a:spcPct val="0"/>
              </a:spcAft>
              <a:defRPr sz="2800">
                <a:solidFill>
                  <a:schemeClr val="tx1"/>
                </a:solidFill>
                <a:latin typeface="Comic Sans MS" pitchFamily="66" charset="0"/>
              </a:defRPr>
            </a:lvl7pPr>
            <a:lvl8pPr marL="3429000" indent="-228600" eaLnBrk="0" fontAlgn="base" hangingPunct="0">
              <a:spcBef>
                <a:spcPct val="0"/>
              </a:spcBef>
              <a:spcAft>
                <a:spcPct val="0"/>
              </a:spcAft>
              <a:defRPr sz="2800">
                <a:solidFill>
                  <a:schemeClr val="tx1"/>
                </a:solidFill>
                <a:latin typeface="Comic Sans MS" pitchFamily="66" charset="0"/>
              </a:defRPr>
            </a:lvl8pPr>
            <a:lvl9pPr marL="3886200" indent="-228600" eaLnBrk="0" fontAlgn="base" hangingPunct="0">
              <a:spcBef>
                <a:spcPct val="0"/>
              </a:spcBef>
              <a:spcAft>
                <a:spcPct val="0"/>
              </a:spcAft>
              <a:defRPr sz="2800">
                <a:solidFill>
                  <a:schemeClr val="tx1"/>
                </a:solidFill>
                <a:latin typeface="Comic Sans MS" pitchFamily="66" charset="0"/>
              </a:defRPr>
            </a:lvl9pPr>
          </a:lstStyle>
          <a:p>
            <a:pPr eaLnBrk="1" fontAlgn="auto" hangingPunct="1">
              <a:spcBef>
                <a:spcPct val="50000"/>
              </a:spcBef>
              <a:spcAft>
                <a:spcPts val="0"/>
              </a:spcAft>
              <a:defRPr/>
            </a:pPr>
            <a:r>
              <a:rPr lang="en-US" sz="3200" kern="0" smtClean="0">
                <a:solidFill>
                  <a:srgbClr val="000000"/>
                </a:solidFill>
              </a:rPr>
              <a:t>:N </a:t>
            </a:r>
            <a:r>
              <a:rPr lang="en-US" sz="4800" b="1" kern="0" smtClean="0">
                <a:solidFill>
                  <a:srgbClr val="000000"/>
                </a:solidFill>
                <a:sym typeface="Symbol" pitchFamily="18" charset="2"/>
              </a:rPr>
              <a:t></a:t>
            </a:r>
            <a:r>
              <a:rPr lang="en-US" sz="3200" kern="0" smtClean="0">
                <a:solidFill>
                  <a:srgbClr val="000000"/>
                </a:solidFill>
                <a:sym typeface="Symbol" pitchFamily="18" charset="2"/>
              </a:rPr>
              <a:t> N:</a:t>
            </a:r>
            <a:endParaRPr lang="en-US" sz="3200" kern="0" smtClean="0">
              <a:solidFill>
                <a:srgbClr val="000000"/>
              </a:solidFill>
            </a:endParaRPr>
          </a:p>
        </p:txBody>
      </p:sp>
      <p:sp>
        <p:nvSpPr>
          <p:cNvPr id="13" name="AutoShape 13"/>
          <p:cNvSpPr>
            <a:spLocks noChangeArrowheads="1"/>
          </p:cNvSpPr>
          <p:nvPr/>
        </p:nvSpPr>
        <p:spPr bwMode="auto">
          <a:xfrm>
            <a:off x="457200" y="5867400"/>
            <a:ext cx="2286000" cy="533400"/>
          </a:xfrm>
          <a:prstGeom prst="wedgeRoundRectCallout">
            <a:avLst>
              <a:gd name="adj1" fmla="val -4583"/>
              <a:gd name="adj2" fmla="val -150000"/>
              <a:gd name="adj3" fmla="val 16667"/>
            </a:avLst>
          </a:prstGeom>
          <a:solidFill>
            <a:schemeClr val="tx2">
              <a:alpha val="53000"/>
            </a:schemeClr>
          </a:solidFill>
          <a:ln w="25400">
            <a:solidFill>
              <a:schemeClr val="tx2">
                <a:lumMod val="50000"/>
              </a:schemeClr>
            </a:solidFill>
            <a:miter lim="800000"/>
            <a:headEnd/>
            <a:tailEnd/>
          </a:ln>
          <a:effectLst/>
        </p:spPr>
        <p:txBody>
          <a:bodyPr/>
          <a:lstStyle/>
          <a:p>
            <a:pPr algn="ctr" eaLnBrk="1" fontAlgn="auto" hangingPunct="1">
              <a:spcBef>
                <a:spcPts val="0"/>
              </a:spcBef>
              <a:spcAft>
                <a:spcPts val="0"/>
              </a:spcAft>
              <a:defRPr/>
            </a:pPr>
            <a:r>
              <a:rPr lang="en-US" sz="2400" kern="0">
                <a:solidFill>
                  <a:sysClr val="windowText" lastClr="000000"/>
                </a:solidFill>
              </a:rPr>
              <a:t>One </a:t>
            </a:r>
            <a:r>
              <a:rPr lang="en-US" sz="2400" kern="0">
                <a:solidFill>
                  <a:sysClr val="windowText" lastClr="000000"/>
                </a:solidFill>
                <a:sym typeface="Symbol" pitchFamily="18" charset="2"/>
              </a:rPr>
              <a:t> bond</a:t>
            </a:r>
            <a:endParaRPr lang="en-US" sz="2400" kern="0">
              <a:solidFill>
                <a:sysClr val="windowText" lastClr="000000"/>
              </a:solidFill>
            </a:endParaRPr>
          </a:p>
        </p:txBody>
      </p:sp>
      <p:sp>
        <p:nvSpPr>
          <p:cNvPr id="14" name="AutoShape 14"/>
          <p:cNvSpPr>
            <a:spLocks noChangeArrowheads="1"/>
          </p:cNvSpPr>
          <p:nvPr/>
        </p:nvSpPr>
        <p:spPr bwMode="auto">
          <a:xfrm>
            <a:off x="3124200" y="3429000"/>
            <a:ext cx="2819400" cy="762000"/>
          </a:xfrm>
          <a:prstGeom prst="wedgeRoundRectCallout">
            <a:avLst>
              <a:gd name="adj1" fmla="val 1407"/>
              <a:gd name="adj2" fmla="val 164375"/>
              <a:gd name="adj3" fmla="val 16667"/>
            </a:avLst>
          </a:prstGeom>
          <a:solidFill>
            <a:schemeClr val="tx2">
              <a:alpha val="53000"/>
            </a:schemeClr>
          </a:solidFill>
          <a:ln w="25400">
            <a:solidFill>
              <a:schemeClr val="tx2">
                <a:lumMod val="50000"/>
              </a:schemeClr>
            </a:solidFill>
            <a:miter lim="800000"/>
            <a:headEnd/>
            <a:tailEnd/>
          </a:ln>
          <a:effectLst/>
        </p:spPr>
        <p:txBody>
          <a:bodyPr/>
          <a:lstStyle/>
          <a:p>
            <a:pPr algn="ctr" eaLnBrk="1" fontAlgn="auto" hangingPunct="1">
              <a:spcBef>
                <a:spcPts val="0"/>
              </a:spcBef>
              <a:spcAft>
                <a:spcPts val="0"/>
              </a:spcAft>
              <a:defRPr/>
            </a:pPr>
            <a:r>
              <a:rPr lang="en-US" sz="2400" kern="0" dirty="0">
                <a:solidFill>
                  <a:sysClr val="windowText" lastClr="000000"/>
                </a:solidFill>
              </a:rPr>
              <a:t>One </a:t>
            </a:r>
            <a:r>
              <a:rPr lang="en-US" sz="2400" kern="0" dirty="0">
                <a:solidFill>
                  <a:sysClr val="windowText" lastClr="000000"/>
                </a:solidFill>
                <a:sym typeface="Symbol" pitchFamily="18" charset="2"/>
              </a:rPr>
              <a:t> bond and one  bond.</a:t>
            </a:r>
            <a:endParaRPr lang="en-US" sz="2400" kern="0" dirty="0">
              <a:solidFill>
                <a:sysClr val="windowText" lastClr="000000"/>
              </a:solidFill>
            </a:endParaRPr>
          </a:p>
        </p:txBody>
      </p:sp>
      <p:sp>
        <p:nvSpPr>
          <p:cNvPr id="15" name="AutoShape 15"/>
          <p:cNvSpPr>
            <a:spLocks noChangeArrowheads="1"/>
          </p:cNvSpPr>
          <p:nvPr/>
        </p:nvSpPr>
        <p:spPr bwMode="auto">
          <a:xfrm>
            <a:off x="6172200" y="5943600"/>
            <a:ext cx="2819400" cy="762000"/>
          </a:xfrm>
          <a:prstGeom prst="wedgeRoundRectCallout">
            <a:avLst>
              <a:gd name="adj1" fmla="val 13681"/>
              <a:gd name="adj2" fmla="val -117500"/>
              <a:gd name="adj3" fmla="val 16667"/>
            </a:avLst>
          </a:prstGeom>
          <a:solidFill>
            <a:schemeClr val="tx2">
              <a:alpha val="53000"/>
            </a:schemeClr>
          </a:solidFill>
          <a:ln w="25400">
            <a:solidFill>
              <a:schemeClr val="tx2">
                <a:lumMod val="50000"/>
              </a:schemeClr>
            </a:solidFill>
            <a:miter lim="800000"/>
            <a:headEnd/>
            <a:tailEnd/>
          </a:ln>
          <a:effectLst/>
        </p:spPr>
        <p:txBody>
          <a:bodyPr/>
          <a:lstStyle/>
          <a:p>
            <a:pPr algn="ctr" eaLnBrk="1" fontAlgn="auto" hangingPunct="1">
              <a:spcBef>
                <a:spcPts val="0"/>
              </a:spcBef>
              <a:spcAft>
                <a:spcPts val="0"/>
              </a:spcAft>
              <a:defRPr/>
            </a:pPr>
            <a:r>
              <a:rPr lang="en-US" sz="2400" kern="0" dirty="0">
                <a:solidFill>
                  <a:sysClr val="windowText" lastClr="000000"/>
                </a:solidFill>
              </a:rPr>
              <a:t>One </a:t>
            </a:r>
            <a:r>
              <a:rPr lang="en-US" sz="2400" kern="0" dirty="0">
                <a:solidFill>
                  <a:sysClr val="windowText" lastClr="000000"/>
                </a:solidFill>
                <a:sym typeface="Symbol" pitchFamily="18" charset="2"/>
              </a:rPr>
              <a:t> bond and two  bonds.</a:t>
            </a:r>
            <a:endParaRPr lang="en-US" sz="2400" kern="0" dirty="0">
              <a:solidFill>
                <a:sysClr val="windowText" lastClr="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b="1" smtClean="0"/>
              <a:t>Hybridization </a:t>
            </a:r>
            <a:endParaRPr lang="en-US" smtClean="0"/>
          </a:p>
        </p:txBody>
      </p:sp>
      <p:sp>
        <p:nvSpPr>
          <p:cNvPr id="5123" name="Content Placeholder 2"/>
          <p:cNvSpPr>
            <a:spLocks noGrp="1"/>
          </p:cNvSpPr>
          <p:nvPr>
            <p:ph idx="1"/>
          </p:nvPr>
        </p:nvSpPr>
        <p:spPr>
          <a:xfrm>
            <a:off x="457200" y="1600200"/>
            <a:ext cx="3657600" cy="4530725"/>
          </a:xfrm>
        </p:spPr>
        <p:txBody>
          <a:bodyPr/>
          <a:lstStyle/>
          <a:p>
            <a:r>
              <a:rPr lang="en-US" sz="2400" b="1" smtClean="0"/>
              <a:t>Hybridization:</a:t>
            </a:r>
            <a:r>
              <a:rPr lang="en-US" sz="2400" smtClean="0"/>
              <a:t> a modification of the localized electron model to account for the observation that atoms often seem to use special atomic orbitals in forming molecules. This is part of both IB and AP curricula.</a:t>
            </a:r>
          </a:p>
          <a:p>
            <a:endParaRPr lang="en-US" smtClean="0"/>
          </a:p>
        </p:txBody>
      </p:sp>
      <p:pic>
        <p:nvPicPr>
          <p:cNvPr id="5124" name="Picture 2" descr="http://www.chem.umass.edu/people/botch/Chem121F06/Chapters/Ch16/HybridOrbsSumma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587500"/>
            <a:ext cx="4781550" cy="504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b="1" smtClean="0">
                <a:sym typeface="Symbol" pitchFamily="18" charset="2"/>
              </a:rPr>
              <a:t></a:t>
            </a:r>
            <a:r>
              <a:rPr lang="en-US" b="1" smtClean="0"/>
              <a:t> bonds</a:t>
            </a:r>
            <a:endParaRPr lang="en-US" smtClean="0"/>
          </a:p>
        </p:txBody>
      </p:sp>
      <p:sp>
        <p:nvSpPr>
          <p:cNvPr id="32771" name="Content Placeholder 2"/>
          <p:cNvSpPr>
            <a:spLocks noGrp="1"/>
          </p:cNvSpPr>
          <p:nvPr>
            <p:ph idx="1"/>
          </p:nvPr>
        </p:nvSpPr>
        <p:spPr/>
        <p:txBody>
          <a:bodyPr/>
          <a:lstStyle/>
          <a:p>
            <a:r>
              <a:rPr lang="en-US" smtClean="0"/>
              <a:t>A Sigma bond is a bond formed by the overlap of two hybrid orbitals through areas of maximum electron density. This corresponds to the orbitals combining at the tips of the lobes in the orbitals.   </a:t>
            </a:r>
          </a:p>
          <a:p>
            <a:endParaRPr lang="en-US" smtClean="0"/>
          </a:p>
        </p:txBody>
      </p:sp>
      <p:pic>
        <p:nvPicPr>
          <p:cNvPr id="32772" name="Picture 4" descr="http://science.uvu.edu/ochem/wp-content/images/S/sigmabon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473075"/>
            <a:ext cx="1495425"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6" descr="http://tcdsbstaff.ednet.ns.ca/devillg/ib/pics/sigma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4191000"/>
            <a:ext cx="59340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b="1" smtClean="0">
                <a:sym typeface="Symbol" pitchFamily="18" charset="2"/>
              </a:rPr>
              <a:t></a:t>
            </a:r>
            <a:r>
              <a:rPr lang="en-US" b="1" smtClean="0"/>
              <a:t> bonds</a:t>
            </a:r>
            <a:endParaRPr lang="en-US" smtClean="0"/>
          </a:p>
        </p:txBody>
      </p:sp>
      <p:sp>
        <p:nvSpPr>
          <p:cNvPr id="33795" name="Content Placeholder 2"/>
          <p:cNvSpPr>
            <a:spLocks noGrp="1"/>
          </p:cNvSpPr>
          <p:nvPr>
            <p:ph idx="1"/>
          </p:nvPr>
        </p:nvSpPr>
        <p:spPr>
          <a:xfrm>
            <a:off x="457200" y="1600200"/>
            <a:ext cx="8229600" cy="3124200"/>
          </a:xfrm>
        </p:spPr>
        <p:txBody>
          <a:bodyPr/>
          <a:lstStyle/>
          <a:p>
            <a:r>
              <a:rPr lang="en-US" sz="2200" dirty="0" smtClean="0"/>
              <a:t>A Pi bond is a bond formed by the overlap of two </a:t>
            </a:r>
            <a:r>
              <a:rPr lang="en-US" sz="2200" b="1" dirty="0" err="1" smtClean="0"/>
              <a:t>unhybridized</a:t>
            </a:r>
            <a:r>
              <a:rPr lang="en-US" sz="2200" dirty="0" smtClean="0"/>
              <a:t>, parallel p orbitals through areas of low electron density. This corresponds to the orbitals combining at the sides of the lobes and places stringent geometric requirements on the arrangement of the atoms in space in order to establish the parallel qualities that are essential for bonding.</a:t>
            </a:r>
          </a:p>
          <a:p>
            <a:endParaRPr lang="en-US" dirty="0" smtClean="0"/>
          </a:p>
          <a:p>
            <a:endParaRPr lang="en-US" dirty="0" smtClean="0"/>
          </a:p>
        </p:txBody>
      </p:sp>
      <p:pic>
        <p:nvPicPr>
          <p:cNvPr id="33796" name="Picture 3" descr="p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2950" y="4038600"/>
            <a:ext cx="5149850" cy="268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Remember – </a:t>
            </a:r>
            <a:r>
              <a:rPr lang="el-GR" dirty="0" smtClean="0"/>
              <a:t>π</a:t>
            </a:r>
            <a:r>
              <a:rPr lang="en-US" dirty="0" smtClean="0"/>
              <a:t> bonds are </a:t>
            </a:r>
            <a:r>
              <a:rPr lang="en-US" i="1" dirty="0" err="1" smtClean="0"/>
              <a:t>unhybridized</a:t>
            </a:r>
            <a:endParaRPr lang="en-US" i="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4495800"/>
            <a:ext cx="2286000"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600200"/>
            <a:ext cx="21336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7731" y="2885281"/>
            <a:ext cx="2284413" cy="171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09600" y="3743324"/>
            <a:ext cx="1981200" cy="371476"/>
          </a:xfrm>
          <a:prstGeom prst="rect">
            <a:avLst/>
          </a:prstGeom>
          <a:noFill/>
        </p:spPr>
        <p:txBody>
          <a:bodyPr wrap="square" rtlCol="0">
            <a:spAutoFit/>
          </a:bodyPr>
          <a:lstStyle/>
          <a:p>
            <a:r>
              <a:rPr lang="en-US" dirty="0" smtClean="0"/>
              <a:t>strawberry pie</a:t>
            </a:r>
            <a:endParaRPr lang="en-US" dirty="0"/>
          </a:p>
        </p:txBody>
      </p:sp>
      <p:sp>
        <p:nvSpPr>
          <p:cNvPr id="11" name="TextBox 10"/>
          <p:cNvSpPr txBox="1"/>
          <p:nvPr/>
        </p:nvSpPr>
        <p:spPr>
          <a:xfrm>
            <a:off x="3886200" y="4601368"/>
            <a:ext cx="1981200" cy="371476"/>
          </a:xfrm>
          <a:prstGeom prst="rect">
            <a:avLst/>
          </a:prstGeom>
          <a:noFill/>
        </p:spPr>
        <p:txBody>
          <a:bodyPr wrap="square" rtlCol="0">
            <a:spAutoFit/>
          </a:bodyPr>
          <a:lstStyle/>
          <a:p>
            <a:r>
              <a:rPr lang="en-US" dirty="0" smtClean="0"/>
              <a:t>rhubarb pie</a:t>
            </a:r>
            <a:endParaRPr lang="en-US" dirty="0"/>
          </a:p>
        </p:txBody>
      </p:sp>
      <p:sp>
        <p:nvSpPr>
          <p:cNvPr id="12" name="TextBox 11"/>
          <p:cNvSpPr txBox="1"/>
          <p:nvPr/>
        </p:nvSpPr>
        <p:spPr>
          <a:xfrm>
            <a:off x="6019800" y="6076950"/>
            <a:ext cx="2895600" cy="369332"/>
          </a:xfrm>
          <a:prstGeom prst="rect">
            <a:avLst/>
          </a:prstGeom>
          <a:noFill/>
        </p:spPr>
        <p:txBody>
          <a:bodyPr wrap="square" rtlCol="0">
            <a:spAutoFit/>
          </a:bodyPr>
          <a:lstStyle/>
          <a:p>
            <a:r>
              <a:rPr lang="en-US" dirty="0" smtClean="0"/>
              <a:t>strawberry-rhubarb pie</a:t>
            </a:r>
            <a:endParaRPr lang="en-US" dirty="0"/>
          </a:p>
        </p:txBody>
      </p:sp>
      <p:sp>
        <p:nvSpPr>
          <p:cNvPr id="7" name="Rectangle 6"/>
          <p:cNvSpPr/>
          <p:nvPr/>
        </p:nvSpPr>
        <p:spPr>
          <a:xfrm>
            <a:off x="5703453" y="4038600"/>
            <a:ext cx="3440547" cy="2400657"/>
          </a:xfrm>
          <a:prstGeom prst="rect">
            <a:avLst/>
          </a:prstGeom>
          <a:noFill/>
        </p:spPr>
        <p:txBody>
          <a:bodyPr wrap="square" lIns="91440" tIns="45720" rIns="91440" bIns="45720">
            <a:spAutoFit/>
          </a:bodyPr>
          <a:lstStyle/>
          <a:p>
            <a:pPr algn="ctr"/>
            <a:r>
              <a:rPr lang="en-US" sz="15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X</a:t>
            </a:r>
            <a:endParaRPr lang="en-US" sz="15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39439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2"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b="1" smtClean="0"/>
              <a:t>Bond Strength</a:t>
            </a:r>
          </a:p>
        </p:txBody>
      </p:sp>
      <p:sp>
        <p:nvSpPr>
          <p:cNvPr id="34819" name="Content Placeholder 2"/>
          <p:cNvSpPr>
            <a:spLocks noGrp="1"/>
          </p:cNvSpPr>
          <p:nvPr>
            <p:ph idx="1"/>
          </p:nvPr>
        </p:nvSpPr>
        <p:spPr/>
        <p:txBody>
          <a:bodyPr/>
          <a:lstStyle/>
          <a:p>
            <a:r>
              <a:rPr lang="en-US" smtClean="0"/>
              <a:t>Sigma bonds are stronger than pi bonds.</a:t>
            </a:r>
          </a:p>
          <a:p>
            <a:endParaRPr lang="en-US" smtClean="0"/>
          </a:p>
          <a:p>
            <a:r>
              <a:rPr lang="en-US" smtClean="0"/>
              <a:t>A sigma plus a pi bond is stronger than a sigma bond.  Thus, a double bond is stronger than a single bond, but not twice as strong. </a:t>
            </a:r>
          </a:p>
          <a:p>
            <a:endParaRPr lang="en-US"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b="1" smtClean="0">
                <a:sym typeface="Symbol" pitchFamily="18" charset="2"/>
              </a:rPr>
              <a:t></a:t>
            </a:r>
            <a:r>
              <a:rPr lang="en-US" b="1" smtClean="0"/>
              <a:t> and </a:t>
            </a:r>
            <a:r>
              <a:rPr lang="en-US" b="1" smtClean="0">
                <a:sym typeface="Symbol" pitchFamily="18" charset="2"/>
              </a:rPr>
              <a:t></a:t>
            </a:r>
            <a:r>
              <a:rPr lang="en-US" b="1" smtClean="0"/>
              <a:t> bonds</a:t>
            </a:r>
            <a:endParaRPr lang="en-US" smtClean="0"/>
          </a:p>
        </p:txBody>
      </p:sp>
      <p:sp>
        <p:nvSpPr>
          <p:cNvPr id="35843" name="Content Placeholder 2"/>
          <p:cNvSpPr>
            <a:spLocks noGrp="1"/>
          </p:cNvSpPr>
          <p:nvPr>
            <p:ph idx="1"/>
          </p:nvPr>
        </p:nvSpPr>
        <p:spPr/>
        <p:txBody>
          <a:bodyPr/>
          <a:lstStyle/>
          <a:p>
            <a:r>
              <a:rPr lang="en-US" sz="2500" smtClean="0"/>
              <a:t>When atoms share more than one pair of electrons, the additional pairs are in pi (</a:t>
            </a:r>
            <a:r>
              <a:rPr lang="en-US" sz="2500" smtClean="0">
                <a:sym typeface="Symbol" pitchFamily="18" charset="2"/>
              </a:rPr>
              <a:t></a:t>
            </a:r>
            <a:r>
              <a:rPr lang="en-US" sz="2500" smtClean="0"/>
              <a:t>) bonds.  The centers of charge density in a (</a:t>
            </a:r>
            <a:r>
              <a:rPr lang="en-US" sz="2500" smtClean="0">
                <a:sym typeface="Symbol" pitchFamily="18" charset="2"/>
              </a:rPr>
              <a:t></a:t>
            </a:r>
            <a:r>
              <a:rPr lang="en-US" sz="2500" smtClean="0"/>
              <a:t>) is above and below (parallel to) the bond axis.</a:t>
            </a:r>
          </a:p>
          <a:p>
            <a:endParaRPr lang="en-US" smtClean="0"/>
          </a:p>
        </p:txBody>
      </p:sp>
      <p:pic>
        <p:nvPicPr>
          <p:cNvPr id="35844" name="Picture 2" descr="http://www.metafysica.nl/ethylene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373438"/>
            <a:ext cx="5445125" cy="296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7" descr="c10f16">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400300"/>
            <a:ext cx="358298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8"/>
          <p:cNvSpPr txBox="1">
            <a:spLocks noChangeArrowheads="1"/>
          </p:cNvSpPr>
          <p:nvPr/>
        </p:nvSpPr>
        <p:spPr bwMode="auto">
          <a:xfrm>
            <a:off x="533400" y="533400"/>
            <a:ext cx="3962400" cy="708025"/>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Comic Sans MS" pitchFamily="66" charset="0"/>
              </a:defRPr>
            </a:lvl1pPr>
            <a:lvl2pPr marL="742950" indent="-285750">
              <a:defRPr sz="2800">
                <a:solidFill>
                  <a:schemeClr val="tx1"/>
                </a:solidFill>
                <a:latin typeface="Comic Sans MS" pitchFamily="66" charset="0"/>
              </a:defRPr>
            </a:lvl2pPr>
            <a:lvl3pPr marL="1143000" indent="-228600">
              <a:defRPr sz="2800">
                <a:solidFill>
                  <a:schemeClr val="tx1"/>
                </a:solidFill>
                <a:latin typeface="Comic Sans MS" pitchFamily="66" charset="0"/>
              </a:defRPr>
            </a:lvl3pPr>
            <a:lvl4pPr marL="1600200" indent="-228600">
              <a:defRPr sz="2800">
                <a:solidFill>
                  <a:schemeClr val="tx1"/>
                </a:solidFill>
                <a:latin typeface="Comic Sans MS" pitchFamily="66" charset="0"/>
              </a:defRPr>
            </a:lvl4pPr>
            <a:lvl5pPr marL="2057400" indent="-228600">
              <a:defRPr sz="2800">
                <a:solidFill>
                  <a:schemeClr val="tx1"/>
                </a:solidFill>
                <a:latin typeface="Comic Sans MS" pitchFamily="66" charset="0"/>
              </a:defRPr>
            </a:lvl5pPr>
            <a:lvl6pPr marL="2514600" indent="-228600" eaLnBrk="0" fontAlgn="base" hangingPunct="0">
              <a:spcBef>
                <a:spcPct val="0"/>
              </a:spcBef>
              <a:spcAft>
                <a:spcPct val="0"/>
              </a:spcAft>
              <a:defRPr sz="2800">
                <a:solidFill>
                  <a:schemeClr val="tx1"/>
                </a:solidFill>
                <a:latin typeface="Comic Sans MS" pitchFamily="66" charset="0"/>
              </a:defRPr>
            </a:lvl6pPr>
            <a:lvl7pPr marL="2971800" indent="-228600" eaLnBrk="0" fontAlgn="base" hangingPunct="0">
              <a:spcBef>
                <a:spcPct val="0"/>
              </a:spcBef>
              <a:spcAft>
                <a:spcPct val="0"/>
              </a:spcAft>
              <a:defRPr sz="2800">
                <a:solidFill>
                  <a:schemeClr val="tx1"/>
                </a:solidFill>
                <a:latin typeface="Comic Sans MS" pitchFamily="66" charset="0"/>
              </a:defRPr>
            </a:lvl7pPr>
            <a:lvl8pPr marL="3429000" indent="-228600" eaLnBrk="0" fontAlgn="base" hangingPunct="0">
              <a:spcBef>
                <a:spcPct val="0"/>
              </a:spcBef>
              <a:spcAft>
                <a:spcPct val="0"/>
              </a:spcAft>
              <a:defRPr sz="2800">
                <a:solidFill>
                  <a:schemeClr val="tx1"/>
                </a:solidFill>
                <a:latin typeface="Comic Sans MS" pitchFamily="66" charset="0"/>
              </a:defRPr>
            </a:lvl8pPr>
            <a:lvl9pPr marL="3886200" indent="-228600" eaLnBrk="0" fontAlgn="base" hangingPunct="0">
              <a:spcBef>
                <a:spcPct val="0"/>
              </a:spcBef>
              <a:spcAft>
                <a:spcPct val="0"/>
              </a:spcAft>
              <a:defRPr sz="2800">
                <a:solidFill>
                  <a:schemeClr val="tx1"/>
                </a:solidFill>
                <a:latin typeface="Comic Sans MS" pitchFamily="66" charset="0"/>
              </a:defRPr>
            </a:lvl9pPr>
          </a:lstStyle>
          <a:p>
            <a:pPr>
              <a:spcBef>
                <a:spcPct val="50000"/>
              </a:spcBef>
              <a:defRPr/>
            </a:pPr>
            <a:r>
              <a:rPr lang="en-US" sz="4000" b="1" dirty="0" err="1" smtClean="0">
                <a:solidFill>
                  <a:schemeClr val="accent6">
                    <a:lumMod val="50000"/>
                  </a:schemeClr>
                </a:solidFill>
                <a:latin typeface="+mn-lt"/>
              </a:rPr>
              <a:t>Ethene</a:t>
            </a:r>
            <a:r>
              <a:rPr lang="en-US" sz="4000" b="1" dirty="0" smtClean="0">
                <a:solidFill>
                  <a:schemeClr val="accent6">
                    <a:lumMod val="50000"/>
                  </a:schemeClr>
                </a:solidFill>
                <a:latin typeface="+mn-lt"/>
              </a:rPr>
              <a:t>: C</a:t>
            </a:r>
            <a:r>
              <a:rPr lang="en-US" sz="4000" b="1" baseline="-25000" dirty="0" smtClean="0">
                <a:solidFill>
                  <a:schemeClr val="accent6">
                    <a:lumMod val="50000"/>
                  </a:schemeClr>
                </a:solidFill>
                <a:latin typeface="+mn-lt"/>
              </a:rPr>
              <a:t>2</a:t>
            </a:r>
            <a:r>
              <a:rPr lang="en-US" sz="4000" b="1" dirty="0" smtClean="0">
                <a:solidFill>
                  <a:schemeClr val="accent6">
                    <a:lumMod val="50000"/>
                  </a:schemeClr>
                </a:solidFill>
                <a:latin typeface="+mn-lt"/>
              </a:rPr>
              <a:t>H</a:t>
            </a:r>
            <a:r>
              <a:rPr lang="en-US" sz="4000" b="1" baseline="-25000" dirty="0" smtClean="0">
                <a:solidFill>
                  <a:schemeClr val="accent6">
                    <a:lumMod val="50000"/>
                  </a:schemeClr>
                </a:solidFill>
                <a:latin typeface="+mn-lt"/>
              </a:rPr>
              <a:t>4</a:t>
            </a:r>
          </a:p>
        </p:txBody>
      </p:sp>
      <p:pic>
        <p:nvPicPr>
          <p:cNvPr id="36868" name="Picture 6" descr="http://upload.wikimedia.org/wikipedia/commons/thumb/8/8d/Ethene-2D-flat.png/150px-Ethene-2D-fla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3203575"/>
            <a:ext cx="1628775"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8"/>
          <p:cNvSpPr txBox="1">
            <a:spLocks noChangeArrowheads="1"/>
          </p:cNvSpPr>
          <p:nvPr/>
        </p:nvSpPr>
        <p:spPr bwMode="auto">
          <a:xfrm>
            <a:off x="533400" y="533400"/>
            <a:ext cx="3962400" cy="708025"/>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4000" b="1">
                <a:solidFill>
                  <a:srgbClr val="61612A"/>
                </a:solidFill>
              </a:rPr>
              <a:t>Ethyne: C</a:t>
            </a:r>
            <a:r>
              <a:rPr lang="en-US" sz="4000" b="1" baseline="-25000">
                <a:solidFill>
                  <a:srgbClr val="61612A"/>
                </a:solidFill>
              </a:rPr>
              <a:t>2</a:t>
            </a:r>
            <a:r>
              <a:rPr lang="en-US" sz="4000" b="1">
                <a:solidFill>
                  <a:srgbClr val="61612A"/>
                </a:solidFill>
              </a:rPr>
              <a:t>H</a:t>
            </a:r>
            <a:r>
              <a:rPr lang="en-US" sz="4000" b="1" baseline="-25000">
                <a:solidFill>
                  <a:srgbClr val="61612A"/>
                </a:solidFill>
              </a:rPr>
              <a:t>2</a:t>
            </a:r>
          </a:p>
        </p:txBody>
      </p:sp>
      <p:sp>
        <p:nvSpPr>
          <p:cNvPr id="37891" name="Text Box 8"/>
          <p:cNvSpPr txBox="1">
            <a:spLocks noChangeArrowheads="1"/>
          </p:cNvSpPr>
          <p:nvPr/>
        </p:nvSpPr>
        <p:spPr bwMode="auto">
          <a:xfrm>
            <a:off x="609600" y="3505200"/>
            <a:ext cx="2819400" cy="830263"/>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200">
                <a:latin typeface="Arial" charset="0"/>
                <a:cs typeface="Arial" charset="0"/>
              </a:rPr>
              <a:t>H – C </a:t>
            </a:r>
            <a:r>
              <a:rPr lang="en-US" sz="4800" b="1">
                <a:latin typeface="Arial" charset="0"/>
                <a:cs typeface="Arial" charset="0"/>
                <a:sym typeface="Symbol" pitchFamily="18" charset="2"/>
              </a:rPr>
              <a:t></a:t>
            </a:r>
            <a:r>
              <a:rPr lang="en-US" sz="3200" b="1">
                <a:latin typeface="Arial" charset="0"/>
                <a:cs typeface="Arial" charset="0"/>
                <a:sym typeface="Symbol" pitchFamily="18" charset="2"/>
              </a:rPr>
              <a:t> </a:t>
            </a:r>
            <a:r>
              <a:rPr lang="en-US" sz="3200">
                <a:latin typeface="Arial" charset="0"/>
                <a:cs typeface="Arial" charset="0"/>
                <a:sym typeface="Symbol" pitchFamily="18" charset="2"/>
              </a:rPr>
              <a:t>C - H</a:t>
            </a:r>
            <a:endParaRPr lang="en-US" sz="3200">
              <a:latin typeface="Arial" charset="0"/>
              <a:cs typeface="Arial" charset="0"/>
            </a:endParaRPr>
          </a:p>
        </p:txBody>
      </p:sp>
      <p:sp>
        <p:nvSpPr>
          <p:cNvPr id="37892" name="Rectangle 10"/>
          <p:cNvSpPr>
            <a:spLocks noChangeArrowheads="1"/>
          </p:cNvSpPr>
          <p:nvPr/>
        </p:nvSpPr>
        <p:spPr bwMode="auto">
          <a:xfrm>
            <a:off x="4267200" y="5029200"/>
            <a:ext cx="381000" cy="304800"/>
          </a:xfrm>
          <a:prstGeom prst="rect">
            <a:avLst/>
          </a:prstGeom>
          <a:solidFill>
            <a:srgbClr val="FFFFFF"/>
          </a:solid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37893" name="Picture 4" descr="C:\Users\DEBORA~1\AppData\Local\Temp\SNAGHTML17931b7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8413" y="2590800"/>
            <a:ext cx="5030787" cy="271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b="1" smtClean="0"/>
              <a:t>Delocalized Electrons</a:t>
            </a:r>
          </a:p>
        </p:txBody>
      </p:sp>
      <p:sp>
        <p:nvSpPr>
          <p:cNvPr id="38915" name="Content Placeholder 2"/>
          <p:cNvSpPr>
            <a:spLocks noGrp="1"/>
          </p:cNvSpPr>
          <p:nvPr>
            <p:ph idx="1"/>
          </p:nvPr>
        </p:nvSpPr>
        <p:spPr/>
        <p:txBody>
          <a:bodyPr/>
          <a:lstStyle/>
          <a:p>
            <a:r>
              <a:rPr lang="en-US" smtClean="0"/>
              <a:t>Molecules with two or more resonance structures can have bonds that extend over more than two bonded atoms.  Electrons in pi (</a:t>
            </a:r>
            <a:r>
              <a:rPr lang="en-US" smtClean="0">
                <a:sym typeface="Symbol" pitchFamily="18" charset="2"/>
              </a:rPr>
              <a:t></a:t>
            </a:r>
            <a:r>
              <a:rPr lang="en-US" smtClean="0"/>
              <a:t>) bonds that extend over more than two atoms are said to be delocalized.  </a:t>
            </a:r>
          </a:p>
          <a:p>
            <a:pPr lvl="1"/>
            <a:r>
              <a:rPr lang="en-US" smtClean="0"/>
              <a:t>Example: Benzene (C</a:t>
            </a:r>
            <a:r>
              <a:rPr lang="en-US" baseline="-25000" smtClean="0"/>
              <a:t>6</a:t>
            </a:r>
            <a:r>
              <a:rPr lang="en-US" smtClean="0"/>
              <a:t>H</a:t>
            </a:r>
            <a:r>
              <a:rPr lang="en-US" baseline="-25000" smtClean="0"/>
              <a:t>6</a:t>
            </a:r>
            <a:r>
              <a:rPr lang="en-US" smtClean="0"/>
              <a:t>)</a:t>
            </a:r>
          </a:p>
          <a:p>
            <a:endParaRPr lang="en-US" smtClean="0"/>
          </a:p>
        </p:txBody>
      </p:sp>
      <p:pic>
        <p:nvPicPr>
          <p:cNvPr id="389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4953000"/>
            <a:ext cx="3200400" cy="150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5675313"/>
            <a:ext cx="696913" cy="28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8" name="Picture 5" descr="http://theuniversalmatrix.com/en-us/articles/wp-content/uploads/2010/07/Benzen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31750"/>
            <a:ext cx="1235075"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b="1" smtClean="0"/>
              <a:t>Example: Benzene</a:t>
            </a:r>
          </a:p>
        </p:txBody>
      </p:sp>
      <p:sp>
        <p:nvSpPr>
          <p:cNvPr id="39939" name="Content Placeholder 2"/>
          <p:cNvSpPr>
            <a:spLocks noGrp="1"/>
          </p:cNvSpPr>
          <p:nvPr>
            <p:ph idx="1"/>
          </p:nvPr>
        </p:nvSpPr>
        <p:spPr/>
        <p:txBody>
          <a:bodyPr/>
          <a:lstStyle/>
          <a:p>
            <a:r>
              <a:rPr lang="en-US" sz="2400" smtClean="0">
                <a:sym typeface="Symbol" pitchFamily="18" charset="2"/>
              </a:rPr>
              <a:t></a:t>
            </a:r>
            <a:r>
              <a:rPr lang="en-US" sz="2400" smtClean="0"/>
              <a:t> bonds (12) –electrons in sp</a:t>
            </a:r>
            <a:r>
              <a:rPr lang="en-US" sz="2400" baseline="30000" smtClean="0"/>
              <a:t>2</a:t>
            </a:r>
            <a:r>
              <a:rPr lang="en-US" sz="2400" smtClean="0"/>
              <a:t> hybridized orbitals</a:t>
            </a:r>
          </a:p>
          <a:p>
            <a:r>
              <a:rPr lang="en-US" sz="2400" smtClean="0">
                <a:sym typeface="Symbol" pitchFamily="18" charset="2"/>
              </a:rPr>
              <a:t> bonds (3) – electrons in unhybridized p-orbitals</a:t>
            </a:r>
          </a:p>
        </p:txBody>
      </p:sp>
      <p:pic>
        <p:nvPicPr>
          <p:cNvPr id="39940" name="Picture 2" descr="http://stpatschem11.files.wordpress.com/2010/05/benze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7288" y="166688"/>
            <a:ext cx="1066800"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4" descr="http://www.angelo.edu/faculty/kboudrea/molecule_gallery/04_aromatics/benzene_04.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971800"/>
            <a:ext cx="6181725" cy="36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9942" name="Straight Connector 4"/>
          <p:cNvCxnSpPr>
            <a:cxnSpLocks noChangeShapeType="1"/>
          </p:cNvCxnSpPr>
          <p:nvPr/>
        </p:nvCxnSpPr>
        <p:spPr bwMode="auto">
          <a:xfrm>
            <a:off x="6858000" y="5334000"/>
            <a:ext cx="649288" cy="45720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943" name="Straight Connector 7"/>
          <p:cNvCxnSpPr>
            <a:cxnSpLocks noChangeShapeType="1"/>
          </p:cNvCxnSpPr>
          <p:nvPr/>
        </p:nvCxnSpPr>
        <p:spPr bwMode="auto">
          <a:xfrm>
            <a:off x="7335838" y="4876800"/>
            <a:ext cx="171450" cy="91440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944" name="TextBox 8"/>
          <p:cNvSpPr txBox="1">
            <a:spLocks noChangeArrowheads="1"/>
          </p:cNvSpPr>
          <p:nvPr/>
        </p:nvSpPr>
        <p:spPr bwMode="auto">
          <a:xfrm>
            <a:off x="6096000" y="5791200"/>
            <a:ext cx="3048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t>Close enough to overlap</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b="1" smtClean="0"/>
              <a:t>Delocalization of Electrons</a:t>
            </a:r>
            <a:endParaRPr lang="en-US" smtClean="0"/>
          </a:p>
        </p:txBody>
      </p:sp>
      <p:sp>
        <p:nvSpPr>
          <p:cNvPr id="40963" name="Content Placeholder 2"/>
          <p:cNvSpPr>
            <a:spLocks noGrp="1"/>
          </p:cNvSpPr>
          <p:nvPr>
            <p:ph idx="1"/>
          </p:nvPr>
        </p:nvSpPr>
        <p:spPr>
          <a:xfrm>
            <a:off x="415925" y="1620838"/>
            <a:ext cx="8229600" cy="4530725"/>
          </a:xfrm>
        </p:spPr>
        <p:txBody>
          <a:bodyPr/>
          <a:lstStyle/>
          <a:p>
            <a:r>
              <a:rPr lang="en-US" smtClean="0"/>
              <a:t>Delocalization is a characteristic of electrons in pi bonds when there’s more than one possible position for a double bond within the molecule.  </a:t>
            </a:r>
          </a:p>
          <a:p>
            <a:endParaRPr 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6"/>
          <p:cNvSpPr>
            <a:spLocks noGrp="1"/>
          </p:cNvSpPr>
          <p:nvPr>
            <p:ph type="title"/>
          </p:nvPr>
        </p:nvSpPr>
        <p:spPr/>
        <p:txBody>
          <a:bodyPr/>
          <a:lstStyle/>
          <a:p>
            <a:r>
              <a:rPr lang="en-US" b="1" smtClean="0"/>
              <a:t>BeF</a:t>
            </a:r>
            <a:r>
              <a:rPr lang="en-US" b="1" baseline="-25000" smtClean="0"/>
              <a:t>2</a:t>
            </a:r>
          </a:p>
        </p:txBody>
      </p:sp>
      <p:sp>
        <p:nvSpPr>
          <p:cNvPr id="6147" name="Content Placeholder 2"/>
          <p:cNvSpPr>
            <a:spLocks noGrp="1"/>
          </p:cNvSpPr>
          <p:nvPr>
            <p:ph idx="1"/>
          </p:nvPr>
        </p:nvSpPr>
        <p:spPr>
          <a:xfrm>
            <a:off x="457200" y="3810000"/>
            <a:ext cx="8229600" cy="2320925"/>
          </a:xfrm>
        </p:spPr>
        <p:txBody>
          <a:bodyPr/>
          <a:lstStyle/>
          <a:p>
            <a:pPr>
              <a:spcBef>
                <a:spcPct val="50000"/>
              </a:spcBef>
            </a:pPr>
            <a:r>
              <a:rPr lang="en-US" i="1" smtClean="0">
                <a:solidFill>
                  <a:srgbClr val="002060"/>
                </a:solidFill>
              </a:rPr>
              <a:t>The VSEPR model predicts that this molecule is linear --- which of course it is.</a:t>
            </a:r>
          </a:p>
          <a:p>
            <a:pPr>
              <a:spcBef>
                <a:spcPct val="50000"/>
              </a:spcBef>
            </a:pPr>
            <a:r>
              <a:rPr lang="en-US" i="1" smtClean="0">
                <a:solidFill>
                  <a:srgbClr val="002060"/>
                </a:solidFill>
              </a:rPr>
              <a:t>In fact, it has two identical Be-F bonds.</a:t>
            </a:r>
          </a:p>
          <a:p>
            <a:endParaRPr lang="en-US" smtClean="0"/>
          </a:p>
        </p:txBody>
      </p:sp>
      <p:sp>
        <p:nvSpPr>
          <p:cNvPr id="6148" name="Text Box 4"/>
          <p:cNvSpPr txBox="1">
            <a:spLocks noChangeArrowheads="1"/>
          </p:cNvSpPr>
          <p:nvPr/>
        </p:nvSpPr>
        <p:spPr bwMode="auto">
          <a:xfrm>
            <a:off x="2971800" y="2286000"/>
            <a:ext cx="2819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4400">
                <a:latin typeface="Berlin Sans FB" pitchFamily="34" charset="0"/>
              </a:rPr>
              <a:t>F – Be - F</a:t>
            </a:r>
          </a:p>
        </p:txBody>
      </p:sp>
      <p:sp>
        <p:nvSpPr>
          <p:cNvPr id="6149" name="Oval 18"/>
          <p:cNvSpPr>
            <a:spLocks noChangeArrowheads="1"/>
          </p:cNvSpPr>
          <p:nvPr/>
        </p:nvSpPr>
        <p:spPr bwMode="auto">
          <a:xfrm>
            <a:off x="3124200" y="2286000"/>
            <a:ext cx="76200" cy="762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0" name="Oval 19"/>
          <p:cNvSpPr>
            <a:spLocks noChangeArrowheads="1"/>
          </p:cNvSpPr>
          <p:nvPr/>
        </p:nvSpPr>
        <p:spPr bwMode="auto">
          <a:xfrm>
            <a:off x="3276600" y="2286000"/>
            <a:ext cx="76200" cy="762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1" name="Oval 20"/>
          <p:cNvSpPr>
            <a:spLocks noChangeArrowheads="1"/>
          </p:cNvSpPr>
          <p:nvPr/>
        </p:nvSpPr>
        <p:spPr bwMode="auto">
          <a:xfrm>
            <a:off x="3124200" y="2971800"/>
            <a:ext cx="76200" cy="762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2" name="Oval 21"/>
          <p:cNvSpPr>
            <a:spLocks noChangeArrowheads="1"/>
          </p:cNvSpPr>
          <p:nvPr/>
        </p:nvSpPr>
        <p:spPr bwMode="auto">
          <a:xfrm>
            <a:off x="3276600" y="2971800"/>
            <a:ext cx="76200" cy="762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3" name="Oval 22"/>
          <p:cNvSpPr>
            <a:spLocks noChangeArrowheads="1"/>
          </p:cNvSpPr>
          <p:nvPr/>
        </p:nvSpPr>
        <p:spPr bwMode="auto">
          <a:xfrm>
            <a:off x="5105400" y="2286000"/>
            <a:ext cx="76200" cy="762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4" name="Oval 23"/>
          <p:cNvSpPr>
            <a:spLocks noChangeArrowheads="1"/>
          </p:cNvSpPr>
          <p:nvPr/>
        </p:nvSpPr>
        <p:spPr bwMode="auto">
          <a:xfrm>
            <a:off x="5257800" y="2286000"/>
            <a:ext cx="76200" cy="762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5" name="Oval 24"/>
          <p:cNvSpPr>
            <a:spLocks noChangeArrowheads="1"/>
          </p:cNvSpPr>
          <p:nvPr/>
        </p:nvSpPr>
        <p:spPr bwMode="auto">
          <a:xfrm>
            <a:off x="5105400" y="2971800"/>
            <a:ext cx="76200" cy="762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6" name="Oval 25"/>
          <p:cNvSpPr>
            <a:spLocks noChangeArrowheads="1"/>
          </p:cNvSpPr>
          <p:nvPr/>
        </p:nvSpPr>
        <p:spPr bwMode="auto">
          <a:xfrm>
            <a:off x="5257800" y="2971800"/>
            <a:ext cx="76200" cy="762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7" name="Oval 26"/>
          <p:cNvSpPr>
            <a:spLocks noChangeArrowheads="1"/>
          </p:cNvSpPr>
          <p:nvPr/>
        </p:nvSpPr>
        <p:spPr bwMode="auto">
          <a:xfrm>
            <a:off x="2895600" y="2743200"/>
            <a:ext cx="76200" cy="762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8" name="Oval 27"/>
          <p:cNvSpPr>
            <a:spLocks noChangeArrowheads="1"/>
          </p:cNvSpPr>
          <p:nvPr/>
        </p:nvSpPr>
        <p:spPr bwMode="auto">
          <a:xfrm>
            <a:off x="2895600" y="2590800"/>
            <a:ext cx="76200" cy="762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9" name="Oval 28"/>
          <p:cNvSpPr>
            <a:spLocks noChangeArrowheads="1"/>
          </p:cNvSpPr>
          <p:nvPr/>
        </p:nvSpPr>
        <p:spPr bwMode="auto">
          <a:xfrm>
            <a:off x="5410200" y="2743200"/>
            <a:ext cx="76200" cy="762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60" name="Oval 29"/>
          <p:cNvSpPr>
            <a:spLocks noChangeArrowheads="1"/>
          </p:cNvSpPr>
          <p:nvPr/>
        </p:nvSpPr>
        <p:spPr bwMode="auto">
          <a:xfrm>
            <a:off x="5410200" y="2590800"/>
            <a:ext cx="76200" cy="762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b="1" smtClean="0"/>
              <a:t>Example: ozone (O</a:t>
            </a:r>
            <a:r>
              <a:rPr lang="en-US" b="1" baseline="-25000" smtClean="0"/>
              <a:t>3</a:t>
            </a:r>
            <a:r>
              <a:rPr lang="en-US" b="1" smtClean="0"/>
              <a:t>)</a:t>
            </a:r>
            <a:endParaRPr lang="en-US" smtClean="0"/>
          </a:p>
        </p:txBody>
      </p:sp>
      <p:sp>
        <p:nvSpPr>
          <p:cNvPr id="41987" name="Content Placeholder 2"/>
          <p:cNvSpPr>
            <a:spLocks noGrp="1"/>
          </p:cNvSpPr>
          <p:nvPr>
            <p:ph idx="1"/>
          </p:nvPr>
        </p:nvSpPr>
        <p:spPr>
          <a:xfrm>
            <a:off x="228600" y="4343400"/>
            <a:ext cx="8610600" cy="1143000"/>
          </a:xfrm>
        </p:spPr>
        <p:txBody>
          <a:bodyPr/>
          <a:lstStyle/>
          <a:p>
            <a:pPr lvl="1"/>
            <a:r>
              <a:rPr lang="en-US" sz="2600" smtClean="0"/>
              <a:t>These two drawn structures are known as </a:t>
            </a:r>
            <a:r>
              <a:rPr lang="en-US" sz="2600" b="1" smtClean="0"/>
              <a:t>resonance structures</a:t>
            </a:r>
            <a:r>
              <a:rPr lang="en-US" sz="2600" smtClean="0"/>
              <a:t>.</a:t>
            </a:r>
            <a:br>
              <a:rPr lang="en-US" sz="2600" smtClean="0"/>
            </a:br>
            <a:endParaRPr lang="en-US" sz="2600" smtClean="0"/>
          </a:p>
        </p:txBody>
      </p:sp>
      <p:pic>
        <p:nvPicPr>
          <p:cNvPr id="41988" name="Picture 2" descr="http://www.mikeblaber.org/oldwine/chm1045/notes/Bonding/Resonan/IMG00007.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605088"/>
            <a:ext cx="512445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b="1" smtClean="0"/>
              <a:t>Example: ozone (O</a:t>
            </a:r>
            <a:r>
              <a:rPr lang="en-US" b="1" baseline="-25000" smtClean="0"/>
              <a:t>3</a:t>
            </a:r>
            <a:r>
              <a:rPr lang="en-US" b="1" smtClean="0"/>
              <a:t>)</a:t>
            </a:r>
            <a:endParaRPr lang="en-US" smtClean="0"/>
          </a:p>
        </p:txBody>
      </p:sp>
      <p:sp>
        <p:nvSpPr>
          <p:cNvPr id="3" name="Content Placeholder 2"/>
          <p:cNvSpPr>
            <a:spLocks noGrp="1"/>
          </p:cNvSpPr>
          <p:nvPr>
            <p:ph idx="1"/>
          </p:nvPr>
        </p:nvSpPr>
        <p:spPr>
          <a:xfrm>
            <a:off x="533400" y="3200400"/>
            <a:ext cx="8305800" cy="3124200"/>
          </a:xfrm>
        </p:spPr>
        <p:txBody>
          <a:bodyPr/>
          <a:lstStyle/>
          <a:p>
            <a:pPr marL="342900" lvl="1" indent="-342900">
              <a:buClr>
                <a:schemeClr val="bg2"/>
              </a:buClr>
              <a:buFont typeface="Wingdings" pitchFamily="2" charset="2"/>
              <a:buChar char="p"/>
              <a:defRPr/>
            </a:pPr>
            <a:r>
              <a:rPr lang="en-US" sz="2600" dirty="0" smtClean="0"/>
              <a:t>They are extreme forms of the true structure, which lies somewhere between the two.</a:t>
            </a:r>
            <a:br>
              <a:rPr lang="en-US" sz="2600" dirty="0" smtClean="0"/>
            </a:br>
            <a:endParaRPr lang="en-US" sz="2600" dirty="0" smtClean="0"/>
          </a:p>
          <a:p>
            <a:pPr lvl="1">
              <a:defRPr/>
            </a:pPr>
            <a:r>
              <a:rPr lang="en-US" sz="2600" dirty="0" smtClean="0"/>
              <a:t>Evidence </a:t>
            </a:r>
            <a:r>
              <a:rPr lang="en-US" sz="2600" dirty="0"/>
              <a:t>that this is true comes from bond lengths, as the bond lengths for oxygen atoms in ozone are both the same and are an intermediates between an O=O double bond and an O-O single bond</a:t>
            </a:r>
            <a:r>
              <a:rPr lang="en-US" sz="2600" dirty="0" smtClean="0"/>
              <a:t>.</a:t>
            </a:r>
            <a:endParaRPr lang="en-US" sz="2600" dirty="0"/>
          </a:p>
        </p:txBody>
      </p:sp>
      <p:pic>
        <p:nvPicPr>
          <p:cNvPr id="43012" name="Picture 2" descr="http://www.mikeblaber.org/oldwine/chm1045/notes/Bonding/Resonan/IMG00007.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752600"/>
            <a:ext cx="512445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b="1" smtClean="0"/>
              <a:t>Example: ozone (O</a:t>
            </a:r>
            <a:r>
              <a:rPr lang="en-US" b="1" baseline="-25000" smtClean="0"/>
              <a:t>3</a:t>
            </a:r>
            <a:r>
              <a:rPr lang="en-US" b="1" smtClean="0"/>
              <a:t>)</a:t>
            </a:r>
            <a:endParaRPr lang="en-US" smtClean="0"/>
          </a:p>
        </p:txBody>
      </p:sp>
      <p:sp>
        <p:nvSpPr>
          <p:cNvPr id="44035" name="Content Placeholder 2"/>
          <p:cNvSpPr>
            <a:spLocks noGrp="1"/>
          </p:cNvSpPr>
          <p:nvPr>
            <p:ph idx="1"/>
          </p:nvPr>
        </p:nvSpPr>
        <p:spPr>
          <a:xfrm>
            <a:off x="609600" y="4191000"/>
            <a:ext cx="8229600" cy="1406525"/>
          </a:xfrm>
        </p:spPr>
        <p:txBody>
          <a:bodyPr/>
          <a:lstStyle/>
          <a:p>
            <a:r>
              <a:rPr lang="en-US" smtClean="0"/>
              <a:t>Resonance structures are usually drawn with a double headed arrow between them.</a:t>
            </a:r>
          </a:p>
        </p:txBody>
      </p:sp>
      <p:pic>
        <p:nvPicPr>
          <p:cNvPr id="44036" name="Picture 2" descr="http://www.mikeblaber.org/oldwine/chm1045/notes/Bonding/Resonan/IMG00007.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057400"/>
            <a:ext cx="512445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Oval 3"/>
          <p:cNvSpPr>
            <a:spLocks noChangeArrowheads="1"/>
          </p:cNvSpPr>
          <p:nvPr/>
        </p:nvSpPr>
        <p:spPr bwMode="auto">
          <a:xfrm>
            <a:off x="3514725" y="2209800"/>
            <a:ext cx="1752600" cy="533400"/>
          </a:xfrm>
          <a:prstGeom prst="ellipse">
            <a:avLst/>
          </a:prstGeom>
          <a:noFill/>
          <a:ln w="254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44038" name="Straight Connector 5"/>
          <p:cNvCxnSpPr>
            <a:cxnSpLocks noChangeShapeType="1"/>
          </p:cNvCxnSpPr>
          <p:nvPr/>
        </p:nvCxnSpPr>
        <p:spPr bwMode="auto">
          <a:xfrm>
            <a:off x="4391025" y="2743200"/>
            <a:ext cx="0" cy="1447800"/>
          </a:xfrm>
          <a:prstGeom prst="line">
            <a:avLst/>
          </a:prstGeom>
          <a:noFill/>
          <a:ln w="25400" algn="ctr">
            <a:solidFill>
              <a:srgbClr val="C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endParaRPr lang="en-US" smtClean="0"/>
          </a:p>
        </p:txBody>
      </p:sp>
      <p:sp>
        <p:nvSpPr>
          <p:cNvPr id="45059" name="Content Placeholder 2"/>
          <p:cNvSpPr>
            <a:spLocks noGrp="1"/>
          </p:cNvSpPr>
          <p:nvPr>
            <p:ph idx="1"/>
          </p:nvPr>
        </p:nvSpPr>
        <p:spPr>
          <a:xfrm>
            <a:off x="457200" y="1600200"/>
            <a:ext cx="8077200" cy="4530725"/>
          </a:xfrm>
        </p:spPr>
        <p:txBody>
          <a:bodyPr/>
          <a:lstStyle/>
          <a:p>
            <a:r>
              <a:rPr lang="en-US" smtClean="0"/>
              <a:t>Note that </a:t>
            </a:r>
            <a:r>
              <a:rPr lang="en-US" b="1" smtClean="0"/>
              <a:t>benzene (C</a:t>
            </a:r>
            <a:r>
              <a:rPr lang="en-US" b="1" baseline="-25000" smtClean="0"/>
              <a:t>6</a:t>
            </a:r>
            <a:r>
              <a:rPr lang="en-US" b="1" smtClean="0"/>
              <a:t>H</a:t>
            </a:r>
            <a:r>
              <a:rPr lang="en-US" b="1" baseline="-25000" smtClean="0"/>
              <a:t>6</a:t>
            </a:r>
            <a:r>
              <a:rPr lang="en-US" b="1" smtClean="0"/>
              <a:t>) </a:t>
            </a:r>
            <a:r>
              <a:rPr lang="en-US" smtClean="0"/>
              <a:t>has </a:t>
            </a:r>
            <a:r>
              <a:rPr lang="en-US" b="1" smtClean="0"/>
              <a:t>six delocalized electrons</a:t>
            </a:r>
            <a:r>
              <a:rPr lang="en-US" smtClean="0"/>
              <a:t>.  Since the p-orbitals overlap (forming three pi bonds, every-other-bond around the ring) all six electrons involved in pi bonding are free to move about the entire carbon ring. </a:t>
            </a:r>
          </a:p>
          <a:p>
            <a:endParaRPr lang="en-US" smtClean="0"/>
          </a:p>
        </p:txBody>
      </p:sp>
      <p:pic>
        <p:nvPicPr>
          <p:cNvPr id="45060" name="Picture 2" descr="http://t0.gstatic.com/images?q=tbn:9nXQBRWPqcSbOM:http://www.chemvc.com/~tim/Benzene%20Resonance%20Structures.jpg&amp;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4343400"/>
            <a:ext cx="352107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5" descr="FG10_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005013"/>
            <a:ext cx="7620000"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 Box 6"/>
          <p:cNvSpPr txBox="1">
            <a:spLocks noChangeArrowheads="1"/>
          </p:cNvSpPr>
          <p:nvPr/>
        </p:nvSpPr>
        <p:spPr bwMode="auto">
          <a:xfrm>
            <a:off x="1676400" y="5334000"/>
            <a:ext cx="5715000" cy="1160463"/>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Comic Sans MS" pitchFamily="66" charset="0"/>
              </a:defRPr>
            </a:lvl1pPr>
            <a:lvl2pPr marL="742950" indent="-285750">
              <a:defRPr sz="2800">
                <a:solidFill>
                  <a:schemeClr val="tx1"/>
                </a:solidFill>
                <a:latin typeface="Comic Sans MS" pitchFamily="66" charset="0"/>
              </a:defRPr>
            </a:lvl2pPr>
            <a:lvl3pPr marL="1143000" indent="-228600">
              <a:defRPr sz="2800">
                <a:solidFill>
                  <a:schemeClr val="tx1"/>
                </a:solidFill>
                <a:latin typeface="Comic Sans MS" pitchFamily="66" charset="0"/>
              </a:defRPr>
            </a:lvl3pPr>
            <a:lvl4pPr marL="1600200" indent="-228600">
              <a:defRPr sz="2800">
                <a:solidFill>
                  <a:schemeClr val="tx1"/>
                </a:solidFill>
                <a:latin typeface="Comic Sans MS" pitchFamily="66" charset="0"/>
              </a:defRPr>
            </a:lvl4pPr>
            <a:lvl5pPr marL="2057400" indent="-228600">
              <a:defRPr sz="2800">
                <a:solidFill>
                  <a:schemeClr val="tx1"/>
                </a:solidFill>
                <a:latin typeface="Comic Sans MS" pitchFamily="66" charset="0"/>
              </a:defRPr>
            </a:lvl5pPr>
            <a:lvl6pPr marL="2514600" indent="-228600" eaLnBrk="0" fontAlgn="base" hangingPunct="0">
              <a:spcBef>
                <a:spcPct val="0"/>
              </a:spcBef>
              <a:spcAft>
                <a:spcPct val="0"/>
              </a:spcAft>
              <a:defRPr sz="2800">
                <a:solidFill>
                  <a:schemeClr val="tx1"/>
                </a:solidFill>
                <a:latin typeface="Comic Sans MS" pitchFamily="66" charset="0"/>
              </a:defRPr>
            </a:lvl6pPr>
            <a:lvl7pPr marL="2971800" indent="-228600" eaLnBrk="0" fontAlgn="base" hangingPunct="0">
              <a:spcBef>
                <a:spcPct val="0"/>
              </a:spcBef>
              <a:spcAft>
                <a:spcPct val="0"/>
              </a:spcAft>
              <a:defRPr sz="2800">
                <a:solidFill>
                  <a:schemeClr val="tx1"/>
                </a:solidFill>
                <a:latin typeface="Comic Sans MS" pitchFamily="66" charset="0"/>
              </a:defRPr>
            </a:lvl7pPr>
            <a:lvl8pPr marL="3429000" indent="-228600" eaLnBrk="0" fontAlgn="base" hangingPunct="0">
              <a:spcBef>
                <a:spcPct val="0"/>
              </a:spcBef>
              <a:spcAft>
                <a:spcPct val="0"/>
              </a:spcAft>
              <a:defRPr sz="2800">
                <a:solidFill>
                  <a:schemeClr val="tx1"/>
                </a:solidFill>
                <a:latin typeface="Comic Sans MS" pitchFamily="66" charset="0"/>
              </a:defRPr>
            </a:lvl8pPr>
            <a:lvl9pPr marL="3886200" indent="-228600" eaLnBrk="0" fontAlgn="base" hangingPunct="0">
              <a:spcBef>
                <a:spcPct val="0"/>
              </a:spcBef>
              <a:spcAft>
                <a:spcPct val="0"/>
              </a:spcAft>
              <a:defRPr sz="2800">
                <a:solidFill>
                  <a:schemeClr val="tx1"/>
                </a:solidFill>
                <a:latin typeface="Comic Sans MS" pitchFamily="66" charset="0"/>
              </a:defRPr>
            </a:lvl9pPr>
          </a:lstStyle>
          <a:p>
            <a:pPr algn="ctr">
              <a:spcBef>
                <a:spcPct val="50000"/>
              </a:spcBef>
              <a:defRPr/>
            </a:pPr>
            <a:r>
              <a:rPr lang="en-US" i="1" dirty="0" smtClean="0">
                <a:solidFill>
                  <a:srgbClr val="002060"/>
                </a:solidFill>
                <a:latin typeface="+mn-lt"/>
              </a:rPr>
              <a:t>sigma bonding in benzene</a:t>
            </a:r>
          </a:p>
          <a:p>
            <a:pPr algn="ctr">
              <a:spcBef>
                <a:spcPct val="50000"/>
              </a:spcBef>
              <a:defRPr/>
            </a:pPr>
            <a:r>
              <a:rPr lang="en-US" i="1" dirty="0" smtClean="0">
                <a:solidFill>
                  <a:srgbClr val="002060"/>
                </a:solidFill>
                <a:latin typeface="+mn-lt"/>
              </a:rPr>
              <a:t>(sp</a:t>
            </a:r>
            <a:r>
              <a:rPr lang="en-US" i="1" baseline="30000" dirty="0" smtClean="0">
                <a:solidFill>
                  <a:srgbClr val="002060"/>
                </a:solidFill>
                <a:latin typeface="+mn-lt"/>
              </a:rPr>
              <a:t>2</a:t>
            </a:r>
            <a:r>
              <a:rPr lang="en-US" i="1" dirty="0" smtClean="0">
                <a:solidFill>
                  <a:srgbClr val="002060"/>
                </a:solidFill>
                <a:latin typeface="+mn-lt"/>
              </a:rPr>
              <a:t> hybrid orbitals)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7" descr="benzene_m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143000"/>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AutoShape 8"/>
          <p:cNvSpPr>
            <a:spLocks noChangeArrowheads="1"/>
          </p:cNvSpPr>
          <p:nvPr/>
        </p:nvSpPr>
        <p:spPr bwMode="auto">
          <a:xfrm>
            <a:off x="609600" y="990600"/>
            <a:ext cx="3352800" cy="533400"/>
          </a:xfrm>
          <a:prstGeom prst="wedgeRoundRectCallout">
            <a:avLst>
              <a:gd name="adj1" fmla="val -13259"/>
              <a:gd name="adj2" fmla="val 234819"/>
              <a:gd name="adj3" fmla="val 16667"/>
            </a:avLst>
          </a:prstGeom>
          <a:solidFill>
            <a:schemeClr val="accent2"/>
          </a:solidFill>
          <a:ln w="25400">
            <a:solidFill>
              <a:schemeClr val="bg2">
                <a:lumMod val="50000"/>
              </a:schemeClr>
            </a:solidFill>
            <a:miter lim="800000"/>
            <a:headEnd/>
            <a:tailEnd/>
          </a:ln>
          <a:effectLst/>
        </p:spPr>
        <p:txBody>
          <a:bodyPr/>
          <a:lstStyle/>
          <a:p>
            <a:pPr algn="ctr">
              <a:defRPr/>
            </a:pPr>
            <a:r>
              <a:rPr lang="en-US" sz="2800" dirty="0"/>
              <a:t>p orbitals</a:t>
            </a:r>
          </a:p>
        </p:txBody>
      </p:sp>
      <p:sp>
        <p:nvSpPr>
          <p:cNvPr id="39940" name="AutoShape 9"/>
          <p:cNvSpPr>
            <a:spLocks noChangeArrowheads="1"/>
          </p:cNvSpPr>
          <p:nvPr/>
        </p:nvSpPr>
        <p:spPr bwMode="auto">
          <a:xfrm>
            <a:off x="4533900" y="1866900"/>
            <a:ext cx="3848100" cy="685800"/>
          </a:xfrm>
          <a:prstGeom prst="wedgeRoundRectCallout">
            <a:avLst>
              <a:gd name="adj1" fmla="val -38917"/>
              <a:gd name="adj2" fmla="val 152083"/>
              <a:gd name="adj3" fmla="val 16667"/>
            </a:avLst>
          </a:prstGeom>
          <a:solidFill>
            <a:schemeClr val="accent2"/>
          </a:solidFill>
          <a:ln w="25400">
            <a:solidFill>
              <a:schemeClr val="bg2">
                <a:lumMod val="50000"/>
              </a:schemeClr>
            </a:solidFill>
            <a:miter lim="800000"/>
            <a:headEnd/>
            <a:tailEnd/>
          </a:ln>
          <a:effectLst/>
        </p:spPr>
        <p:txBody>
          <a:bodyPr/>
          <a:lstStyle/>
          <a:p>
            <a:pPr algn="ctr">
              <a:defRPr/>
            </a:pPr>
            <a:r>
              <a:rPr lang="en-US" sz="2400" dirty="0"/>
              <a:t>6 delocalized electrons</a:t>
            </a:r>
          </a:p>
        </p:txBody>
      </p:sp>
      <p:sp>
        <p:nvSpPr>
          <p:cNvPr id="5" name="Text Box 6"/>
          <p:cNvSpPr txBox="1">
            <a:spLocks noChangeArrowheads="1"/>
          </p:cNvSpPr>
          <p:nvPr/>
        </p:nvSpPr>
        <p:spPr bwMode="auto">
          <a:xfrm>
            <a:off x="1676400" y="5334000"/>
            <a:ext cx="5715000" cy="1169988"/>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Comic Sans MS" pitchFamily="66" charset="0"/>
              </a:defRPr>
            </a:lvl1pPr>
            <a:lvl2pPr marL="742950" indent="-285750">
              <a:defRPr sz="2800">
                <a:solidFill>
                  <a:schemeClr val="tx1"/>
                </a:solidFill>
                <a:latin typeface="Comic Sans MS" pitchFamily="66" charset="0"/>
              </a:defRPr>
            </a:lvl2pPr>
            <a:lvl3pPr marL="1143000" indent="-228600">
              <a:defRPr sz="2800">
                <a:solidFill>
                  <a:schemeClr val="tx1"/>
                </a:solidFill>
                <a:latin typeface="Comic Sans MS" pitchFamily="66" charset="0"/>
              </a:defRPr>
            </a:lvl3pPr>
            <a:lvl4pPr marL="1600200" indent="-228600">
              <a:defRPr sz="2800">
                <a:solidFill>
                  <a:schemeClr val="tx1"/>
                </a:solidFill>
                <a:latin typeface="Comic Sans MS" pitchFamily="66" charset="0"/>
              </a:defRPr>
            </a:lvl4pPr>
            <a:lvl5pPr marL="2057400" indent="-228600">
              <a:defRPr sz="2800">
                <a:solidFill>
                  <a:schemeClr val="tx1"/>
                </a:solidFill>
                <a:latin typeface="Comic Sans MS" pitchFamily="66" charset="0"/>
              </a:defRPr>
            </a:lvl5pPr>
            <a:lvl6pPr marL="2514600" indent="-228600" eaLnBrk="0" fontAlgn="base" hangingPunct="0">
              <a:spcBef>
                <a:spcPct val="0"/>
              </a:spcBef>
              <a:spcAft>
                <a:spcPct val="0"/>
              </a:spcAft>
              <a:defRPr sz="2800">
                <a:solidFill>
                  <a:schemeClr val="tx1"/>
                </a:solidFill>
                <a:latin typeface="Comic Sans MS" pitchFamily="66" charset="0"/>
              </a:defRPr>
            </a:lvl6pPr>
            <a:lvl7pPr marL="2971800" indent="-228600" eaLnBrk="0" fontAlgn="base" hangingPunct="0">
              <a:spcBef>
                <a:spcPct val="0"/>
              </a:spcBef>
              <a:spcAft>
                <a:spcPct val="0"/>
              </a:spcAft>
              <a:defRPr sz="2800">
                <a:solidFill>
                  <a:schemeClr val="tx1"/>
                </a:solidFill>
                <a:latin typeface="Comic Sans MS" pitchFamily="66" charset="0"/>
              </a:defRPr>
            </a:lvl7pPr>
            <a:lvl8pPr marL="3429000" indent="-228600" eaLnBrk="0" fontAlgn="base" hangingPunct="0">
              <a:spcBef>
                <a:spcPct val="0"/>
              </a:spcBef>
              <a:spcAft>
                <a:spcPct val="0"/>
              </a:spcAft>
              <a:defRPr sz="2800">
                <a:solidFill>
                  <a:schemeClr val="tx1"/>
                </a:solidFill>
                <a:latin typeface="Comic Sans MS" pitchFamily="66" charset="0"/>
              </a:defRPr>
            </a:lvl8pPr>
            <a:lvl9pPr marL="3886200" indent="-228600" eaLnBrk="0" fontAlgn="base" hangingPunct="0">
              <a:spcBef>
                <a:spcPct val="0"/>
              </a:spcBef>
              <a:spcAft>
                <a:spcPct val="0"/>
              </a:spcAft>
              <a:defRPr sz="2800">
                <a:solidFill>
                  <a:schemeClr val="tx1"/>
                </a:solidFill>
                <a:latin typeface="Comic Sans MS" pitchFamily="66" charset="0"/>
              </a:defRPr>
            </a:lvl9pPr>
          </a:lstStyle>
          <a:p>
            <a:pPr algn="ctr">
              <a:spcBef>
                <a:spcPct val="50000"/>
              </a:spcBef>
              <a:defRPr/>
            </a:pPr>
            <a:r>
              <a:rPr lang="en-US" i="1" dirty="0" smtClean="0">
                <a:solidFill>
                  <a:srgbClr val="002060"/>
                </a:solidFill>
                <a:latin typeface="+mn-lt"/>
              </a:rPr>
              <a:t>pi bonding in benzene</a:t>
            </a:r>
          </a:p>
          <a:p>
            <a:pPr algn="ctr">
              <a:spcBef>
                <a:spcPct val="50000"/>
              </a:spcBef>
              <a:defRPr/>
            </a:pPr>
            <a:r>
              <a:rPr lang="en-US" i="1" dirty="0" smtClean="0">
                <a:solidFill>
                  <a:srgbClr val="002060"/>
                </a:solidFill>
                <a:latin typeface="+mn-lt"/>
              </a:rPr>
              <a:t>(</a:t>
            </a:r>
            <a:r>
              <a:rPr lang="en-US" i="1" dirty="0" err="1" smtClean="0">
                <a:solidFill>
                  <a:srgbClr val="002060"/>
                </a:solidFill>
                <a:latin typeface="+mn-lt"/>
              </a:rPr>
              <a:t>unhybridized</a:t>
            </a:r>
            <a:r>
              <a:rPr lang="en-US" i="1" dirty="0" smtClean="0">
                <a:solidFill>
                  <a:srgbClr val="002060"/>
                </a:solidFill>
                <a:latin typeface="+mn-lt"/>
              </a:rPr>
              <a:t> p orbitals)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b="1" smtClean="0"/>
              <a:t>Formal Charge</a:t>
            </a:r>
          </a:p>
        </p:txBody>
      </p:sp>
      <p:sp>
        <p:nvSpPr>
          <p:cNvPr id="48131" name="Content Placeholder 2"/>
          <p:cNvSpPr>
            <a:spLocks noGrp="1"/>
          </p:cNvSpPr>
          <p:nvPr>
            <p:ph idx="1"/>
          </p:nvPr>
        </p:nvSpPr>
        <p:spPr/>
        <p:txBody>
          <a:bodyPr/>
          <a:lstStyle/>
          <a:p>
            <a:r>
              <a:rPr lang="en-US" smtClean="0"/>
              <a:t>A concept know as </a:t>
            </a:r>
            <a:r>
              <a:rPr lang="en-US" i="1" smtClean="0"/>
              <a:t>formal charge </a:t>
            </a:r>
            <a:r>
              <a:rPr lang="en-US" smtClean="0"/>
              <a:t>can help us choose the most plausible Lewis structure where there are a number of possible structures.  </a:t>
            </a:r>
          </a:p>
          <a:p>
            <a:r>
              <a:rPr lang="en-US" smtClean="0"/>
              <a:t>This is not part of the IB curriculum, but it is part of the AP curriculum.  </a:t>
            </a:r>
          </a:p>
          <a:p>
            <a:r>
              <a:rPr lang="en-US" smtClean="0"/>
              <a:t>This theory certainly has its critics; however, it has been included in this section of the course as it may help you in determining the most likely structure.   </a:t>
            </a:r>
          </a:p>
          <a:p>
            <a:endParaRPr lang="en-US"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p:cNvSpPr>
            <a:spLocks noGrp="1"/>
          </p:cNvSpPr>
          <p:nvPr>
            <p:ph idx="1"/>
          </p:nvPr>
        </p:nvSpPr>
        <p:spPr/>
        <p:txBody>
          <a:bodyPr/>
          <a:lstStyle/>
          <a:p>
            <a:r>
              <a:rPr lang="en-US" b="1" smtClean="0"/>
              <a:t>Definition of formal charge:</a:t>
            </a:r>
          </a:p>
          <a:p>
            <a:endParaRPr lang="en-US" b="1" smtClean="0"/>
          </a:p>
        </p:txBody>
      </p:sp>
      <p:sp>
        <p:nvSpPr>
          <p:cNvPr id="49155" name="Title 1"/>
          <p:cNvSpPr txBox="1">
            <a:spLocks/>
          </p:cNvSpPr>
          <p:nvPr/>
        </p:nvSpPr>
        <p:spPr bwMode="auto">
          <a:xfrm>
            <a:off x="533400" y="381000"/>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4400" b="1">
                <a:solidFill>
                  <a:schemeClr val="tx2"/>
                </a:solidFill>
                <a:latin typeface="Garamond" pitchFamily="18" charset="0"/>
              </a:rPr>
              <a:t>Formal Charge</a:t>
            </a:r>
          </a:p>
        </p:txBody>
      </p:sp>
      <p:cxnSp>
        <p:nvCxnSpPr>
          <p:cNvPr id="49156" name="Straight Connector 7"/>
          <p:cNvCxnSpPr>
            <a:cxnSpLocks noChangeShapeType="1"/>
          </p:cNvCxnSpPr>
          <p:nvPr/>
        </p:nvCxnSpPr>
        <p:spPr bwMode="auto">
          <a:xfrm>
            <a:off x="3657600" y="3519488"/>
            <a:ext cx="457200" cy="0"/>
          </a:xfrm>
          <a:prstGeom prst="line">
            <a:avLst/>
          </a:prstGeom>
          <a:noFill/>
          <a:ln w="508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157" name="Double Bracket 8"/>
          <p:cNvSpPr>
            <a:spLocks noChangeArrowheads="1"/>
          </p:cNvSpPr>
          <p:nvPr/>
        </p:nvSpPr>
        <p:spPr bwMode="auto">
          <a:xfrm>
            <a:off x="381000" y="3000375"/>
            <a:ext cx="3124200" cy="1039813"/>
          </a:xfrm>
          <a:prstGeom prst="bracketPair">
            <a:avLst>
              <a:gd name="adj" fmla="val 16667"/>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600" i="1"/>
              <a:t># valence e’s on the free atom</a:t>
            </a:r>
            <a:endParaRPr lang="en-US" sz="2600"/>
          </a:p>
        </p:txBody>
      </p:sp>
      <p:sp>
        <p:nvSpPr>
          <p:cNvPr id="49158" name="Double Bracket 9"/>
          <p:cNvSpPr>
            <a:spLocks noChangeArrowheads="1"/>
          </p:cNvSpPr>
          <p:nvPr/>
        </p:nvSpPr>
        <p:spPr bwMode="auto">
          <a:xfrm>
            <a:off x="4343400" y="2998788"/>
            <a:ext cx="4648200" cy="1039812"/>
          </a:xfrm>
          <a:prstGeom prst="bracketPair">
            <a:avLst>
              <a:gd name="adj" fmla="val 16667"/>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600" i="1"/>
              <a:t># valence e’s assigned to the atom in the structure</a:t>
            </a:r>
            <a:endParaRPr lang="en-US" sz="260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b="1" smtClean="0"/>
              <a:t>Rules Governing Formal Charge</a:t>
            </a:r>
            <a:endParaRPr lang="en-US" smtClean="0"/>
          </a:p>
        </p:txBody>
      </p:sp>
      <p:sp>
        <p:nvSpPr>
          <p:cNvPr id="3" name="Content Placeholder 2"/>
          <p:cNvSpPr>
            <a:spLocks noGrp="1"/>
          </p:cNvSpPr>
          <p:nvPr>
            <p:ph idx="1"/>
          </p:nvPr>
        </p:nvSpPr>
        <p:spPr/>
        <p:txBody>
          <a:bodyPr/>
          <a:lstStyle/>
          <a:p>
            <a:pPr>
              <a:defRPr/>
            </a:pPr>
            <a:r>
              <a:rPr lang="en-US" sz="2000" dirty="0"/>
              <a:t>To calculate the formal charge on an atom:</a:t>
            </a:r>
          </a:p>
          <a:p>
            <a:pPr lvl="1">
              <a:defRPr/>
            </a:pPr>
            <a:r>
              <a:rPr lang="en-US" sz="1600" dirty="0"/>
              <a:t>Take the sum of the lone pair electrons and one-half the shared electrons.  This is the number of valence electrons assigned to the atom in the molecule.</a:t>
            </a:r>
          </a:p>
          <a:p>
            <a:pPr lvl="1">
              <a:defRPr/>
            </a:pPr>
            <a:r>
              <a:rPr lang="en-US" sz="1600" dirty="0"/>
              <a:t>Subtract the number of assigned electrons from the number of valence electrons on the free, neutral atom to obtain formal charge.</a:t>
            </a:r>
          </a:p>
          <a:p>
            <a:pPr>
              <a:defRPr/>
            </a:pPr>
            <a:r>
              <a:rPr lang="en-US" sz="2000" dirty="0"/>
              <a:t>The sum of the formal charges of all atoms in a given molecule or ion must equal the overall charge on that species.</a:t>
            </a:r>
          </a:p>
          <a:p>
            <a:pPr>
              <a:defRPr/>
            </a:pPr>
            <a:r>
              <a:rPr lang="en-US" sz="2000" dirty="0"/>
              <a:t>If nonequivalent Lewis structures exist for a species, those with formal charges closest to zero and with any negative formal charges on the most electronegative atoms are considered to best describe the bonding in the molecule or ion.</a:t>
            </a:r>
            <a:r>
              <a:rPr lang="en-US" dirty="0"/>
              <a:t/>
            </a:r>
            <a:br>
              <a:rPr lang="en-US" dirty="0"/>
            </a:br>
            <a:endParaRPr lang="en-US" dirty="0"/>
          </a:p>
          <a:p>
            <a:pPr marL="0" indent="0">
              <a:buFont typeface="Wingdings" pitchFamily="2" charset="2"/>
              <a:buNone/>
              <a:defRPr/>
            </a:pP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u="sng" smtClean="0"/>
              <a:t>Example:</a:t>
            </a:r>
            <a:r>
              <a:rPr lang="en-US" smtClean="0"/>
              <a:t> </a:t>
            </a:r>
            <a:r>
              <a:rPr lang="en-US" b="1" smtClean="0"/>
              <a:t>CO</a:t>
            </a:r>
            <a:r>
              <a:rPr lang="en-US" b="1" baseline="-25000" smtClean="0"/>
              <a:t>2</a:t>
            </a:r>
            <a:endParaRPr lang="en-US" b="1" smtClean="0"/>
          </a:p>
        </p:txBody>
      </p:sp>
      <p:sp>
        <p:nvSpPr>
          <p:cNvPr id="51203" name="Content Placeholder 2"/>
          <p:cNvSpPr>
            <a:spLocks noGrp="1"/>
          </p:cNvSpPr>
          <p:nvPr>
            <p:ph idx="1"/>
          </p:nvPr>
        </p:nvSpPr>
        <p:spPr>
          <a:xfrm>
            <a:off x="457200" y="1600200"/>
            <a:ext cx="8534400" cy="4530725"/>
          </a:xfrm>
        </p:spPr>
        <p:txBody>
          <a:bodyPr/>
          <a:lstStyle/>
          <a:p>
            <a:r>
              <a:rPr lang="en-US" smtClean="0"/>
              <a:t>Possible Lewis structures of carbon dioxide:</a:t>
            </a:r>
          </a:p>
          <a:p>
            <a:endParaRPr lang="en-US" smtClean="0"/>
          </a:p>
        </p:txBody>
      </p:sp>
      <p:sp>
        <p:nvSpPr>
          <p:cNvPr id="13" name="Text Box 2"/>
          <p:cNvSpPr txBox="1">
            <a:spLocks noChangeArrowheads="1"/>
          </p:cNvSpPr>
          <p:nvPr/>
        </p:nvSpPr>
        <p:spPr bwMode="auto">
          <a:xfrm>
            <a:off x="2514600" y="2482850"/>
            <a:ext cx="6781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600">
                <a:latin typeface="Comic Sans MS" pitchFamily="66" charset="0"/>
              </a:rPr>
              <a:t>O = C = O           :O – C </a:t>
            </a:r>
            <a:r>
              <a:rPr lang="en-US" sz="3600">
                <a:latin typeface="Comic Sans MS" pitchFamily="66" charset="0"/>
                <a:sym typeface="Symbol" pitchFamily="18" charset="2"/>
              </a:rPr>
              <a:t> O:</a:t>
            </a:r>
            <a:endParaRPr lang="en-US" sz="3600">
              <a:latin typeface="Comic Sans MS" pitchFamily="66" charset="0"/>
            </a:endParaRPr>
          </a:p>
        </p:txBody>
      </p:sp>
      <p:sp>
        <p:nvSpPr>
          <p:cNvPr id="14" name="Text Box 3"/>
          <p:cNvSpPr txBox="1">
            <a:spLocks noChangeArrowheads="1"/>
          </p:cNvSpPr>
          <p:nvPr/>
        </p:nvSpPr>
        <p:spPr bwMode="auto">
          <a:xfrm>
            <a:off x="2638425" y="2163763"/>
            <a:ext cx="23145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2800">
                <a:latin typeface="Comic Sans MS" pitchFamily="66" charset="0"/>
              </a:rPr>
              <a:t>..              .. </a:t>
            </a:r>
          </a:p>
        </p:txBody>
      </p:sp>
      <p:sp>
        <p:nvSpPr>
          <p:cNvPr id="15" name="Text Box 4"/>
          <p:cNvSpPr txBox="1">
            <a:spLocks noChangeArrowheads="1"/>
          </p:cNvSpPr>
          <p:nvPr/>
        </p:nvSpPr>
        <p:spPr bwMode="auto">
          <a:xfrm>
            <a:off x="2638425" y="2725738"/>
            <a:ext cx="23145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2800">
                <a:latin typeface="Comic Sans MS" pitchFamily="66" charset="0"/>
              </a:rPr>
              <a:t>..              .. </a:t>
            </a:r>
          </a:p>
        </p:txBody>
      </p:sp>
      <p:sp>
        <p:nvSpPr>
          <p:cNvPr id="16" name="Text Box 5"/>
          <p:cNvSpPr txBox="1">
            <a:spLocks noChangeArrowheads="1"/>
          </p:cNvSpPr>
          <p:nvPr/>
        </p:nvSpPr>
        <p:spPr bwMode="auto">
          <a:xfrm>
            <a:off x="6205538" y="2111375"/>
            <a:ext cx="457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2800">
                <a:latin typeface="Comic Sans MS" pitchFamily="66" charset="0"/>
              </a:rPr>
              <a:t>.. </a:t>
            </a:r>
          </a:p>
        </p:txBody>
      </p:sp>
      <p:sp>
        <p:nvSpPr>
          <p:cNvPr id="17" name="Text Box 6"/>
          <p:cNvSpPr txBox="1">
            <a:spLocks noChangeArrowheads="1"/>
          </p:cNvSpPr>
          <p:nvPr/>
        </p:nvSpPr>
        <p:spPr bwMode="auto">
          <a:xfrm>
            <a:off x="6248400" y="2801938"/>
            <a:ext cx="457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2800">
                <a:latin typeface="Comic Sans MS" pitchFamily="66" charset="0"/>
              </a:rPr>
              <a:t>.. </a:t>
            </a:r>
          </a:p>
        </p:txBody>
      </p:sp>
      <p:sp>
        <p:nvSpPr>
          <p:cNvPr id="18" name="Text Box 8"/>
          <p:cNvSpPr txBox="1">
            <a:spLocks noChangeArrowheads="1"/>
          </p:cNvSpPr>
          <p:nvPr/>
        </p:nvSpPr>
        <p:spPr bwMode="auto">
          <a:xfrm>
            <a:off x="457200" y="3397250"/>
            <a:ext cx="89154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Comic Sans MS" pitchFamily="66" charset="0"/>
              </a:defRPr>
            </a:lvl1pPr>
            <a:lvl2pPr marL="742950" indent="-285750">
              <a:defRPr sz="2800">
                <a:solidFill>
                  <a:schemeClr val="tx1"/>
                </a:solidFill>
                <a:latin typeface="Comic Sans MS" pitchFamily="66" charset="0"/>
              </a:defRPr>
            </a:lvl2pPr>
            <a:lvl3pPr marL="1143000" indent="-228600">
              <a:defRPr sz="2800">
                <a:solidFill>
                  <a:schemeClr val="tx1"/>
                </a:solidFill>
                <a:latin typeface="Comic Sans MS" pitchFamily="66" charset="0"/>
              </a:defRPr>
            </a:lvl3pPr>
            <a:lvl4pPr marL="1600200" indent="-228600">
              <a:defRPr sz="2800">
                <a:solidFill>
                  <a:schemeClr val="tx1"/>
                </a:solidFill>
                <a:latin typeface="Comic Sans MS" pitchFamily="66" charset="0"/>
              </a:defRPr>
            </a:lvl4pPr>
            <a:lvl5pPr marL="2057400" indent="-228600">
              <a:defRPr sz="2800">
                <a:solidFill>
                  <a:schemeClr val="tx1"/>
                </a:solidFill>
                <a:latin typeface="Comic Sans MS" pitchFamily="66" charset="0"/>
              </a:defRPr>
            </a:lvl5pPr>
            <a:lvl6pPr marL="2514600" indent="-228600" eaLnBrk="0" fontAlgn="base" hangingPunct="0">
              <a:spcBef>
                <a:spcPct val="0"/>
              </a:spcBef>
              <a:spcAft>
                <a:spcPct val="0"/>
              </a:spcAft>
              <a:defRPr sz="2800">
                <a:solidFill>
                  <a:schemeClr val="tx1"/>
                </a:solidFill>
                <a:latin typeface="Comic Sans MS" pitchFamily="66" charset="0"/>
              </a:defRPr>
            </a:lvl6pPr>
            <a:lvl7pPr marL="2971800" indent="-228600" eaLnBrk="0" fontAlgn="base" hangingPunct="0">
              <a:spcBef>
                <a:spcPct val="0"/>
              </a:spcBef>
              <a:spcAft>
                <a:spcPct val="0"/>
              </a:spcAft>
              <a:defRPr sz="2800">
                <a:solidFill>
                  <a:schemeClr val="tx1"/>
                </a:solidFill>
                <a:latin typeface="Comic Sans MS" pitchFamily="66" charset="0"/>
              </a:defRPr>
            </a:lvl7pPr>
            <a:lvl8pPr marL="3429000" indent="-228600" eaLnBrk="0" fontAlgn="base" hangingPunct="0">
              <a:spcBef>
                <a:spcPct val="0"/>
              </a:spcBef>
              <a:spcAft>
                <a:spcPct val="0"/>
              </a:spcAft>
              <a:defRPr sz="2800">
                <a:solidFill>
                  <a:schemeClr val="tx1"/>
                </a:solidFill>
                <a:latin typeface="Comic Sans MS" pitchFamily="66" charset="0"/>
              </a:defRPr>
            </a:lvl8pPr>
            <a:lvl9pPr marL="3886200" indent="-228600" eaLnBrk="0" fontAlgn="base" hangingPunct="0">
              <a:spcBef>
                <a:spcPct val="0"/>
              </a:spcBef>
              <a:spcAft>
                <a:spcPct val="0"/>
              </a:spcAft>
              <a:defRPr sz="2800">
                <a:solidFill>
                  <a:schemeClr val="tx1"/>
                </a:solidFill>
                <a:latin typeface="Comic Sans MS" pitchFamily="66" charset="0"/>
              </a:defRPr>
            </a:lvl9pPr>
          </a:lstStyle>
          <a:p>
            <a:pPr>
              <a:spcBef>
                <a:spcPct val="50000"/>
              </a:spcBef>
              <a:defRPr/>
            </a:pPr>
            <a:r>
              <a:rPr lang="en-US" dirty="0" smtClean="0">
                <a:latin typeface="+mn-lt"/>
              </a:rPr>
              <a:t>Valence e</a:t>
            </a:r>
            <a:r>
              <a:rPr lang="en-US" baseline="30000" dirty="0" smtClean="0">
                <a:latin typeface="+mn-lt"/>
              </a:rPr>
              <a:t>-</a:t>
            </a:r>
            <a:r>
              <a:rPr lang="en-US" dirty="0" smtClean="0">
                <a:latin typeface="+mn-lt"/>
              </a:rPr>
              <a:t>  6     4      6              6     4     6</a:t>
            </a:r>
          </a:p>
        </p:txBody>
      </p:sp>
      <p:sp>
        <p:nvSpPr>
          <p:cNvPr id="19" name="Text Box 9"/>
          <p:cNvSpPr txBox="1">
            <a:spLocks noChangeArrowheads="1"/>
          </p:cNvSpPr>
          <p:nvPr/>
        </p:nvSpPr>
        <p:spPr bwMode="auto">
          <a:xfrm>
            <a:off x="381000" y="4170363"/>
            <a:ext cx="2362200"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Comic Sans MS" pitchFamily="66" charset="0"/>
              </a:defRPr>
            </a:lvl1pPr>
            <a:lvl2pPr marL="742950" indent="-285750">
              <a:defRPr sz="2800">
                <a:solidFill>
                  <a:schemeClr val="tx1"/>
                </a:solidFill>
                <a:latin typeface="Comic Sans MS" pitchFamily="66" charset="0"/>
              </a:defRPr>
            </a:lvl2pPr>
            <a:lvl3pPr marL="1143000" indent="-228600">
              <a:defRPr sz="2800">
                <a:solidFill>
                  <a:schemeClr val="tx1"/>
                </a:solidFill>
                <a:latin typeface="Comic Sans MS" pitchFamily="66" charset="0"/>
              </a:defRPr>
            </a:lvl3pPr>
            <a:lvl4pPr marL="1600200" indent="-228600">
              <a:defRPr sz="2800">
                <a:solidFill>
                  <a:schemeClr val="tx1"/>
                </a:solidFill>
                <a:latin typeface="Comic Sans MS" pitchFamily="66" charset="0"/>
              </a:defRPr>
            </a:lvl4pPr>
            <a:lvl5pPr marL="2057400" indent="-228600">
              <a:defRPr sz="2800">
                <a:solidFill>
                  <a:schemeClr val="tx1"/>
                </a:solidFill>
                <a:latin typeface="Comic Sans MS" pitchFamily="66" charset="0"/>
              </a:defRPr>
            </a:lvl5pPr>
            <a:lvl6pPr marL="2514600" indent="-228600" eaLnBrk="0" fontAlgn="base" hangingPunct="0">
              <a:spcBef>
                <a:spcPct val="0"/>
              </a:spcBef>
              <a:spcAft>
                <a:spcPct val="0"/>
              </a:spcAft>
              <a:defRPr sz="2800">
                <a:solidFill>
                  <a:schemeClr val="tx1"/>
                </a:solidFill>
                <a:latin typeface="Comic Sans MS" pitchFamily="66" charset="0"/>
              </a:defRPr>
            </a:lvl6pPr>
            <a:lvl7pPr marL="2971800" indent="-228600" eaLnBrk="0" fontAlgn="base" hangingPunct="0">
              <a:spcBef>
                <a:spcPct val="0"/>
              </a:spcBef>
              <a:spcAft>
                <a:spcPct val="0"/>
              </a:spcAft>
              <a:defRPr sz="2800">
                <a:solidFill>
                  <a:schemeClr val="tx1"/>
                </a:solidFill>
                <a:latin typeface="Comic Sans MS" pitchFamily="66" charset="0"/>
              </a:defRPr>
            </a:lvl7pPr>
            <a:lvl8pPr marL="3429000" indent="-228600" eaLnBrk="0" fontAlgn="base" hangingPunct="0">
              <a:spcBef>
                <a:spcPct val="0"/>
              </a:spcBef>
              <a:spcAft>
                <a:spcPct val="0"/>
              </a:spcAft>
              <a:defRPr sz="2800">
                <a:solidFill>
                  <a:schemeClr val="tx1"/>
                </a:solidFill>
                <a:latin typeface="Comic Sans MS" pitchFamily="66" charset="0"/>
              </a:defRPr>
            </a:lvl8pPr>
            <a:lvl9pPr marL="3886200" indent="-228600" eaLnBrk="0" fontAlgn="base" hangingPunct="0">
              <a:spcBef>
                <a:spcPct val="0"/>
              </a:spcBef>
              <a:spcAft>
                <a:spcPct val="0"/>
              </a:spcAft>
              <a:defRPr sz="2800">
                <a:solidFill>
                  <a:schemeClr val="tx1"/>
                </a:solidFill>
                <a:latin typeface="Comic Sans MS" pitchFamily="66" charset="0"/>
              </a:defRPr>
            </a:lvl9pPr>
          </a:lstStyle>
          <a:p>
            <a:pPr>
              <a:lnSpc>
                <a:spcPct val="55000"/>
              </a:lnSpc>
              <a:spcBef>
                <a:spcPct val="15000"/>
              </a:spcBef>
              <a:buFontTx/>
              <a:buChar char="-"/>
              <a:defRPr/>
            </a:pPr>
            <a:r>
              <a:rPr lang="en-US" sz="2400" dirty="0" smtClean="0">
                <a:latin typeface="+mn-lt"/>
              </a:rPr>
              <a:t>(e</a:t>
            </a:r>
            <a:r>
              <a:rPr lang="en-US" sz="2400" baseline="30000" dirty="0" smtClean="0">
                <a:latin typeface="+mn-lt"/>
              </a:rPr>
              <a:t>-</a:t>
            </a:r>
            <a:r>
              <a:rPr lang="en-US" sz="2400" dirty="0" smtClean="0">
                <a:latin typeface="+mn-lt"/>
              </a:rPr>
              <a:t> assigned</a:t>
            </a:r>
          </a:p>
          <a:p>
            <a:pPr>
              <a:lnSpc>
                <a:spcPct val="55000"/>
              </a:lnSpc>
              <a:spcBef>
                <a:spcPct val="15000"/>
              </a:spcBef>
              <a:defRPr/>
            </a:pPr>
            <a:r>
              <a:rPr lang="en-US" sz="2400" dirty="0" smtClean="0">
                <a:latin typeface="+mn-lt"/>
              </a:rPr>
              <a:t> to atom)</a:t>
            </a:r>
          </a:p>
        </p:txBody>
      </p:sp>
      <p:sp>
        <p:nvSpPr>
          <p:cNvPr id="20" name="Text Box 10"/>
          <p:cNvSpPr txBox="1">
            <a:spLocks noChangeArrowheads="1"/>
          </p:cNvSpPr>
          <p:nvPr/>
        </p:nvSpPr>
        <p:spPr bwMode="auto">
          <a:xfrm>
            <a:off x="2514600" y="4159250"/>
            <a:ext cx="62484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Comic Sans MS" pitchFamily="66" charset="0"/>
              </a:defRPr>
            </a:lvl1pPr>
            <a:lvl2pPr marL="742950" indent="-285750">
              <a:defRPr sz="2800">
                <a:solidFill>
                  <a:schemeClr val="tx1"/>
                </a:solidFill>
                <a:latin typeface="Comic Sans MS" pitchFamily="66" charset="0"/>
              </a:defRPr>
            </a:lvl2pPr>
            <a:lvl3pPr marL="1143000" indent="-228600">
              <a:defRPr sz="2800">
                <a:solidFill>
                  <a:schemeClr val="tx1"/>
                </a:solidFill>
                <a:latin typeface="Comic Sans MS" pitchFamily="66" charset="0"/>
              </a:defRPr>
            </a:lvl3pPr>
            <a:lvl4pPr marL="1600200" indent="-228600">
              <a:defRPr sz="2800">
                <a:solidFill>
                  <a:schemeClr val="tx1"/>
                </a:solidFill>
                <a:latin typeface="Comic Sans MS" pitchFamily="66" charset="0"/>
              </a:defRPr>
            </a:lvl4pPr>
            <a:lvl5pPr marL="2057400" indent="-228600">
              <a:defRPr sz="2800">
                <a:solidFill>
                  <a:schemeClr val="tx1"/>
                </a:solidFill>
                <a:latin typeface="Comic Sans MS" pitchFamily="66" charset="0"/>
              </a:defRPr>
            </a:lvl5pPr>
            <a:lvl6pPr marL="2514600" indent="-228600" eaLnBrk="0" fontAlgn="base" hangingPunct="0">
              <a:spcBef>
                <a:spcPct val="0"/>
              </a:spcBef>
              <a:spcAft>
                <a:spcPct val="0"/>
              </a:spcAft>
              <a:defRPr sz="2800">
                <a:solidFill>
                  <a:schemeClr val="tx1"/>
                </a:solidFill>
                <a:latin typeface="Comic Sans MS" pitchFamily="66" charset="0"/>
              </a:defRPr>
            </a:lvl6pPr>
            <a:lvl7pPr marL="2971800" indent="-228600" eaLnBrk="0" fontAlgn="base" hangingPunct="0">
              <a:spcBef>
                <a:spcPct val="0"/>
              </a:spcBef>
              <a:spcAft>
                <a:spcPct val="0"/>
              </a:spcAft>
              <a:defRPr sz="2800">
                <a:solidFill>
                  <a:schemeClr val="tx1"/>
                </a:solidFill>
                <a:latin typeface="Comic Sans MS" pitchFamily="66" charset="0"/>
              </a:defRPr>
            </a:lvl7pPr>
            <a:lvl8pPr marL="3429000" indent="-228600" eaLnBrk="0" fontAlgn="base" hangingPunct="0">
              <a:spcBef>
                <a:spcPct val="0"/>
              </a:spcBef>
              <a:spcAft>
                <a:spcPct val="0"/>
              </a:spcAft>
              <a:defRPr sz="2800">
                <a:solidFill>
                  <a:schemeClr val="tx1"/>
                </a:solidFill>
                <a:latin typeface="Comic Sans MS" pitchFamily="66" charset="0"/>
              </a:defRPr>
            </a:lvl8pPr>
            <a:lvl9pPr marL="3886200" indent="-228600" eaLnBrk="0" fontAlgn="base" hangingPunct="0">
              <a:spcBef>
                <a:spcPct val="0"/>
              </a:spcBef>
              <a:spcAft>
                <a:spcPct val="0"/>
              </a:spcAft>
              <a:defRPr sz="2800">
                <a:solidFill>
                  <a:schemeClr val="tx1"/>
                </a:solidFill>
                <a:latin typeface="Comic Sans MS" pitchFamily="66" charset="0"/>
              </a:defRPr>
            </a:lvl9pPr>
          </a:lstStyle>
          <a:p>
            <a:pPr>
              <a:spcBef>
                <a:spcPct val="50000"/>
              </a:spcBef>
              <a:defRPr/>
            </a:pPr>
            <a:r>
              <a:rPr lang="en-US" dirty="0" smtClean="0">
                <a:latin typeface="+mn-lt"/>
              </a:rPr>
              <a:t>6    4      6               7     4     5</a:t>
            </a:r>
          </a:p>
        </p:txBody>
      </p:sp>
      <p:sp>
        <p:nvSpPr>
          <p:cNvPr id="21" name="Line 11"/>
          <p:cNvSpPr>
            <a:spLocks noChangeShapeType="1"/>
          </p:cNvSpPr>
          <p:nvPr/>
        </p:nvSpPr>
        <p:spPr bwMode="auto">
          <a:xfrm>
            <a:off x="1219200" y="4845050"/>
            <a:ext cx="7772400" cy="0"/>
          </a:xfrm>
          <a:prstGeom prst="line">
            <a:avLst/>
          </a:prstGeom>
          <a:noFill/>
          <a:ln w="38100">
            <a:solidFill>
              <a:schemeClr val="accent6">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22" name="Text Box 12"/>
          <p:cNvSpPr txBox="1">
            <a:spLocks noChangeArrowheads="1"/>
          </p:cNvSpPr>
          <p:nvPr/>
        </p:nvSpPr>
        <p:spPr bwMode="auto">
          <a:xfrm>
            <a:off x="838200" y="4921250"/>
            <a:ext cx="2057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Comic Sans MS" pitchFamily="66" charset="0"/>
              </a:defRPr>
            </a:lvl1pPr>
            <a:lvl2pPr marL="742950" indent="-285750">
              <a:defRPr sz="2800">
                <a:solidFill>
                  <a:schemeClr val="tx1"/>
                </a:solidFill>
                <a:latin typeface="Comic Sans MS" pitchFamily="66" charset="0"/>
              </a:defRPr>
            </a:lvl2pPr>
            <a:lvl3pPr marL="1143000" indent="-228600">
              <a:defRPr sz="2800">
                <a:solidFill>
                  <a:schemeClr val="tx1"/>
                </a:solidFill>
                <a:latin typeface="Comic Sans MS" pitchFamily="66" charset="0"/>
              </a:defRPr>
            </a:lvl3pPr>
            <a:lvl4pPr marL="1600200" indent="-228600">
              <a:defRPr sz="2800">
                <a:solidFill>
                  <a:schemeClr val="tx1"/>
                </a:solidFill>
                <a:latin typeface="Comic Sans MS" pitchFamily="66" charset="0"/>
              </a:defRPr>
            </a:lvl4pPr>
            <a:lvl5pPr marL="2057400" indent="-228600">
              <a:defRPr sz="2800">
                <a:solidFill>
                  <a:schemeClr val="tx1"/>
                </a:solidFill>
                <a:latin typeface="Comic Sans MS" pitchFamily="66" charset="0"/>
              </a:defRPr>
            </a:lvl5pPr>
            <a:lvl6pPr marL="2514600" indent="-228600" eaLnBrk="0" fontAlgn="base" hangingPunct="0">
              <a:spcBef>
                <a:spcPct val="0"/>
              </a:spcBef>
              <a:spcAft>
                <a:spcPct val="0"/>
              </a:spcAft>
              <a:defRPr sz="2800">
                <a:solidFill>
                  <a:schemeClr val="tx1"/>
                </a:solidFill>
                <a:latin typeface="Comic Sans MS" pitchFamily="66" charset="0"/>
              </a:defRPr>
            </a:lvl6pPr>
            <a:lvl7pPr marL="2971800" indent="-228600" eaLnBrk="0" fontAlgn="base" hangingPunct="0">
              <a:spcBef>
                <a:spcPct val="0"/>
              </a:spcBef>
              <a:spcAft>
                <a:spcPct val="0"/>
              </a:spcAft>
              <a:defRPr sz="2800">
                <a:solidFill>
                  <a:schemeClr val="tx1"/>
                </a:solidFill>
                <a:latin typeface="Comic Sans MS" pitchFamily="66" charset="0"/>
              </a:defRPr>
            </a:lvl7pPr>
            <a:lvl8pPr marL="3429000" indent="-228600" eaLnBrk="0" fontAlgn="base" hangingPunct="0">
              <a:spcBef>
                <a:spcPct val="0"/>
              </a:spcBef>
              <a:spcAft>
                <a:spcPct val="0"/>
              </a:spcAft>
              <a:defRPr sz="2800">
                <a:solidFill>
                  <a:schemeClr val="tx1"/>
                </a:solidFill>
                <a:latin typeface="Comic Sans MS" pitchFamily="66" charset="0"/>
              </a:defRPr>
            </a:lvl8pPr>
            <a:lvl9pPr marL="3886200" indent="-228600" eaLnBrk="0" fontAlgn="base" hangingPunct="0">
              <a:spcBef>
                <a:spcPct val="0"/>
              </a:spcBef>
              <a:spcAft>
                <a:spcPct val="0"/>
              </a:spcAft>
              <a:defRPr sz="2800">
                <a:solidFill>
                  <a:schemeClr val="tx1"/>
                </a:solidFill>
                <a:latin typeface="Comic Sans MS" pitchFamily="66" charset="0"/>
              </a:defRPr>
            </a:lvl9pPr>
          </a:lstStyle>
          <a:p>
            <a:pPr>
              <a:spcBef>
                <a:spcPct val="50000"/>
              </a:spcBef>
              <a:defRPr/>
            </a:pPr>
            <a:r>
              <a:rPr lang="en-US" dirty="0" smtClean="0">
                <a:latin typeface="+mn-lt"/>
              </a:rPr>
              <a:t>Formal Charge</a:t>
            </a:r>
          </a:p>
        </p:txBody>
      </p:sp>
      <p:sp>
        <p:nvSpPr>
          <p:cNvPr id="23" name="Text Box 13"/>
          <p:cNvSpPr txBox="1">
            <a:spLocks noChangeArrowheads="1"/>
          </p:cNvSpPr>
          <p:nvPr/>
        </p:nvSpPr>
        <p:spPr bwMode="auto">
          <a:xfrm>
            <a:off x="2514600" y="5011738"/>
            <a:ext cx="66294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Comic Sans MS" pitchFamily="66" charset="0"/>
              </a:defRPr>
            </a:lvl1pPr>
            <a:lvl2pPr marL="742950" indent="-285750">
              <a:defRPr sz="2800">
                <a:solidFill>
                  <a:schemeClr val="tx1"/>
                </a:solidFill>
                <a:latin typeface="Comic Sans MS" pitchFamily="66" charset="0"/>
              </a:defRPr>
            </a:lvl2pPr>
            <a:lvl3pPr marL="1143000" indent="-228600">
              <a:defRPr sz="2800">
                <a:solidFill>
                  <a:schemeClr val="tx1"/>
                </a:solidFill>
                <a:latin typeface="Comic Sans MS" pitchFamily="66" charset="0"/>
              </a:defRPr>
            </a:lvl3pPr>
            <a:lvl4pPr marL="1600200" indent="-228600">
              <a:defRPr sz="2800">
                <a:solidFill>
                  <a:schemeClr val="tx1"/>
                </a:solidFill>
                <a:latin typeface="Comic Sans MS" pitchFamily="66" charset="0"/>
              </a:defRPr>
            </a:lvl4pPr>
            <a:lvl5pPr marL="2057400" indent="-228600">
              <a:defRPr sz="2800">
                <a:solidFill>
                  <a:schemeClr val="tx1"/>
                </a:solidFill>
                <a:latin typeface="Comic Sans MS" pitchFamily="66" charset="0"/>
              </a:defRPr>
            </a:lvl5pPr>
            <a:lvl6pPr marL="2514600" indent="-228600" eaLnBrk="0" fontAlgn="base" hangingPunct="0">
              <a:spcBef>
                <a:spcPct val="0"/>
              </a:spcBef>
              <a:spcAft>
                <a:spcPct val="0"/>
              </a:spcAft>
              <a:defRPr sz="2800">
                <a:solidFill>
                  <a:schemeClr val="tx1"/>
                </a:solidFill>
                <a:latin typeface="Comic Sans MS" pitchFamily="66" charset="0"/>
              </a:defRPr>
            </a:lvl6pPr>
            <a:lvl7pPr marL="2971800" indent="-228600" eaLnBrk="0" fontAlgn="base" hangingPunct="0">
              <a:spcBef>
                <a:spcPct val="0"/>
              </a:spcBef>
              <a:spcAft>
                <a:spcPct val="0"/>
              </a:spcAft>
              <a:defRPr sz="2800">
                <a:solidFill>
                  <a:schemeClr val="tx1"/>
                </a:solidFill>
                <a:latin typeface="Comic Sans MS" pitchFamily="66" charset="0"/>
              </a:defRPr>
            </a:lvl7pPr>
            <a:lvl8pPr marL="3429000" indent="-228600" eaLnBrk="0" fontAlgn="base" hangingPunct="0">
              <a:spcBef>
                <a:spcPct val="0"/>
              </a:spcBef>
              <a:spcAft>
                <a:spcPct val="0"/>
              </a:spcAft>
              <a:defRPr sz="2800">
                <a:solidFill>
                  <a:schemeClr val="tx1"/>
                </a:solidFill>
                <a:latin typeface="Comic Sans MS" pitchFamily="66" charset="0"/>
              </a:defRPr>
            </a:lvl8pPr>
            <a:lvl9pPr marL="3886200" indent="-228600" eaLnBrk="0" fontAlgn="base" hangingPunct="0">
              <a:spcBef>
                <a:spcPct val="0"/>
              </a:spcBef>
              <a:spcAft>
                <a:spcPct val="0"/>
              </a:spcAft>
              <a:defRPr sz="2800">
                <a:solidFill>
                  <a:schemeClr val="tx1"/>
                </a:solidFill>
                <a:latin typeface="Comic Sans MS" pitchFamily="66" charset="0"/>
              </a:defRPr>
            </a:lvl9pPr>
          </a:lstStyle>
          <a:p>
            <a:pPr>
              <a:spcBef>
                <a:spcPct val="50000"/>
              </a:spcBef>
              <a:defRPr/>
            </a:pPr>
            <a:r>
              <a:rPr lang="en-US" dirty="0" smtClean="0">
                <a:latin typeface="+mn-lt"/>
              </a:rPr>
              <a:t>0     0     0              -1     0    +1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P spid="20" grpId="0"/>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a:xfrm>
            <a:off x="381000" y="279400"/>
            <a:ext cx="8229600" cy="1139825"/>
          </a:xfrm>
        </p:spPr>
        <p:txBody>
          <a:bodyPr/>
          <a:lstStyle/>
          <a:p>
            <a:r>
              <a:rPr lang="en-US" b="1" smtClean="0"/>
              <a:t>BeF</a:t>
            </a:r>
            <a:r>
              <a:rPr lang="en-US" b="1" baseline="-25000" smtClean="0"/>
              <a:t>2</a:t>
            </a:r>
            <a:endParaRPr lang="en-US" smtClean="0"/>
          </a:p>
        </p:txBody>
      </p:sp>
      <p:sp>
        <p:nvSpPr>
          <p:cNvPr id="5" name="Rectangle 4"/>
          <p:cNvSpPr/>
          <p:nvPr/>
        </p:nvSpPr>
        <p:spPr bwMode="auto">
          <a:xfrm>
            <a:off x="990600" y="4038600"/>
            <a:ext cx="457200" cy="533400"/>
          </a:xfrm>
          <a:prstGeom prst="rect">
            <a:avLst/>
          </a:prstGeom>
          <a:noFill/>
          <a:ln w="25400" cap="flat" cmpd="sng" algn="ctr">
            <a:solidFill>
              <a:schemeClr val="accent4">
                <a:lumMod val="50000"/>
                <a:lumOff val="50000"/>
              </a:schemeClr>
            </a:solidFill>
            <a:prstDash val="solid"/>
            <a:round/>
            <a:headEnd type="none" w="med" len="med"/>
            <a:tailEnd type="none" w="med" len="med"/>
          </a:ln>
          <a:effectLst/>
          <a:extLst/>
        </p:spPr>
        <p:txBody>
          <a:bodyPr/>
          <a:lstStyle/>
          <a:p>
            <a:pPr>
              <a:defRPr/>
            </a:pPr>
            <a:endParaRPr lang="en-US" dirty="0">
              <a:solidFill>
                <a:schemeClr val="accent4">
                  <a:lumMod val="65000"/>
                  <a:lumOff val="35000"/>
                </a:schemeClr>
              </a:solidFill>
            </a:endParaRPr>
          </a:p>
        </p:txBody>
      </p:sp>
      <p:sp>
        <p:nvSpPr>
          <p:cNvPr id="6" name="Rectangle 5"/>
          <p:cNvSpPr>
            <a:spLocks noChangeArrowheads="1"/>
          </p:cNvSpPr>
          <p:nvPr/>
        </p:nvSpPr>
        <p:spPr bwMode="auto">
          <a:xfrm>
            <a:off x="1447800" y="3200400"/>
            <a:ext cx="457200" cy="533400"/>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 name="Rectangle 6"/>
          <p:cNvSpPr>
            <a:spLocks noChangeArrowheads="1"/>
          </p:cNvSpPr>
          <p:nvPr/>
        </p:nvSpPr>
        <p:spPr bwMode="auto">
          <a:xfrm>
            <a:off x="1905000" y="2433638"/>
            <a:ext cx="457200" cy="533400"/>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 name="Rectangle 7"/>
          <p:cNvSpPr>
            <a:spLocks noChangeArrowheads="1"/>
          </p:cNvSpPr>
          <p:nvPr/>
        </p:nvSpPr>
        <p:spPr bwMode="auto">
          <a:xfrm>
            <a:off x="2362200" y="2433638"/>
            <a:ext cx="457200" cy="533400"/>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Rectangle 8"/>
          <p:cNvSpPr>
            <a:spLocks noChangeArrowheads="1"/>
          </p:cNvSpPr>
          <p:nvPr/>
        </p:nvSpPr>
        <p:spPr bwMode="auto">
          <a:xfrm>
            <a:off x="2819400" y="2433638"/>
            <a:ext cx="457200" cy="533400"/>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TextBox 9"/>
          <p:cNvSpPr txBox="1"/>
          <p:nvPr/>
        </p:nvSpPr>
        <p:spPr>
          <a:xfrm>
            <a:off x="914400" y="4110038"/>
            <a:ext cx="685800" cy="461962"/>
          </a:xfrm>
          <a:prstGeom prst="rect">
            <a:avLst/>
          </a:prstGeom>
          <a:noFill/>
        </p:spPr>
        <p:txBody>
          <a:bodyPr>
            <a:spAutoFit/>
          </a:bodyPr>
          <a:lstStyle/>
          <a:p>
            <a:pPr>
              <a:defRPr/>
            </a:pPr>
            <a:r>
              <a:rPr lang="en-US" sz="2400" b="1" dirty="0">
                <a:solidFill>
                  <a:schemeClr val="accent4">
                    <a:lumMod val="65000"/>
                    <a:lumOff val="35000"/>
                  </a:schemeClr>
                </a:solidFill>
                <a:sym typeface="Symbol"/>
              </a:rPr>
              <a:t></a:t>
            </a:r>
            <a:endParaRPr lang="en-US" sz="2400" b="1" dirty="0">
              <a:solidFill>
                <a:schemeClr val="accent4">
                  <a:lumMod val="65000"/>
                  <a:lumOff val="35000"/>
                </a:schemeClr>
              </a:solidFill>
            </a:endParaRPr>
          </a:p>
        </p:txBody>
      </p:sp>
      <p:sp>
        <p:nvSpPr>
          <p:cNvPr id="11" name="TextBox 10"/>
          <p:cNvSpPr txBox="1">
            <a:spLocks noChangeArrowheads="1"/>
          </p:cNvSpPr>
          <p:nvPr/>
        </p:nvSpPr>
        <p:spPr bwMode="auto">
          <a:xfrm>
            <a:off x="1371600" y="3276600"/>
            <a:ext cx="68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b="1">
                <a:sym typeface="Symbol" pitchFamily="18" charset="2"/>
              </a:rPr>
              <a:t></a:t>
            </a:r>
            <a:endParaRPr lang="en-US" sz="2400" b="1"/>
          </a:p>
        </p:txBody>
      </p:sp>
      <p:sp>
        <p:nvSpPr>
          <p:cNvPr id="12" name="TextBox 11"/>
          <p:cNvSpPr txBox="1"/>
          <p:nvPr/>
        </p:nvSpPr>
        <p:spPr>
          <a:xfrm>
            <a:off x="990600" y="4567238"/>
            <a:ext cx="685800" cy="461962"/>
          </a:xfrm>
          <a:prstGeom prst="rect">
            <a:avLst/>
          </a:prstGeom>
          <a:noFill/>
        </p:spPr>
        <p:txBody>
          <a:bodyPr>
            <a:spAutoFit/>
          </a:bodyPr>
          <a:lstStyle/>
          <a:p>
            <a:pPr>
              <a:defRPr/>
            </a:pPr>
            <a:r>
              <a:rPr lang="en-US" sz="2400" dirty="0">
                <a:solidFill>
                  <a:schemeClr val="accent4">
                    <a:lumMod val="65000"/>
                    <a:lumOff val="35000"/>
                  </a:schemeClr>
                </a:solidFill>
                <a:latin typeface="Arial" pitchFamily="34" charset="0"/>
                <a:cs typeface="Arial" pitchFamily="34" charset="0"/>
                <a:sym typeface="Symbol"/>
              </a:rPr>
              <a:t>1s</a:t>
            </a:r>
            <a:endParaRPr lang="en-US" sz="2400" dirty="0">
              <a:solidFill>
                <a:schemeClr val="accent4">
                  <a:lumMod val="65000"/>
                  <a:lumOff val="35000"/>
                </a:schemeClr>
              </a:solidFill>
              <a:latin typeface="Arial" pitchFamily="34" charset="0"/>
              <a:cs typeface="Arial" pitchFamily="34" charset="0"/>
            </a:endParaRPr>
          </a:p>
        </p:txBody>
      </p:sp>
      <p:sp>
        <p:nvSpPr>
          <p:cNvPr id="13" name="TextBox 12"/>
          <p:cNvSpPr txBox="1">
            <a:spLocks noChangeArrowheads="1"/>
          </p:cNvSpPr>
          <p:nvPr/>
        </p:nvSpPr>
        <p:spPr bwMode="auto">
          <a:xfrm>
            <a:off x="1447800" y="3733800"/>
            <a:ext cx="68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a:latin typeface="Arial" charset="0"/>
                <a:cs typeface="Arial" charset="0"/>
                <a:sym typeface="Symbol" pitchFamily="18" charset="2"/>
              </a:rPr>
              <a:t>2s</a:t>
            </a:r>
            <a:endParaRPr lang="en-US" sz="2400">
              <a:latin typeface="Arial" charset="0"/>
              <a:cs typeface="Arial" charset="0"/>
            </a:endParaRPr>
          </a:p>
        </p:txBody>
      </p:sp>
      <p:sp>
        <p:nvSpPr>
          <p:cNvPr id="14" name="TextBox 13"/>
          <p:cNvSpPr txBox="1">
            <a:spLocks noChangeArrowheads="1"/>
          </p:cNvSpPr>
          <p:nvPr/>
        </p:nvSpPr>
        <p:spPr bwMode="auto">
          <a:xfrm>
            <a:off x="2286000" y="2967038"/>
            <a:ext cx="685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a:latin typeface="Arial" charset="0"/>
                <a:cs typeface="Arial" charset="0"/>
                <a:sym typeface="Symbol" pitchFamily="18" charset="2"/>
              </a:rPr>
              <a:t>2p</a:t>
            </a:r>
            <a:endParaRPr lang="en-US" sz="2400">
              <a:latin typeface="Arial" charset="0"/>
              <a:cs typeface="Arial" charset="0"/>
            </a:endParaRPr>
          </a:p>
        </p:txBody>
      </p:sp>
      <p:sp>
        <p:nvSpPr>
          <p:cNvPr id="15" name="Up Arrow 14"/>
          <p:cNvSpPr>
            <a:spLocks noChangeArrowheads="1"/>
          </p:cNvSpPr>
          <p:nvPr/>
        </p:nvSpPr>
        <p:spPr bwMode="auto">
          <a:xfrm>
            <a:off x="304800" y="1600200"/>
            <a:ext cx="685800" cy="4267200"/>
          </a:xfrm>
          <a:prstGeom prst="upArrow">
            <a:avLst>
              <a:gd name="adj1" fmla="val 50000"/>
              <a:gd name="adj2" fmla="val 50008"/>
            </a:avLst>
          </a:prstGeom>
          <a:solidFill>
            <a:schemeClr val="accent2"/>
          </a:solidFill>
          <a:ln w="25400" algn="ctr">
            <a:solidFill>
              <a:schemeClr val="tx1"/>
            </a:solidFill>
            <a:round/>
            <a:headEnd/>
            <a:tailEnd/>
          </a:ln>
        </p:spPr>
        <p:txBody>
          <a:bodyPr/>
          <a:lstStyle/>
          <a:p>
            <a:r>
              <a:rPr lang="en-US"/>
              <a:t>ENERGY</a:t>
            </a:r>
          </a:p>
        </p:txBody>
      </p:sp>
      <p:sp>
        <p:nvSpPr>
          <p:cNvPr id="7182" name="Text Box 4"/>
          <p:cNvSpPr txBox="1">
            <a:spLocks noChangeArrowheads="1"/>
          </p:cNvSpPr>
          <p:nvPr/>
        </p:nvSpPr>
        <p:spPr bwMode="auto">
          <a:xfrm>
            <a:off x="5791200" y="457200"/>
            <a:ext cx="2819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4400">
                <a:latin typeface="Berlin Sans FB" pitchFamily="34" charset="0"/>
              </a:rPr>
              <a:t>F – Be - F</a:t>
            </a:r>
          </a:p>
        </p:txBody>
      </p:sp>
      <p:sp>
        <p:nvSpPr>
          <p:cNvPr id="52" name="TextBox 51"/>
          <p:cNvSpPr txBox="1">
            <a:spLocks noChangeArrowheads="1"/>
          </p:cNvSpPr>
          <p:nvPr/>
        </p:nvSpPr>
        <p:spPr bwMode="auto">
          <a:xfrm>
            <a:off x="2971800" y="293688"/>
            <a:ext cx="16002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3200"/>
              <a:t>Be</a:t>
            </a:r>
            <a:br>
              <a:rPr lang="en-US" sz="3200"/>
            </a:br>
            <a:r>
              <a:rPr lang="en-US" sz="3200"/>
              <a:t>1s</a:t>
            </a:r>
            <a:r>
              <a:rPr lang="en-US" sz="3200" baseline="30000"/>
              <a:t>2</a:t>
            </a:r>
            <a:r>
              <a:rPr lang="en-US" sz="3200"/>
              <a:t>2s</a:t>
            </a:r>
            <a:r>
              <a:rPr lang="en-US" sz="3200" baseline="30000"/>
              <a:t>2</a:t>
            </a:r>
          </a:p>
        </p:txBody>
      </p:sp>
      <p:sp>
        <p:nvSpPr>
          <p:cNvPr id="7184" name="Oval 52"/>
          <p:cNvSpPr>
            <a:spLocks noChangeArrowheads="1"/>
          </p:cNvSpPr>
          <p:nvPr/>
        </p:nvSpPr>
        <p:spPr bwMode="auto">
          <a:xfrm>
            <a:off x="5943600" y="457200"/>
            <a:ext cx="76200" cy="762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5" name="Oval 53"/>
          <p:cNvSpPr>
            <a:spLocks noChangeArrowheads="1"/>
          </p:cNvSpPr>
          <p:nvPr/>
        </p:nvSpPr>
        <p:spPr bwMode="auto">
          <a:xfrm>
            <a:off x="6096000" y="457200"/>
            <a:ext cx="76200" cy="762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6" name="Oval 54"/>
          <p:cNvSpPr>
            <a:spLocks noChangeArrowheads="1"/>
          </p:cNvSpPr>
          <p:nvPr/>
        </p:nvSpPr>
        <p:spPr bwMode="auto">
          <a:xfrm>
            <a:off x="5943600" y="1143000"/>
            <a:ext cx="76200" cy="762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7" name="Oval 55"/>
          <p:cNvSpPr>
            <a:spLocks noChangeArrowheads="1"/>
          </p:cNvSpPr>
          <p:nvPr/>
        </p:nvSpPr>
        <p:spPr bwMode="auto">
          <a:xfrm>
            <a:off x="6096000" y="1143000"/>
            <a:ext cx="76200" cy="762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8" name="Oval 56"/>
          <p:cNvSpPr>
            <a:spLocks noChangeArrowheads="1"/>
          </p:cNvSpPr>
          <p:nvPr/>
        </p:nvSpPr>
        <p:spPr bwMode="auto">
          <a:xfrm>
            <a:off x="7924800" y="457200"/>
            <a:ext cx="76200" cy="762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9" name="Oval 57"/>
          <p:cNvSpPr>
            <a:spLocks noChangeArrowheads="1"/>
          </p:cNvSpPr>
          <p:nvPr/>
        </p:nvSpPr>
        <p:spPr bwMode="auto">
          <a:xfrm>
            <a:off x="8077200" y="457200"/>
            <a:ext cx="76200" cy="762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0" name="Oval 58"/>
          <p:cNvSpPr>
            <a:spLocks noChangeArrowheads="1"/>
          </p:cNvSpPr>
          <p:nvPr/>
        </p:nvSpPr>
        <p:spPr bwMode="auto">
          <a:xfrm>
            <a:off x="7924800" y="1143000"/>
            <a:ext cx="76200" cy="762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1" name="Oval 59"/>
          <p:cNvSpPr>
            <a:spLocks noChangeArrowheads="1"/>
          </p:cNvSpPr>
          <p:nvPr/>
        </p:nvSpPr>
        <p:spPr bwMode="auto">
          <a:xfrm>
            <a:off x="8077200" y="1143000"/>
            <a:ext cx="76200" cy="762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2" name="Oval 60"/>
          <p:cNvSpPr>
            <a:spLocks noChangeArrowheads="1"/>
          </p:cNvSpPr>
          <p:nvPr/>
        </p:nvSpPr>
        <p:spPr bwMode="auto">
          <a:xfrm>
            <a:off x="5715000" y="914400"/>
            <a:ext cx="76200" cy="762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3" name="Oval 61"/>
          <p:cNvSpPr>
            <a:spLocks noChangeArrowheads="1"/>
          </p:cNvSpPr>
          <p:nvPr/>
        </p:nvSpPr>
        <p:spPr bwMode="auto">
          <a:xfrm>
            <a:off x="5715000" y="762000"/>
            <a:ext cx="76200" cy="762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4" name="Oval 62"/>
          <p:cNvSpPr>
            <a:spLocks noChangeArrowheads="1"/>
          </p:cNvSpPr>
          <p:nvPr/>
        </p:nvSpPr>
        <p:spPr bwMode="auto">
          <a:xfrm>
            <a:off x="8229600" y="914400"/>
            <a:ext cx="76200" cy="762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5" name="Oval 63"/>
          <p:cNvSpPr>
            <a:spLocks noChangeArrowheads="1"/>
          </p:cNvSpPr>
          <p:nvPr/>
        </p:nvSpPr>
        <p:spPr bwMode="auto">
          <a:xfrm>
            <a:off x="8229600" y="762000"/>
            <a:ext cx="76200" cy="762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66" name="Picture 1054" descr="mad_scient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4038600"/>
            <a:ext cx="2514600" cy="257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AutoShape 1055"/>
          <p:cNvSpPr>
            <a:spLocks noChangeArrowheads="1"/>
          </p:cNvSpPr>
          <p:nvPr/>
        </p:nvSpPr>
        <p:spPr bwMode="auto">
          <a:xfrm>
            <a:off x="3954463" y="1604963"/>
            <a:ext cx="3962400" cy="1600200"/>
          </a:xfrm>
          <a:prstGeom prst="wedgeRoundRectCallout">
            <a:avLst>
              <a:gd name="adj1" fmla="val 40280"/>
              <a:gd name="adj2" fmla="val 109451"/>
              <a:gd name="adj3" fmla="val 16667"/>
            </a:avLst>
          </a:prstGeom>
          <a:solidFill>
            <a:schemeClr val="accent5">
              <a:lumMod val="75000"/>
            </a:schemeClr>
          </a:solidFill>
          <a:ln w="38100">
            <a:solidFill>
              <a:srgbClr val="FF0000"/>
            </a:solidFill>
            <a:miter lim="800000"/>
            <a:headEnd/>
            <a:tailEnd/>
          </a:ln>
          <a:effectLst/>
        </p:spPr>
        <p:txBody>
          <a:bodyPr/>
          <a:lstStyle/>
          <a:p>
            <a:pPr algn="ctr">
              <a:defRPr/>
            </a:pPr>
            <a:r>
              <a:rPr lang="en-US" sz="3200" dirty="0"/>
              <a:t>OK, so where do the fluorine atoms bond?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p:bldP spid="11" grpId="0"/>
      <p:bldP spid="12" grpId="0"/>
      <p:bldP spid="13" grpId="0"/>
      <p:bldP spid="14" grpId="0"/>
      <p:bldP spid="15" grpId="0" animBg="1"/>
      <p:bldP spid="52" grpId="0"/>
      <p:bldP spid="6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u="sng" smtClean="0"/>
              <a:t>Example:</a:t>
            </a:r>
            <a:r>
              <a:rPr lang="en-US" smtClean="0"/>
              <a:t> </a:t>
            </a:r>
            <a:r>
              <a:rPr lang="en-US" b="1" smtClean="0"/>
              <a:t>NCO</a:t>
            </a:r>
            <a:r>
              <a:rPr lang="en-US" b="1" baseline="30000" smtClean="0"/>
              <a:t>-</a:t>
            </a:r>
            <a:endParaRPr lang="en-US" b="1" smtClean="0"/>
          </a:p>
        </p:txBody>
      </p:sp>
      <p:sp>
        <p:nvSpPr>
          <p:cNvPr id="52227" name="Content Placeholder 2"/>
          <p:cNvSpPr>
            <a:spLocks noGrp="1"/>
          </p:cNvSpPr>
          <p:nvPr>
            <p:ph idx="1"/>
          </p:nvPr>
        </p:nvSpPr>
        <p:spPr/>
        <p:txBody>
          <a:bodyPr/>
          <a:lstStyle/>
          <a:p>
            <a:pPr>
              <a:spcBef>
                <a:spcPct val="50000"/>
              </a:spcBef>
            </a:pPr>
            <a:r>
              <a:rPr lang="en-US" dirty="0" smtClean="0"/>
              <a:t>For example if we look at the </a:t>
            </a:r>
            <a:r>
              <a:rPr lang="en-US" dirty="0" err="1" smtClean="0"/>
              <a:t>cyanate</a:t>
            </a:r>
            <a:r>
              <a:rPr lang="en-US" dirty="0" smtClean="0"/>
              <a:t> ion, NCO</a:t>
            </a:r>
            <a:r>
              <a:rPr lang="en-US" baseline="30000" dirty="0" smtClean="0"/>
              <a:t>-</a:t>
            </a:r>
            <a:r>
              <a:rPr lang="en-US" dirty="0" smtClean="0"/>
              <a:t>, we see that it is possible to write for the skeletal structure, NOC</a:t>
            </a:r>
            <a:r>
              <a:rPr lang="en-US" baseline="30000" dirty="0" smtClean="0"/>
              <a:t>-</a:t>
            </a:r>
            <a:r>
              <a:rPr lang="en-US" dirty="0" smtClean="0"/>
              <a:t>, CNO</a:t>
            </a:r>
            <a:r>
              <a:rPr lang="en-US" baseline="30000" dirty="0" smtClean="0"/>
              <a:t>-</a:t>
            </a:r>
            <a:r>
              <a:rPr lang="en-US" dirty="0" smtClean="0"/>
              <a:t>, or CON</a:t>
            </a:r>
            <a:r>
              <a:rPr lang="en-US" baseline="30000" dirty="0" smtClean="0"/>
              <a:t>-</a:t>
            </a:r>
            <a:r>
              <a:rPr lang="en-US" dirty="0" smtClean="0"/>
              <a:t>.  </a:t>
            </a:r>
          </a:p>
          <a:p>
            <a:pPr>
              <a:spcBef>
                <a:spcPct val="50000"/>
              </a:spcBef>
            </a:pPr>
            <a:r>
              <a:rPr lang="en-US" dirty="0" smtClean="0"/>
              <a:t>Using formal charge we can choose the most plausible of these three Lewis structures.</a:t>
            </a:r>
          </a:p>
          <a:p>
            <a:endParaRPr lang="en-US" dirty="0" smtClean="0"/>
          </a:p>
        </p:txBody>
      </p:sp>
      <p:pic>
        <p:nvPicPr>
          <p:cNvPr id="52228" name="Picture 3" descr="NCO-"/>
          <p:cNvPicPr>
            <a:picLocks noChangeAspect="1" noChangeArrowheads="1"/>
          </p:cNvPicPr>
          <p:nvPr/>
        </p:nvPicPr>
        <p:blipFill>
          <a:blip r:embed="rId2">
            <a:extLst>
              <a:ext uri="{28A0092B-C50C-407E-A947-70E740481C1C}">
                <a14:useLocalDpi xmlns:a14="http://schemas.microsoft.com/office/drawing/2010/main" val="0"/>
              </a:ext>
            </a:extLst>
          </a:blip>
          <a:srcRect t="25195"/>
          <a:stretch>
            <a:fillRect/>
          </a:stretch>
        </p:blipFill>
        <p:spPr bwMode="auto">
          <a:xfrm>
            <a:off x="647700" y="5200650"/>
            <a:ext cx="22748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4" descr="CNO-"/>
          <p:cNvPicPr>
            <a:picLocks noChangeAspect="1" noChangeArrowheads="1"/>
          </p:cNvPicPr>
          <p:nvPr/>
        </p:nvPicPr>
        <p:blipFill>
          <a:blip r:embed="rId3">
            <a:extLst>
              <a:ext uri="{28A0092B-C50C-407E-A947-70E740481C1C}">
                <a14:useLocalDpi xmlns:a14="http://schemas.microsoft.com/office/drawing/2010/main" val="0"/>
              </a:ext>
            </a:extLst>
          </a:blip>
          <a:srcRect t="31429"/>
          <a:stretch>
            <a:fillRect/>
          </a:stretch>
        </p:blipFill>
        <p:spPr bwMode="auto">
          <a:xfrm>
            <a:off x="3611563" y="5276850"/>
            <a:ext cx="221773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5" descr="CON-"/>
          <p:cNvPicPr>
            <a:picLocks noChangeAspect="1" noChangeArrowheads="1"/>
          </p:cNvPicPr>
          <p:nvPr/>
        </p:nvPicPr>
        <p:blipFill>
          <a:blip r:embed="rId4">
            <a:extLst>
              <a:ext uri="{28A0092B-C50C-407E-A947-70E740481C1C}">
                <a14:useLocalDpi xmlns:a14="http://schemas.microsoft.com/office/drawing/2010/main" val="0"/>
              </a:ext>
            </a:extLst>
          </a:blip>
          <a:srcRect t="25397"/>
          <a:stretch>
            <a:fillRect/>
          </a:stretch>
        </p:blipFill>
        <p:spPr bwMode="auto">
          <a:xfrm>
            <a:off x="6515100" y="5276850"/>
            <a:ext cx="24003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bwMode="auto">
          <a:xfrm>
            <a:off x="7543800" y="5181600"/>
            <a:ext cx="457200" cy="28575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
        <p:nvSpPr>
          <p:cNvPr id="8" name="Rectangle 7"/>
          <p:cNvSpPr/>
          <p:nvPr/>
        </p:nvSpPr>
        <p:spPr bwMode="auto">
          <a:xfrm>
            <a:off x="2465388" y="4972050"/>
            <a:ext cx="457200" cy="28575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u="sng" smtClean="0"/>
              <a:t>Example:</a:t>
            </a:r>
            <a:r>
              <a:rPr lang="en-US" smtClean="0"/>
              <a:t> </a:t>
            </a:r>
            <a:r>
              <a:rPr lang="en-US" b="1" smtClean="0"/>
              <a:t>NCO</a:t>
            </a:r>
            <a:r>
              <a:rPr lang="en-US" b="1" baseline="30000" smtClean="0"/>
              <a:t>-</a:t>
            </a:r>
            <a:endParaRPr lang="en-US" b="1" smtClean="0"/>
          </a:p>
        </p:txBody>
      </p:sp>
      <p:sp>
        <p:nvSpPr>
          <p:cNvPr id="53251" name="Content Placeholder 2"/>
          <p:cNvSpPr>
            <a:spLocks noGrp="1"/>
          </p:cNvSpPr>
          <p:nvPr>
            <p:ph idx="1"/>
          </p:nvPr>
        </p:nvSpPr>
        <p:spPr/>
        <p:txBody>
          <a:bodyPr/>
          <a:lstStyle/>
          <a:p>
            <a:pPr>
              <a:spcBef>
                <a:spcPct val="50000"/>
              </a:spcBef>
            </a:pPr>
            <a:r>
              <a:rPr lang="en-US" smtClean="0"/>
              <a:t>Find formal charge…</a:t>
            </a:r>
          </a:p>
          <a:p>
            <a:endParaRPr lang="en-US" smtClean="0"/>
          </a:p>
        </p:txBody>
      </p:sp>
      <p:sp>
        <p:nvSpPr>
          <p:cNvPr id="7" name="Text Box 3"/>
          <p:cNvSpPr txBox="1">
            <a:spLocks noChangeArrowheads="1"/>
          </p:cNvSpPr>
          <p:nvPr/>
        </p:nvSpPr>
        <p:spPr bwMode="auto">
          <a:xfrm>
            <a:off x="533400" y="3733800"/>
            <a:ext cx="3886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2800">
                <a:latin typeface="Comic Sans MS" pitchFamily="66" charset="0"/>
              </a:rPr>
              <a:t>Valance Electrons</a:t>
            </a:r>
          </a:p>
        </p:txBody>
      </p:sp>
      <p:sp>
        <p:nvSpPr>
          <p:cNvPr id="8" name="Text Box 4"/>
          <p:cNvSpPr txBox="1">
            <a:spLocks noChangeArrowheads="1"/>
          </p:cNvSpPr>
          <p:nvPr/>
        </p:nvSpPr>
        <p:spPr bwMode="auto">
          <a:xfrm>
            <a:off x="5105400" y="38100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2800">
                <a:latin typeface="Comic Sans MS" pitchFamily="66" charset="0"/>
              </a:rPr>
              <a:t>5</a:t>
            </a:r>
          </a:p>
        </p:txBody>
      </p:sp>
      <p:sp>
        <p:nvSpPr>
          <p:cNvPr id="9" name="Text Box 5"/>
          <p:cNvSpPr txBox="1">
            <a:spLocks noChangeArrowheads="1"/>
          </p:cNvSpPr>
          <p:nvPr/>
        </p:nvSpPr>
        <p:spPr bwMode="auto">
          <a:xfrm>
            <a:off x="6096000" y="3824288"/>
            <a:ext cx="762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2800">
                <a:latin typeface="Comic Sans MS" pitchFamily="66" charset="0"/>
              </a:rPr>
              <a:t>4</a:t>
            </a:r>
          </a:p>
        </p:txBody>
      </p:sp>
      <p:sp>
        <p:nvSpPr>
          <p:cNvPr id="10" name="Text Box 6"/>
          <p:cNvSpPr txBox="1">
            <a:spLocks noChangeArrowheads="1"/>
          </p:cNvSpPr>
          <p:nvPr/>
        </p:nvSpPr>
        <p:spPr bwMode="auto">
          <a:xfrm>
            <a:off x="6934200" y="3810000"/>
            <a:ext cx="838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2800">
                <a:latin typeface="Comic Sans MS" pitchFamily="66" charset="0"/>
              </a:rPr>
              <a:t>6</a:t>
            </a:r>
          </a:p>
        </p:txBody>
      </p:sp>
      <p:sp>
        <p:nvSpPr>
          <p:cNvPr id="11" name="Text Box 7"/>
          <p:cNvSpPr txBox="1">
            <a:spLocks noChangeArrowheads="1"/>
          </p:cNvSpPr>
          <p:nvPr/>
        </p:nvSpPr>
        <p:spPr bwMode="auto">
          <a:xfrm>
            <a:off x="609600" y="4648200"/>
            <a:ext cx="3581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2800">
                <a:latin typeface="Comic Sans MS" pitchFamily="66" charset="0"/>
              </a:rPr>
              <a:t># electrons assigned to atom</a:t>
            </a:r>
          </a:p>
        </p:txBody>
      </p:sp>
      <p:sp>
        <p:nvSpPr>
          <p:cNvPr id="12" name="Text Box 8"/>
          <p:cNvSpPr txBox="1">
            <a:spLocks noChangeArrowheads="1"/>
          </p:cNvSpPr>
          <p:nvPr/>
        </p:nvSpPr>
        <p:spPr bwMode="auto">
          <a:xfrm>
            <a:off x="5181600" y="4724400"/>
            <a:ext cx="76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2800">
                <a:latin typeface="Comic Sans MS" pitchFamily="66" charset="0"/>
              </a:rPr>
              <a:t>6</a:t>
            </a:r>
          </a:p>
        </p:txBody>
      </p:sp>
      <p:sp>
        <p:nvSpPr>
          <p:cNvPr id="13" name="Text Box 9"/>
          <p:cNvSpPr txBox="1">
            <a:spLocks noChangeArrowheads="1"/>
          </p:cNvSpPr>
          <p:nvPr/>
        </p:nvSpPr>
        <p:spPr bwMode="auto">
          <a:xfrm>
            <a:off x="6172200" y="4724400"/>
            <a:ext cx="60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2800">
                <a:latin typeface="Comic Sans MS" pitchFamily="66" charset="0"/>
              </a:rPr>
              <a:t>4</a:t>
            </a:r>
          </a:p>
        </p:txBody>
      </p:sp>
      <p:sp>
        <p:nvSpPr>
          <p:cNvPr id="14" name="Text Box 10"/>
          <p:cNvSpPr txBox="1">
            <a:spLocks noChangeArrowheads="1"/>
          </p:cNvSpPr>
          <p:nvPr/>
        </p:nvSpPr>
        <p:spPr bwMode="auto">
          <a:xfrm>
            <a:off x="7010400" y="47244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2800">
                <a:latin typeface="Comic Sans MS" pitchFamily="66" charset="0"/>
              </a:rPr>
              <a:t>6</a:t>
            </a:r>
          </a:p>
        </p:txBody>
      </p:sp>
      <p:sp>
        <p:nvSpPr>
          <p:cNvPr id="15" name="Line 11"/>
          <p:cNvSpPr>
            <a:spLocks noChangeShapeType="1"/>
          </p:cNvSpPr>
          <p:nvPr/>
        </p:nvSpPr>
        <p:spPr bwMode="auto">
          <a:xfrm>
            <a:off x="4343400" y="5257800"/>
            <a:ext cx="3810000" cy="0"/>
          </a:xfrm>
          <a:prstGeom prst="line">
            <a:avLst/>
          </a:prstGeom>
          <a:noFill/>
          <a:ln w="38100">
            <a:solidFill>
              <a:schemeClr val="accent6">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16" name="Text Box 12"/>
          <p:cNvSpPr txBox="1">
            <a:spLocks noChangeArrowheads="1"/>
          </p:cNvSpPr>
          <p:nvPr/>
        </p:nvSpPr>
        <p:spPr bwMode="auto">
          <a:xfrm>
            <a:off x="4953000" y="5486400"/>
            <a:ext cx="91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2800">
                <a:latin typeface="Comic Sans MS" pitchFamily="66" charset="0"/>
              </a:rPr>
              <a:t>-1</a:t>
            </a:r>
          </a:p>
        </p:txBody>
      </p:sp>
      <p:sp>
        <p:nvSpPr>
          <p:cNvPr id="17" name="Text Box 13"/>
          <p:cNvSpPr txBox="1">
            <a:spLocks noChangeArrowheads="1"/>
          </p:cNvSpPr>
          <p:nvPr/>
        </p:nvSpPr>
        <p:spPr bwMode="auto">
          <a:xfrm>
            <a:off x="6248400" y="5486400"/>
            <a:ext cx="91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2800">
                <a:latin typeface="Comic Sans MS" pitchFamily="66" charset="0"/>
              </a:rPr>
              <a:t>0</a:t>
            </a:r>
          </a:p>
        </p:txBody>
      </p:sp>
      <p:sp>
        <p:nvSpPr>
          <p:cNvPr id="18" name="Text Box 14"/>
          <p:cNvSpPr txBox="1">
            <a:spLocks noChangeArrowheads="1"/>
          </p:cNvSpPr>
          <p:nvPr/>
        </p:nvSpPr>
        <p:spPr bwMode="auto">
          <a:xfrm>
            <a:off x="6934200" y="5486400"/>
            <a:ext cx="1066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2800">
                <a:latin typeface="Comic Sans MS" pitchFamily="66" charset="0"/>
              </a:rPr>
              <a:t> 0</a:t>
            </a:r>
          </a:p>
        </p:txBody>
      </p:sp>
      <p:pic>
        <p:nvPicPr>
          <p:cNvPr id="53264" name="Picture 15" descr="NCO-"/>
          <p:cNvPicPr>
            <a:picLocks noChangeAspect="1" noChangeArrowheads="1"/>
          </p:cNvPicPr>
          <p:nvPr/>
        </p:nvPicPr>
        <p:blipFill>
          <a:blip r:embed="rId2">
            <a:extLst>
              <a:ext uri="{28A0092B-C50C-407E-A947-70E740481C1C}">
                <a14:useLocalDpi xmlns:a14="http://schemas.microsoft.com/office/drawing/2010/main" val="0"/>
              </a:ext>
            </a:extLst>
          </a:blip>
          <a:srcRect t="31169"/>
          <a:stretch>
            <a:fillRect/>
          </a:stretch>
        </p:blipFill>
        <p:spPr bwMode="auto">
          <a:xfrm>
            <a:off x="5029200" y="2667000"/>
            <a:ext cx="2274888"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6" grpId="0"/>
      <p:bldP spid="17" grpId="0"/>
      <p:bldP spid="1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u="sng" smtClean="0"/>
              <a:t>Example:</a:t>
            </a:r>
            <a:r>
              <a:rPr lang="en-US" smtClean="0"/>
              <a:t> </a:t>
            </a:r>
            <a:r>
              <a:rPr lang="en-US" b="1" smtClean="0"/>
              <a:t>NCO</a:t>
            </a:r>
            <a:r>
              <a:rPr lang="en-US" b="1" baseline="30000" smtClean="0"/>
              <a:t>-</a:t>
            </a:r>
            <a:endParaRPr lang="en-US" b="1" smtClean="0"/>
          </a:p>
        </p:txBody>
      </p:sp>
      <p:sp>
        <p:nvSpPr>
          <p:cNvPr id="54275" name="Content Placeholder 2"/>
          <p:cNvSpPr>
            <a:spLocks noGrp="1"/>
          </p:cNvSpPr>
          <p:nvPr>
            <p:ph idx="1"/>
          </p:nvPr>
        </p:nvSpPr>
        <p:spPr/>
        <p:txBody>
          <a:bodyPr/>
          <a:lstStyle/>
          <a:p>
            <a:pPr>
              <a:spcBef>
                <a:spcPct val="50000"/>
              </a:spcBef>
            </a:pPr>
            <a:r>
              <a:rPr lang="en-US" smtClean="0"/>
              <a:t>Find formal charge…</a:t>
            </a:r>
          </a:p>
          <a:p>
            <a:endParaRPr lang="en-US" smtClean="0"/>
          </a:p>
        </p:txBody>
      </p:sp>
      <p:sp>
        <p:nvSpPr>
          <p:cNvPr id="20" name="Text Box 2"/>
          <p:cNvSpPr txBox="1">
            <a:spLocks noChangeArrowheads="1"/>
          </p:cNvSpPr>
          <p:nvPr/>
        </p:nvSpPr>
        <p:spPr bwMode="auto">
          <a:xfrm>
            <a:off x="609600" y="3367088"/>
            <a:ext cx="3886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2800">
                <a:latin typeface="Comic Sans MS" pitchFamily="66" charset="0"/>
              </a:rPr>
              <a:t>Valance Electrons</a:t>
            </a:r>
          </a:p>
        </p:txBody>
      </p:sp>
      <p:sp>
        <p:nvSpPr>
          <p:cNvPr id="21" name="Text Box 3"/>
          <p:cNvSpPr txBox="1">
            <a:spLocks noChangeArrowheads="1"/>
          </p:cNvSpPr>
          <p:nvPr/>
        </p:nvSpPr>
        <p:spPr bwMode="auto">
          <a:xfrm>
            <a:off x="5181600" y="3443288"/>
            <a:ext cx="533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2800">
                <a:latin typeface="Comic Sans MS" pitchFamily="66" charset="0"/>
              </a:rPr>
              <a:t>4</a:t>
            </a:r>
          </a:p>
        </p:txBody>
      </p:sp>
      <p:sp>
        <p:nvSpPr>
          <p:cNvPr id="22" name="Text Box 4"/>
          <p:cNvSpPr txBox="1">
            <a:spLocks noChangeArrowheads="1"/>
          </p:cNvSpPr>
          <p:nvPr/>
        </p:nvSpPr>
        <p:spPr bwMode="auto">
          <a:xfrm>
            <a:off x="6096000" y="3443288"/>
            <a:ext cx="762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2800">
                <a:latin typeface="Comic Sans MS" pitchFamily="66" charset="0"/>
              </a:rPr>
              <a:t>5</a:t>
            </a:r>
          </a:p>
        </p:txBody>
      </p:sp>
      <p:sp>
        <p:nvSpPr>
          <p:cNvPr id="23" name="Text Box 5"/>
          <p:cNvSpPr txBox="1">
            <a:spLocks noChangeArrowheads="1"/>
          </p:cNvSpPr>
          <p:nvPr/>
        </p:nvSpPr>
        <p:spPr bwMode="auto">
          <a:xfrm>
            <a:off x="7010400" y="3443288"/>
            <a:ext cx="838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2800">
                <a:latin typeface="Comic Sans MS" pitchFamily="66" charset="0"/>
              </a:rPr>
              <a:t>6</a:t>
            </a:r>
          </a:p>
        </p:txBody>
      </p:sp>
      <p:sp>
        <p:nvSpPr>
          <p:cNvPr id="24" name="Text Box 6"/>
          <p:cNvSpPr txBox="1">
            <a:spLocks noChangeArrowheads="1"/>
          </p:cNvSpPr>
          <p:nvPr/>
        </p:nvSpPr>
        <p:spPr bwMode="auto">
          <a:xfrm>
            <a:off x="685800" y="4281488"/>
            <a:ext cx="3581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2800">
                <a:latin typeface="Comic Sans MS" pitchFamily="66" charset="0"/>
              </a:rPr>
              <a:t># electrons assigned to atom</a:t>
            </a:r>
          </a:p>
        </p:txBody>
      </p:sp>
      <p:sp>
        <p:nvSpPr>
          <p:cNvPr id="25" name="Text Box 7"/>
          <p:cNvSpPr txBox="1">
            <a:spLocks noChangeArrowheads="1"/>
          </p:cNvSpPr>
          <p:nvPr/>
        </p:nvSpPr>
        <p:spPr bwMode="auto">
          <a:xfrm>
            <a:off x="5257800" y="4357688"/>
            <a:ext cx="762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2800">
                <a:latin typeface="Comic Sans MS" pitchFamily="66" charset="0"/>
              </a:rPr>
              <a:t>6</a:t>
            </a:r>
          </a:p>
        </p:txBody>
      </p:sp>
      <p:sp>
        <p:nvSpPr>
          <p:cNvPr id="26" name="Text Box 8"/>
          <p:cNvSpPr txBox="1">
            <a:spLocks noChangeArrowheads="1"/>
          </p:cNvSpPr>
          <p:nvPr/>
        </p:nvSpPr>
        <p:spPr bwMode="auto">
          <a:xfrm>
            <a:off x="6172200" y="4357688"/>
            <a:ext cx="609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2800">
                <a:latin typeface="Comic Sans MS" pitchFamily="66" charset="0"/>
              </a:rPr>
              <a:t>4</a:t>
            </a:r>
          </a:p>
        </p:txBody>
      </p:sp>
      <p:sp>
        <p:nvSpPr>
          <p:cNvPr id="27" name="Text Box 9"/>
          <p:cNvSpPr txBox="1">
            <a:spLocks noChangeArrowheads="1"/>
          </p:cNvSpPr>
          <p:nvPr/>
        </p:nvSpPr>
        <p:spPr bwMode="auto">
          <a:xfrm>
            <a:off x="7086600" y="4357688"/>
            <a:ext cx="533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2800">
                <a:latin typeface="Comic Sans MS" pitchFamily="66" charset="0"/>
              </a:rPr>
              <a:t>6</a:t>
            </a:r>
          </a:p>
        </p:txBody>
      </p:sp>
      <p:sp>
        <p:nvSpPr>
          <p:cNvPr id="28" name="Line 10"/>
          <p:cNvSpPr>
            <a:spLocks noChangeShapeType="1"/>
          </p:cNvSpPr>
          <p:nvPr/>
        </p:nvSpPr>
        <p:spPr bwMode="auto">
          <a:xfrm>
            <a:off x="4419600" y="4891088"/>
            <a:ext cx="3810000" cy="0"/>
          </a:xfrm>
          <a:prstGeom prst="line">
            <a:avLst/>
          </a:prstGeom>
          <a:noFill/>
          <a:ln w="38100">
            <a:solidFill>
              <a:schemeClr val="accent6">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29" name="Text Box 11"/>
          <p:cNvSpPr txBox="1">
            <a:spLocks noChangeArrowheads="1"/>
          </p:cNvSpPr>
          <p:nvPr/>
        </p:nvSpPr>
        <p:spPr bwMode="auto">
          <a:xfrm>
            <a:off x="5029200" y="5119688"/>
            <a:ext cx="914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2800">
                <a:latin typeface="Comic Sans MS" pitchFamily="66" charset="0"/>
              </a:rPr>
              <a:t>-2</a:t>
            </a:r>
          </a:p>
        </p:txBody>
      </p:sp>
      <p:sp>
        <p:nvSpPr>
          <p:cNvPr id="30" name="Text Box 12"/>
          <p:cNvSpPr txBox="1">
            <a:spLocks noChangeArrowheads="1"/>
          </p:cNvSpPr>
          <p:nvPr/>
        </p:nvSpPr>
        <p:spPr bwMode="auto">
          <a:xfrm>
            <a:off x="6096000" y="5119688"/>
            <a:ext cx="914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2800">
                <a:latin typeface="Comic Sans MS" pitchFamily="66" charset="0"/>
              </a:rPr>
              <a:t>+1</a:t>
            </a:r>
          </a:p>
        </p:txBody>
      </p:sp>
      <p:sp>
        <p:nvSpPr>
          <p:cNvPr id="31" name="Text Box 13"/>
          <p:cNvSpPr txBox="1">
            <a:spLocks noChangeArrowheads="1"/>
          </p:cNvSpPr>
          <p:nvPr/>
        </p:nvSpPr>
        <p:spPr bwMode="auto">
          <a:xfrm>
            <a:off x="7010400" y="5119688"/>
            <a:ext cx="1066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2800">
                <a:latin typeface="Comic Sans MS" pitchFamily="66" charset="0"/>
              </a:rPr>
              <a:t> 0</a:t>
            </a:r>
          </a:p>
        </p:txBody>
      </p:sp>
      <p:pic>
        <p:nvPicPr>
          <p:cNvPr id="54288" name="Picture 15" descr="CNO-"/>
          <p:cNvPicPr>
            <a:picLocks noChangeAspect="1" noChangeArrowheads="1"/>
          </p:cNvPicPr>
          <p:nvPr/>
        </p:nvPicPr>
        <p:blipFill>
          <a:blip r:embed="rId2">
            <a:extLst>
              <a:ext uri="{28A0092B-C50C-407E-A947-70E740481C1C}">
                <a14:useLocalDpi xmlns:a14="http://schemas.microsoft.com/office/drawing/2010/main" val="0"/>
              </a:ext>
            </a:extLst>
          </a:blip>
          <a:srcRect t="31429"/>
          <a:stretch>
            <a:fillRect/>
          </a:stretch>
        </p:blipFill>
        <p:spPr bwMode="auto">
          <a:xfrm>
            <a:off x="5097463" y="2376488"/>
            <a:ext cx="221773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P spid="26" grpId="0"/>
      <p:bldP spid="27" grpId="0"/>
      <p:bldP spid="29" grpId="0"/>
      <p:bldP spid="30" grpId="0"/>
      <p:bldP spid="3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u="sng" smtClean="0"/>
              <a:t>Example:</a:t>
            </a:r>
            <a:r>
              <a:rPr lang="en-US" smtClean="0"/>
              <a:t> </a:t>
            </a:r>
            <a:r>
              <a:rPr lang="en-US" b="1" smtClean="0"/>
              <a:t>NCO</a:t>
            </a:r>
            <a:r>
              <a:rPr lang="en-US" b="1" baseline="30000" smtClean="0"/>
              <a:t>-</a:t>
            </a:r>
            <a:endParaRPr lang="en-US" b="1" smtClean="0"/>
          </a:p>
        </p:txBody>
      </p:sp>
      <p:sp>
        <p:nvSpPr>
          <p:cNvPr id="55299" name="Content Placeholder 2"/>
          <p:cNvSpPr>
            <a:spLocks noGrp="1"/>
          </p:cNvSpPr>
          <p:nvPr>
            <p:ph idx="1"/>
          </p:nvPr>
        </p:nvSpPr>
        <p:spPr/>
        <p:txBody>
          <a:bodyPr/>
          <a:lstStyle/>
          <a:p>
            <a:pPr>
              <a:spcBef>
                <a:spcPct val="50000"/>
              </a:spcBef>
            </a:pPr>
            <a:r>
              <a:rPr lang="en-US" smtClean="0"/>
              <a:t>Find formal charge…</a:t>
            </a:r>
          </a:p>
          <a:p>
            <a:endParaRPr lang="en-US" smtClean="0"/>
          </a:p>
        </p:txBody>
      </p:sp>
      <p:sp>
        <p:nvSpPr>
          <p:cNvPr id="20" name="Text Box 2"/>
          <p:cNvSpPr txBox="1">
            <a:spLocks noChangeArrowheads="1"/>
          </p:cNvSpPr>
          <p:nvPr/>
        </p:nvSpPr>
        <p:spPr bwMode="auto">
          <a:xfrm>
            <a:off x="685800" y="3429000"/>
            <a:ext cx="3886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2800">
                <a:latin typeface="Comic Sans MS" pitchFamily="66" charset="0"/>
              </a:rPr>
              <a:t>Valance Electrons</a:t>
            </a:r>
          </a:p>
        </p:txBody>
      </p:sp>
      <p:sp>
        <p:nvSpPr>
          <p:cNvPr id="21" name="Text Box 3"/>
          <p:cNvSpPr txBox="1">
            <a:spLocks noChangeArrowheads="1"/>
          </p:cNvSpPr>
          <p:nvPr/>
        </p:nvSpPr>
        <p:spPr bwMode="auto">
          <a:xfrm>
            <a:off x="5257800" y="35052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2800">
                <a:latin typeface="Comic Sans MS" pitchFamily="66" charset="0"/>
              </a:rPr>
              <a:t>4</a:t>
            </a:r>
          </a:p>
        </p:txBody>
      </p:sp>
      <p:sp>
        <p:nvSpPr>
          <p:cNvPr id="22" name="Text Box 4"/>
          <p:cNvSpPr txBox="1">
            <a:spLocks noChangeArrowheads="1"/>
          </p:cNvSpPr>
          <p:nvPr/>
        </p:nvSpPr>
        <p:spPr bwMode="auto">
          <a:xfrm>
            <a:off x="6172200" y="3505200"/>
            <a:ext cx="76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2800">
                <a:latin typeface="Comic Sans MS" pitchFamily="66" charset="0"/>
              </a:rPr>
              <a:t>6</a:t>
            </a:r>
          </a:p>
        </p:txBody>
      </p:sp>
      <p:sp>
        <p:nvSpPr>
          <p:cNvPr id="23" name="Text Box 5"/>
          <p:cNvSpPr txBox="1">
            <a:spLocks noChangeArrowheads="1"/>
          </p:cNvSpPr>
          <p:nvPr/>
        </p:nvSpPr>
        <p:spPr bwMode="auto">
          <a:xfrm>
            <a:off x="7086600" y="3505200"/>
            <a:ext cx="838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2800">
                <a:latin typeface="Comic Sans MS" pitchFamily="66" charset="0"/>
              </a:rPr>
              <a:t>5</a:t>
            </a:r>
          </a:p>
        </p:txBody>
      </p:sp>
      <p:sp>
        <p:nvSpPr>
          <p:cNvPr id="24" name="Text Box 6"/>
          <p:cNvSpPr txBox="1">
            <a:spLocks noChangeArrowheads="1"/>
          </p:cNvSpPr>
          <p:nvPr/>
        </p:nvSpPr>
        <p:spPr bwMode="auto">
          <a:xfrm>
            <a:off x="762000" y="4343400"/>
            <a:ext cx="3581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2800">
                <a:latin typeface="Comic Sans MS" pitchFamily="66" charset="0"/>
              </a:rPr>
              <a:t># electrons assigned to atom</a:t>
            </a:r>
          </a:p>
        </p:txBody>
      </p:sp>
      <p:sp>
        <p:nvSpPr>
          <p:cNvPr id="25" name="Text Box 7"/>
          <p:cNvSpPr txBox="1">
            <a:spLocks noChangeArrowheads="1"/>
          </p:cNvSpPr>
          <p:nvPr/>
        </p:nvSpPr>
        <p:spPr bwMode="auto">
          <a:xfrm>
            <a:off x="5334000" y="4419600"/>
            <a:ext cx="76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2800">
                <a:latin typeface="Comic Sans MS" pitchFamily="66" charset="0"/>
              </a:rPr>
              <a:t>6</a:t>
            </a:r>
          </a:p>
        </p:txBody>
      </p:sp>
      <p:sp>
        <p:nvSpPr>
          <p:cNvPr id="26" name="Text Box 8"/>
          <p:cNvSpPr txBox="1">
            <a:spLocks noChangeArrowheads="1"/>
          </p:cNvSpPr>
          <p:nvPr/>
        </p:nvSpPr>
        <p:spPr bwMode="auto">
          <a:xfrm>
            <a:off x="6248400" y="4419600"/>
            <a:ext cx="60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2800">
                <a:latin typeface="Comic Sans MS" pitchFamily="66" charset="0"/>
              </a:rPr>
              <a:t>6</a:t>
            </a:r>
          </a:p>
        </p:txBody>
      </p:sp>
      <p:sp>
        <p:nvSpPr>
          <p:cNvPr id="27" name="Text Box 9"/>
          <p:cNvSpPr txBox="1">
            <a:spLocks noChangeArrowheads="1"/>
          </p:cNvSpPr>
          <p:nvPr/>
        </p:nvSpPr>
        <p:spPr bwMode="auto">
          <a:xfrm>
            <a:off x="7162800" y="44196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2800">
                <a:latin typeface="Comic Sans MS" pitchFamily="66" charset="0"/>
              </a:rPr>
              <a:t>6</a:t>
            </a:r>
          </a:p>
        </p:txBody>
      </p:sp>
      <p:sp>
        <p:nvSpPr>
          <p:cNvPr id="28" name="Line 10"/>
          <p:cNvSpPr>
            <a:spLocks noChangeShapeType="1"/>
          </p:cNvSpPr>
          <p:nvPr/>
        </p:nvSpPr>
        <p:spPr bwMode="auto">
          <a:xfrm>
            <a:off x="4495800" y="4953000"/>
            <a:ext cx="3810000" cy="0"/>
          </a:xfrm>
          <a:prstGeom prst="line">
            <a:avLst/>
          </a:prstGeom>
          <a:noFill/>
          <a:ln w="38100">
            <a:solidFill>
              <a:schemeClr val="accent6">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29" name="Text Box 11"/>
          <p:cNvSpPr txBox="1">
            <a:spLocks noChangeArrowheads="1"/>
          </p:cNvSpPr>
          <p:nvPr/>
        </p:nvSpPr>
        <p:spPr bwMode="auto">
          <a:xfrm>
            <a:off x="5105400" y="5181600"/>
            <a:ext cx="91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2800">
                <a:latin typeface="Comic Sans MS" pitchFamily="66" charset="0"/>
              </a:rPr>
              <a:t>-2</a:t>
            </a:r>
          </a:p>
        </p:txBody>
      </p:sp>
      <p:sp>
        <p:nvSpPr>
          <p:cNvPr id="30" name="Text Box 12"/>
          <p:cNvSpPr txBox="1">
            <a:spLocks noChangeArrowheads="1"/>
          </p:cNvSpPr>
          <p:nvPr/>
        </p:nvSpPr>
        <p:spPr bwMode="auto">
          <a:xfrm>
            <a:off x="6248400" y="5195888"/>
            <a:ext cx="914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2800">
                <a:latin typeface="Comic Sans MS" pitchFamily="66" charset="0"/>
              </a:rPr>
              <a:t>0</a:t>
            </a:r>
          </a:p>
        </p:txBody>
      </p:sp>
      <p:sp>
        <p:nvSpPr>
          <p:cNvPr id="31" name="Text Box 13"/>
          <p:cNvSpPr txBox="1">
            <a:spLocks noChangeArrowheads="1"/>
          </p:cNvSpPr>
          <p:nvPr/>
        </p:nvSpPr>
        <p:spPr bwMode="auto">
          <a:xfrm>
            <a:off x="7086600" y="5181600"/>
            <a:ext cx="1066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2800">
                <a:latin typeface="Comic Sans MS" pitchFamily="66" charset="0"/>
              </a:rPr>
              <a:t> -1</a:t>
            </a:r>
          </a:p>
        </p:txBody>
      </p:sp>
      <p:pic>
        <p:nvPicPr>
          <p:cNvPr id="55312" name="Picture 15" descr="CON-"/>
          <p:cNvPicPr>
            <a:picLocks noChangeAspect="1" noChangeArrowheads="1"/>
          </p:cNvPicPr>
          <p:nvPr/>
        </p:nvPicPr>
        <p:blipFill>
          <a:blip r:embed="rId2">
            <a:extLst>
              <a:ext uri="{28A0092B-C50C-407E-A947-70E740481C1C}">
                <a14:useLocalDpi xmlns:a14="http://schemas.microsoft.com/office/drawing/2010/main" val="0"/>
              </a:ext>
            </a:extLst>
          </a:blip>
          <a:srcRect t="25397"/>
          <a:stretch>
            <a:fillRect/>
          </a:stretch>
        </p:blipFill>
        <p:spPr bwMode="auto">
          <a:xfrm>
            <a:off x="5181600" y="2362200"/>
            <a:ext cx="24003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P spid="26" grpId="0"/>
      <p:bldP spid="27" grpId="0"/>
      <p:bldP spid="29" grpId="0"/>
      <p:bldP spid="30" grpId="0"/>
      <p:bldP spid="31"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u="sng" smtClean="0"/>
              <a:t>Example:</a:t>
            </a:r>
            <a:r>
              <a:rPr lang="en-US" smtClean="0"/>
              <a:t> </a:t>
            </a:r>
            <a:r>
              <a:rPr lang="en-US" b="1" smtClean="0"/>
              <a:t>NCO</a:t>
            </a:r>
            <a:r>
              <a:rPr lang="en-US" b="1" baseline="30000" smtClean="0"/>
              <a:t>-</a:t>
            </a:r>
            <a:endParaRPr lang="en-US" b="1" smtClean="0"/>
          </a:p>
        </p:txBody>
      </p:sp>
      <p:sp>
        <p:nvSpPr>
          <p:cNvPr id="3" name="Content Placeholder 2"/>
          <p:cNvSpPr>
            <a:spLocks noGrp="1"/>
          </p:cNvSpPr>
          <p:nvPr>
            <p:ph idx="1"/>
          </p:nvPr>
        </p:nvSpPr>
        <p:spPr>
          <a:xfrm>
            <a:off x="533400" y="5029200"/>
            <a:ext cx="8229600" cy="1143000"/>
          </a:xfrm>
        </p:spPr>
        <p:txBody>
          <a:bodyPr/>
          <a:lstStyle/>
          <a:p>
            <a:pPr>
              <a:spcBef>
                <a:spcPct val="50000"/>
              </a:spcBef>
            </a:pPr>
            <a:r>
              <a:rPr lang="en-US" smtClean="0"/>
              <a:t>Thus, the first structure is the most likely</a:t>
            </a:r>
          </a:p>
          <a:p>
            <a:endParaRPr lang="en-US" smtClean="0"/>
          </a:p>
        </p:txBody>
      </p:sp>
      <p:pic>
        <p:nvPicPr>
          <p:cNvPr id="56324" name="Picture 3" descr="NCO-"/>
          <p:cNvPicPr>
            <a:picLocks noChangeAspect="1" noChangeArrowheads="1"/>
          </p:cNvPicPr>
          <p:nvPr/>
        </p:nvPicPr>
        <p:blipFill>
          <a:blip r:embed="rId2">
            <a:extLst>
              <a:ext uri="{28A0092B-C50C-407E-A947-70E740481C1C}">
                <a14:useLocalDpi xmlns:a14="http://schemas.microsoft.com/office/drawing/2010/main" val="0"/>
              </a:ext>
            </a:extLst>
          </a:blip>
          <a:srcRect t="25195"/>
          <a:stretch>
            <a:fillRect/>
          </a:stretch>
        </p:blipFill>
        <p:spPr bwMode="auto">
          <a:xfrm>
            <a:off x="457200" y="2914650"/>
            <a:ext cx="22748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5" descr="CNO-"/>
          <p:cNvPicPr>
            <a:picLocks noChangeAspect="1" noChangeArrowheads="1"/>
          </p:cNvPicPr>
          <p:nvPr/>
        </p:nvPicPr>
        <p:blipFill>
          <a:blip r:embed="rId3">
            <a:extLst>
              <a:ext uri="{28A0092B-C50C-407E-A947-70E740481C1C}">
                <a14:useLocalDpi xmlns:a14="http://schemas.microsoft.com/office/drawing/2010/main" val="0"/>
              </a:ext>
            </a:extLst>
          </a:blip>
          <a:srcRect t="31169"/>
          <a:stretch>
            <a:fillRect/>
          </a:stretch>
        </p:blipFill>
        <p:spPr bwMode="auto">
          <a:xfrm>
            <a:off x="3429000" y="2990850"/>
            <a:ext cx="2217738"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6" name="Picture 7" descr="CON-"/>
          <p:cNvPicPr>
            <a:picLocks noChangeAspect="1" noChangeArrowheads="1"/>
          </p:cNvPicPr>
          <p:nvPr/>
        </p:nvPicPr>
        <p:blipFill>
          <a:blip r:embed="rId4">
            <a:extLst>
              <a:ext uri="{28A0092B-C50C-407E-A947-70E740481C1C}">
                <a14:useLocalDpi xmlns:a14="http://schemas.microsoft.com/office/drawing/2010/main" val="0"/>
              </a:ext>
            </a:extLst>
          </a:blip>
          <a:srcRect t="25397"/>
          <a:stretch>
            <a:fillRect/>
          </a:stretch>
        </p:blipFill>
        <p:spPr bwMode="auto">
          <a:xfrm>
            <a:off x="6400800" y="2990850"/>
            <a:ext cx="24003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7" name="Text Box 10"/>
          <p:cNvSpPr txBox="1">
            <a:spLocks noChangeArrowheads="1"/>
          </p:cNvSpPr>
          <p:nvPr/>
        </p:nvSpPr>
        <p:spPr bwMode="auto">
          <a:xfrm>
            <a:off x="381000" y="2533650"/>
            <a:ext cx="2667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2800">
                <a:solidFill>
                  <a:srgbClr val="FF3300"/>
                </a:solidFill>
                <a:latin typeface="Comic Sans MS" pitchFamily="66" charset="0"/>
              </a:rPr>
              <a:t>-1      0      0</a:t>
            </a:r>
          </a:p>
        </p:txBody>
      </p:sp>
      <p:sp>
        <p:nvSpPr>
          <p:cNvPr id="56328" name="Text Box 11"/>
          <p:cNvSpPr txBox="1">
            <a:spLocks noChangeArrowheads="1"/>
          </p:cNvSpPr>
          <p:nvPr/>
        </p:nvSpPr>
        <p:spPr bwMode="auto">
          <a:xfrm>
            <a:off x="6324600" y="2533650"/>
            <a:ext cx="2667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2800" dirty="0">
                <a:solidFill>
                  <a:srgbClr val="FF3300"/>
                </a:solidFill>
                <a:latin typeface="Comic Sans MS" pitchFamily="66" charset="0"/>
              </a:rPr>
              <a:t>-2      </a:t>
            </a:r>
            <a:r>
              <a:rPr lang="en-US" sz="2800" dirty="0" smtClean="0">
                <a:solidFill>
                  <a:srgbClr val="FF3300"/>
                </a:solidFill>
                <a:latin typeface="Comic Sans MS" pitchFamily="66" charset="0"/>
              </a:rPr>
              <a:t>+2     </a:t>
            </a:r>
            <a:r>
              <a:rPr lang="en-US" sz="2800" dirty="0">
                <a:solidFill>
                  <a:srgbClr val="FF3300"/>
                </a:solidFill>
                <a:latin typeface="Comic Sans MS" pitchFamily="66" charset="0"/>
              </a:rPr>
              <a:t>-1</a:t>
            </a:r>
          </a:p>
        </p:txBody>
      </p:sp>
      <p:sp>
        <p:nvSpPr>
          <p:cNvPr id="56329" name="Text Box 12"/>
          <p:cNvSpPr txBox="1">
            <a:spLocks noChangeArrowheads="1"/>
          </p:cNvSpPr>
          <p:nvPr/>
        </p:nvSpPr>
        <p:spPr bwMode="auto">
          <a:xfrm>
            <a:off x="3429000" y="2533650"/>
            <a:ext cx="2667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2800">
                <a:solidFill>
                  <a:srgbClr val="FF3300"/>
                </a:solidFill>
                <a:latin typeface="Comic Sans MS" pitchFamily="66" charset="0"/>
              </a:rPr>
              <a:t>-2    +1      0</a:t>
            </a:r>
          </a:p>
        </p:txBody>
      </p:sp>
      <p:sp>
        <p:nvSpPr>
          <p:cNvPr id="4" name="Rounded Rectangle 3"/>
          <p:cNvSpPr>
            <a:spLocks noChangeArrowheads="1"/>
          </p:cNvSpPr>
          <p:nvPr/>
        </p:nvSpPr>
        <p:spPr bwMode="auto">
          <a:xfrm>
            <a:off x="381000" y="2362200"/>
            <a:ext cx="2667000" cy="1905000"/>
          </a:xfrm>
          <a:prstGeom prst="roundRect">
            <a:avLst>
              <a:gd name="adj" fmla="val 16667"/>
            </a:avLst>
          </a:prstGeom>
          <a:solidFill>
            <a:schemeClr val="accent1">
              <a:alpha val="23921"/>
            </a:schemeClr>
          </a:solidFill>
          <a:ln w="25400" algn="ctr">
            <a:solidFill>
              <a:srgbClr val="C00000"/>
            </a:solidFill>
            <a:round/>
            <a:headEnd/>
            <a:tailEnd/>
          </a:ln>
        </p:spPr>
        <p:txBody>
          <a:bodyPr/>
          <a:lstStyle/>
          <a:p>
            <a:endParaRPr lang="en-US"/>
          </a:p>
        </p:txBody>
      </p:sp>
      <p:sp>
        <p:nvSpPr>
          <p:cNvPr id="11" name="Rectangle 10"/>
          <p:cNvSpPr/>
          <p:nvPr/>
        </p:nvSpPr>
        <p:spPr bwMode="auto">
          <a:xfrm>
            <a:off x="7391400" y="2971800"/>
            <a:ext cx="457200" cy="20955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p:cNvSpPr>
          <p:nvPr>
            <p:ph type="title"/>
          </p:nvPr>
        </p:nvSpPr>
        <p:spPr/>
        <p:txBody>
          <a:bodyPr/>
          <a:lstStyle/>
          <a:p>
            <a:r>
              <a:rPr lang="en-US" b="1" smtClean="0"/>
              <a:t>BeF</a:t>
            </a:r>
            <a:r>
              <a:rPr lang="en-US" b="1" baseline="-25000" smtClean="0"/>
              <a:t>2</a:t>
            </a:r>
            <a:endParaRPr lang="en-US" smtClean="0"/>
          </a:p>
        </p:txBody>
      </p:sp>
      <p:sp>
        <p:nvSpPr>
          <p:cNvPr id="5" name="Rectangle 4"/>
          <p:cNvSpPr/>
          <p:nvPr/>
        </p:nvSpPr>
        <p:spPr bwMode="auto">
          <a:xfrm>
            <a:off x="990600" y="4038600"/>
            <a:ext cx="457200" cy="533400"/>
          </a:xfrm>
          <a:prstGeom prst="rect">
            <a:avLst/>
          </a:prstGeom>
          <a:noFill/>
          <a:ln w="25400" cap="flat" cmpd="sng" algn="ctr">
            <a:solidFill>
              <a:schemeClr val="accent4">
                <a:lumMod val="50000"/>
                <a:lumOff val="50000"/>
              </a:schemeClr>
            </a:solidFill>
            <a:prstDash val="solid"/>
            <a:round/>
            <a:headEnd type="none" w="med" len="med"/>
            <a:tailEnd type="none" w="med" len="med"/>
          </a:ln>
          <a:effectLst/>
          <a:extLst/>
        </p:spPr>
        <p:txBody>
          <a:bodyPr/>
          <a:lstStyle/>
          <a:p>
            <a:pPr>
              <a:defRPr/>
            </a:pPr>
            <a:endParaRPr lang="en-US" dirty="0">
              <a:solidFill>
                <a:schemeClr val="accent4">
                  <a:lumMod val="65000"/>
                  <a:lumOff val="35000"/>
                </a:schemeClr>
              </a:solidFill>
            </a:endParaRPr>
          </a:p>
        </p:txBody>
      </p:sp>
      <p:sp>
        <p:nvSpPr>
          <p:cNvPr id="8196" name="Rectangle 5"/>
          <p:cNvSpPr>
            <a:spLocks noChangeArrowheads="1"/>
          </p:cNvSpPr>
          <p:nvPr/>
        </p:nvSpPr>
        <p:spPr bwMode="auto">
          <a:xfrm>
            <a:off x="1447800" y="3200400"/>
            <a:ext cx="457200" cy="533400"/>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197" name="Rectangle 6"/>
          <p:cNvSpPr>
            <a:spLocks noChangeArrowheads="1"/>
          </p:cNvSpPr>
          <p:nvPr/>
        </p:nvSpPr>
        <p:spPr bwMode="auto">
          <a:xfrm>
            <a:off x="1905000" y="2433638"/>
            <a:ext cx="457200" cy="533400"/>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198" name="Rectangle 7"/>
          <p:cNvSpPr>
            <a:spLocks noChangeArrowheads="1"/>
          </p:cNvSpPr>
          <p:nvPr/>
        </p:nvSpPr>
        <p:spPr bwMode="auto">
          <a:xfrm>
            <a:off x="2362200" y="2433638"/>
            <a:ext cx="457200" cy="533400"/>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199" name="Rectangle 8"/>
          <p:cNvSpPr>
            <a:spLocks noChangeArrowheads="1"/>
          </p:cNvSpPr>
          <p:nvPr/>
        </p:nvSpPr>
        <p:spPr bwMode="auto">
          <a:xfrm>
            <a:off x="2819400" y="2433638"/>
            <a:ext cx="457200" cy="533400"/>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TextBox 9"/>
          <p:cNvSpPr txBox="1"/>
          <p:nvPr/>
        </p:nvSpPr>
        <p:spPr>
          <a:xfrm>
            <a:off x="914400" y="4110038"/>
            <a:ext cx="685800" cy="461962"/>
          </a:xfrm>
          <a:prstGeom prst="rect">
            <a:avLst/>
          </a:prstGeom>
          <a:noFill/>
        </p:spPr>
        <p:txBody>
          <a:bodyPr>
            <a:spAutoFit/>
          </a:bodyPr>
          <a:lstStyle/>
          <a:p>
            <a:pPr>
              <a:defRPr/>
            </a:pPr>
            <a:r>
              <a:rPr lang="en-US" sz="2400" b="1" dirty="0">
                <a:solidFill>
                  <a:schemeClr val="accent4">
                    <a:lumMod val="65000"/>
                    <a:lumOff val="35000"/>
                  </a:schemeClr>
                </a:solidFill>
                <a:sym typeface="Symbol"/>
              </a:rPr>
              <a:t></a:t>
            </a:r>
            <a:endParaRPr lang="en-US" sz="2400" b="1" dirty="0">
              <a:solidFill>
                <a:schemeClr val="accent4">
                  <a:lumMod val="65000"/>
                  <a:lumOff val="35000"/>
                </a:schemeClr>
              </a:solidFill>
            </a:endParaRPr>
          </a:p>
        </p:txBody>
      </p:sp>
      <p:sp>
        <p:nvSpPr>
          <p:cNvPr id="8201" name="TextBox 10"/>
          <p:cNvSpPr txBox="1">
            <a:spLocks noChangeArrowheads="1"/>
          </p:cNvSpPr>
          <p:nvPr/>
        </p:nvSpPr>
        <p:spPr bwMode="auto">
          <a:xfrm>
            <a:off x="1371600" y="3276600"/>
            <a:ext cx="68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b="1">
                <a:sym typeface="Symbol" pitchFamily="18" charset="2"/>
              </a:rPr>
              <a:t></a:t>
            </a:r>
            <a:endParaRPr lang="en-US" sz="2400" b="1"/>
          </a:p>
        </p:txBody>
      </p:sp>
      <p:sp>
        <p:nvSpPr>
          <p:cNvPr id="12" name="TextBox 11"/>
          <p:cNvSpPr txBox="1"/>
          <p:nvPr/>
        </p:nvSpPr>
        <p:spPr>
          <a:xfrm>
            <a:off x="990600" y="4567238"/>
            <a:ext cx="685800" cy="461962"/>
          </a:xfrm>
          <a:prstGeom prst="rect">
            <a:avLst/>
          </a:prstGeom>
          <a:noFill/>
        </p:spPr>
        <p:txBody>
          <a:bodyPr>
            <a:spAutoFit/>
          </a:bodyPr>
          <a:lstStyle/>
          <a:p>
            <a:pPr>
              <a:defRPr/>
            </a:pPr>
            <a:r>
              <a:rPr lang="en-US" sz="2400" dirty="0">
                <a:solidFill>
                  <a:schemeClr val="accent4">
                    <a:lumMod val="65000"/>
                    <a:lumOff val="35000"/>
                  </a:schemeClr>
                </a:solidFill>
                <a:latin typeface="Arial" pitchFamily="34" charset="0"/>
                <a:cs typeface="Arial" pitchFamily="34" charset="0"/>
                <a:sym typeface="Symbol"/>
              </a:rPr>
              <a:t>1s</a:t>
            </a:r>
            <a:endParaRPr lang="en-US" sz="2400" dirty="0">
              <a:solidFill>
                <a:schemeClr val="accent4">
                  <a:lumMod val="65000"/>
                  <a:lumOff val="35000"/>
                </a:schemeClr>
              </a:solidFill>
              <a:latin typeface="Arial" pitchFamily="34" charset="0"/>
              <a:cs typeface="Arial" pitchFamily="34" charset="0"/>
            </a:endParaRPr>
          </a:p>
        </p:txBody>
      </p:sp>
      <p:sp>
        <p:nvSpPr>
          <p:cNvPr id="8203" name="TextBox 12"/>
          <p:cNvSpPr txBox="1">
            <a:spLocks noChangeArrowheads="1"/>
          </p:cNvSpPr>
          <p:nvPr/>
        </p:nvSpPr>
        <p:spPr bwMode="auto">
          <a:xfrm>
            <a:off x="1447800" y="3733800"/>
            <a:ext cx="68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a:latin typeface="Arial" charset="0"/>
                <a:cs typeface="Arial" charset="0"/>
                <a:sym typeface="Symbol" pitchFamily="18" charset="2"/>
              </a:rPr>
              <a:t>2s</a:t>
            </a:r>
            <a:endParaRPr lang="en-US" sz="2400">
              <a:latin typeface="Arial" charset="0"/>
              <a:cs typeface="Arial" charset="0"/>
            </a:endParaRPr>
          </a:p>
        </p:txBody>
      </p:sp>
      <p:sp>
        <p:nvSpPr>
          <p:cNvPr id="8204" name="TextBox 13"/>
          <p:cNvSpPr txBox="1">
            <a:spLocks noChangeArrowheads="1"/>
          </p:cNvSpPr>
          <p:nvPr/>
        </p:nvSpPr>
        <p:spPr bwMode="auto">
          <a:xfrm>
            <a:off x="2286000" y="2967038"/>
            <a:ext cx="685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a:latin typeface="Arial" charset="0"/>
                <a:cs typeface="Arial" charset="0"/>
                <a:sym typeface="Symbol" pitchFamily="18" charset="2"/>
              </a:rPr>
              <a:t>2p</a:t>
            </a:r>
            <a:endParaRPr lang="en-US" sz="2400">
              <a:latin typeface="Arial" charset="0"/>
              <a:cs typeface="Arial" charset="0"/>
            </a:endParaRPr>
          </a:p>
        </p:txBody>
      </p:sp>
      <p:sp>
        <p:nvSpPr>
          <p:cNvPr id="8205" name="Up Arrow 14"/>
          <p:cNvSpPr>
            <a:spLocks noChangeArrowheads="1"/>
          </p:cNvSpPr>
          <p:nvPr/>
        </p:nvSpPr>
        <p:spPr bwMode="auto">
          <a:xfrm>
            <a:off x="304800" y="1600200"/>
            <a:ext cx="685800" cy="4267200"/>
          </a:xfrm>
          <a:prstGeom prst="upArrow">
            <a:avLst>
              <a:gd name="adj1" fmla="val 50000"/>
              <a:gd name="adj2" fmla="val 50008"/>
            </a:avLst>
          </a:prstGeom>
          <a:solidFill>
            <a:schemeClr val="accent2"/>
          </a:solidFill>
          <a:ln w="25400" algn="ctr">
            <a:solidFill>
              <a:schemeClr val="tx1"/>
            </a:solidFill>
            <a:round/>
            <a:headEnd/>
            <a:tailEnd/>
          </a:ln>
        </p:spPr>
        <p:txBody>
          <a:bodyPr/>
          <a:lstStyle/>
          <a:p>
            <a:r>
              <a:rPr lang="en-US"/>
              <a:t>ENERGY</a:t>
            </a:r>
          </a:p>
        </p:txBody>
      </p:sp>
      <p:cxnSp>
        <p:nvCxnSpPr>
          <p:cNvPr id="8206" name="Straight Arrow Connector 16"/>
          <p:cNvCxnSpPr>
            <a:cxnSpLocks noChangeShapeType="1"/>
          </p:cNvCxnSpPr>
          <p:nvPr/>
        </p:nvCxnSpPr>
        <p:spPr bwMode="auto">
          <a:xfrm>
            <a:off x="2286000" y="4038600"/>
            <a:ext cx="1371600" cy="0"/>
          </a:xfrm>
          <a:prstGeom prst="straightConnector1">
            <a:avLst/>
          </a:prstGeom>
          <a:noFill/>
          <a:ln w="25400" algn="ctr">
            <a:solidFill>
              <a:schemeClr val="tx1"/>
            </a:solidFill>
            <a:round/>
            <a:headEnd/>
            <a:tailEnd type="arrow"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07" name="TextBox 17"/>
          <p:cNvSpPr txBox="1">
            <a:spLocks noChangeArrowheads="1"/>
          </p:cNvSpPr>
          <p:nvPr/>
        </p:nvSpPr>
        <p:spPr bwMode="auto">
          <a:xfrm>
            <a:off x="2286000" y="3652838"/>
            <a:ext cx="1524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t>excitation</a:t>
            </a:r>
          </a:p>
        </p:txBody>
      </p:sp>
      <p:sp>
        <p:nvSpPr>
          <p:cNvPr id="19" name="Rectangle 18"/>
          <p:cNvSpPr/>
          <p:nvPr/>
        </p:nvSpPr>
        <p:spPr bwMode="auto">
          <a:xfrm>
            <a:off x="3810000" y="4038600"/>
            <a:ext cx="457200" cy="533400"/>
          </a:xfrm>
          <a:prstGeom prst="rect">
            <a:avLst/>
          </a:prstGeom>
          <a:noFill/>
          <a:ln w="25400" cap="flat" cmpd="sng" algn="ctr">
            <a:solidFill>
              <a:schemeClr val="accent4">
                <a:lumMod val="50000"/>
                <a:lumOff val="50000"/>
              </a:schemeClr>
            </a:solidFill>
            <a:prstDash val="solid"/>
            <a:round/>
            <a:headEnd type="none" w="med" len="med"/>
            <a:tailEnd type="none" w="med" len="med"/>
          </a:ln>
          <a:effectLst/>
          <a:extLst/>
        </p:spPr>
        <p:txBody>
          <a:bodyPr/>
          <a:lstStyle/>
          <a:p>
            <a:pPr>
              <a:defRPr/>
            </a:pPr>
            <a:endParaRPr lang="en-US" dirty="0"/>
          </a:p>
        </p:txBody>
      </p:sp>
      <p:sp>
        <p:nvSpPr>
          <p:cNvPr id="8209" name="Rectangle 19"/>
          <p:cNvSpPr>
            <a:spLocks noChangeArrowheads="1"/>
          </p:cNvSpPr>
          <p:nvPr/>
        </p:nvSpPr>
        <p:spPr bwMode="auto">
          <a:xfrm>
            <a:off x="4267200" y="3200400"/>
            <a:ext cx="457200" cy="533400"/>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10" name="Rectangle 20"/>
          <p:cNvSpPr>
            <a:spLocks noChangeArrowheads="1"/>
          </p:cNvSpPr>
          <p:nvPr/>
        </p:nvSpPr>
        <p:spPr bwMode="auto">
          <a:xfrm>
            <a:off x="4724400" y="2438400"/>
            <a:ext cx="457200" cy="533400"/>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11" name="Rectangle 21"/>
          <p:cNvSpPr>
            <a:spLocks noChangeArrowheads="1"/>
          </p:cNvSpPr>
          <p:nvPr/>
        </p:nvSpPr>
        <p:spPr bwMode="auto">
          <a:xfrm>
            <a:off x="5181600" y="2438400"/>
            <a:ext cx="457200" cy="533400"/>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12" name="Rectangle 22"/>
          <p:cNvSpPr>
            <a:spLocks noChangeArrowheads="1"/>
          </p:cNvSpPr>
          <p:nvPr/>
        </p:nvSpPr>
        <p:spPr bwMode="auto">
          <a:xfrm>
            <a:off x="5638800" y="2438400"/>
            <a:ext cx="457200" cy="533400"/>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TextBox 23"/>
          <p:cNvSpPr txBox="1"/>
          <p:nvPr/>
        </p:nvSpPr>
        <p:spPr>
          <a:xfrm>
            <a:off x="3733800" y="4110038"/>
            <a:ext cx="685800" cy="461962"/>
          </a:xfrm>
          <a:prstGeom prst="rect">
            <a:avLst/>
          </a:prstGeom>
          <a:noFill/>
        </p:spPr>
        <p:txBody>
          <a:bodyPr>
            <a:spAutoFit/>
          </a:bodyPr>
          <a:lstStyle/>
          <a:p>
            <a:pPr>
              <a:defRPr/>
            </a:pPr>
            <a:r>
              <a:rPr lang="en-US" sz="2400" b="1" dirty="0">
                <a:solidFill>
                  <a:schemeClr val="accent4">
                    <a:lumMod val="65000"/>
                    <a:lumOff val="35000"/>
                  </a:schemeClr>
                </a:solidFill>
                <a:sym typeface="Symbol"/>
              </a:rPr>
              <a:t></a:t>
            </a:r>
            <a:endParaRPr lang="en-US" sz="2400" b="1" dirty="0">
              <a:solidFill>
                <a:schemeClr val="accent4">
                  <a:lumMod val="65000"/>
                  <a:lumOff val="35000"/>
                </a:schemeClr>
              </a:solidFill>
            </a:endParaRPr>
          </a:p>
        </p:txBody>
      </p:sp>
      <p:sp>
        <p:nvSpPr>
          <p:cNvPr id="8214" name="TextBox 24"/>
          <p:cNvSpPr txBox="1">
            <a:spLocks noChangeArrowheads="1"/>
          </p:cNvSpPr>
          <p:nvPr/>
        </p:nvSpPr>
        <p:spPr bwMode="auto">
          <a:xfrm>
            <a:off x="4191000" y="3276600"/>
            <a:ext cx="68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b="1">
                <a:sym typeface="Symbol" pitchFamily="18" charset="2"/>
              </a:rPr>
              <a:t></a:t>
            </a:r>
            <a:endParaRPr lang="en-US" sz="2400" b="1"/>
          </a:p>
        </p:txBody>
      </p:sp>
      <p:sp>
        <p:nvSpPr>
          <p:cNvPr id="26" name="TextBox 25"/>
          <p:cNvSpPr txBox="1"/>
          <p:nvPr/>
        </p:nvSpPr>
        <p:spPr>
          <a:xfrm>
            <a:off x="3810000" y="4567238"/>
            <a:ext cx="685800" cy="461962"/>
          </a:xfrm>
          <a:prstGeom prst="rect">
            <a:avLst/>
          </a:prstGeom>
          <a:noFill/>
        </p:spPr>
        <p:txBody>
          <a:bodyPr>
            <a:spAutoFit/>
          </a:bodyPr>
          <a:lstStyle/>
          <a:p>
            <a:pPr>
              <a:defRPr/>
            </a:pPr>
            <a:r>
              <a:rPr lang="en-US" sz="2400" dirty="0">
                <a:solidFill>
                  <a:schemeClr val="accent4">
                    <a:lumMod val="65000"/>
                    <a:lumOff val="35000"/>
                  </a:schemeClr>
                </a:solidFill>
                <a:latin typeface="Arial" pitchFamily="34" charset="0"/>
                <a:cs typeface="Arial" pitchFamily="34" charset="0"/>
                <a:sym typeface="Symbol"/>
              </a:rPr>
              <a:t>1s</a:t>
            </a:r>
            <a:endParaRPr lang="en-US" sz="2400" dirty="0">
              <a:solidFill>
                <a:schemeClr val="accent4">
                  <a:lumMod val="65000"/>
                  <a:lumOff val="35000"/>
                </a:schemeClr>
              </a:solidFill>
              <a:latin typeface="Arial" pitchFamily="34" charset="0"/>
              <a:cs typeface="Arial" pitchFamily="34" charset="0"/>
            </a:endParaRPr>
          </a:p>
        </p:txBody>
      </p:sp>
      <p:sp>
        <p:nvSpPr>
          <p:cNvPr id="8216" name="TextBox 26"/>
          <p:cNvSpPr txBox="1">
            <a:spLocks noChangeArrowheads="1"/>
          </p:cNvSpPr>
          <p:nvPr/>
        </p:nvSpPr>
        <p:spPr bwMode="auto">
          <a:xfrm>
            <a:off x="4267200" y="3733800"/>
            <a:ext cx="68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a:latin typeface="Arial" charset="0"/>
                <a:cs typeface="Arial" charset="0"/>
                <a:sym typeface="Symbol" pitchFamily="18" charset="2"/>
              </a:rPr>
              <a:t>2s</a:t>
            </a:r>
            <a:endParaRPr lang="en-US" sz="2400">
              <a:latin typeface="Arial" charset="0"/>
              <a:cs typeface="Arial" charset="0"/>
            </a:endParaRPr>
          </a:p>
        </p:txBody>
      </p:sp>
      <p:sp>
        <p:nvSpPr>
          <p:cNvPr id="8217" name="TextBox 27"/>
          <p:cNvSpPr txBox="1">
            <a:spLocks noChangeArrowheads="1"/>
          </p:cNvSpPr>
          <p:nvPr/>
        </p:nvSpPr>
        <p:spPr bwMode="auto">
          <a:xfrm>
            <a:off x="5105400" y="2971800"/>
            <a:ext cx="68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a:latin typeface="Arial" charset="0"/>
                <a:cs typeface="Arial" charset="0"/>
                <a:sym typeface="Symbol" pitchFamily="18" charset="2"/>
              </a:rPr>
              <a:t>2p</a:t>
            </a:r>
            <a:endParaRPr lang="en-US" sz="2400">
              <a:latin typeface="Arial" charset="0"/>
              <a:cs typeface="Arial" charset="0"/>
            </a:endParaRPr>
          </a:p>
        </p:txBody>
      </p:sp>
      <p:sp>
        <p:nvSpPr>
          <p:cNvPr id="8218" name="TextBox 28"/>
          <p:cNvSpPr txBox="1">
            <a:spLocks noChangeArrowheads="1"/>
          </p:cNvSpPr>
          <p:nvPr/>
        </p:nvSpPr>
        <p:spPr bwMode="auto">
          <a:xfrm>
            <a:off x="4648200" y="2514600"/>
            <a:ext cx="68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b="1">
                <a:sym typeface="Symbol" pitchFamily="18" charset="2"/>
              </a:rPr>
              <a:t></a:t>
            </a:r>
            <a:endParaRPr lang="en-US" sz="2400" b="1"/>
          </a:p>
        </p:txBody>
      </p:sp>
      <p:sp>
        <p:nvSpPr>
          <p:cNvPr id="8219" name="Text Box 4"/>
          <p:cNvSpPr txBox="1">
            <a:spLocks noChangeArrowheads="1"/>
          </p:cNvSpPr>
          <p:nvPr/>
        </p:nvSpPr>
        <p:spPr bwMode="auto">
          <a:xfrm>
            <a:off x="5791200" y="457200"/>
            <a:ext cx="2819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4400">
                <a:latin typeface="Berlin Sans FB" pitchFamily="34" charset="0"/>
              </a:rPr>
              <a:t>F – Be - F</a:t>
            </a:r>
          </a:p>
        </p:txBody>
      </p:sp>
      <p:sp>
        <p:nvSpPr>
          <p:cNvPr id="8220" name="TextBox 39"/>
          <p:cNvSpPr txBox="1">
            <a:spLocks noChangeArrowheads="1"/>
          </p:cNvSpPr>
          <p:nvPr/>
        </p:nvSpPr>
        <p:spPr bwMode="auto">
          <a:xfrm>
            <a:off x="2971800" y="293688"/>
            <a:ext cx="16002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3200"/>
              <a:t>Be</a:t>
            </a:r>
            <a:br>
              <a:rPr lang="en-US" sz="3200"/>
            </a:br>
            <a:r>
              <a:rPr lang="en-US" sz="3200"/>
              <a:t>1s</a:t>
            </a:r>
            <a:r>
              <a:rPr lang="en-US" sz="3200" baseline="30000"/>
              <a:t>2</a:t>
            </a:r>
            <a:r>
              <a:rPr lang="en-US" sz="3200"/>
              <a:t>2s</a:t>
            </a:r>
            <a:r>
              <a:rPr lang="en-US" sz="3200" baseline="30000"/>
              <a:t>2</a:t>
            </a:r>
          </a:p>
        </p:txBody>
      </p:sp>
      <p:sp>
        <p:nvSpPr>
          <p:cNvPr id="8221" name="Oval 40"/>
          <p:cNvSpPr>
            <a:spLocks noChangeArrowheads="1"/>
          </p:cNvSpPr>
          <p:nvPr/>
        </p:nvSpPr>
        <p:spPr bwMode="auto">
          <a:xfrm>
            <a:off x="5943600" y="457200"/>
            <a:ext cx="76200" cy="762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22" name="Oval 41"/>
          <p:cNvSpPr>
            <a:spLocks noChangeArrowheads="1"/>
          </p:cNvSpPr>
          <p:nvPr/>
        </p:nvSpPr>
        <p:spPr bwMode="auto">
          <a:xfrm>
            <a:off x="6096000" y="457200"/>
            <a:ext cx="76200" cy="762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23" name="Oval 42"/>
          <p:cNvSpPr>
            <a:spLocks noChangeArrowheads="1"/>
          </p:cNvSpPr>
          <p:nvPr/>
        </p:nvSpPr>
        <p:spPr bwMode="auto">
          <a:xfrm>
            <a:off x="5943600" y="1143000"/>
            <a:ext cx="76200" cy="762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24" name="Oval 43"/>
          <p:cNvSpPr>
            <a:spLocks noChangeArrowheads="1"/>
          </p:cNvSpPr>
          <p:nvPr/>
        </p:nvSpPr>
        <p:spPr bwMode="auto">
          <a:xfrm>
            <a:off x="6096000" y="1143000"/>
            <a:ext cx="76200" cy="762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25" name="Oval 44"/>
          <p:cNvSpPr>
            <a:spLocks noChangeArrowheads="1"/>
          </p:cNvSpPr>
          <p:nvPr/>
        </p:nvSpPr>
        <p:spPr bwMode="auto">
          <a:xfrm>
            <a:off x="7924800" y="457200"/>
            <a:ext cx="76200" cy="762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26" name="Oval 45"/>
          <p:cNvSpPr>
            <a:spLocks noChangeArrowheads="1"/>
          </p:cNvSpPr>
          <p:nvPr/>
        </p:nvSpPr>
        <p:spPr bwMode="auto">
          <a:xfrm>
            <a:off x="8077200" y="457200"/>
            <a:ext cx="76200" cy="762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27" name="Oval 46"/>
          <p:cNvSpPr>
            <a:spLocks noChangeArrowheads="1"/>
          </p:cNvSpPr>
          <p:nvPr/>
        </p:nvSpPr>
        <p:spPr bwMode="auto">
          <a:xfrm>
            <a:off x="7924800" y="1143000"/>
            <a:ext cx="76200" cy="762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28" name="Oval 47"/>
          <p:cNvSpPr>
            <a:spLocks noChangeArrowheads="1"/>
          </p:cNvSpPr>
          <p:nvPr/>
        </p:nvSpPr>
        <p:spPr bwMode="auto">
          <a:xfrm>
            <a:off x="8077200" y="1143000"/>
            <a:ext cx="76200" cy="762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29" name="Oval 48"/>
          <p:cNvSpPr>
            <a:spLocks noChangeArrowheads="1"/>
          </p:cNvSpPr>
          <p:nvPr/>
        </p:nvSpPr>
        <p:spPr bwMode="auto">
          <a:xfrm>
            <a:off x="5715000" y="914400"/>
            <a:ext cx="76200" cy="762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30" name="Oval 49"/>
          <p:cNvSpPr>
            <a:spLocks noChangeArrowheads="1"/>
          </p:cNvSpPr>
          <p:nvPr/>
        </p:nvSpPr>
        <p:spPr bwMode="auto">
          <a:xfrm>
            <a:off x="5715000" y="762000"/>
            <a:ext cx="76200" cy="762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31" name="Oval 50"/>
          <p:cNvSpPr>
            <a:spLocks noChangeArrowheads="1"/>
          </p:cNvSpPr>
          <p:nvPr/>
        </p:nvSpPr>
        <p:spPr bwMode="auto">
          <a:xfrm>
            <a:off x="8229600" y="914400"/>
            <a:ext cx="76200" cy="762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32" name="Oval 51"/>
          <p:cNvSpPr>
            <a:spLocks noChangeArrowheads="1"/>
          </p:cNvSpPr>
          <p:nvPr/>
        </p:nvSpPr>
        <p:spPr bwMode="auto">
          <a:xfrm>
            <a:off x="8229600" y="762000"/>
            <a:ext cx="76200" cy="762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title"/>
          </p:nvPr>
        </p:nvSpPr>
        <p:spPr/>
        <p:txBody>
          <a:bodyPr/>
          <a:lstStyle/>
          <a:p>
            <a:r>
              <a:rPr lang="en-US" b="1" smtClean="0"/>
              <a:t>BeF</a:t>
            </a:r>
            <a:r>
              <a:rPr lang="en-US" b="1" baseline="-25000" smtClean="0"/>
              <a:t>2</a:t>
            </a:r>
            <a:endParaRPr lang="en-US" smtClean="0"/>
          </a:p>
        </p:txBody>
      </p:sp>
      <p:sp>
        <p:nvSpPr>
          <p:cNvPr id="5" name="Rectangle 4"/>
          <p:cNvSpPr/>
          <p:nvPr/>
        </p:nvSpPr>
        <p:spPr bwMode="auto">
          <a:xfrm>
            <a:off x="990600" y="4038600"/>
            <a:ext cx="457200" cy="533400"/>
          </a:xfrm>
          <a:prstGeom prst="rect">
            <a:avLst/>
          </a:prstGeom>
          <a:noFill/>
          <a:ln w="25400" cap="flat" cmpd="sng" algn="ctr">
            <a:solidFill>
              <a:schemeClr val="accent4">
                <a:lumMod val="50000"/>
                <a:lumOff val="50000"/>
              </a:schemeClr>
            </a:solidFill>
            <a:prstDash val="solid"/>
            <a:round/>
            <a:headEnd type="none" w="med" len="med"/>
            <a:tailEnd type="none" w="med" len="med"/>
          </a:ln>
          <a:effectLst/>
          <a:extLst/>
        </p:spPr>
        <p:txBody>
          <a:bodyPr/>
          <a:lstStyle/>
          <a:p>
            <a:pPr>
              <a:defRPr/>
            </a:pPr>
            <a:endParaRPr lang="en-US" dirty="0">
              <a:solidFill>
                <a:schemeClr val="accent4">
                  <a:lumMod val="65000"/>
                  <a:lumOff val="35000"/>
                </a:schemeClr>
              </a:solidFill>
            </a:endParaRPr>
          </a:p>
        </p:txBody>
      </p:sp>
      <p:sp>
        <p:nvSpPr>
          <p:cNvPr id="9220" name="Rectangle 5"/>
          <p:cNvSpPr>
            <a:spLocks noChangeArrowheads="1"/>
          </p:cNvSpPr>
          <p:nvPr/>
        </p:nvSpPr>
        <p:spPr bwMode="auto">
          <a:xfrm>
            <a:off x="1447800" y="3200400"/>
            <a:ext cx="457200" cy="533400"/>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21" name="Rectangle 6"/>
          <p:cNvSpPr>
            <a:spLocks noChangeArrowheads="1"/>
          </p:cNvSpPr>
          <p:nvPr/>
        </p:nvSpPr>
        <p:spPr bwMode="auto">
          <a:xfrm>
            <a:off x="1905000" y="2433638"/>
            <a:ext cx="457200" cy="533400"/>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22" name="Rectangle 7"/>
          <p:cNvSpPr>
            <a:spLocks noChangeArrowheads="1"/>
          </p:cNvSpPr>
          <p:nvPr/>
        </p:nvSpPr>
        <p:spPr bwMode="auto">
          <a:xfrm>
            <a:off x="2362200" y="2433638"/>
            <a:ext cx="457200" cy="533400"/>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23" name="Rectangle 8"/>
          <p:cNvSpPr>
            <a:spLocks noChangeArrowheads="1"/>
          </p:cNvSpPr>
          <p:nvPr/>
        </p:nvSpPr>
        <p:spPr bwMode="auto">
          <a:xfrm>
            <a:off x="2819400" y="2433638"/>
            <a:ext cx="457200" cy="533400"/>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TextBox 9"/>
          <p:cNvSpPr txBox="1"/>
          <p:nvPr/>
        </p:nvSpPr>
        <p:spPr>
          <a:xfrm>
            <a:off x="914400" y="4110038"/>
            <a:ext cx="685800" cy="461962"/>
          </a:xfrm>
          <a:prstGeom prst="rect">
            <a:avLst/>
          </a:prstGeom>
          <a:noFill/>
        </p:spPr>
        <p:txBody>
          <a:bodyPr>
            <a:spAutoFit/>
          </a:bodyPr>
          <a:lstStyle/>
          <a:p>
            <a:pPr>
              <a:defRPr/>
            </a:pPr>
            <a:r>
              <a:rPr lang="en-US" sz="2400" b="1" dirty="0">
                <a:solidFill>
                  <a:schemeClr val="accent4">
                    <a:lumMod val="65000"/>
                    <a:lumOff val="35000"/>
                  </a:schemeClr>
                </a:solidFill>
                <a:sym typeface="Symbol"/>
              </a:rPr>
              <a:t></a:t>
            </a:r>
            <a:endParaRPr lang="en-US" sz="2400" b="1" dirty="0">
              <a:solidFill>
                <a:schemeClr val="accent4">
                  <a:lumMod val="65000"/>
                  <a:lumOff val="35000"/>
                </a:schemeClr>
              </a:solidFill>
            </a:endParaRPr>
          </a:p>
        </p:txBody>
      </p:sp>
      <p:sp>
        <p:nvSpPr>
          <p:cNvPr id="9225" name="TextBox 10"/>
          <p:cNvSpPr txBox="1">
            <a:spLocks noChangeArrowheads="1"/>
          </p:cNvSpPr>
          <p:nvPr/>
        </p:nvSpPr>
        <p:spPr bwMode="auto">
          <a:xfrm>
            <a:off x="1371600" y="3276600"/>
            <a:ext cx="68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b="1">
                <a:sym typeface="Symbol" pitchFamily="18" charset="2"/>
              </a:rPr>
              <a:t></a:t>
            </a:r>
            <a:endParaRPr lang="en-US" sz="2400" b="1"/>
          </a:p>
        </p:txBody>
      </p:sp>
      <p:sp>
        <p:nvSpPr>
          <p:cNvPr id="12" name="TextBox 11"/>
          <p:cNvSpPr txBox="1"/>
          <p:nvPr/>
        </p:nvSpPr>
        <p:spPr>
          <a:xfrm>
            <a:off x="990600" y="4567238"/>
            <a:ext cx="685800" cy="461962"/>
          </a:xfrm>
          <a:prstGeom prst="rect">
            <a:avLst/>
          </a:prstGeom>
          <a:noFill/>
        </p:spPr>
        <p:txBody>
          <a:bodyPr>
            <a:spAutoFit/>
          </a:bodyPr>
          <a:lstStyle/>
          <a:p>
            <a:pPr>
              <a:defRPr/>
            </a:pPr>
            <a:r>
              <a:rPr lang="en-US" sz="2400" dirty="0">
                <a:solidFill>
                  <a:schemeClr val="accent4">
                    <a:lumMod val="65000"/>
                    <a:lumOff val="35000"/>
                  </a:schemeClr>
                </a:solidFill>
                <a:latin typeface="Arial" pitchFamily="34" charset="0"/>
                <a:cs typeface="Arial" pitchFamily="34" charset="0"/>
                <a:sym typeface="Symbol"/>
              </a:rPr>
              <a:t>1s</a:t>
            </a:r>
            <a:endParaRPr lang="en-US" sz="2400" dirty="0">
              <a:solidFill>
                <a:schemeClr val="accent4">
                  <a:lumMod val="65000"/>
                  <a:lumOff val="35000"/>
                </a:schemeClr>
              </a:solidFill>
              <a:latin typeface="Arial" pitchFamily="34" charset="0"/>
              <a:cs typeface="Arial" pitchFamily="34" charset="0"/>
            </a:endParaRPr>
          </a:p>
        </p:txBody>
      </p:sp>
      <p:sp>
        <p:nvSpPr>
          <p:cNvPr id="9227" name="TextBox 12"/>
          <p:cNvSpPr txBox="1">
            <a:spLocks noChangeArrowheads="1"/>
          </p:cNvSpPr>
          <p:nvPr/>
        </p:nvSpPr>
        <p:spPr bwMode="auto">
          <a:xfrm>
            <a:off x="1447800" y="3733800"/>
            <a:ext cx="68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a:latin typeface="Arial" charset="0"/>
                <a:cs typeface="Arial" charset="0"/>
                <a:sym typeface="Symbol" pitchFamily="18" charset="2"/>
              </a:rPr>
              <a:t>2s</a:t>
            </a:r>
            <a:endParaRPr lang="en-US" sz="2400">
              <a:latin typeface="Arial" charset="0"/>
              <a:cs typeface="Arial" charset="0"/>
            </a:endParaRPr>
          </a:p>
        </p:txBody>
      </p:sp>
      <p:sp>
        <p:nvSpPr>
          <p:cNvPr id="9228" name="TextBox 13"/>
          <p:cNvSpPr txBox="1">
            <a:spLocks noChangeArrowheads="1"/>
          </p:cNvSpPr>
          <p:nvPr/>
        </p:nvSpPr>
        <p:spPr bwMode="auto">
          <a:xfrm>
            <a:off x="2286000" y="2967038"/>
            <a:ext cx="685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a:latin typeface="Arial" charset="0"/>
                <a:cs typeface="Arial" charset="0"/>
                <a:sym typeface="Symbol" pitchFamily="18" charset="2"/>
              </a:rPr>
              <a:t>2p</a:t>
            </a:r>
            <a:endParaRPr lang="en-US" sz="2400">
              <a:latin typeface="Arial" charset="0"/>
              <a:cs typeface="Arial" charset="0"/>
            </a:endParaRPr>
          </a:p>
        </p:txBody>
      </p:sp>
      <p:sp>
        <p:nvSpPr>
          <p:cNvPr id="9229" name="Up Arrow 14"/>
          <p:cNvSpPr>
            <a:spLocks noChangeArrowheads="1"/>
          </p:cNvSpPr>
          <p:nvPr/>
        </p:nvSpPr>
        <p:spPr bwMode="auto">
          <a:xfrm>
            <a:off x="304800" y="1600200"/>
            <a:ext cx="685800" cy="4267200"/>
          </a:xfrm>
          <a:prstGeom prst="upArrow">
            <a:avLst>
              <a:gd name="adj1" fmla="val 50000"/>
              <a:gd name="adj2" fmla="val 50008"/>
            </a:avLst>
          </a:prstGeom>
          <a:solidFill>
            <a:schemeClr val="accent2"/>
          </a:solidFill>
          <a:ln w="25400" algn="ctr">
            <a:solidFill>
              <a:schemeClr val="tx1"/>
            </a:solidFill>
            <a:round/>
            <a:headEnd/>
            <a:tailEnd/>
          </a:ln>
        </p:spPr>
        <p:txBody>
          <a:bodyPr/>
          <a:lstStyle/>
          <a:p>
            <a:r>
              <a:rPr lang="en-US"/>
              <a:t>ENERGY</a:t>
            </a:r>
          </a:p>
        </p:txBody>
      </p:sp>
      <p:cxnSp>
        <p:nvCxnSpPr>
          <p:cNvPr id="9230" name="Straight Arrow Connector 16"/>
          <p:cNvCxnSpPr>
            <a:cxnSpLocks noChangeShapeType="1"/>
          </p:cNvCxnSpPr>
          <p:nvPr/>
        </p:nvCxnSpPr>
        <p:spPr bwMode="auto">
          <a:xfrm>
            <a:off x="2286000" y="4038600"/>
            <a:ext cx="1371600" cy="0"/>
          </a:xfrm>
          <a:prstGeom prst="straightConnector1">
            <a:avLst/>
          </a:prstGeom>
          <a:noFill/>
          <a:ln w="25400" algn="ctr">
            <a:solidFill>
              <a:schemeClr val="tx1"/>
            </a:solidFill>
            <a:round/>
            <a:headEnd/>
            <a:tailEnd type="arrow"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31" name="TextBox 17"/>
          <p:cNvSpPr txBox="1">
            <a:spLocks noChangeArrowheads="1"/>
          </p:cNvSpPr>
          <p:nvPr/>
        </p:nvSpPr>
        <p:spPr bwMode="auto">
          <a:xfrm>
            <a:off x="2286000" y="3652838"/>
            <a:ext cx="1524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t>excitation</a:t>
            </a:r>
          </a:p>
        </p:txBody>
      </p:sp>
      <p:sp>
        <p:nvSpPr>
          <p:cNvPr id="19" name="Rectangle 18"/>
          <p:cNvSpPr/>
          <p:nvPr/>
        </p:nvSpPr>
        <p:spPr bwMode="auto">
          <a:xfrm>
            <a:off x="3810000" y="4038600"/>
            <a:ext cx="457200" cy="533400"/>
          </a:xfrm>
          <a:prstGeom prst="rect">
            <a:avLst/>
          </a:prstGeom>
          <a:noFill/>
          <a:ln w="25400" cap="flat" cmpd="sng" algn="ctr">
            <a:solidFill>
              <a:schemeClr val="accent4">
                <a:lumMod val="50000"/>
                <a:lumOff val="50000"/>
              </a:schemeClr>
            </a:solidFill>
            <a:prstDash val="solid"/>
            <a:round/>
            <a:headEnd type="none" w="med" len="med"/>
            <a:tailEnd type="none" w="med" len="med"/>
          </a:ln>
          <a:effectLst/>
          <a:extLst/>
        </p:spPr>
        <p:txBody>
          <a:bodyPr/>
          <a:lstStyle/>
          <a:p>
            <a:pPr>
              <a:defRPr/>
            </a:pPr>
            <a:endParaRPr lang="en-US" dirty="0"/>
          </a:p>
        </p:txBody>
      </p:sp>
      <p:sp>
        <p:nvSpPr>
          <p:cNvPr id="9233" name="Rectangle 19"/>
          <p:cNvSpPr>
            <a:spLocks noChangeArrowheads="1"/>
          </p:cNvSpPr>
          <p:nvPr/>
        </p:nvSpPr>
        <p:spPr bwMode="auto">
          <a:xfrm>
            <a:off x="4267200" y="3200400"/>
            <a:ext cx="457200" cy="533400"/>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34" name="Rectangle 20"/>
          <p:cNvSpPr>
            <a:spLocks noChangeArrowheads="1"/>
          </p:cNvSpPr>
          <p:nvPr/>
        </p:nvSpPr>
        <p:spPr bwMode="auto">
          <a:xfrm>
            <a:off x="4724400" y="2438400"/>
            <a:ext cx="457200" cy="533400"/>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35" name="Rectangle 21"/>
          <p:cNvSpPr>
            <a:spLocks noChangeArrowheads="1"/>
          </p:cNvSpPr>
          <p:nvPr/>
        </p:nvSpPr>
        <p:spPr bwMode="auto">
          <a:xfrm>
            <a:off x="5181600" y="2438400"/>
            <a:ext cx="457200" cy="533400"/>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36" name="Rectangle 22"/>
          <p:cNvSpPr>
            <a:spLocks noChangeArrowheads="1"/>
          </p:cNvSpPr>
          <p:nvPr/>
        </p:nvSpPr>
        <p:spPr bwMode="auto">
          <a:xfrm>
            <a:off x="5638800" y="2438400"/>
            <a:ext cx="457200" cy="533400"/>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TextBox 23"/>
          <p:cNvSpPr txBox="1"/>
          <p:nvPr/>
        </p:nvSpPr>
        <p:spPr>
          <a:xfrm>
            <a:off x="3733800" y="4114800"/>
            <a:ext cx="685800" cy="461963"/>
          </a:xfrm>
          <a:prstGeom prst="rect">
            <a:avLst/>
          </a:prstGeom>
          <a:noFill/>
        </p:spPr>
        <p:txBody>
          <a:bodyPr>
            <a:spAutoFit/>
          </a:bodyPr>
          <a:lstStyle/>
          <a:p>
            <a:pPr>
              <a:defRPr/>
            </a:pPr>
            <a:r>
              <a:rPr lang="en-US" sz="2400" b="1" dirty="0">
                <a:solidFill>
                  <a:schemeClr val="accent4">
                    <a:lumMod val="65000"/>
                    <a:lumOff val="35000"/>
                  </a:schemeClr>
                </a:solidFill>
                <a:sym typeface="Symbol"/>
              </a:rPr>
              <a:t></a:t>
            </a:r>
            <a:endParaRPr lang="en-US" sz="2400" b="1" dirty="0">
              <a:solidFill>
                <a:schemeClr val="accent4">
                  <a:lumMod val="65000"/>
                  <a:lumOff val="35000"/>
                </a:schemeClr>
              </a:solidFill>
            </a:endParaRPr>
          </a:p>
        </p:txBody>
      </p:sp>
      <p:sp>
        <p:nvSpPr>
          <p:cNvPr id="9238" name="TextBox 24"/>
          <p:cNvSpPr txBox="1">
            <a:spLocks noChangeArrowheads="1"/>
          </p:cNvSpPr>
          <p:nvPr/>
        </p:nvSpPr>
        <p:spPr bwMode="auto">
          <a:xfrm>
            <a:off x="4191000" y="3276600"/>
            <a:ext cx="68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b="1">
                <a:sym typeface="Symbol" pitchFamily="18" charset="2"/>
              </a:rPr>
              <a:t></a:t>
            </a:r>
            <a:endParaRPr lang="en-US" sz="2400" b="1"/>
          </a:p>
        </p:txBody>
      </p:sp>
      <p:sp>
        <p:nvSpPr>
          <p:cNvPr id="26" name="TextBox 25"/>
          <p:cNvSpPr txBox="1"/>
          <p:nvPr/>
        </p:nvSpPr>
        <p:spPr>
          <a:xfrm>
            <a:off x="3810000" y="4567238"/>
            <a:ext cx="685800" cy="461962"/>
          </a:xfrm>
          <a:prstGeom prst="rect">
            <a:avLst/>
          </a:prstGeom>
          <a:noFill/>
        </p:spPr>
        <p:txBody>
          <a:bodyPr>
            <a:spAutoFit/>
          </a:bodyPr>
          <a:lstStyle/>
          <a:p>
            <a:pPr>
              <a:defRPr/>
            </a:pPr>
            <a:r>
              <a:rPr lang="en-US" sz="2400" dirty="0">
                <a:solidFill>
                  <a:schemeClr val="accent4">
                    <a:lumMod val="65000"/>
                    <a:lumOff val="35000"/>
                  </a:schemeClr>
                </a:solidFill>
                <a:latin typeface="Arial" pitchFamily="34" charset="0"/>
                <a:cs typeface="Arial" pitchFamily="34" charset="0"/>
                <a:sym typeface="Symbol"/>
              </a:rPr>
              <a:t>1s</a:t>
            </a:r>
            <a:endParaRPr lang="en-US" sz="2400" dirty="0">
              <a:solidFill>
                <a:schemeClr val="accent4">
                  <a:lumMod val="65000"/>
                  <a:lumOff val="35000"/>
                </a:schemeClr>
              </a:solidFill>
              <a:latin typeface="Arial" pitchFamily="34" charset="0"/>
              <a:cs typeface="Arial" pitchFamily="34" charset="0"/>
            </a:endParaRPr>
          </a:p>
        </p:txBody>
      </p:sp>
      <p:sp>
        <p:nvSpPr>
          <p:cNvPr id="9240" name="TextBox 26"/>
          <p:cNvSpPr txBox="1">
            <a:spLocks noChangeArrowheads="1"/>
          </p:cNvSpPr>
          <p:nvPr/>
        </p:nvSpPr>
        <p:spPr bwMode="auto">
          <a:xfrm>
            <a:off x="4267200" y="3733800"/>
            <a:ext cx="68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a:latin typeface="Arial" charset="0"/>
                <a:cs typeface="Arial" charset="0"/>
                <a:sym typeface="Symbol" pitchFamily="18" charset="2"/>
              </a:rPr>
              <a:t>2s</a:t>
            </a:r>
            <a:endParaRPr lang="en-US" sz="2400">
              <a:latin typeface="Arial" charset="0"/>
              <a:cs typeface="Arial" charset="0"/>
            </a:endParaRPr>
          </a:p>
        </p:txBody>
      </p:sp>
      <p:sp>
        <p:nvSpPr>
          <p:cNvPr id="9241" name="TextBox 27"/>
          <p:cNvSpPr txBox="1">
            <a:spLocks noChangeArrowheads="1"/>
          </p:cNvSpPr>
          <p:nvPr/>
        </p:nvSpPr>
        <p:spPr bwMode="auto">
          <a:xfrm>
            <a:off x="5105400" y="2971800"/>
            <a:ext cx="68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a:latin typeface="Arial" charset="0"/>
                <a:cs typeface="Arial" charset="0"/>
                <a:sym typeface="Symbol" pitchFamily="18" charset="2"/>
              </a:rPr>
              <a:t>2p</a:t>
            </a:r>
            <a:endParaRPr lang="en-US" sz="2400">
              <a:latin typeface="Arial" charset="0"/>
              <a:cs typeface="Arial" charset="0"/>
            </a:endParaRPr>
          </a:p>
        </p:txBody>
      </p:sp>
      <p:sp>
        <p:nvSpPr>
          <p:cNvPr id="9242" name="TextBox 28"/>
          <p:cNvSpPr txBox="1">
            <a:spLocks noChangeArrowheads="1"/>
          </p:cNvSpPr>
          <p:nvPr/>
        </p:nvSpPr>
        <p:spPr bwMode="auto">
          <a:xfrm>
            <a:off x="4648200" y="2514600"/>
            <a:ext cx="68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b="1">
                <a:sym typeface="Symbol" pitchFamily="18" charset="2"/>
              </a:rPr>
              <a:t></a:t>
            </a:r>
            <a:endParaRPr lang="en-US" sz="2400" b="1"/>
          </a:p>
        </p:txBody>
      </p:sp>
      <p:cxnSp>
        <p:nvCxnSpPr>
          <p:cNvPr id="9243" name="Straight Arrow Connector 29"/>
          <p:cNvCxnSpPr>
            <a:cxnSpLocks noChangeShapeType="1"/>
          </p:cNvCxnSpPr>
          <p:nvPr/>
        </p:nvCxnSpPr>
        <p:spPr bwMode="auto">
          <a:xfrm>
            <a:off x="5638800" y="4038600"/>
            <a:ext cx="1371600" cy="0"/>
          </a:xfrm>
          <a:prstGeom prst="straightConnector1">
            <a:avLst/>
          </a:prstGeom>
          <a:noFill/>
          <a:ln w="25400" algn="ctr">
            <a:solidFill>
              <a:schemeClr val="tx1"/>
            </a:solidFill>
            <a:round/>
            <a:headEnd/>
            <a:tailEnd type="arrow"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44" name="TextBox 30"/>
          <p:cNvSpPr txBox="1">
            <a:spLocks noChangeArrowheads="1"/>
          </p:cNvSpPr>
          <p:nvPr/>
        </p:nvSpPr>
        <p:spPr bwMode="auto">
          <a:xfrm>
            <a:off x="5410200" y="3652838"/>
            <a:ext cx="1676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t>hybridization</a:t>
            </a:r>
          </a:p>
        </p:txBody>
      </p:sp>
      <p:sp>
        <p:nvSpPr>
          <p:cNvPr id="9245" name="Rectangle 31"/>
          <p:cNvSpPr>
            <a:spLocks noChangeArrowheads="1"/>
          </p:cNvSpPr>
          <p:nvPr/>
        </p:nvSpPr>
        <p:spPr bwMode="auto">
          <a:xfrm>
            <a:off x="7086600" y="2890838"/>
            <a:ext cx="457200" cy="533400"/>
          </a:xfrm>
          <a:prstGeom prst="rect">
            <a:avLst/>
          </a:prstGeom>
          <a:noFill/>
          <a:ln w="254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46" name="Rectangle 32"/>
          <p:cNvSpPr>
            <a:spLocks noChangeArrowheads="1"/>
          </p:cNvSpPr>
          <p:nvPr/>
        </p:nvSpPr>
        <p:spPr bwMode="auto">
          <a:xfrm>
            <a:off x="7543800" y="2890838"/>
            <a:ext cx="457200" cy="533400"/>
          </a:xfrm>
          <a:prstGeom prst="rect">
            <a:avLst/>
          </a:prstGeom>
          <a:noFill/>
          <a:ln w="254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47" name="Rectangle 33"/>
          <p:cNvSpPr>
            <a:spLocks noChangeArrowheads="1"/>
          </p:cNvSpPr>
          <p:nvPr/>
        </p:nvSpPr>
        <p:spPr bwMode="auto">
          <a:xfrm>
            <a:off x="8153400" y="2438400"/>
            <a:ext cx="457200" cy="533400"/>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48" name="TextBox 34"/>
          <p:cNvSpPr txBox="1">
            <a:spLocks noChangeArrowheads="1"/>
          </p:cNvSpPr>
          <p:nvPr/>
        </p:nvSpPr>
        <p:spPr bwMode="auto">
          <a:xfrm>
            <a:off x="7010400" y="2967038"/>
            <a:ext cx="685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b="1">
                <a:sym typeface="Symbol" pitchFamily="18" charset="2"/>
              </a:rPr>
              <a:t></a:t>
            </a:r>
            <a:endParaRPr lang="en-US" sz="2400" b="1"/>
          </a:p>
        </p:txBody>
      </p:sp>
      <p:sp>
        <p:nvSpPr>
          <p:cNvPr id="9249" name="Rectangle 35"/>
          <p:cNvSpPr>
            <a:spLocks noChangeArrowheads="1"/>
          </p:cNvSpPr>
          <p:nvPr/>
        </p:nvSpPr>
        <p:spPr bwMode="auto">
          <a:xfrm>
            <a:off x="8610600" y="2438400"/>
            <a:ext cx="457200" cy="538163"/>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50" name="TextBox 36"/>
          <p:cNvSpPr txBox="1">
            <a:spLocks noChangeArrowheads="1"/>
          </p:cNvSpPr>
          <p:nvPr/>
        </p:nvSpPr>
        <p:spPr bwMode="auto">
          <a:xfrm>
            <a:off x="7467600" y="2967038"/>
            <a:ext cx="685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b="1">
                <a:sym typeface="Symbol" pitchFamily="18" charset="2"/>
              </a:rPr>
              <a:t></a:t>
            </a:r>
            <a:endParaRPr lang="en-US" sz="2400" b="1"/>
          </a:p>
        </p:txBody>
      </p:sp>
      <p:sp>
        <p:nvSpPr>
          <p:cNvPr id="9251" name="TextBox 37"/>
          <p:cNvSpPr txBox="1">
            <a:spLocks noChangeArrowheads="1"/>
          </p:cNvSpPr>
          <p:nvPr/>
        </p:nvSpPr>
        <p:spPr bwMode="auto">
          <a:xfrm>
            <a:off x="6477000" y="3276600"/>
            <a:ext cx="20574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n-US" sz="2400">
                <a:solidFill>
                  <a:srgbClr val="C00000"/>
                </a:solidFill>
                <a:latin typeface="Arial" charset="0"/>
                <a:cs typeface="Arial" charset="0"/>
                <a:sym typeface="Symbol" pitchFamily="18" charset="2"/>
              </a:rPr>
              <a:t>two</a:t>
            </a:r>
            <a:r>
              <a:rPr lang="en-US" sz="4000" b="1">
                <a:solidFill>
                  <a:srgbClr val="C00000"/>
                </a:solidFill>
                <a:latin typeface="Arial" charset="0"/>
                <a:cs typeface="Arial" charset="0"/>
                <a:sym typeface="Symbol" pitchFamily="18" charset="2"/>
              </a:rPr>
              <a:t> </a:t>
            </a:r>
          </a:p>
          <a:p>
            <a:pPr algn="ctr"/>
            <a:r>
              <a:rPr lang="en-US" sz="4000" b="1">
                <a:solidFill>
                  <a:srgbClr val="C00000"/>
                </a:solidFill>
                <a:latin typeface="Arial" charset="0"/>
                <a:cs typeface="Arial" charset="0"/>
                <a:sym typeface="Symbol" pitchFamily="18" charset="2"/>
              </a:rPr>
              <a:t>sp</a:t>
            </a:r>
            <a:r>
              <a:rPr lang="en-US" sz="2400">
                <a:solidFill>
                  <a:srgbClr val="C00000"/>
                </a:solidFill>
                <a:latin typeface="Arial" charset="0"/>
                <a:cs typeface="Arial" charset="0"/>
                <a:sym typeface="Symbol" pitchFamily="18" charset="2"/>
              </a:rPr>
              <a:t> </a:t>
            </a:r>
          </a:p>
          <a:p>
            <a:pPr algn="ctr"/>
            <a:r>
              <a:rPr lang="en-US" sz="2400">
                <a:solidFill>
                  <a:srgbClr val="C00000"/>
                </a:solidFill>
                <a:latin typeface="Arial" charset="0"/>
                <a:cs typeface="Arial" charset="0"/>
                <a:sym typeface="Symbol" pitchFamily="18" charset="2"/>
              </a:rPr>
              <a:t>hybrid orbitals</a:t>
            </a:r>
            <a:endParaRPr lang="en-US" sz="2400">
              <a:solidFill>
                <a:srgbClr val="C00000"/>
              </a:solidFill>
              <a:latin typeface="Arial" charset="0"/>
              <a:cs typeface="Arial" charset="0"/>
            </a:endParaRPr>
          </a:p>
        </p:txBody>
      </p:sp>
      <p:sp>
        <p:nvSpPr>
          <p:cNvPr id="9252" name="Text Box 4"/>
          <p:cNvSpPr txBox="1">
            <a:spLocks noChangeArrowheads="1"/>
          </p:cNvSpPr>
          <p:nvPr/>
        </p:nvSpPr>
        <p:spPr bwMode="auto">
          <a:xfrm>
            <a:off x="5791200" y="457200"/>
            <a:ext cx="2819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4400">
                <a:latin typeface="Berlin Sans FB" pitchFamily="34" charset="0"/>
              </a:rPr>
              <a:t>F – Be - F</a:t>
            </a:r>
          </a:p>
        </p:txBody>
      </p:sp>
      <p:sp>
        <p:nvSpPr>
          <p:cNvPr id="9253" name="TextBox 39"/>
          <p:cNvSpPr txBox="1">
            <a:spLocks noChangeArrowheads="1"/>
          </p:cNvSpPr>
          <p:nvPr/>
        </p:nvSpPr>
        <p:spPr bwMode="auto">
          <a:xfrm>
            <a:off x="2971800" y="293688"/>
            <a:ext cx="16002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3200"/>
              <a:t>Be</a:t>
            </a:r>
            <a:br>
              <a:rPr lang="en-US" sz="3200"/>
            </a:br>
            <a:r>
              <a:rPr lang="en-US" sz="3200"/>
              <a:t>1s</a:t>
            </a:r>
            <a:r>
              <a:rPr lang="en-US" sz="3200" baseline="30000"/>
              <a:t>2</a:t>
            </a:r>
            <a:r>
              <a:rPr lang="en-US" sz="3200"/>
              <a:t>2s</a:t>
            </a:r>
            <a:r>
              <a:rPr lang="en-US" sz="3200" baseline="30000"/>
              <a:t>2</a:t>
            </a:r>
          </a:p>
        </p:txBody>
      </p:sp>
      <p:sp>
        <p:nvSpPr>
          <p:cNvPr id="9254" name="Oval 40"/>
          <p:cNvSpPr>
            <a:spLocks noChangeArrowheads="1"/>
          </p:cNvSpPr>
          <p:nvPr/>
        </p:nvSpPr>
        <p:spPr bwMode="auto">
          <a:xfrm>
            <a:off x="5943600" y="457200"/>
            <a:ext cx="76200" cy="762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55" name="Oval 41"/>
          <p:cNvSpPr>
            <a:spLocks noChangeArrowheads="1"/>
          </p:cNvSpPr>
          <p:nvPr/>
        </p:nvSpPr>
        <p:spPr bwMode="auto">
          <a:xfrm>
            <a:off x="6096000" y="457200"/>
            <a:ext cx="76200" cy="762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56" name="Oval 42"/>
          <p:cNvSpPr>
            <a:spLocks noChangeArrowheads="1"/>
          </p:cNvSpPr>
          <p:nvPr/>
        </p:nvSpPr>
        <p:spPr bwMode="auto">
          <a:xfrm>
            <a:off x="5943600" y="1143000"/>
            <a:ext cx="76200" cy="762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57" name="Oval 43"/>
          <p:cNvSpPr>
            <a:spLocks noChangeArrowheads="1"/>
          </p:cNvSpPr>
          <p:nvPr/>
        </p:nvSpPr>
        <p:spPr bwMode="auto">
          <a:xfrm>
            <a:off x="6096000" y="1143000"/>
            <a:ext cx="76200" cy="762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58" name="Oval 44"/>
          <p:cNvSpPr>
            <a:spLocks noChangeArrowheads="1"/>
          </p:cNvSpPr>
          <p:nvPr/>
        </p:nvSpPr>
        <p:spPr bwMode="auto">
          <a:xfrm>
            <a:off x="7924800" y="457200"/>
            <a:ext cx="76200" cy="762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59" name="Oval 45"/>
          <p:cNvSpPr>
            <a:spLocks noChangeArrowheads="1"/>
          </p:cNvSpPr>
          <p:nvPr/>
        </p:nvSpPr>
        <p:spPr bwMode="auto">
          <a:xfrm>
            <a:off x="8077200" y="457200"/>
            <a:ext cx="76200" cy="762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60" name="Oval 46"/>
          <p:cNvSpPr>
            <a:spLocks noChangeArrowheads="1"/>
          </p:cNvSpPr>
          <p:nvPr/>
        </p:nvSpPr>
        <p:spPr bwMode="auto">
          <a:xfrm>
            <a:off x="7924800" y="1143000"/>
            <a:ext cx="76200" cy="762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61" name="Oval 47"/>
          <p:cNvSpPr>
            <a:spLocks noChangeArrowheads="1"/>
          </p:cNvSpPr>
          <p:nvPr/>
        </p:nvSpPr>
        <p:spPr bwMode="auto">
          <a:xfrm>
            <a:off x="8077200" y="1143000"/>
            <a:ext cx="76200" cy="762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62" name="Oval 48"/>
          <p:cNvSpPr>
            <a:spLocks noChangeArrowheads="1"/>
          </p:cNvSpPr>
          <p:nvPr/>
        </p:nvSpPr>
        <p:spPr bwMode="auto">
          <a:xfrm>
            <a:off x="5715000" y="914400"/>
            <a:ext cx="76200" cy="762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63" name="Oval 49"/>
          <p:cNvSpPr>
            <a:spLocks noChangeArrowheads="1"/>
          </p:cNvSpPr>
          <p:nvPr/>
        </p:nvSpPr>
        <p:spPr bwMode="auto">
          <a:xfrm>
            <a:off x="5715000" y="762000"/>
            <a:ext cx="76200" cy="762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64" name="Oval 50"/>
          <p:cNvSpPr>
            <a:spLocks noChangeArrowheads="1"/>
          </p:cNvSpPr>
          <p:nvPr/>
        </p:nvSpPr>
        <p:spPr bwMode="auto">
          <a:xfrm>
            <a:off x="8229600" y="914400"/>
            <a:ext cx="76200" cy="762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65" name="Oval 51"/>
          <p:cNvSpPr>
            <a:spLocks noChangeArrowheads="1"/>
          </p:cNvSpPr>
          <p:nvPr/>
        </p:nvSpPr>
        <p:spPr bwMode="auto">
          <a:xfrm>
            <a:off x="8229600" y="762000"/>
            <a:ext cx="76200" cy="762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66" name="TextBox 52"/>
          <p:cNvSpPr txBox="1">
            <a:spLocks noChangeArrowheads="1"/>
          </p:cNvSpPr>
          <p:nvPr/>
        </p:nvSpPr>
        <p:spPr bwMode="auto">
          <a:xfrm>
            <a:off x="8382000" y="2967038"/>
            <a:ext cx="685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a:latin typeface="Arial" charset="0"/>
                <a:cs typeface="Arial" charset="0"/>
                <a:sym typeface="Symbol" pitchFamily="18" charset="2"/>
              </a:rPr>
              <a:t>2p</a:t>
            </a:r>
            <a:endParaRPr lang="en-US" sz="2400">
              <a:latin typeface="Arial" charset="0"/>
              <a:cs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8"/>
          <p:cNvSpPr>
            <a:spLocks noGrp="1"/>
          </p:cNvSpPr>
          <p:nvPr>
            <p:ph type="title"/>
          </p:nvPr>
        </p:nvSpPr>
        <p:spPr/>
        <p:txBody>
          <a:bodyPr/>
          <a:lstStyle/>
          <a:p>
            <a:r>
              <a:rPr lang="en-US" b="1" smtClean="0"/>
              <a:t>BeF</a:t>
            </a:r>
            <a:r>
              <a:rPr lang="en-US" b="1" baseline="-25000" smtClean="0"/>
              <a:t>2</a:t>
            </a:r>
            <a:r>
              <a:rPr lang="en-US" b="1" smtClean="0"/>
              <a:t> </a:t>
            </a:r>
            <a:r>
              <a:rPr lang="en-US" b="1" smtClean="0">
                <a:sym typeface="Symbol" pitchFamily="18" charset="2"/>
              </a:rPr>
              <a:t> </a:t>
            </a:r>
            <a:r>
              <a:rPr lang="en-US" b="1" smtClean="0">
                <a:solidFill>
                  <a:srgbClr val="C00000"/>
                </a:solidFill>
              </a:rPr>
              <a:t>sp hybridization</a:t>
            </a:r>
            <a:endParaRPr lang="en-US" smtClean="0"/>
          </a:p>
        </p:txBody>
      </p:sp>
      <p:pic>
        <p:nvPicPr>
          <p:cNvPr id="10243" name="Picture 1027" descr="s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765675"/>
            <a:ext cx="7315200"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1029" descr="BeF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600200"/>
            <a:ext cx="7315200"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8"/>
          <p:cNvSpPr>
            <a:spLocks noGrp="1"/>
          </p:cNvSpPr>
          <p:nvPr>
            <p:ph type="title"/>
          </p:nvPr>
        </p:nvSpPr>
        <p:spPr/>
        <p:txBody>
          <a:bodyPr/>
          <a:lstStyle/>
          <a:p>
            <a:r>
              <a:rPr lang="en-US" b="1" smtClean="0">
                <a:solidFill>
                  <a:srgbClr val="C00000"/>
                </a:solidFill>
              </a:rPr>
              <a:t>sp hybrid orbitals</a:t>
            </a:r>
            <a:endParaRPr lang="en-US" smtClean="0"/>
          </a:p>
        </p:txBody>
      </p:sp>
      <p:pic>
        <p:nvPicPr>
          <p:cNvPr id="11267" name="Picture 3" descr="f09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784475"/>
            <a:ext cx="89154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Leve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version>
  <revision id="1.0.37047.0"/>
</version>
</file>

<file path=customXml/itemProps1.xml><?xml version="1.0" encoding="utf-8"?>
<ds:datastoreItem xmlns:ds="http://schemas.openxmlformats.org/officeDocument/2006/customXml" ds:itemID="{FE106F4A-B923-4C84-8EED-1B31528A8A29}">
  <ds:schemaRefs/>
</ds:datastoreItem>
</file>

<file path=docProps/app.xml><?xml version="1.0" encoding="utf-8"?>
<Properties xmlns="http://schemas.openxmlformats.org/officeDocument/2006/extended-properties" xmlns:vt="http://schemas.openxmlformats.org/officeDocument/2006/docPropsVTypes">
  <Template>Level</Template>
  <TotalTime>8878</TotalTime>
  <Words>1444</Words>
  <Application>Microsoft Office PowerPoint</Application>
  <PresentationFormat>On-screen Show (4:3)</PresentationFormat>
  <Paragraphs>378</Paragraphs>
  <Slides>54</Slides>
  <Notes>3</Notes>
  <HiddenSlides>0</HiddenSlides>
  <MMClips>1</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Level</vt:lpstr>
      <vt:lpstr>Unit 04: BONDING</vt:lpstr>
      <vt:lpstr>PART 3: Hybridization &amp;  Delocalization of Electrons</vt:lpstr>
      <vt:lpstr>Hybridization </vt:lpstr>
      <vt:lpstr>BeF2</vt:lpstr>
      <vt:lpstr>BeF2</vt:lpstr>
      <vt:lpstr>BeF2</vt:lpstr>
      <vt:lpstr>BeF2</vt:lpstr>
      <vt:lpstr>BeF2  sp hybridization</vt:lpstr>
      <vt:lpstr>sp hybrid orbitals</vt:lpstr>
      <vt:lpstr>BF3</vt:lpstr>
      <vt:lpstr>BF3  sp2 hybridization</vt:lpstr>
      <vt:lpstr>sp2 hybrid orbitals</vt:lpstr>
      <vt:lpstr>CH4</vt:lpstr>
      <vt:lpstr>PowerPoint Presentation</vt:lpstr>
      <vt:lpstr>CH4  sp3 hybridization</vt:lpstr>
      <vt:lpstr>sp3 hybrid orbitals</vt:lpstr>
      <vt:lpstr>sp3 hybrid orbitals</vt:lpstr>
      <vt:lpstr>H2O</vt:lpstr>
      <vt:lpstr>PowerPoint Presentation</vt:lpstr>
      <vt:lpstr>What about hybridization involving d orbitals?</vt:lpstr>
      <vt:lpstr>PF5</vt:lpstr>
      <vt:lpstr>PowerPoint Presentation</vt:lpstr>
      <vt:lpstr>NH3</vt:lpstr>
      <vt:lpstr>PowerPoint Presentation</vt:lpstr>
      <vt:lpstr>PowerPoint Presentation</vt:lpstr>
      <vt:lpstr>PowerPoint Presentation</vt:lpstr>
      <vt:lpstr> and  bonds</vt:lpstr>
      <vt:lpstr> and  bonds</vt:lpstr>
      <vt:lpstr> and  bonds</vt:lpstr>
      <vt:lpstr> bonds</vt:lpstr>
      <vt:lpstr> bonds</vt:lpstr>
      <vt:lpstr>Remember – π bonds are unhybridized</vt:lpstr>
      <vt:lpstr>Bond Strength</vt:lpstr>
      <vt:lpstr> and  bonds</vt:lpstr>
      <vt:lpstr>PowerPoint Presentation</vt:lpstr>
      <vt:lpstr>PowerPoint Presentation</vt:lpstr>
      <vt:lpstr>Delocalized Electrons</vt:lpstr>
      <vt:lpstr>Example: Benzene</vt:lpstr>
      <vt:lpstr>Delocalization of Electrons</vt:lpstr>
      <vt:lpstr>Example: ozone (O3)</vt:lpstr>
      <vt:lpstr>Example: ozone (O3)</vt:lpstr>
      <vt:lpstr>Example: ozone (O3)</vt:lpstr>
      <vt:lpstr>PowerPoint Presentation</vt:lpstr>
      <vt:lpstr>PowerPoint Presentation</vt:lpstr>
      <vt:lpstr>PowerPoint Presentation</vt:lpstr>
      <vt:lpstr>Formal Charge</vt:lpstr>
      <vt:lpstr>PowerPoint Presentation</vt:lpstr>
      <vt:lpstr>Rules Governing Formal Charge</vt:lpstr>
      <vt:lpstr>Example: CO2</vt:lpstr>
      <vt:lpstr>Example: NCO-</vt:lpstr>
      <vt:lpstr>Example: NCO-</vt:lpstr>
      <vt:lpstr>Example: NCO-</vt:lpstr>
      <vt:lpstr>Example: NCO-</vt:lpstr>
      <vt:lpstr>Example: NCO-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Liquids and Solids</dc:title>
  <dc:creator>Debbie Y. Dogancay</dc:creator>
  <cp:lastModifiedBy>Dogancay, Deborah</cp:lastModifiedBy>
  <cp:revision>88</cp:revision>
  <dcterms:created xsi:type="dcterms:W3CDTF">2008-01-15T08:08:26Z</dcterms:created>
  <dcterms:modified xsi:type="dcterms:W3CDTF">2011-10-24T18:13:02Z</dcterms:modified>
</cp:coreProperties>
</file>