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68"/>
  </p:notesMasterIdLst>
  <p:sldIdLst>
    <p:sldId id="256" r:id="rId2"/>
    <p:sldId id="367" r:id="rId3"/>
    <p:sldId id="257" r:id="rId4"/>
    <p:sldId id="266" r:id="rId5"/>
    <p:sldId id="267" r:id="rId6"/>
    <p:sldId id="277" r:id="rId7"/>
    <p:sldId id="278" r:id="rId8"/>
    <p:sldId id="268" r:id="rId9"/>
    <p:sldId id="269" r:id="rId10"/>
    <p:sldId id="270" r:id="rId11"/>
    <p:sldId id="271" r:id="rId12"/>
    <p:sldId id="272" r:id="rId13"/>
    <p:sldId id="273" r:id="rId14"/>
    <p:sldId id="274" r:id="rId15"/>
    <p:sldId id="368" r:id="rId16"/>
    <p:sldId id="275" r:id="rId17"/>
    <p:sldId id="279" r:id="rId18"/>
    <p:sldId id="280" r:id="rId19"/>
    <p:sldId id="281" r:id="rId20"/>
    <p:sldId id="282" r:id="rId21"/>
    <p:sldId id="291" r:id="rId22"/>
    <p:sldId id="283" r:id="rId23"/>
    <p:sldId id="284" r:id="rId24"/>
    <p:sldId id="285" r:id="rId25"/>
    <p:sldId id="286" r:id="rId26"/>
    <p:sldId id="287" r:id="rId27"/>
    <p:sldId id="288" r:id="rId28"/>
    <p:sldId id="289" r:id="rId29"/>
    <p:sldId id="292" r:id="rId30"/>
    <p:sldId id="293" r:id="rId31"/>
    <p:sldId id="294" r:id="rId32"/>
    <p:sldId id="295" r:id="rId33"/>
    <p:sldId id="296" r:id="rId34"/>
    <p:sldId id="297" r:id="rId35"/>
    <p:sldId id="298" r:id="rId36"/>
    <p:sldId id="299" r:id="rId37"/>
    <p:sldId id="300" r:id="rId38"/>
    <p:sldId id="301" r:id="rId39"/>
    <p:sldId id="302" r:id="rId40"/>
    <p:sldId id="276" r:id="rId41"/>
    <p:sldId id="303" r:id="rId42"/>
    <p:sldId id="304" r:id="rId43"/>
    <p:sldId id="305" r:id="rId44"/>
    <p:sldId id="306" r:id="rId45"/>
    <p:sldId id="307" r:id="rId46"/>
    <p:sldId id="308" r:id="rId47"/>
    <p:sldId id="309" r:id="rId48"/>
    <p:sldId id="310" r:id="rId49"/>
    <p:sldId id="311" r:id="rId50"/>
    <p:sldId id="332" r:id="rId51"/>
    <p:sldId id="312" r:id="rId52"/>
    <p:sldId id="313" r:id="rId53"/>
    <p:sldId id="317" r:id="rId54"/>
    <p:sldId id="314" r:id="rId55"/>
    <p:sldId id="315" r:id="rId56"/>
    <p:sldId id="316" r:id="rId57"/>
    <p:sldId id="321" r:id="rId58"/>
    <p:sldId id="318" r:id="rId59"/>
    <p:sldId id="319" r:id="rId60"/>
    <p:sldId id="320" r:id="rId61"/>
    <p:sldId id="325" r:id="rId62"/>
    <p:sldId id="326" r:id="rId63"/>
    <p:sldId id="329" r:id="rId64"/>
    <p:sldId id="330" r:id="rId65"/>
    <p:sldId id="331" r:id="rId66"/>
    <p:sldId id="322" r:id="rId6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333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333" autoAdjust="0"/>
  </p:normalViewPr>
  <p:slideViewPr>
    <p:cSldViewPr>
      <p:cViewPr varScale="1">
        <p:scale>
          <a:sx n="76" d="100"/>
          <a:sy n="76" d="100"/>
        </p:scale>
        <p:origin x="-97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7066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50CB86D1-58E9-4D92-9433-343B506A2654}" type="slidenum">
              <a:rPr lang="en-US"/>
              <a:pPr>
                <a:defRPr/>
              </a:pPr>
              <a:t>‹#›</a:t>
            </a:fld>
            <a:endParaRPr lang="en-US"/>
          </a:p>
        </p:txBody>
      </p:sp>
    </p:spTree>
    <p:extLst>
      <p:ext uri="{BB962C8B-B14F-4D97-AF65-F5344CB8AC3E}">
        <p14:creationId xmlns:p14="http://schemas.microsoft.com/office/powerpoint/2010/main" val="27293016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447D2B2-2587-43A3-8F69-5F90AA903526}" type="slidenum">
              <a:rPr lang="en-US" smtClean="0">
                <a:latin typeface="Arial" charset="0"/>
              </a:rPr>
              <a:pPr/>
              <a:t>1</a:t>
            </a:fld>
            <a:endParaRPr lang="en-US" smtClean="0">
              <a:latin typeface="Arial" charset="0"/>
            </a:endParaRPr>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FCBCA10-D5E0-43F7-859A-E4BE747C79F0}" type="slidenum">
              <a:rPr lang="en-US" smtClean="0">
                <a:latin typeface="Arial" charset="0"/>
              </a:rPr>
              <a:pPr/>
              <a:t>11</a:t>
            </a:fld>
            <a:endParaRPr lang="en-US" smtClean="0">
              <a:latin typeface="Arial" charset="0"/>
            </a:endParaRPr>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58C294B7-5ED1-4BC3-A301-8BBD8BA24C48}" type="slidenum">
              <a:rPr lang="en-US" smtClean="0">
                <a:latin typeface="Arial" charset="0"/>
              </a:rPr>
              <a:pPr/>
              <a:t>12</a:t>
            </a:fld>
            <a:endParaRPr lang="en-US" smtClean="0">
              <a:latin typeface="Arial" charset="0"/>
            </a:endParaRPr>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1C75D5B-19BA-4B6B-B611-853EE91CBBC8}" type="slidenum">
              <a:rPr lang="en-US" smtClean="0">
                <a:latin typeface="Arial" charset="0"/>
              </a:rPr>
              <a:pPr/>
              <a:t>13</a:t>
            </a:fld>
            <a:endParaRPr lang="en-US" smtClean="0">
              <a:latin typeface="Arial" charset="0"/>
            </a:endParaRPr>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5695105C-5C7B-4C31-8FB5-677AAD50B8E4}" type="slidenum">
              <a:rPr lang="en-US" smtClean="0">
                <a:latin typeface="Arial" charset="0"/>
              </a:rPr>
              <a:pPr/>
              <a:t>14</a:t>
            </a:fld>
            <a:endParaRPr lang="en-US" smtClean="0">
              <a:latin typeface="Arial" charset="0"/>
            </a:endParaRPr>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9571E16-5F7A-4D75-A4E3-7E537E7CA184}" type="slidenum">
              <a:rPr lang="en-US" smtClean="0">
                <a:solidFill>
                  <a:srgbClr val="000000"/>
                </a:solidFill>
                <a:latin typeface="Arial" charset="0"/>
              </a:rPr>
              <a:pPr/>
              <a:t>15</a:t>
            </a:fld>
            <a:endParaRPr lang="en-US" smtClean="0">
              <a:solidFill>
                <a:srgbClr val="000000"/>
              </a:solidFill>
              <a:latin typeface="Arial" charset="0"/>
            </a:endParaRPr>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CC1C27C-F324-4DF9-94C8-D99839615789}" type="slidenum">
              <a:rPr lang="en-US" smtClean="0">
                <a:latin typeface="Arial" charset="0"/>
              </a:rPr>
              <a:pPr/>
              <a:t>16</a:t>
            </a:fld>
            <a:endParaRPr lang="en-US" smtClean="0">
              <a:latin typeface="Arial" charset="0"/>
            </a:endParaRPr>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01EE8B1-FFF2-41F6-9A33-3D2CEB522090}" type="slidenum">
              <a:rPr lang="en-US" smtClean="0">
                <a:latin typeface="Arial" charset="0"/>
              </a:rPr>
              <a:pPr/>
              <a:t>17</a:t>
            </a:fld>
            <a:endParaRPr lang="en-US" smtClean="0">
              <a:latin typeface="Arial" charset="0"/>
            </a:endParaRPr>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64B4D5D8-9F07-4723-A3EA-952CE27A9CD1}" type="slidenum">
              <a:rPr lang="en-US" smtClean="0">
                <a:latin typeface="Arial" charset="0"/>
              </a:rPr>
              <a:pPr/>
              <a:t>18</a:t>
            </a:fld>
            <a:endParaRPr lang="en-US" smtClean="0">
              <a:latin typeface="Arial" charset="0"/>
            </a:endParaRPr>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5E245586-D475-4742-B2D3-9D65747DB8C2}" type="slidenum">
              <a:rPr lang="en-US" smtClean="0">
                <a:latin typeface="Arial" charset="0"/>
              </a:rPr>
              <a:pPr/>
              <a:t>19</a:t>
            </a:fld>
            <a:endParaRPr lang="en-US" smtClean="0">
              <a:latin typeface="Arial" charset="0"/>
            </a:endParaRPr>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411258A-A4E0-48A3-90DA-5C41F34B2030}" type="slidenum">
              <a:rPr lang="en-US" smtClean="0">
                <a:latin typeface="Arial" charset="0"/>
              </a:rPr>
              <a:pPr/>
              <a:t>20</a:t>
            </a:fld>
            <a:endParaRPr lang="en-US" smtClean="0">
              <a:latin typeface="Arial" charset="0"/>
            </a:endParaRPr>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3C03180-531C-488F-9967-8B1AE55B31DC}" type="slidenum">
              <a:rPr lang="en-US" smtClean="0">
                <a:latin typeface="Arial" charset="0"/>
              </a:rPr>
              <a:pPr/>
              <a:t>3</a:t>
            </a:fld>
            <a:endParaRPr lang="en-US" smtClean="0">
              <a:latin typeface="Arial" charset="0"/>
            </a:endParaRPr>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E7B60636-B901-4CF8-A435-B9E6DC7FF7CA}" type="slidenum">
              <a:rPr lang="en-US" smtClean="0">
                <a:latin typeface="Arial" charset="0"/>
              </a:rPr>
              <a:pPr/>
              <a:t>21</a:t>
            </a:fld>
            <a:endParaRPr lang="en-US" smtClean="0">
              <a:latin typeface="Arial" charset="0"/>
            </a:endParaRPr>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3AAB7DF-3918-4997-885A-1A9A12B02DC5}" type="slidenum">
              <a:rPr lang="en-US" smtClean="0">
                <a:latin typeface="Arial" charset="0"/>
              </a:rPr>
              <a:pPr/>
              <a:t>22</a:t>
            </a:fld>
            <a:endParaRPr lang="en-US" smtClean="0">
              <a:latin typeface="Arial" charset="0"/>
            </a:endParaRPr>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8FB7CBE-2656-4184-B5EA-E36BD958D37D}" type="slidenum">
              <a:rPr lang="en-US" smtClean="0">
                <a:latin typeface="Arial" charset="0"/>
              </a:rPr>
              <a:pPr/>
              <a:t>23</a:t>
            </a:fld>
            <a:endParaRPr lang="en-US" smtClean="0">
              <a:latin typeface="Arial" charset="0"/>
            </a:endParaRPr>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48C3BB9-8C73-482C-99EB-35B790A5CD80}" type="slidenum">
              <a:rPr lang="en-US" smtClean="0">
                <a:latin typeface="Arial" charset="0"/>
              </a:rPr>
              <a:pPr/>
              <a:t>24</a:t>
            </a:fld>
            <a:endParaRPr lang="en-US" smtClean="0">
              <a:latin typeface="Arial" charset="0"/>
            </a:endParaRPr>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1ABD9B5-E968-4B3A-B757-C4A9A85DDC7C}" type="slidenum">
              <a:rPr lang="en-US" smtClean="0">
                <a:latin typeface="Arial" charset="0"/>
              </a:rPr>
              <a:pPr/>
              <a:t>25</a:t>
            </a:fld>
            <a:endParaRPr lang="en-US" smtClean="0">
              <a:latin typeface="Arial" charset="0"/>
            </a:endParaRPr>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038508D8-AF8E-415B-BDB6-E3886378E63C}" type="slidenum">
              <a:rPr lang="en-US" smtClean="0">
                <a:latin typeface="Arial" charset="0"/>
              </a:rPr>
              <a:pPr/>
              <a:t>26</a:t>
            </a:fld>
            <a:endParaRPr lang="en-US" smtClean="0">
              <a:latin typeface="Arial" charset="0"/>
            </a:endParaRPr>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E497C15-A616-4F33-A94A-2983C88A63F8}" type="slidenum">
              <a:rPr lang="en-US" smtClean="0">
                <a:latin typeface="Arial" charset="0"/>
              </a:rPr>
              <a:pPr/>
              <a:t>27</a:t>
            </a:fld>
            <a:endParaRPr lang="en-US" smtClean="0">
              <a:latin typeface="Arial" charset="0"/>
            </a:endParaRPr>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23A081C3-7F38-4BE2-9647-EAC7D205A50A}" type="slidenum">
              <a:rPr lang="en-US" smtClean="0">
                <a:latin typeface="Arial" charset="0"/>
              </a:rPr>
              <a:pPr/>
              <a:t>28</a:t>
            </a:fld>
            <a:endParaRPr lang="en-US" smtClean="0">
              <a:latin typeface="Arial" charset="0"/>
            </a:endParaRPr>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E602C56-01A6-4ADA-9C50-94B9BE35B1FA}" type="slidenum">
              <a:rPr lang="en-US" smtClean="0">
                <a:latin typeface="Arial" charset="0"/>
              </a:rPr>
              <a:pPr/>
              <a:t>29</a:t>
            </a:fld>
            <a:endParaRPr lang="en-US" smtClean="0">
              <a:latin typeface="Arial" charset="0"/>
            </a:endParaRPr>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56D945F-AA70-48C3-9840-C0C24B82F1D4}" type="slidenum">
              <a:rPr lang="en-US" smtClean="0">
                <a:latin typeface="Arial" charset="0"/>
              </a:rPr>
              <a:pPr/>
              <a:t>30</a:t>
            </a:fld>
            <a:endParaRPr lang="en-US" smtClean="0">
              <a:latin typeface="Arial" charset="0"/>
            </a:endParaRPr>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0481FD55-C8FB-4F5C-8B34-0FB36E9220CA}" type="slidenum">
              <a:rPr lang="en-US" smtClean="0">
                <a:latin typeface="Arial" charset="0"/>
              </a:rPr>
              <a:pPr/>
              <a:t>4</a:t>
            </a:fld>
            <a:endParaRPr lang="en-US" smtClean="0">
              <a:latin typeface="Arial" charset="0"/>
            </a:endParaRPr>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B378E749-8CBE-47A3-830F-8A5158DCCB5A}" type="slidenum">
              <a:rPr lang="en-US" smtClean="0">
                <a:latin typeface="Arial" charset="0"/>
              </a:rPr>
              <a:pPr/>
              <a:t>31</a:t>
            </a:fld>
            <a:endParaRPr lang="en-US" smtClean="0">
              <a:latin typeface="Arial" charset="0"/>
            </a:endParaRPr>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A4D049C-64BE-4B87-8397-7BF79D81FBB9}" type="slidenum">
              <a:rPr lang="en-US" smtClean="0">
                <a:latin typeface="Arial" charset="0"/>
              </a:rPr>
              <a:pPr/>
              <a:t>32</a:t>
            </a:fld>
            <a:endParaRPr lang="en-US" smtClean="0">
              <a:latin typeface="Arial" charset="0"/>
            </a:endParaRPr>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44BA831-DFDA-4B44-9885-D3B372481065}" type="slidenum">
              <a:rPr lang="en-US" smtClean="0">
                <a:latin typeface="Arial" charset="0"/>
              </a:rPr>
              <a:pPr/>
              <a:t>33</a:t>
            </a:fld>
            <a:endParaRPr lang="en-US" smtClean="0">
              <a:latin typeface="Arial" charset="0"/>
            </a:endParaRPr>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88BF17A-6FE9-427B-B9F8-102E16F38626}" type="slidenum">
              <a:rPr lang="en-US" smtClean="0">
                <a:latin typeface="Arial" charset="0"/>
              </a:rPr>
              <a:pPr/>
              <a:t>34</a:t>
            </a:fld>
            <a:endParaRPr lang="en-US" smtClean="0">
              <a:latin typeface="Arial" charset="0"/>
            </a:endParaRPr>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C5DC781-D56F-40A4-A971-E1FB51E24BD3}" type="slidenum">
              <a:rPr lang="en-US" smtClean="0">
                <a:latin typeface="Arial" charset="0"/>
              </a:rPr>
              <a:pPr/>
              <a:t>35</a:t>
            </a:fld>
            <a:endParaRPr lang="en-US" smtClean="0">
              <a:latin typeface="Arial" charset="0"/>
            </a:endParaRPr>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B0EA66B4-D433-46D1-87E9-F575B34554AD}" type="slidenum">
              <a:rPr lang="en-US" smtClean="0">
                <a:latin typeface="Arial" charset="0"/>
              </a:rPr>
              <a:pPr/>
              <a:t>36</a:t>
            </a:fld>
            <a:endParaRPr lang="en-US" smtClean="0">
              <a:latin typeface="Arial" charset="0"/>
            </a:endParaRPr>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A11A169-2F24-446F-A394-51AEE7664FEF}" type="slidenum">
              <a:rPr lang="en-US" smtClean="0">
                <a:latin typeface="Arial" charset="0"/>
              </a:rPr>
              <a:pPr/>
              <a:t>37</a:t>
            </a:fld>
            <a:endParaRPr lang="en-US" smtClean="0">
              <a:latin typeface="Arial" charset="0"/>
            </a:endParaRPr>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0F8678E-1995-41B2-B681-F343EF4DD76E}" type="slidenum">
              <a:rPr lang="en-US" smtClean="0">
                <a:latin typeface="Arial" charset="0"/>
              </a:rPr>
              <a:pPr/>
              <a:t>38</a:t>
            </a:fld>
            <a:endParaRPr lang="en-US" smtClean="0">
              <a:latin typeface="Arial" charset="0"/>
            </a:endParaRPr>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3DB7B3B-17BE-412F-B73A-F2B44E6F9E61}" type="slidenum">
              <a:rPr lang="en-US" smtClean="0">
                <a:latin typeface="Arial" charset="0"/>
              </a:rPr>
              <a:pPr/>
              <a:t>39</a:t>
            </a:fld>
            <a:endParaRPr lang="en-US" smtClean="0">
              <a:latin typeface="Arial" charset="0"/>
            </a:endParaRPr>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7581814-C8AD-49A0-9D6D-4EB0B18175E3}" type="slidenum">
              <a:rPr lang="en-US" smtClean="0">
                <a:latin typeface="Arial" charset="0"/>
              </a:rPr>
              <a:pPr/>
              <a:t>40</a:t>
            </a:fld>
            <a:endParaRPr lang="en-US" smtClean="0">
              <a:latin typeface="Arial" charset="0"/>
            </a:endParaRPr>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BEDEE2D0-C8B3-4202-AABF-8A7878600041}" type="slidenum">
              <a:rPr lang="en-US" smtClean="0">
                <a:latin typeface="Arial" charset="0"/>
              </a:rPr>
              <a:pPr/>
              <a:t>5</a:t>
            </a:fld>
            <a:endParaRPr lang="en-US" smtClean="0">
              <a:latin typeface="Arial" charset="0"/>
            </a:endParaRPr>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C9AC758-670F-46E9-A9AB-7EC14DD11AE7}" type="slidenum">
              <a:rPr lang="en-US" smtClean="0">
                <a:latin typeface="Arial" charset="0"/>
              </a:rPr>
              <a:pPr/>
              <a:t>41</a:t>
            </a:fld>
            <a:endParaRPr lang="en-US" smtClean="0">
              <a:latin typeface="Arial" charset="0"/>
            </a:endParaRPr>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E17D4021-DDE4-48D3-A678-5CE49074BE38}" type="slidenum">
              <a:rPr lang="en-US" smtClean="0">
                <a:latin typeface="Arial" charset="0"/>
              </a:rPr>
              <a:pPr/>
              <a:t>42</a:t>
            </a:fld>
            <a:endParaRPr lang="en-US" smtClean="0">
              <a:latin typeface="Arial" charset="0"/>
            </a:endParaRPr>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4D77E154-78F9-4104-97E4-A012D319D8C8}" type="slidenum">
              <a:rPr lang="en-US" smtClean="0">
                <a:latin typeface="Arial" charset="0"/>
              </a:rPr>
              <a:pPr/>
              <a:t>43</a:t>
            </a:fld>
            <a:endParaRPr lang="en-US" smtClean="0">
              <a:latin typeface="Arial" charset="0"/>
            </a:endParaRPr>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83383B8-D505-44DF-9F3A-37AAC2FF7512}" type="slidenum">
              <a:rPr lang="en-US" smtClean="0">
                <a:latin typeface="Arial" charset="0"/>
              </a:rPr>
              <a:pPr/>
              <a:t>44</a:t>
            </a:fld>
            <a:endParaRPr lang="en-US" smtClean="0">
              <a:latin typeface="Arial" charset="0"/>
            </a:endParaRPr>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E9BE373-238C-4552-B9B9-7B23F67C583D}" type="slidenum">
              <a:rPr lang="en-US" smtClean="0">
                <a:latin typeface="Arial" charset="0"/>
              </a:rPr>
              <a:pPr/>
              <a:t>45</a:t>
            </a:fld>
            <a:endParaRPr lang="en-US" smtClean="0">
              <a:latin typeface="Arial" charset="0"/>
            </a:endParaRPr>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06CB713-A220-4C85-9E6E-FDDFBDDD01F5}" type="slidenum">
              <a:rPr lang="en-US" smtClean="0">
                <a:latin typeface="Arial" charset="0"/>
              </a:rPr>
              <a:pPr/>
              <a:t>46</a:t>
            </a:fld>
            <a:endParaRPr lang="en-US" smtClean="0">
              <a:latin typeface="Arial" charset="0"/>
            </a:endParaRPr>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012E12F2-F3F6-49E1-99BD-AF823D99B268}" type="slidenum">
              <a:rPr lang="en-US" smtClean="0">
                <a:latin typeface="Arial" charset="0"/>
              </a:rPr>
              <a:pPr/>
              <a:t>47</a:t>
            </a:fld>
            <a:endParaRPr lang="en-US" smtClean="0">
              <a:latin typeface="Arial" charset="0"/>
            </a:endParaRPr>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EA550F7-20E0-4DD7-BCAA-D7E40750130F}" type="slidenum">
              <a:rPr lang="en-US" smtClean="0">
                <a:latin typeface="Arial" charset="0"/>
              </a:rPr>
              <a:pPr/>
              <a:t>48</a:t>
            </a:fld>
            <a:endParaRPr lang="en-US" smtClean="0">
              <a:latin typeface="Arial" charset="0"/>
            </a:endParaRPr>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DADE5A3-372F-4ED3-BC42-F4DDDCF8D376}" type="slidenum">
              <a:rPr lang="en-US" smtClean="0">
                <a:latin typeface="Arial" charset="0"/>
              </a:rPr>
              <a:pPr/>
              <a:t>49</a:t>
            </a:fld>
            <a:endParaRPr lang="en-US" smtClean="0">
              <a:latin typeface="Arial" charset="0"/>
            </a:endParaRPr>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FB9CB15-0DCF-4C2F-B914-AF0BF6C55C17}" type="slidenum">
              <a:rPr lang="en-US" smtClean="0">
                <a:latin typeface="Arial" charset="0"/>
              </a:rPr>
              <a:pPr/>
              <a:t>50</a:t>
            </a:fld>
            <a:endParaRPr lang="en-US" smtClean="0">
              <a:latin typeface="Arial" charset="0"/>
            </a:endParaRPr>
          </a:p>
        </p:txBody>
      </p:sp>
      <p:sp>
        <p:nvSpPr>
          <p:cNvPr id="120835" name="Rectangle 2"/>
          <p:cNvSpPr>
            <a:spLocks noRo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5D32C9D-5B88-48CA-9CF1-DE01B075E3FC}" type="slidenum">
              <a:rPr lang="en-US" smtClean="0">
                <a:latin typeface="Arial" charset="0"/>
              </a:rPr>
              <a:pPr/>
              <a:t>6</a:t>
            </a:fld>
            <a:endParaRPr lang="en-US" smtClean="0">
              <a:latin typeface="Arial" charset="0"/>
            </a:endParaRPr>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16C6018-F3E3-4656-ABE0-98547B026A04}" type="slidenum">
              <a:rPr lang="en-US" smtClean="0">
                <a:latin typeface="Arial" charset="0"/>
              </a:rPr>
              <a:pPr/>
              <a:t>51</a:t>
            </a:fld>
            <a:endParaRPr lang="en-US" smtClean="0">
              <a:latin typeface="Arial" charset="0"/>
            </a:endParaRPr>
          </a:p>
        </p:txBody>
      </p:sp>
      <p:sp>
        <p:nvSpPr>
          <p:cNvPr id="121859" name="Rectangle 2"/>
          <p:cNvSpPr>
            <a:spLocks noRo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B4F4F4E7-FF2B-4038-AFD1-F4E6C88A056D}" type="slidenum">
              <a:rPr lang="en-US" smtClean="0">
                <a:latin typeface="Arial" charset="0"/>
              </a:rPr>
              <a:pPr/>
              <a:t>52</a:t>
            </a:fld>
            <a:endParaRPr lang="en-US" smtClean="0">
              <a:latin typeface="Arial" charset="0"/>
            </a:endParaRPr>
          </a:p>
        </p:txBody>
      </p:sp>
      <p:sp>
        <p:nvSpPr>
          <p:cNvPr id="122883" name="Rectangle 2"/>
          <p:cNvSpPr>
            <a:spLocks noRo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67223DA-8836-4329-9A9E-B631D1C1A2EF}" type="slidenum">
              <a:rPr lang="en-US" smtClean="0">
                <a:latin typeface="Arial" charset="0"/>
              </a:rPr>
              <a:pPr/>
              <a:t>53</a:t>
            </a:fld>
            <a:endParaRPr lang="en-US" smtClean="0">
              <a:latin typeface="Arial" charset="0"/>
            </a:endParaRPr>
          </a:p>
        </p:txBody>
      </p:sp>
      <p:sp>
        <p:nvSpPr>
          <p:cNvPr id="123907" name="Rectangle 2"/>
          <p:cNvSpPr>
            <a:spLocks noRo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979BA255-B34F-4CFF-9543-70FB32891A66}" type="slidenum">
              <a:rPr lang="en-US" smtClean="0">
                <a:latin typeface="Arial" charset="0"/>
              </a:rPr>
              <a:pPr/>
              <a:t>54</a:t>
            </a:fld>
            <a:endParaRPr lang="en-US" smtClean="0">
              <a:latin typeface="Arial" charset="0"/>
            </a:endParaRPr>
          </a:p>
        </p:txBody>
      </p:sp>
      <p:sp>
        <p:nvSpPr>
          <p:cNvPr id="124931" name="Rectangle 2"/>
          <p:cNvSpPr>
            <a:spLocks noRo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E55ACA35-3442-4CF6-A295-6A724B785A99}" type="slidenum">
              <a:rPr lang="en-US" smtClean="0">
                <a:latin typeface="Arial" charset="0"/>
              </a:rPr>
              <a:pPr/>
              <a:t>55</a:t>
            </a:fld>
            <a:endParaRPr lang="en-US" smtClean="0">
              <a:latin typeface="Arial" charset="0"/>
            </a:endParaRPr>
          </a:p>
        </p:txBody>
      </p:sp>
      <p:sp>
        <p:nvSpPr>
          <p:cNvPr id="125955" name="Rectangle 2"/>
          <p:cNvSpPr>
            <a:spLocks noRo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E3BE029-A8EF-4C0A-B329-312CC348B646}" type="slidenum">
              <a:rPr lang="en-US" smtClean="0">
                <a:latin typeface="Arial" charset="0"/>
              </a:rPr>
              <a:pPr/>
              <a:t>56</a:t>
            </a:fld>
            <a:endParaRPr lang="en-US" smtClean="0">
              <a:latin typeface="Arial" charset="0"/>
            </a:endParaRPr>
          </a:p>
        </p:txBody>
      </p:sp>
      <p:sp>
        <p:nvSpPr>
          <p:cNvPr id="126979" name="Rectangle 2"/>
          <p:cNvSpPr>
            <a:spLocks noRo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939E7EE6-576A-4818-8744-E3C6FBA8FF01}" type="slidenum">
              <a:rPr lang="en-US" smtClean="0">
                <a:latin typeface="Arial" charset="0"/>
              </a:rPr>
              <a:pPr/>
              <a:t>57</a:t>
            </a:fld>
            <a:endParaRPr lang="en-US" smtClean="0">
              <a:latin typeface="Arial" charset="0"/>
            </a:endParaRPr>
          </a:p>
        </p:txBody>
      </p:sp>
      <p:sp>
        <p:nvSpPr>
          <p:cNvPr id="128003"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BB3FEE2-04F5-4FAA-94B7-455F45E79BC7}" type="slidenum">
              <a:rPr lang="en-US" smtClean="0">
                <a:latin typeface="Arial" charset="0"/>
              </a:rPr>
              <a:pPr/>
              <a:t>58</a:t>
            </a:fld>
            <a:endParaRPr lang="en-US" smtClean="0">
              <a:latin typeface="Arial" charset="0"/>
            </a:endParaRPr>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67246D8-F98B-4EC0-B336-3DAAAED99FA9}" type="slidenum">
              <a:rPr lang="en-US" smtClean="0">
                <a:latin typeface="Arial" charset="0"/>
              </a:rPr>
              <a:pPr/>
              <a:t>59</a:t>
            </a:fld>
            <a:endParaRPr lang="en-US" smtClean="0">
              <a:latin typeface="Arial" charset="0"/>
            </a:endParaRPr>
          </a:p>
        </p:txBody>
      </p:sp>
      <p:sp>
        <p:nvSpPr>
          <p:cNvPr id="130051" name="Rectangle 2"/>
          <p:cNvSpPr>
            <a:spLocks noRo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33D19BD-9A02-4229-8010-B3CA9675B68D}" type="slidenum">
              <a:rPr lang="en-US" smtClean="0">
                <a:latin typeface="Arial" charset="0"/>
              </a:rPr>
              <a:pPr/>
              <a:t>60</a:t>
            </a:fld>
            <a:endParaRPr lang="en-US" smtClean="0">
              <a:latin typeface="Arial" charset="0"/>
            </a:endParaRPr>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2E52B735-8531-40C0-8F03-60FCB651C5B4}" type="slidenum">
              <a:rPr lang="en-US" smtClean="0">
                <a:latin typeface="Arial" charset="0"/>
              </a:rPr>
              <a:pPr/>
              <a:t>7</a:t>
            </a:fld>
            <a:endParaRPr lang="en-US" smtClean="0">
              <a:latin typeface="Arial" charset="0"/>
            </a:endParaRPr>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BA22FD7F-51B3-4B0E-B33C-495555D113B0}" type="slidenum">
              <a:rPr lang="en-US" smtClean="0">
                <a:latin typeface="Arial" charset="0"/>
              </a:rPr>
              <a:pPr/>
              <a:t>61</a:t>
            </a:fld>
            <a:endParaRPr lang="en-US" smtClean="0">
              <a:latin typeface="Arial" charset="0"/>
            </a:endParaRPr>
          </a:p>
        </p:txBody>
      </p:sp>
      <p:sp>
        <p:nvSpPr>
          <p:cNvPr id="132099" name="Rectangle 2"/>
          <p:cNvSpPr>
            <a:spLocks noRo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52A1739-D35C-42E7-9373-EE40242399D0}" type="slidenum">
              <a:rPr lang="en-US" smtClean="0">
                <a:latin typeface="Arial" charset="0"/>
              </a:rPr>
              <a:pPr/>
              <a:t>62</a:t>
            </a:fld>
            <a:endParaRPr lang="en-US" smtClean="0">
              <a:latin typeface="Arial" charset="0"/>
            </a:endParaRPr>
          </a:p>
        </p:txBody>
      </p:sp>
      <p:sp>
        <p:nvSpPr>
          <p:cNvPr id="133123" name="Rectangle 2"/>
          <p:cNvSpPr>
            <a:spLocks noRo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F6BAF07-AF81-4096-88D8-A26CC3FC409E}" type="slidenum">
              <a:rPr lang="en-US" smtClean="0">
                <a:latin typeface="Arial" charset="0"/>
              </a:rPr>
              <a:pPr/>
              <a:t>63</a:t>
            </a:fld>
            <a:endParaRPr lang="en-US" smtClean="0">
              <a:latin typeface="Arial" charset="0"/>
            </a:endParaRPr>
          </a:p>
        </p:txBody>
      </p:sp>
      <p:sp>
        <p:nvSpPr>
          <p:cNvPr id="134147" name="Rectangle 2"/>
          <p:cNvSpPr>
            <a:spLocks noRo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4187C944-F006-4276-95EE-E88694EEA954}" type="slidenum">
              <a:rPr lang="en-US" smtClean="0">
                <a:latin typeface="Arial" charset="0"/>
              </a:rPr>
              <a:pPr/>
              <a:t>64</a:t>
            </a:fld>
            <a:endParaRPr lang="en-US" smtClean="0">
              <a:latin typeface="Arial" charset="0"/>
            </a:endParaRPr>
          </a:p>
        </p:txBody>
      </p:sp>
      <p:sp>
        <p:nvSpPr>
          <p:cNvPr id="135171" name="Rectangle 2"/>
          <p:cNvSpPr>
            <a:spLocks noRo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96930325-7C67-4DF7-9664-A88154F3B2A9}" type="slidenum">
              <a:rPr lang="en-US" smtClean="0">
                <a:latin typeface="Arial" charset="0"/>
              </a:rPr>
              <a:pPr/>
              <a:t>65</a:t>
            </a:fld>
            <a:endParaRPr lang="en-US" smtClean="0">
              <a:latin typeface="Arial" charset="0"/>
            </a:endParaRPr>
          </a:p>
        </p:txBody>
      </p:sp>
      <p:sp>
        <p:nvSpPr>
          <p:cNvPr id="136195" name="Rectangle 2"/>
          <p:cNvSpPr>
            <a:spLocks noRo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3D11C5D-A79B-4EC7-83C7-88249E0413E2}" type="slidenum">
              <a:rPr lang="en-US" smtClean="0">
                <a:latin typeface="Arial" charset="0"/>
              </a:rPr>
              <a:pPr/>
              <a:t>66</a:t>
            </a:fld>
            <a:endParaRPr lang="en-US" smtClean="0">
              <a:latin typeface="Arial" charset="0"/>
            </a:endParaRPr>
          </a:p>
        </p:txBody>
      </p:sp>
      <p:sp>
        <p:nvSpPr>
          <p:cNvPr id="137219" name="Rectangle 2"/>
          <p:cNvSpPr>
            <a:spLocks noRo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EFF0A2F-9635-4329-B4DD-92193AD020BA}" type="slidenum">
              <a:rPr lang="en-US" smtClean="0">
                <a:latin typeface="Arial" charset="0"/>
              </a:rPr>
              <a:pPr/>
              <a:t>8</a:t>
            </a:fld>
            <a:endParaRPr lang="en-US" smtClean="0">
              <a:latin typeface="Arial" charset="0"/>
            </a:endParaRPr>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7DDFCEF-0137-4F9A-BC1A-26AB2FC85EAD}" type="slidenum">
              <a:rPr lang="en-US" smtClean="0">
                <a:latin typeface="Arial" charset="0"/>
              </a:rPr>
              <a:pPr/>
              <a:t>9</a:t>
            </a:fld>
            <a:endParaRPr lang="en-US" smtClean="0">
              <a:latin typeface="Arial" charset="0"/>
            </a:endParaRPr>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E2665507-1FA1-433F-A9E3-CBEE72A952C9}" type="slidenum">
              <a:rPr lang="en-US" smtClean="0">
                <a:latin typeface="Arial" charset="0"/>
              </a:rPr>
              <a:pPr/>
              <a:t>10</a:t>
            </a:fld>
            <a:endParaRPr lang="en-US" smtClean="0">
              <a:latin typeface="Arial" charset="0"/>
            </a:endParaRPr>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314" name="Rectangle 2"/>
          <p:cNvSpPr>
            <a:spLocks noGrp="1" noChangeArrowheads="1"/>
          </p:cNvSpPr>
          <p:nvPr>
            <p:ph type="ctrTitle"/>
          </p:nvPr>
        </p:nvSpPr>
        <p:spPr>
          <a:xfrm>
            <a:off x="685800" y="685800"/>
            <a:ext cx="7772400" cy="2127250"/>
          </a:xfrm>
        </p:spPr>
        <p:txBody>
          <a:bodyPr/>
          <a:lstStyle>
            <a:lvl1pPr algn="ctr">
              <a:defRPr sz="5800"/>
            </a:lvl1pPr>
          </a:lstStyle>
          <a:p>
            <a:pPr lvl="0"/>
            <a:r>
              <a:rPr lang="en-US" noProof="0" smtClean="0"/>
              <a:t>Click to edit Master title style</a:t>
            </a:r>
          </a:p>
        </p:txBody>
      </p:sp>
      <p:sp>
        <p:nvSpPr>
          <p:cNvPr id="13315"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pPr lvl="0"/>
            <a:r>
              <a:rPr lang="en-US" noProof="0" smtClean="0"/>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endParaRPr lang="en-US"/>
          </a:p>
        </p:txBody>
      </p:sp>
      <p:sp>
        <p:nvSpPr>
          <p:cNvPr id="10" name="Rectangle 6"/>
          <p:cNvSpPr>
            <a:spLocks noGrp="1" noChangeArrowheads="1"/>
          </p:cNvSpPr>
          <p:nvPr>
            <p:ph type="sldNum" sz="quarter" idx="12"/>
          </p:nvPr>
        </p:nvSpPr>
        <p:spPr/>
        <p:txBody>
          <a:bodyPr/>
          <a:lstStyle>
            <a:lvl1pPr>
              <a:defRPr/>
            </a:lvl1pPr>
          </a:lstStyle>
          <a:p>
            <a:pPr>
              <a:defRPr/>
            </a:pPr>
            <a:fld id="{9111C7B0-F762-4826-9B86-69F467FFF640}" type="slidenum">
              <a:rPr lang="en-US"/>
              <a:pPr>
                <a:defRPr/>
              </a:pPr>
              <a:t>‹#›</a:t>
            </a:fld>
            <a:endParaRPr lang="en-US"/>
          </a:p>
        </p:txBody>
      </p:sp>
    </p:spTree>
    <p:extLst>
      <p:ext uri="{BB962C8B-B14F-4D97-AF65-F5344CB8AC3E}">
        <p14:creationId xmlns:p14="http://schemas.microsoft.com/office/powerpoint/2010/main" val="3080018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14D7E8-E45C-47E9-9FFF-68996AEF6D30}" type="slidenum">
              <a:rPr lang="en-US"/>
              <a:pPr>
                <a:defRPr/>
              </a:pPr>
              <a:t>‹#›</a:t>
            </a:fld>
            <a:endParaRPr lang="en-US"/>
          </a:p>
        </p:txBody>
      </p:sp>
    </p:spTree>
    <p:extLst>
      <p:ext uri="{BB962C8B-B14F-4D97-AF65-F5344CB8AC3E}">
        <p14:creationId xmlns:p14="http://schemas.microsoft.com/office/powerpoint/2010/main" val="3905140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7A992E-36EF-4E83-A1C4-A9776DDC619C}" type="slidenum">
              <a:rPr lang="en-US"/>
              <a:pPr>
                <a:defRPr/>
              </a:pPr>
              <a:t>‹#›</a:t>
            </a:fld>
            <a:endParaRPr lang="en-US"/>
          </a:p>
        </p:txBody>
      </p:sp>
    </p:spTree>
    <p:extLst>
      <p:ext uri="{BB962C8B-B14F-4D97-AF65-F5344CB8AC3E}">
        <p14:creationId xmlns:p14="http://schemas.microsoft.com/office/powerpoint/2010/main" val="318476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06E049-BC77-458B-A1A2-FB87BC48D189}" type="slidenum">
              <a:rPr lang="en-US"/>
              <a:pPr>
                <a:defRPr/>
              </a:pPr>
              <a:t>‹#›</a:t>
            </a:fld>
            <a:endParaRPr lang="en-US"/>
          </a:p>
        </p:txBody>
      </p:sp>
    </p:spTree>
    <p:extLst>
      <p:ext uri="{BB962C8B-B14F-4D97-AF65-F5344CB8AC3E}">
        <p14:creationId xmlns:p14="http://schemas.microsoft.com/office/powerpoint/2010/main" val="3766104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5AFDF8-849C-44BD-BE01-727050E818AB}" type="slidenum">
              <a:rPr lang="en-US"/>
              <a:pPr>
                <a:defRPr/>
              </a:pPr>
              <a:t>‹#›</a:t>
            </a:fld>
            <a:endParaRPr lang="en-US"/>
          </a:p>
        </p:txBody>
      </p:sp>
    </p:spTree>
    <p:extLst>
      <p:ext uri="{BB962C8B-B14F-4D97-AF65-F5344CB8AC3E}">
        <p14:creationId xmlns:p14="http://schemas.microsoft.com/office/powerpoint/2010/main" val="2212284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84603D-6DEA-4BAF-AAAA-FF7AC0AD7736}" type="slidenum">
              <a:rPr lang="en-US"/>
              <a:pPr>
                <a:defRPr/>
              </a:pPr>
              <a:t>‹#›</a:t>
            </a:fld>
            <a:endParaRPr lang="en-US"/>
          </a:p>
        </p:txBody>
      </p:sp>
    </p:spTree>
    <p:extLst>
      <p:ext uri="{BB962C8B-B14F-4D97-AF65-F5344CB8AC3E}">
        <p14:creationId xmlns:p14="http://schemas.microsoft.com/office/powerpoint/2010/main" val="339362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8DAEA16-4117-4237-A6B7-0D968E3827BD}" type="slidenum">
              <a:rPr lang="en-US"/>
              <a:pPr>
                <a:defRPr/>
              </a:pPr>
              <a:t>‹#›</a:t>
            </a:fld>
            <a:endParaRPr lang="en-US"/>
          </a:p>
        </p:txBody>
      </p:sp>
    </p:spTree>
    <p:extLst>
      <p:ext uri="{BB962C8B-B14F-4D97-AF65-F5344CB8AC3E}">
        <p14:creationId xmlns:p14="http://schemas.microsoft.com/office/powerpoint/2010/main" val="1815271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882858B-0DEC-4954-A761-645DC85AE2B2}" type="slidenum">
              <a:rPr lang="en-US"/>
              <a:pPr>
                <a:defRPr/>
              </a:pPr>
              <a:t>‹#›</a:t>
            </a:fld>
            <a:endParaRPr lang="en-US"/>
          </a:p>
        </p:txBody>
      </p:sp>
    </p:spTree>
    <p:extLst>
      <p:ext uri="{BB962C8B-B14F-4D97-AF65-F5344CB8AC3E}">
        <p14:creationId xmlns:p14="http://schemas.microsoft.com/office/powerpoint/2010/main" val="178742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B0697B1-7251-454D-AB01-776A96B741AA}" type="slidenum">
              <a:rPr lang="en-US"/>
              <a:pPr>
                <a:defRPr/>
              </a:pPr>
              <a:t>‹#›</a:t>
            </a:fld>
            <a:endParaRPr lang="en-US"/>
          </a:p>
        </p:txBody>
      </p:sp>
    </p:spTree>
    <p:extLst>
      <p:ext uri="{BB962C8B-B14F-4D97-AF65-F5344CB8AC3E}">
        <p14:creationId xmlns:p14="http://schemas.microsoft.com/office/powerpoint/2010/main" val="2532747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BE86F8-484F-4358-A799-04DA33A28BF3}" type="slidenum">
              <a:rPr lang="en-US"/>
              <a:pPr>
                <a:defRPr/>
              </a:pPr>
              <a:t>‹#›</a:t>
            </a:fld>
            <a:endParaRPr lang="en-US"/>
          </a:p>
        </p:txBody>
      </p:sp>
    </p:spTree>
    <p:extLst>
      <p:ext uri="{BB962C8B-B14F-4D97-AF65-F5344CB8AC3E}">
        <p14:creationId xmlns:p14="http://schemas.microsoft.com/office/powerpoint/2010/main" val="1344536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DB0962-510F-48F6-A8B7-0B4BD58F968D}" type="slidenum">
              <a:rPr lang="en-US"/>
              <a:pPr>
                <a:defRPr/>
              </a:pPr>
              <a:t>‹#›</a:t>
            </a:fld>
            <a:endParaRPr lang="en-US"/>
          </a:p>
        </p:txBody>
      </p:sp>
    </p:spTree>
    <p:extLst>
      <p:ext uri="{BB962C8B-B14F-4D97-AF65-F5344CB8AC3E}">
        <p14:creationId xmlns:p14="http://schemas.microsoft.com/office/powerpoint/2010/main" val="3574743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2" name="Rectangle 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1229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12294"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396234A7-6DE6-42DA-BB36-2FCB0EDADFE3}" type="slidenum">
              <a:rPr lang="en-US"/>
              <a:pPr>
                <a:defRPr/>
              </a:pPr>
              <a:t>‹#›</a:t>
            </a:fld>
            <a:endParaRPr lang="en-US"/>
          </a:p>
        </p:txBody>
      </p:sp>
      <p:sp>
        <p:nvSpPr>
          <p:cNvPr id="1031" name="Rectangle 7"/>
          <p:cNvSpPr>
            <a:spLocks noChangeArrowheads="1"/>
          </p:cNvSpPr>
          <p:nvPr/>
        </p:nvSpPr>
        <p:spPr bwMode="auto">
          <a:xfrm>
            <a:off x="0" y="0"/>
            <a:ext cx="2286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032" name="Line 8"/>
          <p:cNvSpPr>
            <a:spLocks noChangeShapeType="1"/>
          </p:cNvSpPr>
          <p:nvPr/>
        </p:nvSpPr>
        <p:spPr bwMode="auto">
          <a:xfrm>
            <a:off x="457200" y="14478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3" name="Rectangle 9"/>
          <p:cNvSpPr>
            <a:spLocks noChangeArrowheads="1"/>
          </p:cNvSpPr>
          <p:nvPr/>
        </p:nvSpPr>
        <p:spPr bwMode="auto">
          <a:xfrm>
            <a:off x="0" y="2286000"/>
            <a:ext cx="2286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034" name="Rectangle 10"/>
          <p:cNvSpPr>
            <a:spLocks noChangeArrowheads="1"/>
          </p:cNvSpPr>
          <p:nvPr/>
        </p:nvSpPr>
        <p:spPr bwMode="auto">
          <a:xfrm>
            <a:off x="0" y="4572000"/>
            <a:ext cx="2286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file:///C:\Users\Deborah%20Dogancay\Documents\debbie_files\Aug2009Temp\IB_new\04_bonding\jamesbond.mp3" TargetMode="External"/><Relationship Id="rId6" Type="http://schemas.openxmlformats.org/officeDocument/2006/relationships/image" Target="../media/image2.png"/><Relationship Id="rId5" Type="http://schemas.openxmlformats.org/officeDocument/2006/relationships/hyperlink" Target="file:///C:\Documents%20and%20Settings\Rick\Desktop\jamesbond.ra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w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gif"/></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5.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1.gif"/></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wikipedia.org/upload/3/3c/Pentane.png" TargetMode="External"/><Relationship Id="rId7" Type="http://schemas.openxmlformats.org/officeDocument/2006/relationships/image" Target="../media/image47.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hyperlink" Target="http://www.myjanee.com/images/psstuff/rocks1.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hyperlink" Target="http://www.preschoolprintables.com/small%20girl%20&amp;%20thumb.gif"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24000"/>
            <a:ext cx="7772400" cy="1066800"/>
          </a:xfrm>
        </p:spPr>
        <p:txBody>
          <a:bodyPr/>
          <a:lstStyle/>
          <a:p>
            <a:pPr eaLnBrk="1" hangingPunct="1"/>
            <a:r>
              <a:rPr lang="en-US" i="1" smtClean="0">
                <a:latin typeface="Berlin Sans FB" pitchFamily="34" charset="0"/>
              </a:rPr>
              <a:t>Unit 04: BONDING</a:t>
            </a:r>
          </a:p>
        </p:txBody>
      </p:sp>
      <p:sp>
        <p:nvSpPr>
          <p:cNvPr id="3075" name="Rectangle 3"/>
          <p:cNvSpPr>
            <a:spLocks noGrp="1" noChangeArrowheads="1"/>
          </p:cNvSpPr>
          <p:nvPr>
            <p:ph type="subTitle" idx="1"/>
          </p:nvPr>
        </p:nvSpPr>
        <p:spPr>
          <a:xfrm>
            <a:off x="228600" y="3270250"/>
            <a:ext cx="6400800" cy="2209800"/>
          </a:xfrm>
        </p:spPr>
        <p:txBody>
          <a:bodyPr/>
          <a:lstStyle/>
          <a:p>
            <a:pPr algn="l" eaLnBrk="1" hangingPunct="1"/>
            <a:r>
              <a:rPr lang="en-US" sz="2200" b="1" smtClean="0"/>
              <a:t>IB Topics 4 &amp; 14</a:t>
            </a:r>
            <a:r>
              <a:rPr lang="en-US" sz="2200" smtClean="0"/>
              <a:t/>
            </a:r>
            <a:br>
              <a:rPr lang="en-US" sz="2200" smtClean="0"/>
            </a:br>
            <a:r>
              <a:rPr lang="en-US" sz="1600" b="1" smtClean="0"/>
              <a:t>Text:</a:t>
            </a:r>
            <a:r>
              <a:rPr lang="en-US" sz="1600" smtClean="0"/>
              <a:t> Ch 8 (all except sections 4,5 &amp; 8)</a:t>
            </a:r>
            <a:br>
              <a:rPr lang="en-US" sz="1600" smtClean="0"/>
            </a:br>
            <a:r>
              <a:rPr lang="en-US" sz="1600" smtClean="0"/>
              <a:t>Ch 9.1 &amp; 9.5</a:t>
            </a:r>
            <a:br>
              <a:rPr lang="en-US" sz="1600" smtClean="0"/>
            </a:br>
            <a:r>
              <a:rPr lang="en-US" sz="1600" smtClean="0"/>
              <a:t>Ch 10.1-10.7</a:t>
            </a:r>
          </a:p>
        </p:txBody>
      </p:sp>
      <p:pic>
        <p:nvPicPr>
          <p:cNvPr id="3076" name="Picture 5" descr="C:\Users\DEBORA~1\AppData\Local\Temp\SNAGHTML1fd86cf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333750"/>
            <a:ext cx="238125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7">
            <a:hlinkClick r:id="rId5" action="ppaction://program"/>
          </p:cNvPr>
          <p:cNvSpPr>
            <a:spLocks noChangeArrowheads="1"/>
          </p:cNvSpPr>
          <p:nvPr/>
        </p:nvSpPr>
        <p:spPr bwMode="auto">
          <a:xfrm>
            <a:off x="2438400" y="4191000"/>
            <a:ext cx="4724400" cy="1447800"/>
          </a:xfrm>
          <a:prstGeom prst="wedgeRoundRectCallout">
            <a:avLst>
              <a:gd name="adj1" fmla="val 60464"/>
              <a:gd name="adj2" fmla="val -15601"/>
              <a:gd name="adj3" fmla="val 16667"/>
            </a:avLst>
          </a:prstGeom>
          <a:solidFill>
            <a:schemeClr val="accent5">
              <a:lumMod val="75000"/>
            </a:schemeClr>
          </a:solidFill>
          <a:ln w="9525">
            <a:solidFill>
              <a:schemeClr val="tx1"/>
            </a:solidFill>
            <a:miter lim="800000"/>
            <a:headEnd/>
            <a:tailEnd/>
          </a:ln>
          <a:effectLst/>
        </p:spPr>
        <p:txBody>
          <a:bodyPr/>
          <a:lstStyle/>
          <a:p>
            <a:pPr algn="ctr">
              <a:defRPr/>
            </a:pPr>
            <a:r>
              <a:rPr lang="en-US" sz="3200" dirty="0"/>
              <a:t>My Name is Bond.  Chemical Bond</a:t>
            </a:r>
          </a:p>
        </p:txBody>
      </p:sp>
      <p:pic>
        <p:nvPicPr>
          <p:cNvPr id="3078" name="Picture 7" descr="C:\Users\DEBORA~1\AppData\Local\Temp\SNAGHTML1fde383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5959475"/>
            <a:ext cx="1371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jamesbond.mp3">
            <a:hlinkClick r:id="" action="ppaction://media"/>
          </p:cNvPr>
          <p:cNvPicPr>
            <a:picLocks noRot="1" noChangeAspect="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381000" y="6248400"/>
            <a:ext cx="3349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502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307975"/>
            <a:ext cx="8229600" cy="1139825"/>
          </a:xfrm>
        </p:spPr>
        <p:txBody>
          <a:bodyPr/>
          <a:lstStyle/>
          <a:p>
            <a:pPr eaLnBrk="1" hangingPunct="1"/>
            <a:r>
              <a:rPr lang="en-US" smtClean="0"/>
              <a:t>Kinds of Solids</a:t>
            </a:r>
          </a:p>
        </p:txBody>
      </p:sp>
      <p:sp>
        <p:nvSpPr>
          <p:cNvPr id="12291" name="Rectangle 3"/>
          <p:cNvSpPr>
            <a:spLocks noGrp="1" noChangeArrowheads="1"/>
          </p:cNvSpPr>
          <p:nvPr>
            <p:ph type="body" idx="1"/>
          </p:nvPr>
        </p:nvSpPr>
        <p:spPr/>
        <p:txBody>
          <a:bodyPr/>
          <a:lstStyle/>
          <a:p>
            <a:pPr lvl="1" eaLnBrk="1" hangingPunct="1"/>
            <a:r>
              <a:rPr lang="en-US" sz="2800" smtClean="0"/>
              <a:t>Ionic solids</a:t>
            </a:r>
          </a:p>
          <a:p>
            <a:pPr lvl="1" eaLnBrk="1" hangingPunct="1"/>
            <a:r>
              <a:rPr lang="en-US" sz="2800" smtClean="0"/>
              <a:t>Covalent-network solids</a:t>
            </a:r>
          </a:p>
          <a:p>
            <a:pPr lvl="1" eaLnBrk="1" hangingPunct="1"/>
            <a:r>
              <a:rPr lang="en-US" sz="2800" smtClean="0"/>
              <a:t>Metallic solids</a:t>
            </a:r>
          </a:p>
          <a:p>
            <a:pPr lvl="1" eaLnBrk="1" hangingPunct="1"/>
            <a:r>
              <a:rPr lang="en-US" sz="2800" smtClean="0"/>
              <a:t>Molecular solids</a:t>
            </a:r>
          </a:p>
          <a:p>
            <a:pPr lvl="2" eaLnBrk="1" hangingPunct="1"/>
            <a:r>
              <a:rPr lang="en-US" sz="2400" smtClean="0"/>
              <a:t>Dipole-dipole</a:t>
            </a:r>
          </a:p>
          <a:p>
            <a:pPr lvl="2" eaLnBrk="1" hangingPunct="1"/>
            <a:r>
              <a:rPr lang="en-US" sz="2400" smtClean="0"/>
              <a:t>Hydrogen bonded</a:t>
            </a:r>
          </a:p>
          <a:p>
            <a:pPr lvl="2" eaLnBrk="1" hangingPunct="1"/>
            <a:r>
              <a:rPr lang="en-US" sz="2400" smtClean="0"/>
              <a:t>London dispersion force</a:t>
            </a:r>
          </a:p>
        </p:txBody>
      </p:sp>
      <p:sp>
        <p:nvSpPr>
          <p:cNvPr id="12292" name="AutoShape 4"/>
          <p:cNvSpPr>
            <a:spLocks/>
          </p:cNvSpPr>
          <p:nvPr/>
        </p:nvSpPr>
        <p:spPr bwMode="auto">
          <a:xfrm>
            <a:off x="5257800" y="4419600"/>
            <a:ext cx="609600" cy="1143000"/>
          </a:xfrm>
          <a:prstGeom prst="rightBrace">
            <a:avLst>
              <a:gd name="adj1" fmla="val 15625"/>
              <a:gd name="adj2" fmla="val 50000"/>
            </a:avLst>
          </a:prstGeom>
          <a:noFill/>
          <a:ln w="19050">
            <a:solidFill>
              <a:schemeClr val="bg2"/>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3" name="Text Box 5"/>
          <p:cNvSpPr txBox="1">
            <a:spLocks noChangeArrowheads="1"/>
          </p:cNvSpPr>
          <p:nvPr/>
        </p:nvSpPr>
        <p:spPr bwMode="auto">
          <a:xfrm>
            <a:off x="5943600" y="4495800"/>
            <a:ext cx="3048000"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000">
                <a:latin typeface="Comic Sans MS" pitchFamily="66" charset="0"/>
              </a:rPr>
              <a:t>These forces can also hold molecules together to form liquids.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Kinds of Solids</a:t>
            </a:r>
          </a:p>
        </p:txBody>
      </p:sp>
      <p:sp>
        <p:nvSpPr>
          <p:cNvPr id="13315" name="Rectangle 3"/>
          <p:cNvSpPr>
            <a:spLocks noGrp="1" noChangeArrowheads="1"/>
          </p:cNvSpPr>
          <p:nvPr>
            <p:ph type="body" idx="1"/>
          </p:nvPr>
        </p:nvSpPr>
        <p:spPr/>
        <p:txBody>
          <a:bodyPr/>
          <a:lstStyle/>
          <a:p>
            <a:pPr eaLnBrk="1" hangingPunct="1"/>
            <a:r>
              <a:rPr lang="en-US" sz="3200" smtClean="0"/>
              <a:t>Ionic – high melting points</a:t>
            </a:r>
          </a:p>
        </p:txBody>
      </p:sp>
      <p:pic>
        <p:nvPicPr>
          <p:cNvPr id="13316" name="Picture 6" descr="ionic bon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714750"/>
            <a:ext cx="41814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7"/>
          <p:cNvSpPr>
            <a:spLocks noChangeArrowheads="1"/>
          </p:cNvSpPr>
          <p:nvPr/>
        </p:nvSpPr>
        <p:spPr bwMode="auto">
          <a:xfrm>
            <a:off x="2743200" y="3581400"/>
            <a:ext cx="4191000" cy="2438400"/>
          </a:xfrm>
          <a:prstGeom prst="rect">
            <a:avLst/>
          </a:prstGeom>
          <a:noFill/>
          <a:ln w="508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Text Box 9"/>
          <p:cNvSpPr txBox="1">
            <a:spLocks noChangeArrowheads="1"/>
          </p:cNvSpPr>
          <p:nvPr/>
        </p:nvSpPr>
        <p:spPr bwMode="auto">
          <a:xfrm>
            <a:off x="3657600" y="30480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400"/>
              <a:t>sodium chloride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Kinds of Solids</a:t>
            </a:r>
          </a:p>
        </p:txBody>
      </p:sp>
      <p:sp>
        <p:nvSpPr>
          <p:cNvPr id="14339" name="Rectangle 3"/>
          <p:cNvSpPr>
            <a:spLocks noGrp="1" noChangeArrowheads="1"/>
          </p:cNvSpPr>
          <p:nvPr>
            <p:ph type="body" idx="1"/>
          </p:nvPr>
        </p:nvSpPr>
        <p:spPr/>
        <p:txBody>
          <a:bodyPr/>
          <a:lstStyle/>
          <a:p>
            <a:pPr eaLnBrk="1" hangingPunct="1"/>
            <a:r>
              <a:rPr lang="en-US" sz="3200" smtClean="0"/>
              <a:t>Covalent-network </a:t>
            </a:r>
          </a:p>
        </p:txBody>
      </p:sp>
      <p:pic>
        <p:nvPicPr>
          <p:cNvPr id="14340" name="Picture 12" descr="FG11_0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667000"/>
            <a:ext cx="685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8"/>
          <p:cNvSpPr>
            <a:spLocks noChangeArrowheads="1"/>
          </p:cNvSpPr>
          <p:nvPr/>
        </p:nvSpPr>
        <p:spPr bwMode="auto">
          <a:xfrm>
            <a:off x="1447800" y="3124200"/>
            <a:ext cx="2971800" cy="3048000"/>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2" name="Rectangle 9"/>
          <p:cNvSpPr>
            <a:spLocks noChangeArrowheads="1"/>
          </p:cNvSpPr>
          <p:nvPr/>
        </p:nvSpPr>
        <p:spPr bwMode="auto">
          <a:xfrm>
            <a:off x="4572000" y="3124200"/>
            <a:ext cx="3200400" cy="3048000"/>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Kinds of Solids</a:t>
            </a:r>
          </a:p>
        </p:txBody>
      </p:sp>
      <p:sp>
        <p:nvSpPr>
          <p:cNvPr id="15363" name="Rectangle 3"/>
          <p:cNvSpPr>
            <a:spLocks noGrp="1" noChangeArrowheads="1"/>
          </p:cNvSpPr>
          <p:nvPr>
            <p:ph type="body" idx="1"/>
          </p:nvPr>
        </p:nvSpPr>
        <p:spPr/>
        <p:txBody>
          <a:bodyPr/>
          <a:lstStyle/>
          <a:p>
            <a:pPr eaLnBrk="1" hangingPunct="1"/>
            <a:r>
              <a:rPr lang="en-US" sz="3200" smtClean="0"/>
              <a:t>Metallic – delocalized electrons</a:t>
            </a:r>
          </a:p>
        </p:txBody>
      </p:sp>
      <p:pic>
        <p:nvPicPr>
          <p:cNvPr id="15364" name="Picture 6" descr="metallic bon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657600"/>
            <a:ext cx="4800600"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7"/>
          <p:cNvSpPr>
            <a:spLocks noChangeArrowheads="1"/>
          </p:cNvSpPr>
          <p:nvPr/>
        </p:nvSpPr>
        <p:spPr bwMode="auto">
          <a:xfrm>
            <a:off x="1981200" y="3505200"/>
            <a:ext cx="5410200" cy="2286000"/>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6" name="Text Box 8"/>
          <p:cNvSpPr txBox="1">
            <a:spLocks noChangeArrowheads="1"/>
          </p:cNvSpPr>
          <p:nvPr/>
        </p:nvSpPr>
        <p:spPr bwMode="auto">
          <a:xfrm>
            <a:off x="4191000" y="29718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400"/>
              <a:t>silver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Kinds of Solids</a:t>
            </a:r>
          </a:p>
        </p:txBody>
      </p:sp>
      <p:sp>
        <p:nvSpPr>
          <p:cNvPr id="16387" name="Rectangle 3"/>
          <p:cNvSpPr>
            <a:spLocks noGrp="1" noChangeArrowheads="1"/>
          </p:cNvSpPr>
          <p:nvPr>
            <p:ph type="body" idx="1"/>
          </p:nvPr>
        </p:nvSpPr>
        <p:spPr/>
        <p:txBody>
          <a:bodyPr/>
          <a:lstStyle/>
          <a:p>
            <a:pPr marL="533400" indent="-533400" eaLnBrk="1" hangingPunct="1"/>
            <a:r>
              <a:rPr lang="en-US" smtClean="0"/>
              <a:t>Molecular solids - </a:t>
            </a:r>
            <a:r>
              <a:rPr lang="en-US" b="1" i="1" smtClean="0"/>
              <a:t>solids and liquids held together primarily by one or more of the following forces…</a:t>
            </a:r>
          </a:p>
          <a:p>
            <a:pPr marL="914400" lvl="1" indent="-457200" eaLnBrk="1" hangingPunct="1">
              <a:buFont typeface="Wingdings" pitchFamily="2" charset="2"/>
              <a:buAutoNum type="arabicPeriod"/>
            </a:pPr>
            <a:r>
              <a:rPr lang="en-US" smtClean="0"/>
              <a:t>Dipole – Dipole Forces (Interactions) </a:t>
            </a:r>
          </a:p>
          <a:p>
            <a:pPr marL="914400" lvl="1" indent="-457200" eaLnBrk="1" hangingPunct="1">
              <a:buFont typeface="Wingdings" pitchFamily="2" charset="2"/>
              <a:buAutoNum type="arabicPeriod"/>
            </a:pPr>
            <a:r>
              <a:rPr lang="en-US" smtClean="0"/>
              <a:t>Hydrogen Bonding</a:t>
            </a:r>
          </a:p>
          <a:p>
            <a:pPr marL="914400" lvl="1" indent="-457200" eaLnBrk="1" hangingPunct="1">
              <a:buFont typeface="Wingdings" pitchFamily="2" charset="2"/>
              <a:buAutoNum type="arabicPeriod"/>
            </a:pPr>
            <a:r>
              <a:rPr lang="en-US" smtClean="0"/>
              <a:t>London Dispersion Forces</a:t>
            </a:r>
          </a:p>
          <a:p>
            <a:pPr marL="914400" lvl="1" indent="-457200" eaLnBrk="1" hangingPunct="1">
              <a:buFont typeface="Wingdings" pitchFamily="2" charset="2"/>
              <a:buAutoNum type="arabicPeriod"/>
            </a:pPr>
            <a:endParaRPr lang="en-US" i="1" smtClean="0"/>
          </a:p>
          <a:p>
            <a:pPr marL="914400" lvl="1" indent="-457200" eaLnBrk="1" hangingPunct="1">
              <a:buFont typeface="Wingdings" pitchFamily="2" charset="2"/>
              <a:buChar char="p"/>
            </a:pPr>
            <a:r>
              <a:rPr lang="en-US" i="1" smtClean="0"/>
              <a:t>Colletively these forces are </a:t>
            </a:r>
          </a:p>
          <a:p>
            <a:pPr marL="914400" lvl="1" indent="-457200" eaLnBrk="1" hangingPunct="1">
              <a:buFont typeface="Wingdings" pitchFamily="2" charset="2"/>
              <a:buNone/>
            </a:pPr>
            <a:r>
              <a:rPr lang="en-US" i="1" smtClean="0"/>
              <a:t>	called van der Waals Forces</a:t>
            </a:r>
          </a:p>
          <a:p>
            <a:pPr marL="914400" lvl="1" indent="-457200" eaLnBrk="1" hangingPunct="1">
              <a:buFont typeface="Wingdings" pitchFamily="2" charset="2"/>
              <a:buChar char="p"/>
            </a:pPr>
            <a:endParaRPr lang="en-US" i="1" smtClean="0"/>
          </a:p>
          <a:p>
            <a:pPr marL="1714500" lvl="3" indent="-342900" eaLnBrk="1" hangingPunct="1"/>
            <a:endParaRPr lang="en-US" b="1" i="1" smtClean="0"/>
          </a:p>
          <a:p>
            <a:pPr marL="1295400" lvl="2" indent="-381000" eaLnBrk="1" hangingPunct="1"/>
            <a:endParaRPr lang="en-US" sz="2400" smtClean="0"/>
          </a:p>
        </p:txBody>
      </p:sp>
      <p:pic>
        <p:nvPicPr>
          <p:cNvPr id="16388" name="Picture 6" descr="van_wa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725" y="4114800"/>
            <a:ext cx="15652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alpha val="36862"/>
          </a:schemeClr>
        </a:solidFill>
        <a:effectLst/>
      </p:bgPr>
    </p:bg>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838200" y="361950"/>
            <a:ext cx="7696200" cy="612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200" b="1">
                <a:solidFill>
                  <a:srgbClr val="000000"/>
                </a:solidFill>
              </a:rPr>
              <a:t>Warning!  </a:t>
            </a:r>
            <a:r>
              <a:rPr lang="en-US" sz="2200">
                <a:solidFill>
                  <a:srgbClr val="000000"/>
                </a:solidFill>
              </a:rPr>
              <a:t>There's a bit of a problem here with modern A'level text books. Some texts talk as if dipole-dipole interactions are quite distinct from van der Waals forces. Such a text will talk about van der Waals forces (meaning dispersion forces) and, separately, dipole-dipole interactions. </a:t>
            </a:r>
            <a:br>
              <a:rPr lang="en-US" sz="2200">
                <a:solidFill>
                  <a:srgbClr val="000000"/>
                </a:solidFill>
              </a:rPr>
            </a:br>
            <a:endParaRPr lang="en-US" sz="2200">
              <a:solidFill>
                <a:srgbClr val="000000"/>
              </a:solidFill>
            </a:endParaRPr>
          </a:p>
          <a:p>
            <a:r>
              <a:rPr lang="en-US" sz="2200" i="1">
                <a:solidFill>
                  <a:srgbClr val="000000"/>
                </a:solidFill>
              </a:rPr>
              <a:t>All </a:t>
            </a:r>
            <a:r>
              <a:rPr lang="en-US" sz="2200">
                <a:solidFill>
                  <a:srgbClr val="000000"/>
                </a:solidFill>
              </a:rPr>
              <a:t>intermolecular attractions are known collectively as van der Waals forces. The various different types were first explained by different people at different times. Dispersion forces, for example, were described by London in 1930; dipole-dipole interactions by Keesom in 1912.</a:t>
            </a:r>
          </a:p>
          <a:p>
            <a:r>
              <a:rPr lang="en-US" sz="2200">
                <a:solidFill>
                  <a:srgbClr val="000000"/>
                </a:solidFill>
              </a:rPr>
              <a:t/>
            </a:r>
            <a:br>
              <a:rPr lang="en-US" sz="2200">
                <a:solidFill>
                  <a:srgbClr val="000000"/>
                </a:solidFill>
              </a:rPr>
            </a:br>
            <a:r>
              <a:rPr lang="en-US" sz="2200">
                <a:solidFill>
                  <a:srgbClr val="000000"/>
                </a:solidFill>
              </a:rPr>
              <a:t>This oddity in the texts doesn't matter in the least as far as understanding is concerned - but you obviously must know what your particular examiners mean by the terms they use in the questions.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Intermolecular Forces</a:t>
            </a:r>
          </a:p>
        </p:txBody>
      </p:sp>
      <p:sp>
        <p:nvSpPr>
          <p:cNvPr id="18435" name="Rectangle 3"/>
          <p:cNvSpPr>
            <a:spLocks noGrp="1" noChangeArrowheads="1"/>
          </p:cNvSpPr>
          <p:nvPr>
            <p:ph type="body" idx="1"/>
          </p:nvPr>
        </p:nvSpPr>
        <p:spPr/>
        <p:txBody>
          <a:bodyPr/>
          <a:lstStyle/>
          <a:p>
            <a:pPr eaLnBrk="1" hangingPunct="1"/>
            <a:r>
              <a:rPr lang="en-US" sz="3200" smtClean="0"/>
              <a:t>Molecular </a:t>
            </a:r>
          </a:p>
          <a:p>
            <a:pPr lvl="1" eaLnBrk="1" hangingPunct="1"/>
            <a:r>
              <a:rPr lang="en-US" sz="2800" smtClean="0"/>
              <a:t>Dipole-dipole forces - </a:t>
            </a:r>
            <a:r>
              <a:rPr lang="en-US" smtClean="0"/>
              <a:t>the electrical attractive forces that exist between polar molecules.</a:t>
            </a:r>
          </a:p>
          <a:p>
            <a:pPr lvl="2" eaLnBrk="1" hangingPunct="1"/>
            <a:endParaRPr lang="en-US" sz="2400" smtClean="0"/>
          </a:p>
        </p:txBody>
      </p:sp>
      <p:pic>
        <p:nvPicPr>
          <p:cNvPr id="18436" name="Picture 6" descr="dipol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411538"/>
            <a:ext cx="541020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Dipole-Dipole Interactions</a:t>
            </a:r>
          </a:p>
        </p:txBody>
      </p:sp>
      <p:sp>
        <p:nvSpPr>
          <p:cNvPr id="19459" name="Rectangle 3"/>
          <p:cNvSpPr>
            <a:spLocks noGrp="1" noChangeArrowheads="1"/>
          </p:cNvSpPr>
          <p:nvPr>
            <p:ph type="body" idx="1"/>
          </p:nvPr>
        </p:nvSpPr>
        <p:spPr>
          <a:xfrm>
            <a:off x="457200" y="1600200"/>
            <a:ext cx="8229600" cy="1600200"/>
          </a:xfrm>
        </p:spPr>
        <p:txBody>
          <a:bodyPr/>
          <a:lstStyle/>
          <a:p>
            <a:pPr eaLnBrk="1" hangingPunct="1"/>
            <a:r>
              <a:rPr lang="en-US" smtClean="0"/>
              <a:t>The attractive forces are stronger than the repulsive forces, so there is an overall attraction between the molecules.</a:t>
            </a:r>
          </a:p>
          <a:p>
            <a:pPr eaLnBrk="1" hangingPunct="1">
              <a:buFont typeface="Wingdings" pitchFamily="2" charset="2"/>
              <a:buNone/>
            </a:pPr>
            <a:endParaRPr lang="en-US" smtClean="0"/>
          </a:p>
        </p:txBody>
      </p:sp>
      <p:sp>
        <p:nvSpPr>
          <p:cNvPr id="19460" name="Oval 15"/>
          <p:cNvSpPr>
            <a:spLocks noChangeArrowheads="1"/>
          </p:cNvSpPr>
          <p:nvPr/>
        </p:nvSpPr>
        <p:spPr bwMode="auto">
          <a:xfrm rot="-1284489">
            <a:off x="1752600" y="4343400"/>
            <a:ext cx="2209800" cy="914400"/>
          </a:xfrm>
          <a:prstGeom prst="ellipse">
            <a:avLst/>
          </a:prstGeom>
          <a:solidFill>
            <a:schemeClr val="hlink"/>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1" name="Text Box 16"/>
          <p:cNvSpPr txBox="1">
            <a:spLocks noChangeArrowheads="1"/>
          </p:cNvSpPr>
          <p:nvPr/>
        </p:nvSpPr>
        <p:spPr bwMode="auto">
          <a:xfrm>
            <a:off x="2971800" y="4191000"/>
            <a:ext cx="1295400" cy="5191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a:t>
            </a:r>
          </a:p>
        </p:txBody>
      </p:sp>
      <p:sp>
        <p:nvSpPr>
          <p:cNvPr id="19462" name="Text Box 17"/>
          <p:cNvSpPr txBox="1">
            <a:spLocks noChangeArrowheads="1"/>
          </p:cNvSpPr>
          <p:nvPr/>
        </p:nvSpPr>
        <p:spPr bwMode="auto">
          <a:xfrm>
            <a:off x="1905000" y="4876800"/>
            <a:ext cx="1600200" cy="5191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a:t>
            </a:r>
          </a:p>
        </p:txBody>
      </p:sp>
      <p:sp>
        <p:nvSpPr>
          <p:cNvPr id="19463" name="Oval 18"/>
          <p:cNvSpPr>
            <a:spLocks noChangeArrowheads="1"/>
          </p:cNvSpPr>
          <p:nvPr/>
        </p:nvSpPr>
        <p:spPr bwMode="auto">
          <a:xfrm rot="958718">
            <a:off x="4114800" y="4267200"/>
            <a:ext cx="2209800" cy="914400"/>
          </a:xfrm>
          <a:prstGeom prst="ellipse">
            <a:avLst/>
          </a:prstGeom>
          <a:solidFill>
            <a:schemeClr val="hlink"/>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4" name="Text Box 19"/>
          <p:cNvSpPr txBox="1">
            <a:spLocks noChangeArrowheads="1"/>
          </p:cNvSpPr>
          <p:nvPr/>
        </p:nvSpPr>
        <p:spPr bwMode="auto">
          <a:xfrm>
            <a:off x="4191000" y="4191000"/>
            <a:ext cx="1600200" cy="5191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a:t>
            </a:r>
          </a:p>
        </p:txBody>
      </p:sp>
      <p:sp>
        <p:nvSpPr>
          <p:cNvPr id="19465" name="Text Box 20"/>
          <p:cNvSpPr txBox="1">
            <a:spLocks noChangeArrowheads="1"/>
          </p:cNvSpPr>
          <p:nvPr/>
        </p:nvSpPr>
        <p:spPr bwMode="auto">
          <a:xfrm>
            <a:off x="4953000" y="4572000"/>
            <a:ext cx="1295400" cy="5191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a:t>
            </a:r>
          </a:p>
        </p:txBody>
      </p:sp>
      <p:sp>
        <p:nvSpPr>
          <p:cNvPr id="19466" name="Line 21"/>
          <p:cNvSpPr>
            <a:spLocks noChangeShapeType="1"/>
          </p:cNvSpPr>
          <p:nvPr/>
        </p:nvSpPr>
        <p:spPr bwMode="auto">
          <a:xfrm>
            <a:off x="3582988" y="4344988"/>
            <a:ext cx="914400" cy="0"/>
          </a:xfrm>
          <a:prstGeom prst="line">
            <a:avLst/>
          </a:prstGeom>
          <a:noFill/>
          <a:ln w="9207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7" name="Line 22"/>
          <p:cNvSpPr>
            <a:spLocks noChangeShapeType="1"/>
          </p:cNvSpPr>
          <p:nvPr/>
        </p:nvSpPr>
        <p:spPr bwMode="auto">
          <a:xfrm flipV="1">
            <a:off x="2590800" y="4572000"/>
            <a:ext cx="1828800" cy="533400"/>
          </a:xfrm>
          <a:prstGeom prst="line">
            <a:avLst/>
          </a:prstGeom>
          <a:noFill/>
          <a:ln w="349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8" name="AutoShape 23"/>
          <p:cNvSpPr>
            <a:spLocks noChangeArrowheads="1"/>
          </p:cNvSpPr>
          <p:nvPr/>
        </p:nvSpPr>
        <p:spPr bwMode="auto">
          <a:xfrm>
            <a:off x="4799013" y="3201988"/>
            <a:ext cx="2820987" cy="914400"/>
          </a:xfrm>
          <a:prstGeom prst="wedgeRoundRectCallout">
            <a:avLst>
              <a:gd name="adj1" fmla="val -65815"/>
              <a:gd name="adj2" fmla="val 53995"/>
              <a:gd name="adj3" fmla="val 16667"/>
            </a:avLst>
          </a:prstGeom>
          <a:solidFill>
            <a:schemeClr val="accent2"/>
          </a:solidFill>
          <a:ln w="25400">
            <a:solidFill>
              <a:schemeClr val="bg2"/>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800">
                <a:latin typeface="Comic Sans MS" pitchFamily="66" charset="0"/>
              </a:rPr>
              <a:t>Attractive Forces</a:t>
            </a:r>
          </a:p>
        </p:txBody>
      </p:sp>
      <p:sp>
        <p:nvSpPr>
          <p:cNvPr id="19469" name="AutoShape 24"/>
          <p:cNvSpPr>
            <a:spLocks noChangeArrowheads="1"/>
          </p:cNvSpPr>
          <p:nvPr/>
        </p:nvSpPr>
        <p:spPr bwMode="auto">
          <a:xfrm>
            <a:off x="4343400" y="5867400"/>
            <a:ext cx="3733800" cy="762000"/>
          </a:xfrm>
          <a:prstGeom prst="wedgeRoundRectCallout">
            <a:avLst>
              <a:gd name="adj1" fmla="val -75296"/>
              <a:gd name="adj2" fmla="val -177500"/>
              <a:gd name="adj3" fmla="val 16667"/>
            </a:avLst>
          </a:prstGeom>
          <a:solidFill>
            <a:schemeClr val="accent2"/>
          </a:solidFill>
          <a:ln w="25400">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800">
                <a:latin typeface="Comic Sans MS" pitchFamily="66" charset="0"/>
              </a:rPr>
              <a:t>Repulsive Forces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Hydrogen Bonding</a:t>
            </a:r>
          </a:p>
        </p:txBody>
      </p:sp>
      <p:sp>
        <p:nvSpPr>
          <p:cNvPr id="20483" name="Rectangle 3"/>
          <p:cNvSpPr>
            <a:spLocks noGrp="1" noChangeArrowheads="1"/>
          </p:cNvSpPr>
          <p:nvPr>
            <p:ph type="body" idx="1"/>
          </p:nvPr>
        </p:nvSpPr>
        <p:spPr>
          <a:xfrm>
            <a:off x="457200" y="1600200"/>
            <a:ext cx="8229600" cy="2057400"/>
          </a:xfrm>
        </p:spPr>
        <p:txBody>
          <a:bodyPr/>
          <a:lstStyle/>
          <a:p>
            <a:pPr eaLnBrk="1" hangingPunct="1"/>
            <a:r>
              <a:rPr lang="en-US" smtClean="0"/>
              <a:t>Special case of dipole-dipole interactions</a:t>
            </a:r>
          </a:p>
          <a:p>
            <a:pPr lvl="1" eaLnBrk="1" hangingPunct="1"/>
            <a:r>
              <a:rPr lang="en-US" smtClean="0"/>
              <a:t>Seen among molecules where H is bonded to a highly electronegative atom, such as N, O or F.</a:t>
            </a:r>
          </a:p>
          <a:p>
            <a:pPr eaLnBrk="1" hangingPunct="1"/>
            <a:r>
              <a:rPr lang="en-US" smtClean="0"/>
              <a:t>Example: water </a:t>
            </a:r>
          </a:p>
        </p:txBody>
      </p:sp>
      <p:sp>
        <p:nvSpPr>
          <p:cNvPr id="20484" name="Oval 4"/>
          <p:cNvSpPr>
            <a:spLocks noChangeArrowheads="1"/>
          </p:cNvSpPr>
          <p:nvPr/>
        </p:nvSpPr>
        <p:spPr bwMode="auto">
          <a:xfrm>
            <a:off x="4419600" y="3962400"/>
            <a:ext cx="1219200" cy="12192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5" name="Oval 5"/>
          <p:cNvSpPr>
            <a:spLocks noChangeArrowheads="1"/>
          </p:cNvSpPr>
          <p:nvPr/>
        </p:nvSpPr>
        <p:spPr bwMode="auto">
          <a:xfrm>
            <a:off x="3352800" y="4267200"/>
            <a:ext cx="685800" cy="685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6" name="Oval 6"/>
          <p:cNvSpPr>
            <a:spLocks noChangeArrowheads="1"/>
          </p:cNvSpPr>
          <p:nvPr/>
        </p:nvSpPr>
        <p:spPr bwMode="auto">
          <a:xfrm>
            <a:off x="4648200" y="5638800"/>
            <a:ext cx="685800" cy="685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7" name="Line 7"/>
          <p:cNvSpPr>
            <a:spLocks noChangeShapeType="1"/>
          </p:cNvSpPr>
          <p:nvPr/>
        </p:nvSpPr>
        <p:spPr bwMode="auto">
          <a:xfrm>
            <a:off x="4991100" y="5257800"/>
            <a:ext cx="0" cy="304800"/>
          </a:xfrm>
          <a:prstGeom prst="line">
            <a:avLst/>
          </a:prstGeom>
          <a:noFill/>
          <a:ln w="1016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8" name="Line 8"/>
          <p:cNvSpPr>
            <a:spLocks noChangeShapeType="1"/>
          </p:cNvSpPr>
          <p:nvPr/>
        </p:nvSpPr>
        <p:spPr bwMode="auto">
          <a:xfrm>
            <a:off x="4114800" y="4572000"/>
            <a:ext cx="228600" cy="0"/>
          </a:xfrm>
          <a:prstGeom prst="line">
            <a:avLst/>
          </a:prstGeom>
          <a:noFill/>
          <a:ln w="1016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9" name="Oval 9"/>
          <p:cNvSpPr>
            <a:spLocks noChangeArrowheads="1"/>
          </p:cNvSpPr>
          <p:nvPr/>
        </p:nvSpPr>
        <p:spPr bwMode="auto">
          <a:xfrm>
            <a:off x="4800600" y="37338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0" name="Oval 10"/>
          <p:cNvSpPr>
            <a:spLocks noChangeArrowheads="1"/>
          </p:cNvSpPr>
          <p:nvPr/>
        </p:nvSpPr>
        <p:spPr bwMode="auto">
          <a:xfrm>
            <a:off x="5181600" y="37338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1" name="Oval 11"/>
          <p:cNvSpPr>
            <a:spLocks noChangeArrowheads="1"/>
          </p:cNvSpPr>
          <p:nvPr/>
        </p:nvSpPr>
        <p:spPr bwMode="auto">
          <a:xfrm>
            <a:off x="5715000" y="43815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2" name="Oval 12"/>
          <p:cNvSpPr>
            <a:spLocks noChangeArrowheads="1"/>
          </p:cNvSpPr>
          <p:nvPr/>
        </p:nvSpPr>
        <p:spPr bwMode="auto">
          <a:xfrm>
            <a:off x="5702300" y="4699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3" name="Text Box 15"/>
          <p:cNvSpPr txBox="1">
            <a:spLocks noChangeArrowheads="1"/>
          </p:cNvSpPr>
          <p:nvPr/>
        </p:nvSpPr>
        <p:spPr bwMode="auto">
          <a:xfrm>
            <a:off x="3429000" y="4267200"/>
            <a:ext cx="53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600"/>
              <a:t>H</a:t>
            </a:r>
          </a:p>
        </p:txBody>
      </p:sp>
      <p:sp>
        <p:nvSpPr>
          <p:cNvPr id="20494" name="Text Box 16"/>
          <p:cNvSpPr txBox="1">
            <a:spLocks noChangeArrowheads="1"/>
          </p:cNvSpPr>
          <p:nvPr/>
        </p:nvSpPr>
        <p:spPr bwMode="auto">
          <a:xfrm>
            <a:off x="4724400" y="5683250"/>
            <a:ext cx="53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600"/>
              <a:t>H</a:t>
            </a:r>
          </a:p>
        </p:txBody>
      </p:sp>
      <p:sp>
        <p:nvSpPr>
          <p:cNvPr id="20495" name="Text Box 17"/>
          <p:cNvSpPr txBox="1">
            <a:spLocks noChangeArrowheads="1"/>
          </p:cNvSpPr>
          <p:nvPr/>
        </p:nvSpPr>
        <p:spPr bwMode="auto">
          <a:xfrm>
            <a:off x="4724400" y="4235450"/>
            <a:ext cx="53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600"/>
              <a:t>O</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Hydrogen Bonding</a:t>
            </a:r>
          </a:p>
        </p:txBody>
      </p:sp>
      <p:sp>
        <p:nvSpPr>
          <p:cNvPr id="21507" name="Rectangle 3"/>
          <p:cNvSpPr>
            <a:spLocks noGrp="1" noChangeArrowheads="1"/>
          </p:cNvSpPr>
          <p:nvPr>
            <p:ph type="body" idx="1"/>
          </p:nvPr>
        </p:nvSpPr>
        <p:spPr>
          <a:xfrm>
            <a:off x="457200" y="1600200"/>
            <a:ext cx="8229600" cy="2057400"/>
          </a:xfrm>
        </p:spPr>
        <p:txBody>
          <a:bodyPr/>
          <a:lstStyle/>
          <a:p>
            <a:pPr eaLnBrk="1" hangingPunct="1"/>
            <a:r>
              <a:rPr lang="en-US" smtClean="0"/>
              <a:t>Special case of dipole-dipole interactions</a:t>
            </a:r>
          </a:p>
          <a:p>
            <a:pPr lvl="1" eaLnBrk="1" hangingPunct="1"/>
            <a:r>
              <a:rPr lang="en-US" smtClean="0"/>
              <a:t>Seen among molecules where H is bonded to a highly electronegative atom, such as N, O or F.</a:t>
            </a:r>
          </a:p>
          <a:p>
            <a:pPr eaLnBrk="1" hangingPunct="1"/>
            <a:r>
              <a:rPr lang="en-US" smtClean="0"/>
              <a:t>Example: water </a:t>
            </a:r>
          </a:p>
        </p:txBody>
      </p:sp>
      <p:sp>
        <p:nvSpPr>
          <p:cNvPr id="21508" name="Oval 4"/>
          <p:cNvSpPr>
            <a:spLocks noChangeArrowheads="1"/>
          </p:cNvSpPr>
          <p:nvPr/>
        </p:nvSpPr>
        <p:spPr bwMode="auto">
          <a:xfrm>
            <a:off x="4419600" y="3962400"/>
            <a:ext cx="1219200" cy="12192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9" name="Oval 5"/>
          <p:cNvSpPr>
            <a:spLocks noChangeArrowheads="1"/>
          </p:cNvSpPr>
          <p:nvPr/>
        </p:nvSpPr>
        <p:spPr bwMode="auto">
          <a:xfrm>
            <a:off x="3352800" y="4267200"/>
            <a:ext cx="685800" cy="685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0" name="Oval 6"/>
          <p:cNvSpPr>
            <a:spLocks noChangeArrowheads="1"/>
          </p:cNvSpPr>
          <p:nvPr/>
        </p:nvSpPr>
        <p:spPr bwMode="auto">
          <a:xfrm>
            <a:off x="4648200" y="5638800"/>
            <a:ext cx="685800" cy="685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1" name="Line 7"/>
          <p:cNvSpPr>
            <a:spLocks noChangeShapeType="1"/>
          </p:cNvSpPr>
          <p:nvPr/>
        </p:nvSpPr>
        <p:spPr bwMode="auto">
          <a:xfrm>
            <a:off x="4991100" y="5257800"/>
            <a:ext cx="0" cy="304800"/>
          </a:xfrm>
          <a:prstGeom prst="line">
            <a:avLst/>
          </a:prstGeom>
          <a:noFill/>
          <a:ln w="1016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2" name="Line 8"/>
          <p:cNvSpPr>
            <a:spLocks noChangeShapeType="1"/>
          </p:cNvSpPr>
          <p:nvPr/>
        </p:nvSpPr>
        <p:spPr bwMode="auto">
          <a:xfrm>
            <a:off x="4114800" y="4572000"/>
            <a:ext cx="228600" cy="0"/>
          </a:xfrm>
          <a:prstGeom prst="line">
            <a:avLst/>
          </a:prstGeom>
          <a:noFill/>
          <a:ln w="1016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3" name="Oval 9"/>
          <p:cNvSpPr>
            <a:spLocks noChangeArrowheads="1"/>
          </p:cNvSpPr>
          <p:nvPr/>
        </p:nvSpPr>
        <p:spPr bwMode="auto">
          <a:xfrm>
            <a:off x="4800600" y="37338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4" name="Oval 10"/>
          <p:cNvSpPr>
            <a:spLocks noChangeArrowheads="1"/>
          </p:cNvSpPr>
          <p:nvPr/>
        </p:nvSpPr>
        <p:spPr bwMode="auto">
          <a:xfrm>
            <a:off x="5181600" y="37338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5" name="Oval 11"/>
          <p:cNvSpPr>
            <a:spLocks noChangeArrowheads="1"/>
          </p:cNvSpPr>
          <p:nvPr/>
        </p:nvSpPr>
        <p:spPr bwMode="auto">
          <a:xfrm>
            <a:off x="5715000" y="43815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6" name="Oval 12"/>
          <p:cNvSpPr>
            <a:spLocks noChangeArrowheads="1"/>
          </p:cNvSpPr>
          <p:nvPr/>
        </p:nvSpPr>
        <p:spPr bwMode="auto">
          <a:xfrm>
            <a:off x="5702300" y="46990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7" name="Text Box 13"/>
          <p:cNvSpPr txBox="1">
            <a:spLocks noChangeArrowheads="1"/>
          </p:cNvSpPr>
          <p:nvPr/>
        </p:nvSpPr>
        <p:spPr bwMode="auto">
          <a:xfrm>
            <a:off x="3429000" y="4267200"/>
            <a:ext cx="53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600"/>
              <a:t>H</a:t>
            </a:r>
          </a:p>
        </p:txBody>
      </p:sp>
      <p:sp>
        <p:nvSpPr>
          <p:cNvPr id="21518" name="Text Box 14"/>
          <p:cNvSpPr txBox="1">
            <a:spLocks noChangeArrowheads="1"/>
          </p:cNvSpPr>
          <p:nvPr/>
        </p:nvSpPr>
        <p:spPr bwMode="auto">
          <a:xfrm>
            <a:off x="4724400" y="5683250"/>
            <a:ext cx="53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600"/>
              <a:t>H</a:t>
            </a:r>
          </a:p>
        </p:txBody>
      </p:sp>
      <p:sp>
        <p:nvSpPr>
          <p:cNvPr id="21519" name="Text Box 15"/>
          <p:cNvSpPr txBox="1">
            <a:spLocks noChangeArrowheads="1"/>
          </p:cNvSpPr>
          <p:nvPr/>
        </p:nvSpPr>
        <p:spPr bwMode="auto">
          <a:xfrm>
            <a:off x="4724400" y="4235450"/>
            <a:ext cx="53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600"/>
              <a:t>O</a:t>
            </a:r>
          </a:p>
        </p:txBody>
      </p:sp>
      <p:sp>
        <p:nvSpPr>
          <p:cNvPr id="21520" name="Text Box 16"/>
          <p:cNvSpPr txBox="1">
            <a:spLocks noChangeArrowheads="1"/>
          </p:cNvSpPr>
          <p:nvPr/>
        </p:nvSpPr>
        <p:spPr bwMode="auto">
          <a:xfrm>
            <a:off x="4876800" y="3168650"/>
            <a:ext cx="68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600">
                <a:sym typeface="Symbol" pitchFamily="18" charset="2"/>
              </a:rPr>
              <a:t></a:t>
            </a:r>
            <a:r>
              <a:rPr lang="en-US" sz="3600"/>
              <a:t>-</a:t>
            </a:r>
          </a:p>
        </p:txBody>
      </p:sp>
      <p:sp>
        <p:nvSpPr>
          <p:cNvPr id="21521" name="Text Box 17"/>
          <p:cNvSpPr txBox="1">
            <a:spLocks noChangeArrowheads="1"/>
          </p:cNvSpPr>
          <p:nvPr/>
        </p:nvSpPr>
        <p:spPr bwMode="auto">
          <a:xfrm>
            <a:off x="5867400" y="4311650"/>
            <a:ext cx="68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600">
                <a:sym typeface="Symbol" pitchFamily="18" charset="2"/>
              </a:rPr>
              <a:t></a:t>
            </a:r>
            <a:r>
              <a:rPr lang="en-US" sz="3600"/>
              <a:t>-</a:t>
            </a:r>
          </a:p>
        </p:txBody>
      </p:sp>
      <p:sp>
        <p:nvSpPr>
          <p:cNvPr id="21522" name="Text Box 18"/>
          <p:cNvSpPr txBox="1">
            <a:spLocks noChangeArrowheads="1"/>
          </p:cNvSpPr>
          <p:nvPr/>
        </p:nvSpPr>
        <p:spPr bwMode="auto">
          <a:xfrm>
            <a:off x="5181600" y="6019800"/>
            <a:ext cx="83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600">
                <a:sym typeface="Symbol" pitchFamily="18" charset="2"/>
              </a:rPr>
              <a:t></a:t>
            </a:r>
            <a:r>
              <a:rPr lang="en-US" sz="3600"/>
              <a:t>+</a:t>
            </a:r>
          </a:p>
        </p:txBody>
      </p:sp>
      <p:sp>
        <p:nvSpPr>
          <p:cNvPr id="21523" name="Text Box 19"/>
          <p:cNvSpPr txBox="1">
            <a:spLocks noChangeArrowheads="1"/>
          </p:cNvSpPr>
          <p:nvPr/>
        </p:nvSpPr>
        <p:spPr bwMode="auto">
          <a:xfrm>
            <a:off x="2514600" y="4267200"/>
            <a:ext cx="83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600">
                <a:sym typeface="Symbol" pitchFamily="18" charset="2"/>
              </a:rPr>
              <a:t></a:t>
            </a:r>
            <a:r>
              <a:rPr lang="en-US" sz="3600"/>
              <a:t>+</a:t>
            </a:r>
          </a:p>
        </p:txBody>
      </p:sp>
      <p:sp>
        <p:nvSpPr>
          <p:cNvPr id="21524" name="Text Box 20"/>
          <p:cNvSpPr txBox="1">
            <a:spLocks noChangeArrowheads="1"/>
          </p:cNvSpPr>
          <p:nvPr/>
        </p:nvSpPr>
        <p:spPr bwMode="auto">
          <a:xfrm>
            <a:off x="6172200" y="5029200"/>
            <a:ext cx="2743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000">
                <a:sym typeface="Symbol" pitchFamily="18" charset="2"/>
              </a:rPr>
              <a:t>Water is a very polar molecule due to its geometry and very polar bonds</a:t>
            </a:r>
            <a:endParaRPr lang="en-US" sz="20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eaLnBrk="1" hangingPunct="1">
              <a:defRPr/>
            </a:pPr>
            <a:r>
              <a:rPr lang="en-US" sz="4600" b="1" dirty="0" smtClean="0">
                <a:solidFill>
                  <a:schemeClr val="accent6">
                    <a:lumMod val="50000"/>
                  </a:schemeClr>
                </a:solidFill>
              </a:rPr>
              <a:t>PART 4: </a:t>
            </a:r>
            <a:br>
              <a:rPr lang="en-US" sz="4600" b="1" dirty="0" smtClean="0">
                <a:solidFill>
                  <a:schemeClr val="accent6">
                    <a:lumMod val="50000"/>
                  </a:schemeClr>
                </a:solidFill>
              </a:rPr>
            </a:br>
            <a:r>
              <a:rPr lang="en-US" sz="4600" b="1" dirty="0" smtClean="0">
                <a:solidFill>
                  <a:schemeClr val="accent6">
                    <a:lumMod val="50000"/>
                  </a:schemeClr>
                </a:solidFill>
              </a:rPr>
              <a:t>Intermolecular Forces</a:t>
            </a:r>
          </a:p>
        </p:txBody>
      </p:sp>
      <p:pic>
        <p:nvPicPr>
          <p:cNvPr id="4099" name="Picture 6" descr="http://chemresource.org/wp-content/uploads/2010/05/Structure_of_Wa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195638"/>
            <a:ext cx="4038600" cy="337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Water</a:t>
            </a:r>
          </a:p>
        </p:txBody>
      </p:sp>
      <p:pic>
        <p:nvPicPr>
          <p:cNvPr id="22531" name="Picture 21" descr="hydro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2050" y="1876425"/>
            <a:ext cx="38163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1"/>
          <p:cNvSpPr txBox="1">
            <a:spLocks noChangeArrowheads="1"/>
          </p:cNvSpPr>
          <p:nvPr/>
        </p:nvSpPr>
        <p:spPr bwMode="auto">
          <a:xfrm>
            <a:off x="457200" y="1524000"/>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800" i="1">
                <a:solidFill>
                  <a:srgbClr val="002060"/>
                </a:solidFill>
              </a:rPr>
              <a:t>Draw THIS diagram: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Hydrogen Bonding</a:t>
            </a:r>
          </a:p>
        </p:txBody>
      </p:sp>
      <p:pic>
        <p:nvPicPr>
          <p:cNvPr id="23555" name="Picture 4" descr="scient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009775"/>
            <a:ext cx="26162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AutoShape 5"/>
          <p:cNvSpPr>
            <a:spLocks noChangeArrowheads="1"/>
          </p:cNvSpPr>
          <p:nvPr/>
        </p:nvSpPr>
        <p:spPr bwMode="auto">
          <a:xfrm>
            <a:off x="1295400" y="1752600"/>
            <a:ext cx="4191000" cy="1752600"/>
          </a:xfrm>
          <a:prstGeom prst="wedgeRoundRectCallout">
            <a:avLst>
              <a:gd name="adj1" fmla="val 73259"/>
              <a:gd name="adj2" fmla="val 18843"/>
              <a:gd name="adj3" fmla="val 16667"/>
            </a:avLst>
          </a:prstGeom>
          <a:solidFill>
            <a:schemeClr val="accent2"/>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400">
                <a:latin typeface="Comic Sans MS" pitchFamily="66" charset="0"/>
              </a:rPr>
              <a:t>Remember: “H- bonding” only exists between hydrogen and nitrogen, oxygen or fluorine</a:t>
            </a:r>
          </a:p>
        </p:txBody>
      </p:sp>
      <p:sp>
        <p:nvSpPr>
          <p:cNvPr id="23557" name="Text Box 6"/>
          <p:cNvSpPr txBox="1">
            <a:spLocks noChangeArrowheads="1"/>
          </p:cNvSpPr>
          <p:nvPr/>
        </p:nvSpPr>
        <p:spPr bwMode="auto">
          <a:xfrm>
            <a:off x="3124200" y="4191000"/>
            <a:ext cx="1676400" cy="18018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rgbClr val="0000FF"/>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t>H – N</a:t>
            </a:r>
          </a:p>
          <a:p>
            <a:pPr>
              <a:spcBef>
                <a:spcPct val="50000"/>
              </a:spcBef>
            </a:pPr>
            <a:r>
              <a:rPr lang="en-US" sz="2800"/>
              <a:t>H – O</a:t>
            </a:r>
          </a:p>
          <a:p>
            <a:pPr>
              <a:spcBef>
                <a:spcPct val="50000"/>
              </a:spcBef>
            </a:pPr>
            <a:r>
              <a:rPr lang="en-US" sz="2800"/>
              <a:t>H - F</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Water</a:t>
            </a:r>
          </a:p>
        </p:txBody>
      </p:sp>
      <p:pic>
        <p:nvPicPr>
          <p:cNvPr id="24579" name="Picture 4" descr="watermolecules"/>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762000" y="2362200"/>
            <a:ext cx="78486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5"/>
          <p:cNvSpPr>
            <a:spLocks noChangeArrowheads="1"/>
          </p:cNvSpPr>
          <p:nvPr/>
        </p:nvSpPr>
        <p:spPr bwMode="auto">
          <a:xfrm>
            <a:off x="685800" y="2209800"/>
            <a:ext cx="7924800" cy="3581400"/>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Water</a:t>
            </a:r>
          </a:p>
        </p:txBody>
      </p:sp>
      <p:pic>
        <p:nvPicPr>
          <p:cNvPr id="25603" name="Picture 4" descr="waterdensity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5088" y="1673225"/>
            <a:ext cx="4024312"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5"/>
          <p:cNvSpPr>
            <a:spLocks noChangeArrowheads="1"/>
          </p:cNvSpPr>
          <p:nvPr/>
        </p:nvSpPr>
        <p:spPr bwMode="auto">
          <a:xfrm>
            <a:off x="2590800" y="1676400"/>
            <a:ext cx="4038600" cy="4953000"/>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Water</a:t>
            </a:r>
          </a:p>
        </p:txBody>
      </p:sp>
      <p:sp>
        <p:nvSpPr>
          <p:cNvPr id="26627" name="Rectangle 3"/>
          <p:cNvSpPr>
            <a:spLocks noGrp="1" noChangeArrowheads="1"/>
          </p:cNvSpPr>
          <p:nvPr>
            <p:ph type="body" idx="1"/>
          </p:nvPr>
        </p:nvSpPr>
        <p:spPr/>
        <p:txBody>
          <a:bodyPr/>
          <a:lstStyle/>
          <a:p>
            <a:pPr eaLnBrk="1" hangingPunct="1"/>
            <a:r>
              <a:rPr lang="en-US" smtClean="0"/>
              <a:t>This causes lakes to freeze at the top first.  This is very nice for fish.</a:t>
            </a:r>
          </a:p>
          <a:p>
            <a:pPr eaLnBrk="1" hangingPunct="1"/>
            <a:endParaRPr lang="en-US" smtClean="0"/>
          </a:p>
        </p:txBody>
      </p:sp>
      <p:pic>
        <p:nvPicPr>
          <p:cNvPr id="26628" name="Picture 5" descr="fishundericeinla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14713"/>
            <a:ext cx="8686800"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4"/>
          <p:cNvSpPr>
            <a:spLocks noChangeArrowheads="1"/>
          </p:cNvSpPr>
          <p:nvPr/>
        </p:nvSpPr>
        <p:spPr bwMode="auto">
          <a:xfrm>
            <a:off x="381000" y="2819400"/>
            <a:ext cx="8686800" cy="3886200"/>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6630" name="Picture 6" descr="angelfish"/>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7244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7" descr="MCj0215306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819400"/>
            <a:ext cx="1042988"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Picture 8" descr="MCj0298697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3063875"/>
            <a:ext cx="12065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1" name="Picture 9" descr="MCj0298691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2895600"/>
            <a:ext cx="9953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2" name="Text Box 10"/>
          <p:cNvSpPr txBox="1">
            <a:spLocks noChangeArrowheads="1"/>
          </p:cNvSpPr>
          <p:nvPr/>
        </p:nvSpPr>
        <p:spPr bwMode="auto">
          <a:xfrm>
            <a:off x="5562600" y="2209800"/>
            <a:ext cx="3581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solidFill>
                  <a:srgbClr val="3333CC"/>
                </a:solidFill>
              </a:rPr>
              <a:t>…and ice skaters!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7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75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47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7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Water</a:t>
            </a:r>
          </a:p>
        </p:txBody>
      </p:sp>
      <p:pic>
        <p:nvPicPr>
          <p:cNvPr id="27651" name="Picture 8" descr="hobbs"/>
          <p:cNvPicPr>
            <a:picLocks noChangeAspect="1" noChangeArrowheads="1"/>
          </p:cNvPicPr>
          <p:nvPr/>
        </p:nvPicPr>
        <p:blipFill>
          <a:blip r:embed="rId3">
            <a:extLst>
              <a:ext uri="{28A0092B-C50C-407E-A947-70E740481C1C}">
                <a14:useLocalDpi xmlns:a14="http://schemas.microsoft.com/office/drawing/2010/main" val="0"/>
              </a:ext>
            </a:extLst>
          </a:blip>
          <a:srcRect l="5882" t="22728" r="15686" b="55302"/>
          <a:stretch>
            <a:fillRect/>
          </a:stretch>
        </p:blipFill>
        <p:spPr bwMode="auto">
          <a:xfrm>
            <a:off x="228600" y="2362200"/>
            <a:ext cx="8686800" cy="315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5"/>
          <p:cNvSpPr>
            <a:spLocks noChangeArrowheads="1"/>
          </p:cNvSpPr>
          <p:nvPr/>
        </p:nvSpPr>
        <p:spPr bwMode="auto">
          <a:xfrm>
            <a:off x="381000" y="2362200"/>
            <a:ext cx="8686800" cy="3124200"/>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May the Force be with you, Luke.</a:t>
            </a:r>
          </a:p>
        </p:txBody>
      </p:sp>
      <p:sp>
        <p:nvSpPr>
          <p:cNvPr id="28675" name="Rectangle 3"/>
          <p:cNvSpPr>
            <a:spLocks noGrp="1" noChangeArrowheads="1"/>
          </p:cNvSpPr>
          <p:nvPr>
            <p:ph type="body" idx="1"/>
          </p:nvPr>
        </p:nvSpPr>
        <p:spPr/>
        <p:txBody>
          <a:bodyPr/>
          <a:lstStyle/>
          <a:p>
            <a:pPr eaLnBrk="1" hangingPunct="1"/>
            <a:endParaRPr lang="en-US" smtClean="0"/>
          </a:p>
        </p:txBody>
      </p:sp>
      <p:pic>
        <p:nvPicPr>
          <p:cNvPr id="2867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00200"/>
            <a:ext cx="6172200" cy="410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7" name="Rectangle 10"/>
          <p:cNvSpPr>
            <a:spLocks noChangeArrowheads="1"/>
          </p:cNvSpPr>
          <p:nvPr/>
        </p:nvSpPr>
        <p:spPr bwMode="auto">
          <a:xfrm>
            <a:off x="1371600" y="4876800"/>
            <a:ext cx="6172200" cy="990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000"/>
              <a:t>Understanding the ways of the intermolecular </a:t>
            </a:r>
            <a:br>
              <a:rPr lang="en-US" sz="2000"/>
            </a:br>
            <a:r>
              <a:rPr lang="en-US" sz="2000"/>
              <a:t>forces allows us to understand why substances </a:t>
            </a:r>
          </a:p>
          <a:p>
            <a:r>
              <a:rPr lang="en-US" sz="2000"/>
              <a:t>are the way they are.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When approaching IB Chemistry…</a:t>
            </a:r>
          </a:p>
        </p:txBody>
      </p:sp>
      <p:sp>
        <p:nvSpPr>
          <p:cNvPr id="29699" name="Rectangle 3"/>
          <p:cNvSpPr>
            <a:spLocks noGrp="1" noChangeArrowheads="1"/>
          </p:cNvSpPr>
          <p:nvPr>
            <p:ph type="body" idx="1"/>
          </p:nvPr>
        </p:nvSpPr>
        <p:spPr/>
        <p:txBody>
          <a:bodyPr/>
          <a:lstStyle/>
          <a:p>
            <a:pPr eaLnBrk="1" hangingPunct="1"/>
            <a:endParaRPr lang="en-US" smtClean="0"/>
          </a:p>
        </p:txBody>
      </p:sp>
      <p:pic>
        <p:nvPicPr>
          <p:cNvPr id="2970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352800"/>
            <a:ext cx="2300288"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1" name="AutoShape 8"/>
          <p:cNvSpPr>
            <a:spLocks noChangeArrowheads="1"/>
          </p:cNvSpPr>
          <p:nvPr/>
        </p:nvSpPr>
        <p:spPr bwMode="auto">
          <a:xfrm>
            <a:off x="1066800" y="1828800"/>
            <a:ext cx="3048000" cy="2819400"/>
          </a:xfrm>
          <a:prstGeom prst="wedgeRoundRectCallout">
            <a:avLst>
              <a:gd name="adj1" fmla="val 139167"/>
              <a:gd name="adj2" fmla="val 2708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4200"/>
              <a:t>Do or do not.  There is no try.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543300"/>
            <a:ext cx="44196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76400"/>
            <a:ext cx="2552700" cy="234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953" name="AutoShape 9"/>
          <p:cNvSpPr>
            <a:spLocks noChangeArrowheads="1"/>
          </p:cNvSpPr>
          <p:nvPr/>
        </p:nvSpPr>
        <p:spPr bwMode="auto">
          <a:xfrm>
            <a:off x="914400" y="5029200"/>
            <a:ext cx="4419600" cy="1447800"/>
          </a:xfrm>
          <a:prstGeom prst="wedgeRoundRectCallout">
            <a:avLst>
              <a:gd name="adj1" fmla="val 91380"/>
              <a:gd name="adj2" fmla="val -4024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3600"/>
              <a:t>H-bonding the answer is.</a:t>
            </a:r>
          </a:p>
        </p:txBody>
      </p:sp>
      <p:sp>
        <p:nvSpPr>
          <p:cNvPr id="30725" name="AutoShape 10"/>
          <p:cNvSpPr>
            <a:spLocks noChangeArrowheads="1"/>
          </p:cNvSpPr>
          <p:nvPr/>
        </p:nvSpPr>
        <p:spPr bwMode="auto">
          <a:xfrm>
            <a:off x="3733800" y="381000"/>
            <a:ext cx="4953000" cy="2209800"/>
          </a:xfrm>
          <a:prstGeom prst="wedgeRoundRectCallout">
            <a:avLst>
              <a:gd name="adj1" fmla="val -74616"/>
              <a:gd name="adj2" fmla="val 7787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3200"/>
              <a:t>Why is methane a gas at room temperatures, yet methanol is a liquid?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94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par>
                                <p:cTn id="7" presetID="1" presetClass="entr" presetSubtype="0" fill="hold" grpId="0" nodeType="withEffect">
                                  <p:stCondLst>
                                    <p:cond delay="0"/>
                                  </p:stCondLst>
                                  <p:childTnLst>
                                    <p:set>
                                      <p:cBhvr>
                                        <p:cTn id="8" dur="1" fill="hold">
                                          <p:stCondLst>
                                            <p:cond delay="0"/>
                                          </p:stCondLst>
                                        </p:cTn>
                                        <p:tgtEl>
                                          <p:spTgt spid="82953"/>
                                        </p:tgtEl>
                                        <p:attrNameLst>
                                          <p:attrName>style.visibility</p:attrName>
                                        </p:attrNameLst>
                                      </p:cBhvr>
                                      <p:to>
                                        <p:strVal val="visible"/>
                                      </p:to>
                                    </p:set>
                                  </p:childTnLst>
                                  <p:subTnLst>
                                    <p:audio>
                                      <p:cMediaNode>
                                        <p:cTn display="0" masterRel="sameClick">
                                          <p:stCondLst>
                                            <p:cond evt="begin" delay="0">
                                              <p:tn val="7"/>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H-bonding</a:t>
            </a:r>
          </a:p>
        </p:txBody>
      </p:sp>
      <p:sp>
        <p:nvSpPr>
          <p:cNvPr id="31747" name="Rectangle 3"/>
          <p:cNvSpPr>
            <a:spLocks noGrp="1" noChangeArrowheads="1"/>
          </p:cNvSpPr>
          <p:nvPr>
            <p:ph type="body" idx="1"/>
          </p:nvPr>
        </p:nvSpPr>
        <p:spPr>
          <a:xfrm>
            <a:off x="457200" y="1600200"/>
            <a:ext cx="8229600" cy="5257800"/>
          </a:xfrm>
        </p:spPr>
        <p:txBody>
          <a:bodyPr/>
          <a:lstStyle/>
          <a:p>
            <a:pPr eaLnBrk="1" hangingPunct="1"/>
            <a:r>
              <a:rPr lang="en-US" sz="2400" smtClean="0"/>
              <a:t>Why is methane a gas at room temperatures, yet methanol is a liquid?</a:t>
            </a:r>
          </a:p>
        </p:txBody>
      </p:sp>
      <p:sp>
        <p:nvSpPr>
          <p:cNvPr id="31748" name="Text Box 4"/>
          <p:cNvSpPr txBox="1">
            <a:spLocks noChangeArrowheads="1"/>
          </p:cNvSpPr>
          <p:nvPr/>
        </p:nvSpPr>
        <p:spPr bwMode="auto">
          <a:xfrm>
            <a:off x="2286000" y="327660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t>C</a:t>
            </a:r>
          </a:p>
        </p:txBody>
      </p:sp>
      <p:sp>
        <p:nvSpPr>
          <p:cNvPr id="31749" name="Text Box 5"/>
          <p:cNvSpPr txBox="1">
            <a:spLocks noChangeArrowheads="1"/>
          </p:cNvSpPr>
          <p:nvPr/>
        </p:nvSpPr>
        <p:spPr bwMode="auto">
          <a:xfrm>
            <a:off x="5638800" y="323850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t>C</a:t>
            </a:r>
          </a:p>
        </p:txBody>
      </p:sp>
      <p:sp>
        <p:nvSpPr>
          <p:cNvPr id="31750" name="Text Box 6"/>
          <p:cNvSpPr txBox="1">
            <a:spLocks noChangeArrowheads="1"/>
          </p:cNvSpPr>
          <p:nvPr/>
        </p:nvSpPr>
        <p:spPr bwMode="auto">
          <a:xfrm>
            <a:off x="2286000" y="27432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t>H</a:t>
            </a:r>
          </a:p>
        </p:txBody>
      </p:sp>
      <p:sp>
        <p:nvSpPr>
          <p:cNvPr id="31751" name="Text Box 7"/>
          <p:cNvSpPr txBox="1">
            <a:spLocks noChangeArrowheads="1"/>
          </p:cNvSpPr>
          <p:nvPr/>
        </p:nvSpPr>
        <p:spPr bwMode="auto">
          <a:xfrm>
            <a:off x="2743200" y="32258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t>H</a:t>
            </a:r>
          </a:p>
        </p:txBody>
      </p:sp>
      <p:sp>
        <p:nvSpPr>
          <p:cNvPr id="31752" name="Text Box 8"/>
          <p:cNvSpPr txBox="1">
            <a:spLocks noChangeArrowheads="1"/>
          </p:cNvSpPr>
          <p:nvPr/>
        </p:nvSpPr>
        <p:spPr bwMode="auto">
          <a:xfrm>
            <a:off x="2209800" y="38100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t>H</a:t>
            </a:r>
          </a:p>
        </p:txBody>
      </p:sp>
      <p:sp>
        <p:nvSpPr>
          <p:cNvPr id="31753" name="Text Box 9"/>
          <p:cNvSpPr txBox="1">
            <a:spLocks noChangeArrowheads="1"/>
          </p:cNvSpPr>
          <p:nvPr/>
        </p:nvSpPr>
        <p:spPr bwMode="auto">
          <a:xfrm>
            <a:off x="1752600" y="32385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t>H</a:t>
            </a:r>
          </a:p>
        </p:txBody>
      </p:sp>
      <p:sp>
        <p:nvSpPr>
          <p:cNvPr id="31754" name="Text Box 10"/>
          <p:cNvSpPr txBox="1">
            <a:spLocks noChangeArrowheads="1"/>
          </p:cNvSpPr>
          <p:nvPr/>
        </p:nvSpPr>
        <p:spPr bwMode="auto">
          <a:xfrm>
            <a:off x="5638800" y="37338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t>H</a:t>
            </a:r>
          </a:p>
        </p:txBody>
      </p:sp>
      <p:sp>
        <p:nvSpPr>
          <p:cNvPr id="31755" name="Text Box 11"/>
          <p:cNvSpPr txBox="1">
            <a:spLocks noChangeArrowheads="1"/>
          </p:cNvSpPr>
          <p:nvPr/>
        </p:nvSpPr>
        <p:spPr bwMode="auto">
          <a:xfrm>
            <a:off x="5029200" y="32385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t>H</a:t>
            </a:r>
          </a:p>
        </p:txBody>
      </p:sp>
      <p:sp>
        <p:nvSpPr>
          <p:cNvPr id="31756" name="Text Box 12"/>
          <p:cNvSpPr txBox="1">
            <a:spLocks noChangeArrowheads="1"/>
          </p:cNvSpPr>
          <p:nvPr/>
        </p:nvSpPr>
        <p:spPr bwMode="auto">
          <a:xfrm>
            <a:off x="5638800" y="26670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t>H</a:t>
            </a:r>
          </a:p>
        </p:txBody>
      </p:sp>
      <p:sp>
        <p:nvSpPr>
          <p:cNvPr id="31757" name="Text Box 13"/>
          <p:cNvSpPr txBox="1">
            <a:spLocks noChangeArrowheads="1"/>
          </p:cNvSpPr>
          <p:nvPr/>
        </p:nvSpPr>
        <p:spPr bwMode="auto">
          <a:xfrm>
            <a:off x="6286500" y="3725863"/>
            <a:ext cx="609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t>H</a:t>
            </a:r>
          </a:p>
        </p:txBody>
      </p:sp>
      <p:sp>
        <p:nvSpPr>
          <p:cNvPr id="31758" name="Text Box 14"/>
          <p:cNvSpPr txBox="1">
            <a:spLocks noChangeArrowheads="1"/>
          </p:cNvSpPr>
          <p:nvPr/>
        </p:nvSpPr>
        <p:spPr bwMode="auto">
          <a:xfrm>
            <a:off x="6273800" y="3251200"/>
            <a:ext cx="76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t>O</a:t>
            </a:r>
          </a:p>
        </p:txBody>
      </p:sp>
      <p:sp>
        <p:nvSpPr>
          <p:cNvPr id="31759" name="Line 15"/>
          <p:cNvSpPr>
            <a:spLocks noChangeShapeType="1"/>
          </p:cNvSpPr>
          <p:nvPr/>
        </p:nvSpPr>
        <p:spPr bwMode="auto">
          <a:xfrm>
            <a:off x="2209800" y="3505200"/>
            <a:ext cx="1524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0" name="Line 16"/>
          <p:cNvSpPr>
            <a:spLocks noChangeShapeType="1"/>
          </p:cNvSpPr>
          <p:nvPr/>
        </p:nvSpPr>
        <p:spPr bwMode="auto">
          <a:xfrm>
            <a:off x="2667000" y="3505200"/>
            <a:ext cx="1524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1" name="Line 17"/>
          <p:cNvSpPr>
            <a:spLocks noChangeShapeType="1"/>
          </p:cNvSpPr>
          <p:nvPr/>
        </p:nvSpPr>
        <p:spPr bwMode="auto">
          <a:xfrm>
            <a:off x="5511800" y="3530600"/>
            <a:ext cx="1524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2" name="Line 18"/>
          <p:cNvSpPr>
            <a:spLocks noChangeShapeType="1"/>
          </p:cNvSpPr>
          <p:nvPr/>
        </p:nvSpPr>
        <p:spPr bwMode="auto">
          <a:xfrm>
            <a:off x="6083300" y="3517900"/>
            <a:ext cx="1524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3" name="Line 19"/>
          <p:cNvSpPr>
            <a:spLocks noChangeShapeType="1"/>
          </p:cNvSpPr>
          <p:nvPr/>
        </p:nvSpPr>
        <p:spPr bwMode="auto">
          <a:xfrm>
            <a:off x="2501900" y="3771900"/>
            <a:ext cx="0" cy="152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4" name="Line 20"/>
          <p:cNvSpPr>
            <a:spLocks noChangeShapeType="1"/>
          </p:cNvSpPr>
          <p:nvPr/>
        </p:nvSpPr>
        <p:spPr bwMode="auto">
          <a:xfrm>
            <a:off x="2540000" y="3175000"/>
            <a:ext cx="0" cy="152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5" name="Line 21"/>
          <p:cNvSpPr>
            <a:spLocks noChangeShapeType="1"/>
          </p:cNvSpPr>
          <p:nvPr/>
        </p:nvSpPr>
        <p:spPr bwMode="auto">
          <a:xfrm>
            <a:off x="5867400" y="3098800"/>
            <a:ext cx="0" cy="152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6" name="Line 22"/>
          <p:cNvSpPr>
            <a:spLocks noChangeShapeType="1"/>
          </p:cNvSpPr>
          <p:nvPr/>
        </p:nvSpPr>
        <p:spPr bwMode="auto">
          <a:xfrm>
            <a:off x="5880100" y="3708400"/>
            <a:ext cx="0" cy="152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7" name="Text Box 23"/>
          <p:cNvSpPr txBox="1">
            <a:spLocks noChangeArrowheads="1"/>
          </p:cNvSpPr>
          <p:nvPr/>
        </p:nvSpPr>
        <p:spPr bwMode="auto">
          <a:xfrm>
            <a:off x="6337300" y="28829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t>.. </a:t>
            </a:r>
          </a:p>
        </p:txBody>
      </p:sp>
      <p:sp>
        <p:nvSpPr>
          <p:cNvPr id="31768" name="Text Box 24"/>
          <p:cNvSpPr txBox="1">
            <a:spLocks noChangeArrowheads="1"/>
          </p:cNvSpPr>
          <p:nvPr/>
        </p:nvSpPr>
        <p:spPr bwMode="auto">
          <a:xfrm rot="-5400000">
            <a:off x="6352382" y="3215481"/>
            <a:ext cx="609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t>.. </a:t>
            </a:r>
          </a:p>
        </p:txBody>
      </p:sp>
      <p:sp>
        <p:nvSpPr>
          <p:cNvPr id="31769" name="Text Box 25"/>
          <p:cNvSpPr txBox="1">
            <a:spLocks noChangeArrowheads="1"/>
          </p:cNvSpPr>
          <p:nvPr/>
        </p:nvSpPr>
        <p:spPr bwMode="auto">
          <a:xfrm>
            <a:off x="1600200" y="4572000"/>
            <a:ext cx="1981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solidFill>
                  <a:schemeClr val="bg2"/>
                </a:solidFill>
              </a:rPr>
              <a:t>Methane</a:t>
            </a:r>
          </a:p>
        </p:txBody>
      </p:sp>
      <p:sp>
        <p:nvSpPr>
          <p:cNvPr id="31770" name="Text Box 26"/>
          <p:cNvSpPr txBox="1">
            <a:spLocks noChangeArrowheads="1"/>
          </p:cNvSpPr>
          <p:nvPr/>
        </p:nvSpPr>
        <p:spPr bwMode="auto">
          <a:xfrm>
            <a:off x="5029200" y="4572000"/>
            <a:ext cx="3276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solidFill>
                  <a:schemeClr val="bg2"/>
                </a:solidFill>
              </a:rPr>
              <a:t>Methanol</a:t>
            </a:r>
          </a:p>
        </p:txBody>
      </p:sp>
      <p:sp>
        <p:nvSpPr>
          <p:cNvPr id="31771" name="Line 27"/>
          <p:cNvSpPr>
            <a:spLocks noChangeShapeType="1"/>
          </p:cNvSpPr>
          <p:nvPr/>
        </p:nvSpPr>
        <p:spPr bwMode="auto">
          <a:xfrm>
            <a:off x="6527800" y="3733800"/>
            <a:ext cx="0" cy="152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Intermolecular Forces</a:t>
            </a:r>
          </a:p>
        </p:txBody>
      </p:sp>
      <p:sp>
        <p:nvSpPr>
          <p:cNvPr id="5123" name="Rectangle 3"/>
          <p:cNvSpPr>
            <a:spLocks noGrp="1" noChangeArrowheads="1"/>
          </p:cNvSpPr>
          <p:nvPr>
            <p:ph type="body" idx="1"/>
          </p:nvPr>
        </p:nvSpPr>
        <p:spPr/>
        <p:txBody>
          <a:bodyPr/>
          <a:lstStyle/>
          <a:p>
            <a:pPr eaLnBrk="1" hangingPunct="1"/>
            <a:r>
              <a:rPr lang="en-US" smtClean="0"/>
              <a:t>Dipole-Dipole </a:t>
            </a:r>
          </a:p>
          <a:p>
            <a:pPr eaLnBrk="1" hangingPunct="1"/>
            <a:r>
              <a:rPr lang="en-US" smtClean="0"/>
              <a:t>Hydrogen Bonding </a:t>
            </a:r>
          </a:p>
          <a:p>
            <a:pPr lvl="1" eaLnBrk="1" hangingPunct="1"/>
            <a:r>
              <a:rPr lang="en-US" smtClean="0"/>
              <a:t>(special case of dipole-dipole)</a:t>
            </a:r>
          </a:p>
          <a:p>
            <a:pPr eaLnBrk="1" hangingPunct="1"/>
            <a:r>
              <a:rPr lang="en-US" smtClean="0"/>
              <a:t>London Dispersion Forces</a:t>
            </a:r>
          </a:p>
          <a:p>
            <a:pPr eaLnBrk="1" hangingPunct="1"/>
            <a:r>
              <a:rPr lang="en-US" smtClean="0"/>
              <a:t>Ionic</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H-bonding</a:t>
            </a:r>
          </a:p>
        </p:txBody>
      </p:sp>
      <p:sp>
        <p:nvSpPr>
          <p:cNvPr id="32771" name="Rectangle 3"/>
          <p:cNvSpPr>
            <a:spLocks noGrp="1" noChangeArrowheads="1"/>
          </p:cNvSpPr>
          <p:nvPr>
            <p:ph type="body" idx="1"/>
          </p:nvPr>
        </p:nvSpPr>
        <p:spPr>
          <a:xfrm>
            <a:off x="457200" y="1600200"/>
            <a:ext cx="8229600" cy="4876800"/>
          </a:xfrm>
        </p:spPr>
        <p:txBody>
          <a:bodyPr/>
          <a:lstStyle/>
          <a:p>
            <a:pPr eaLnBrk="1" hangingPunct="1"/>
            <a:r>
              <a:rPr lang="en-US" sz="2400" smtClean="0"/>
              <a:t>Why is methane a gas at room temperatures, yet methanol is a liquid?</a:t>
            </a:r>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r>
              <a:rPr lang="en-US" sz="2400" smtClean="0"/>
              <a:t>Methanol has H-bonding; methane only has weak dispersion forces </a:t>
            </a:r>
          </a:p>
        </p:txBody>
      </p:sp>
      <p:sp>
        <p:nvSpPr>
          <p:cNvPr id="32772" name="Text Box 25"/>
          <p:cNvSpPr txBox="1">
            <a:spLocks noChangeArrowheads="1"/>
          </p:cNvSpPr>
          <p:nvPr/>
        </p:nvSpPr>
        <p:spPr bwMode="auto">
          <a:xfrm>
            <a:off x="1295400" y="4465638"/>
            <a:ext cx="1981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solidFill>
                  <a:schemeClr val="bg2"/>
                </a:solidFill>
              </a:rPr>
              <a:t>Methane</a:t>
            </a:r>
          </a:p>
        </p:txBody>
      </p:sp>
      <p:sp>
        <p:nvSpPr>
          <p:cNvPr id="32773" name="Text Box 26"/>
          <p:cNvSpPr txBox="1">
            <a:spLocks noChangeArrowheads="1"/>
          </p:cNvSpPr>
          <p:nvPr/>
        </p:nvSpPr>
        <p:spPr bwMode="auto">
          <a:xfrm>
            <a:off x="4724400" y="4465638"/>
            <a:ext cx="3276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solidFill>
                  <a:schemeClr val="bg2"/>
                </a:solidFill>
              </a:rPr>
              <a:t>Methanol</a:t>
            </a:r>
          </a:p>
        </p:txBody>
      </p:sp>
      <p:sp>
        <p:nvSpPr>
          <p:cNvPr id="32774" name="Oval 28"/>
          <p:cNvSpPr>
            <a:spLocks noChangeArrowheads="1"/>
          </p:cNvSpPr>
          <p:nvPr/>
        </p:nvSpPr>
        <p:spPr bwMode="auto">
          <a:xfrm rot="2661660">
            <a:off x="5867400" y="2705100"/>
            <a:ext cx="762000" cy="1524000"/>
          </a:xfrm>
          <a:prstGeom prst="ellipse">
            <a:avLst/>
          </a:prstGeom>
          <a:gradFill rotWithShape="1">
            <a:gsLst>
              <a:gs pos="0">
                <a:srgbClr val="FFFF99"/>
              </a:gs>
              <a:gs pos="100000">
                <a:srgbClr val="FFFFE2"/>
              </a:gs>
            </a:gsLst>
            <a:path path="shape">
              <a:fillToRect l="50000" t="50000" r="50000" b="50000"/>
            </a:path>
          </a:gra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5" name="Text Box 29"/>
          <p:cNvSpPr txBox="1">
            <a:spLocks noChangeArrowheads="1"/>
          </p:cNvSpPr>
          <p:nvPr/>
        </p:nvSpPr>
        <p:spPr bwMode="auto">
          <a:xfrm>
            <a:off x="1828800" y="342900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Comic Sans MS" pitchFamily="66" charset="0"/>
              </a:rPr>
              <a:t>C</a:t>
            </a:r>
          </a:p>
        </p:txBody>
      </p:sp>
      <p:sp>
        <p:nvSpPr>
          <p:cNvPr id="32776" name="Text Box 30"/>
          <p:cNvSpPr txBox="1">
            <a:spLocks noChangeArrowheads="1"/>
          </p:cNvSpPr>
          <p:nvPr/>
        </p:nvSpPr>
        <p:spPr bwMode="auto">
          <a:xfrm>
            <a:off x="5181600" y="339090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Comic Sans MS" pitchFamily="66" charset="0"/>
              </a:rPr>
              <a:t>C</a:t>
            </a:r>
          </a:p>
        </p:txBody>
      </p:sp>
      <p:sp>
        <p:nvSpPr>
          <p:cNvPr id="32777" name="Text Box 31"/>
          <p:cNvSpPr txBox="1">
            <a:spLocks noChangeArrowheads="1"/>
          </p:cNvSpPr>
          <p:nvPr/>
        </p:nvSpPr>
        <p:spPr bwMode="auto">
          <a:xfrm>
            <a:off x="1828800" y="28956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Comic Sans MS" pitchFamily="66" charset="0"/>
              </a:rPr>
              <a:t>H</a:t>
            </a:r>
          </a:p>
        </p:txBody>
      </p:sp>
      <p:sp>
        <p:nvSpPr>
          <p:cNvPr id="32778" name="Text Box 32"/>
          <p:cNvSpPr txBox="1">
            <a:spLocks noChangeArrowheads="1"/>
          </p:cNvSpPr>
          <p:nvPr/>
        </p:nvSpPr>
        <p:spPr bwMode="auto">
          <a:xfrm>
            <a:off x="2286000" y="33782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Comic Sans MS" pitchFamily="66" charset="0"/>
              </a:rPr>
              <a:t>H</a:t>
            </a:r>
          </a:p>
        </p:txBody>
      </p:sp>
      <p:sp>
        <p:nvSpPr>
          <p:cNvPr id="32779" name="Text Box 33"/>
          <p:cNvSpPr txBox="1">
            <a:spLocks noChangeArrowheads="1"/>
          </p:cNvSpPr>
          <p:nvPr/>
        </p:nvSpPr>
        <p:spPr bwMode="auto">
          <a:xfrm>
            <a:off x="1752600" y="39624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Comic Sans MS" pitchFamily="66" charset="0"/>
              </a:rPr>
              <a:t>H</a:t>
            </a:r>
          </a:p>
        </p:txBody>
      </p:sp>
      <p:sp>
        <p:nvSpPr>
          <p:cNvPr id="32780" name="Text Box 34"/>
          <p:cNvSpPr txBox="1">
            <a:spLocks noChangeArrowheads="1"/>
          </p:cNvSpPr>
          <p:nvPr/>
        </p:nvSpPr>
        <p:spPr bwMode="auto">
          <a:xfrm>
            <a:off x="1295400" y="33909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Comic Sans MS" pitchFamily="66" charset="0"/>
              </a:rPr>
              <a:t>H</a:t>
            </a:r>
          </a:p>
        </p:txBody>
      </p:sp>
      <p:sp>
        <p:nvSpPr>
          <p:cNvPr id="32781" name="Text Box 35"/>
          <p:cNvSpPr txBox="1">
            <a:spLocks noChangeArrowheads="1"/>
          </p:cNvSpPr>
          <p:nvPr/>
        </p:nvSpPr>
        <p:spPr bwMode="auto">
          <a:xfrm>
            <a:off x="5181600" y="38862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Comic Sans MS" pitchFamily="66" charset="0"/>
              </a:rPr>
              <a:t>H</a:t>
            </a:r>
          </a:p>
        </p:txBody>
      </p:sp>
      <p:sp>
        <p:nvSpPr>
          <p:cNvPr id="32782" name="Text Box 36"/>
          <p:cNvSpPr txBox="1">
            <a:spLocks noChangeArrowheads="1"/>
          </p:cNvSpPr>
          <p:nvPr/>
        </p:nvSpPr>
        <p:spPr bwMode="auto">
          <a:xfrm>
            <a:off x="4572000" y="33909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Comic Sans MS" pitchFamily="66" charset="0"/>
              </a:rPr>
              <a:t>H</a:t>
            </a:r>
          </a:p>
        </p:txBody>
      </p:sp>
      <p:sp>
        <p:nvSpPr>
          <p:cNvPr id="32783" name="Text Box 37"/>
          <p:cNvSpPr txBox="1">
            <a:spLocks noChangeArrowheads="1"/>
          </p:cNvSpPr>
          <p:nvPr/>
        </p:nvSpPr>
        <p:spPr bwMode="auto">
          <a:xfrm>
            <a:off x="5181600" y="28194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Comic Sans MS" pitchFamily="66" charset="0"/>
              </a:rPr>
              <a:t>H</a:t>
            </a:r>
          </a:p>
        </p:txBody>
      </p:sp>
      <p:sp>
        <p:nvSpPr>
          <p:cNvPr id="32784" name="Text Box 38"/>
          <p:cNvSpPr txBox="1">
            <a:spLocks noChangeArrowheads="1"/>
          </p:cNvSpPr>
          <p:nvPr/>
        </p:nvSpPr>
        <p:spPr bwMode="auto">
          <a:xfrm>
            <a:off x="5829300" y="3878263"/>
            <a:ext cx="609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Comic Sans MS" pitchFamily="66" charset="0"/>
              </a:rPr>
              <a:t>H</a:t>
            </a:r>
          </a:p>
        </p:txBody>
      </p:sp>
      <p:sp>
        <p:nvSpPr>
          <p:cNvPr id="32785" name="Text Box 39"/>
          <p:cNvSpPr txBox="1">
            <a:spLocks noChangeArrowheads="1"/>
          </p:cNvSpPr>
          <p:nvPr/>
        </p:nvSpPr>
        <p:spPr bwMode="auto">
          <a:xfrm>
            <a:off x="5816600" y="3403600"/>
            <a:ext cx="76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Comic Sans MS" pitchFamily="66" charset="0"/>
              </a:rPr>
              <a:t>O</a:t>
            </a:r>
          </a:p>
        </p:txBody>
      </p:sp>
      <p:sp>
        <p:nvSpPr>
          <p:cNvPr id="32786" name="Line 40"/>
          <p:cNvSpPr>
            <a:spLocks noChangeShapeType="1"/>
          </p:cNvSpPr>
          <p:nvPr/>
        </p:nvSpPr>
        <p:spPr bwMode="auto">
          <a:xfrm>
            <a:off x="1752600" y="3657600"/>
            <a:ext cx="1524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7" name="Line 41"/>
          <p:cNvSpPr>
            <a:spLocks noChangeShapeType="1"/>
          </p:cNvSpPr>
          <p:nvPr/>
        </p:nvSpPr>
        <p:spPr bwMode="auto">
          <a:xfrm>
            <a:off x="2171700" y="3670300"/>
            <a:ext cx="1524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8" name="Line 42"/>
          <p:cNvSpPr>
            <a:spLocks noChangeShapeType="1"/>
          </p:cNvSpPr>
          <p:nvPr/>
        </p:nvSpPr>
        <p:spPr bwMode="auto">
          <a:xfrm>
            <a:off x="5054600" y="3683000"/>
            <a:ext cx="1524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9" name="Line 43"/>
          <p:cNvSpPr>
            <a:spLocks noChangeShapeType="1"/>
          </p:cNvSpPr>
          <p:nvPr/>
        </p:nvSpPr>
        <p:spPr bwMode="auto">
          <a:xfrm>
            <a:off x="5626100" y="3670300"/>
            <a:ext cx="1524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0" name="Line 44"/>
          <p:cNvSpPr>
            <a:spLocks noChangeShapeType="1"/>
          </p:cNvSpPr>
          <p:nvPr/>
        </p:nvSpPr>
        <p:spPr bwMode="auto">
          <a:xfrm>
            <a:off x="2044700" y="3924300"/>
            <a:ext cx="0" cy="152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1" name="Line 45"/>
          <p:cNvSpPr>
            <a:spLocks noChangeShapeType="1"/>
          </p:cNvSpPr>
          <p:nvPr/>
        </p:nvSpPr>
        <p:spPr bwMode="auto">
          <a:xfrm>
            <a:off x="2082800" y="3327400"/>
            <a:ext cx="0" cy="152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2" name="Line 46"/>
          <p:cNvSpPr>
            <a:spLocks noChangeShapeType="1"/>
          </p:cNvSpPr>
          <p:nvPr/>
        </p:nvSpPr>
        <p:spPr bwMode="auto">
          <a:xfrm>
            <a:off x="5410200" y="3251200"/>
            <a:ext cx="0" cy="152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3" name="Line 47"/>
          <p:cNvSpPr>
            <a:spLocks noChangeShapeType="1"/>
          </p:cNvSpPr>
          <p:nvPr/>
        </p:nvSpPr>
        <p:spPr bwMode="auto">
          <a:xfrm>
            <a:off x="5422900" y="3860800"/>
            <a:ext cx="0" cy="152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4" name="Text Box 48"/>
          <p:cNvSpPr txBox="1">
            <a:spLocks noChangeArrowheads="1"/>
          </p:cNvSpPr>
          <p:nvPr/>
        </p:nvSpPr>
        <p:spPr bwMode="auto">
          <a:xfrm>
            <a:off x="5880100" y="30353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Comic Sans MS" pitchFamily="66" charset="0"/>
              </a:rPr>
              <a:t>.. </a:t>
            </a:r>
          </a:p>
        </p:txBody>
      </p:sp>
      <p:sp>
        <p:nvSpPr>
          <p:cNvPr id="32795" name="Text Box 49"/>
          <p:cNvSpPr txBox="1">
            <a:spLocks noChangeArrowheads="1"/>
          </p:cNvSpPr>
          <p:nvPr/>
        </p:nvSpPr>
        <p:spPr bwMode="auto">
          <a:xfrm rot="-5400000">
            <a:off x="5895182" y="3253581"/>
            <a:ext cx="609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Comic Sans MS" pitchFamily="66" charset="0"/>
              </a:rPr>
              <a:t>.. </a:t>
            </a:r>
          </a:p>
        </p:txBody>
      </p:sp>
      <p:sp>
        <p:nvSpPr>
          <p:cNvPr id="32796" name="Line 50"/>
          <p:cNvSpPr>
            <a:spLocks noChangeShapeType="1"/>
          </p:cNvSpPr>
          <p:nvPr/>
        </p:nvSpPr>
        <p:spPr bwMode="auto">
          <a:xfrm>
            <a:off x="6070600" y="3886200"/>
            <a:ext cx="0" cy="152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7" name="Text Box 51"/>
          <p:cNvSpPr txBox="1">
            <a:spLocks noChangeArrowheads="1"/>
          </p:cNvSpPr>
          <p:nvPr/>
        </p:nvSpPr>
        <p:spPr bwMode="auto">
          <a:xfrm>
            <a:off x="6172200" y="28956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Comic Sans MS" pitchFamily="66" charset="0"/>
              </a:rPr>
              <a:t>H</a:t>
            </a:r>
          </a:p>
        </p:txBody>
      </p:sp>
      <p:sp>
        <p:nvSpPr>
          <p:cNvPr id="32798" name="Line 52"/>
          <p:cNvSpPr>
            <a:spLocks noChangeShapeType="1"/>
          </p:cNvSpPr>
          <p:nvPr/>
        </p:nvSpPr>
        <p:spPr bwMode="auto">
          <a:xfrm flipV="1">
            <a:off x="6629400" y="2895600"/>
            <a:ext cx="152400" cy="152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9" name="Text Box 53"/>
          <p:cNvSpPr txBox="1">
            <a:spLocks noChangeArrowheads="1"/>
          </p:cNvSpPr>
          <p:nvPr/>
        </p:nvSpPr>
        <p:spPr bwMode="auto">
          <a:xfrm rot="8126648">
            <a:off x="6477000" y="24384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Comic Sans MS" pitchFamily="66" charset="0"/>
              </a:rPr>
              <a:t>.. </a:t>
            </a:r>
          </a:p>
        </p:txBody>
      </p:sp>
      <p:sp>
        <p:nvSpPr>
          <p:cNvPr id="32800" name="Text Box 54"/>
          <p:cNvSpPr txBox="1">
            <a:spLocks noChangeArrowheads="1"/>
          </p:cNvSpPr>
          <p:nvPr/>
        </p:nvSpPr>
        <p:spPr bwMode="auto">
          <a:xfrm>
            <a:off x="6705600" y="24384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Comic Sans MS" pitchFamily="66" charset="0"/>
              </a:rPr>
              <a:t>O</a:t>
            </a:r>
          </a:p>
        </p:txBody>
      </p:sp>
      <p:sp>
        <p:nvSpPr>
          <p:cNvPr id="32801" name="Text Box 55"/>
          <p:cNvSpPr txBox="1">
            <a:spLocks noChangeArrowheads="1"/>
          </p:cNvSpPr>
          <p:nvPr/>
        </p:nvSpPr>
        <p:spPr bwMode="auto">
          <a:xfrm rot="-8186643">
            <a:off x="6705600" y="22098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Comic Sans MS" pitchFamily="66" charset="0"/>
              </a:rPr>
              <a:t>.. </a:t>
            </a:r>
          </a:p>
        </p:txBody>
      </p:sp>
      <p:sp>
        <p:nvSpPr>
          <p:cNvPr id="32802" name="Line 56"/>
          <p:cNvSpPr>
            <a:spLocks noChangeShapeType="1"/>
          </p:cNvSpPr>
          <p:nvPr/>
        </p:nvSpPr>
        <p:spPr bwMode="auto">
          <a:xfrm>
            <a:off x="7162800" y="2895600"/>
            <a:ext cx="228600" cy="152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03" name="Text Box 57"/>
          <p:cNvSpPr txBox="1">
            <a:spLocks noChangeArrowheads="1"/>
          </p:cNvSpPr>
          <p:nvPr/>
        </p:nvSpPr>
        <p:spPr bwMode="auto">
          <a:xfrm rot="1802988">
            <a:off x="7315200" y="289560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Comic Sans MS" pitchFamily="66" charset="0"/>
              </a:rPr>
              <a:t>C</a:t>
            </a:r>
          </a:p>
        </p:txBody>
      </p:sp>
      <p:sp>
        <p:nvSpPr>
          <p:cNvPr id="32804" name="Line 58"/>
          <p:cNvSpPr>
            <a:spLocks noChangeShapeType="1"/>
          </p:cNvSpPr>
          <p:nvPr/>
        </p:nvSpPr>
        <p:spPr bwMode="auto">
          <a:xfrm flipH="1">
            <a:off x="7239000" y="3278188"/>
            <a:ext cx="155575" cy="1555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05" name="Line 59"/>
          <p:cNvSpPr>
            <a:spLocks noChangeShapeType="1"/>
          </p:cNvSpPr>
          <p:nvPr/>
        </p:nvSpPr>
        <p:spPr bwMode="auto">
          <a:xfrm>
            <a:off x="7696200" y="3200400"/>
            <a:ext cx="228600" cy="152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06" name="Line 60"/>
          <p:cNvSpPr>
            <a:spLocks noChangeShapeType="1"/>
          </p:cNvSpPr>
          <p:nvPr/>
        </p:nvSpPr>
        <p:spPr bwMode="auto">
          <a:xfrm flipV="1">
            <a:off x="7696200" y="2819400"/>
            <a:ext cx="152400" cy="152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07" name="Text Box 61"/>
          <p:cNvSpPr txBox="1">
            <a:spLocks noChangeArrowheads="1"/>
          </p:cNvSpPr>
          <p:nvPr/>
        </p:nvSpPr>
        <p:spPr bwMode="auto">
          <a:xfrm rot="2804301">
            <a:off x="6842919" y="3291681"/>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Comic Sans MS" pitchFamily="66" charset="0"/>
              </a:rPr>
              <a:t>H</a:t>
            </a:r>
          </a:p>
        </p:txBody>
      </p:sp>
      <p:sp>
        <p:nvSpPr>
          <p:cNvPr id="32808" name="Text Box 62"/>
          <p:cNvSpPr txBox="1">
            <a:spLocks noChangeArrowheads="1"/>
          </p:cNvSpPr>
          <p:nvPr/>
        </p:nvSpPr>
        <p:spPr bwMode="auto">
          <a:xfrm rot="2151954">
            <a:off x="7848600" y="32004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Comic Sans MS" pitchFamily="66" charset="0"/>
              </a:rPr>
              <a:t>H</a:t>
            </a:r>
          </a:p>
        </p:txBody>
      </p:sp>
      <p:sp>
        <p:nvSpPr>
          <p:cNvPr id="32809" name="Text Box 63"/>
          <p:cNvSpPr txBox="1">
            <a:spLocks noChangeArrowheads="1"/>
          </p:cNvSpPr>
          <p:nvPr/>
        </p:nvSpPr>
        <p:spPr bwMode="auto">
          <a:xfrm rot="2593437">
            <a:off x="7772400" y="23622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Comic Sans MS" pitchFamily="66" charset="0"/>
              </a:rPr>
              <a:t>H</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H-bonding in Methanol</a:t>
            </a:r>
          </a:p>
        </p:txBody>
      </p:sp>
      <p:pic>
        <p:nvPicPr>
          <p:cNvPr id="33795" name="Picture 4" descr="162methanolhbond"/>
          <p:cNvPicPr>
            <a:picLocks noChangeAspect="1" noChangeArrowheads="1"/>
          </p:cNvPicPr>
          <p:nvPr/>
        </p:nvPicPr>
        <p:blipFill>
          <a:blip r:embed="rId3">
            <a:extLst>
              <a:ext uri="{28A0092B-C50C-407E-A947-70E740481C1C}">
                <a14:useLocalDpi xmlns:a14="http://schemas.microsoft.com/office/drawing/2010/main" val="0"/>
              </a:ext>
            </a:extLst>
          </a:blip>
          <a:srcRect b="4921"/>
          <a:stretch>
            <a:fillRect/>
          </a:stretch>
        </p:blipFill>
        <p:spPr bwMode="auto">
          <a:xfrm>
            <a:off x="2057400" y="1676400"/>
            <a:ext cx="48847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descr="grabpg4h"/>
          <p:cNvSpPr>
            <a:spLocks noChangeAspect="1" noChangeArrowheads="1"/>
          </p:cNvSpPr>
          <p:nvPr/>
        </p:nvSpPr>
        <p:spPr bwMode="auto">
          <a:xfrm>
            <a:off x="3381375" y="2238375"/>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19" name="AutoShape 3" descr="grabpg4h"/>
          <p:cNvSpPr>
            <a:spLocks noChangeAspect="1" noChangeArrowheads="1"/>
          </p:cNvSpPr>
          <p:nvPr/>
        </p:nvSpPr>
        <p:spPr bwMode="auto">
          <a:xfrm>
            <a:off x="3381375" y="2238375"/>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20" name="AutoShape 4" descr="grabpg4h"/>
          <p:cNvSpPr>
            <a:spLocks noChangeAspect="1" noChangeArrowheads="1"/>
          </p:cNvSpPr>
          <p:nvPr/>
        </p:nvSpPr>
        <p:spPr bwMode="auto">
          <a:xfrm>
            <a:off x="3381375" y="2238375"/>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4821" name="Picture 5" descr="periodic_table"/>
          <p:cNvPicPr>
            <a:picLocks noChangeAspect="1" noChangeArrowheads="1"/>
          </p:cNvPicPr>
          <p:nvPr/>
        </p:nvPicPr>
        <p:blipFill>
          <a:blip r:embed="rId3">
            <a:extLst>
              <a:ext uri="{28A0092B-C50C-407E-A947-70E740481C1C}">
                <a14:useLocalDpi xmlns:a14="http://schemas.microsoft.com/office/drawing/2010/main" val="0"/>
              </a:ext>
            </a:extLst>
          </a:blip>
          <a:srcRect b="46666"/>
          <a:stretch>
            <a:fillRect/>
          </a:stretch>
        </p:blipFill>
        <p:spPr bwMode="auto">
          <a:xfrm>
            <a:off x="3505200" y="0"/>
            <a:ext cx="55245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Rectangle 6"/>
          <p:cNvSpPr>
            <a:spLocks noChangeArrowheads="1"/>
          </p:cNvSpPr>
          <p:nvPr/>
        </p:nvSpPr>
        <p:spPr bwMode="auto">
          <a:xfrm>
            <a:off x="2209800" y="2057400"/>
            <a:ext cx="3581400" cy="41910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3" name="Line 7"/>
          <p:cNvSpPr>
            <a:spLocks noChangeShapeType="1"/>
          </p:cNvSpPr>
          <p:nvPr/>
        </p:nvSpPr>
        <p:spPr bwMode="auto">
          <a:xfrm>
            <a:off x="2781300" y="2057400"/>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4" name="Line 8"/>
          <p:cNvSpPr>
            <a:spLocks noChangeShapeType="1"/>
          </p:cNvSpPr>
          <p:nvPr/>
        </p:nvSpPr>
        <p:spPr bwMode="auto">
          <a:xfrm>
            <a:off x="3371850" y="2057400"/>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5" name="Line 9"/>
          <p:cNvSpPr>
            <a:spLocks noChangeShapeType="1"/>
          </p:cNvSpPr>
          <p:nvPr/>
        </p:nvSpPr>
        <p:spPr bwMode="auto">
          <a:xfrm>
            <a:off x="3981450" y="2047875"/>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6" name="Line 10"/>
          <p:cNvSpPr>
            <a:spLocks noChangeShapeType="1"/>
          </p:cNvSpPr>
          <p:nvPr/>
        </p:nvSpPr>
        <p:spPr bwMode="auto">
          <a:xfrm>
            <a:off x="4572000" y="2047875"/>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7" name="Line 11"/>
          <p:cNvSpPr>
            <a:spLocks noChangeShapeType="1"/>
          </p:cNvSpPr>
          <p:nvPr/>
        </p:nvSpPr>
        <p:spPr bwMode="auto">
          <a:xfrm>
            <a:off x="5153025" y="2047875"/>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8" name="Line 12"/>
          <p:cNvSpPr>
            <a:spLocks noChangeShapeType="1"/>
          </p:cNvSpPr>
          <p:nvPr/>
        </p:nvSpPr>
        <p:spPr bwMode="auto">
          <a:xfrm>
            <a:off x="2209800" y="26670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9" name="Line 13"/>
          <p:cNvSpPr>
            <a:spLocks noChangeShapeType="1"/>
          </p:cNvSpPr>
          <p:nvPr/>
        </p:nvSpPr>
        <p:spPr bwMode="auto">
          <a:xfrm>
            <a:off x="2190750" y="56388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0" name="Line 14"/>
          <p:cNvSpPr>
            <a:spLocks noChangeShapeType="1"/>
          </p:cNvSpPr>
          <p:nvPr/>
        </p:nvSpPr>
        <p:spPr bwMode="auto">
          <a:xfrm>
            <a:off x="2190750" y="44577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1" name="Line 15"/>
          <p:cNvSpPr>
            <a:spLocks noChangeShapeType="1"/>
          </p:cNvSpPr>
          <p:nvPr/>
        </p:nvSpPr>
        <p:spPr bwMode="auto">
          <a:xfrm>
            <a:off x="2190750" y="38481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2" name="Line 16"/>
          <p:cNvSpPr>
            <a:spLocks noChangeShapeType="1"/>
          </p:cNvSpPr>
          <p:nvPr/>
        </p:nvSpPr>
        <p:spPr bwMode="auto">
          <a:xfrm>
            <a:off x="2181225" y="325755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49" name="Oval 17"/>
          <p:cNvSpPr>
            <a:spLocks noChangeArrowheads="1"/>
          </p:cNvSpPr>
          <p:nvPr/>
        </p:nvSpPr>
        <p:spPr bwMode="auto">
          <a:xfrm>
            <a:off x="5038725" y="44577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50" name="Text Box 18"/>
          <p:cNvSpPr txBox="1">
            <a:spLocks noChangeArrowheads="1"/>
          </p:cNvSpPr>
          <p:nvPr/>
        </p:nvSpPr>
        <p:spPr bwMode="auto">
          <a:xfrm>
            <a:off x="4495800" y="4083050"/>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SnH</a:t>
            </a:r>
            <a:r>
              <a:rPr lang="en-US" sz="1600" baseline="-25000">
                <a:latin typeface="Comic Sans MS" pitchFamily="66" charset="0"/>
              </a:rPr>
              <a:t>4</a:t>
            </a:r>
          </a:p>
        </p:txBody>
      </p:sp>
      <p:sp>
        <p:nvSpPr>
          <p:cNvPr id="34835" name="Text Box 19"/>
          <p:cNvSpPr txBox="1">
            <a:spLocks noChangeArrowheads="1"/>
          </p:cNvSpPr>
          <p:nvPr/>
        </p:nvSpPr>
        <p:spPr bwMode="auto">
          <a:xfrm>
            <a:off x="76200" y="3429000"/>
            <a:ext cx="1447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sz="1600">
                <a:latin typeface="Comic Sans MS" pitchFamily="66" charset="0"/>
              </a:rPr>
              <a:t>Normal Boiling Point (</a:t>
            </a:r>
            <a:r>
              <a:rPr lang="en-US" sz="1600" baseline="30000">
                <a:latin typeface="Comic Sans MS" pitchFamily="66" charset="0"/>
              </a:rPr>
              <a:t>o</a:t>
            </a:r>
            <a:r>
              <a:rPr lang="en-US" sz="1600">
                <a:latin typeface="Comic Sans MS" pitchFamily="66" charset="0"/>
              </a:rPr>
              <a:t>C)</a:t>
            </a:r>
          </a:p>
        </p:txBody>
      </p:sp>
      <p:sp>
        <p:nvSpPr>
          <p:cNvPr id="34836" name="Text Box 20"/>
          <p:cNvSpPr txBox="1">
            <a:spLocks noChangeArrowheads="1"/>
          </p:cNvSpPr>
          <p:nvPr/>
        </p:nvSpPr>
        <p:spPr bwMode="auto">
          <a:xfrm>
            <a:off x="3200400" y="6445250"/>
            <a:ext cx="190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Molecular Mass</a:t>
            </a:r>
          </a:p>
        </p:txBody>
      </p:sp>
      <p:sp>
        <p:nvSpPr>
          <p:cNvPr id="34837" name="Text Box 21"/>
          <p:cNvSpPr txBox="1">
            <a:spLocks noChangeArrowheads="1"/>
          </p:cNvSpPr>
          <p:nvPr/>
        </p:nvSpPr>
        <p:spPr bwMode="auto">
          <a:xfrm>
            <a:off x="1981200" y="6216650"/>
            <a:ext cx="457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0                 50                100              150</a:t>
            </a:r>
          </a:p>
        </p:txBody>
      </p:sp>
      <p:sp>
        <p:nvSpPr>
          <p:cNvPr id="34838" name="Text Box 22"/>
          <p:cNvSpPr txBox="1">
            <a:spLocks noChangeArrowheads="1"/>
          </p:cNvSpPr>
          <p:nvPr/>
        </p:nvSpPr>
        <p:spPr bwMode="auto">
          <a:xfrm>
            <a:off x="1552575" y="5448300"/>
            <a:ext cx="60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-100</a:t>
            </a:r>
          </a:p>
        </p:txBody>
      </p:sp>
      <p:sp>
        <p:nvSpPr>
          <p:cNvPr id="34839" name="Text Box 23"/>
          <p:cNvSpPr txBox="1">
            <a:spLocks noChangeArrowheads="1"/>
          </p:cNvSpPr>
          <p:nvPr/>
        </p:nvSpPr>
        <p:spPr bwMode="auto">
          <a:xfrm>
            <a:off x="1828800" y="4273550"/>
            <a:ext cx="53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0</a:t>
            </a:r>
          </a:p>
        </p:txBody>
      </p:sp>
      <p:sp>
        <p:nvSpPr>
          <p:cNvPr id="34840" name="Text Box 24"/>
          <p:cNvSpPr txBox="1">
            <a:spLocks noChangeArrowheads="1"/>
          </p:cNvSpPr>
          <p:nvPr/>
        </p:nvSpPr>
        <p:spPr bwMode="auto">
          <a:xfrm>
            <a:off x="1600200" y="309245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100</a:t>
            </a:r>
          </a:p>
        </p:txBody>
      </p:sp>
      <p:sp>
        <p:nvSpPr>
          <p:cNvPr id="95257" name="AutoShape 25"/>
          <p:cNvSpPr>
            <a:spLocks noChangeArrowheads="1"/>
          </p:cNvSpPr>
          <p:nvPr/>
        </p:nvSpPr>
        <p:spPr bwMode="auto">
          <a:xfrm rot="10800000">
            <a:off x="7162800" y="152400"/>
            <a:ext cx="762000" cy="2438400"/>
          </a:xfrm>
          <a:prstGeom prst="downArrow">
            <a:avLst>
              <a:gd name="adj1" fmla="val 50000"/>
              <a:gd name="adj2" fmla="val 80000"/>
            </a:avLst>
          </a:prstGeom>
          <a:solidFill>
            <a:srgbClr val="FFFF00">
              <a:alpha val="47842"/>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2" name="Line 26"/>
          <p:cNvSpPr>
            <a:spLocks noChangeShapeType="1"/>
          </p:cNvSpPr>
          <p:nvPr/>
        </p:nvSpPr>
        <p:spPr bwMode="auto">
          <a:xfrm>
            <a:off x="2200275" y="50292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59" name="Oval 27"/>
          <p:cNvSpPr>
            <a:spLocks noChangeArrowheads="1"/>
          </p:cNvSpPr>
          <p:nvPr/>
        </p:nvSpPr>
        <p:spPr bwMode="auto">
          <a:xfrm>
            <a:off x="7286625" y="1314450"/>
            <a:ext cx="533400" cy="533400"/>
          </a:xfrm>
          <a:prstGeom prst="ellipse">
            <a:avLst/>
          </a:prstGeom>
          <a:noFill/>
          <a:ln w="508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4" name="Text Box 28"/>
          <p:cNvSpPr txBox="1">
            <a:spLocks noChangeArrowheads="1"/>
          </p:cNvSpPr>
          <p:nvPr/>
        </p:nvSpPr>
        <p:spPr bwMode="auto">
          <a:xfrm>
            <a:off x="304800" y="228600"/>
            <a:ext cx="2971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Consider the boiling points of several hydrides…..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5259"/>
                                        </p:tgtEl>
                                        <p:attrNameLst>
                                          <p:attrName>style.visibility</p:attrName>
                                        </p:attrNameLst>
                                      </p:cBhvr>
                                      <p:to>
                                        <p:strVal val="visible"/>
                                      </p:to>
                                    </p:set>
                                    <p:anim calcmode="lin" valueType="num">
                                      <p:cBhvr additive="base">
                                        <p:cTn id="7" dur="500" fill="hold"/>
                                        <p:tgtEl>
                                          <p:spTgt spid="95259"/>
                                        </p:tgtEl>
                                        <p:attrNameLst>
                                          <p:attrName>ppt_x</p:attrName>
                                        </p:attrNameLst>
                                      </p:cBhvr>
                                      <p:tavLst>
                                        <p:tav tm="0">
                                          <p:val>
                                            <p:strVal val="#ppt_x"/>
                                          </p:val>
                                        </p:tav>
                                        <p:tav tm="100000">
                                          <p:val>
                                            <p:strVal val="#ppt_x"/>
                                          </p:val>
                                        </p:tav>
                                      </p:tavLst>
                                    </p:anim>
                                    <p:anim calcmode="lin" valueType="num">
                                      <p:cBhvr additive="base">
                                        <p:cTn id="8" dur="500" fill="hold"/>
                                        <p:tgtEl>
                                          <p:spTgt spid="9525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95257"/>
                                        </p:tgtEl>
                                        <p:attrNameLst>
                                          <p:attrName>style.visibility</p:attrName>
                                        </p:attrNameLst>
                                      </p:cBhvr>
                                      <p:to>
                                        <p:strVal val="visible"/>
                                      </p:to>
                                    </p:set>
                                    <p:animEffect transition="in" filter="box(in)">
                                      <p:cBhvr>
                                        <p:cTn id="13" dur="500"/>
                                        <p:tgtEl>
                                          <p:spTgt spid="9525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95249"/>
                                        </p:tgtEl>
                                        <p:attrNameLst>
                                          <p:attrName>style.visibility</p:attrName>
                                        </p:attrNameLst>
                                      </p:cBhvr>
                                      <p:to>
                                        <p:strVal val="visible"/>
                                      </p:to>
                                    </p:set>
                                    <p:anim to="" calcmode="lin" valueType="num">
                                      <p:cBhvr>
                                        <p:cTn id="18" dur="1" fill="hold"/>
                                        <p:tgtEl>
                                          <p:spTgt spid="95249"/>
                                        </p:tgtEl>
                                        <p:attrNameLst>
                                          <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95250"/>
                                        </p:tgtEl>
                                        <p:attrNameLst>
                                          <p:attrName>style.visibility</p:attrName>
                                        </p:attrNameLst>
                                      </p:cBhvr>
                                      <p:to>
                                        <p:strVal val="visible"/>
                                      </p:to>
                                    </p:set>
                                    <p:anim to="" calcmode="lin" valueType="num">
                                      <p:cBhvr>
                                        <p:cTn id="23" dur="1" fill="hold"/>
                                        <p:tgtEl>
                                          <p:spTgt spid="9525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9" grpId="0" animBg="1"/>
      <p:bldP spid="95250" grpId="0"/>
      <p:bldP spid="95257" grpId="0" animBg="1"/>
      <p:bldP spid="9525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descr="grabpg4h"/>
          <p:cNvSpPr>
            <a:spLocks noChangeAspect="1" noChangeArrowheads="1"/>
          </p:cNvSpPr>
          <p:nvPr/>
        </p:nvSpPr>
        <p:spPr bwMode="auto">
          <a:xfrm>
            <a:off x="3381375" y="2238375"/>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843" name="AutoShape 3" descr="grabpg4h"/>
          <p:cNvSpPr>
            <a:spLocks noChangeAspect="1" noChangeArrowheads="1"/>
          </p:cNvSpPr>
          <p:nvPr/>
        </p:nvSpPr>
        <p:spPr bwMode="auto">
          <a:xfrm>
            <a:off x="3381375" y="2238375"/>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844" name="AutoShape 4" descr="grabpg4h"/>
          <p:cNvSpPr>
            <a:spLocks noChangeAspect="1" noChangeArrowheads="1"/>
          </p:cNvSpPr>
          <p:nvPr/>
        </p:nvSpPr>
        <p:spPr bwMode="auto">
          <a:xfrm>
            <a:off x="3381375" y="2238375"/>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5845" name="Picture 5" descr="periodic_table"/>
          <p:cNvPicPr>
            <a:picLocks noChangeAspect="1" noChangeArrowheads="1"/>
          </p:cNvPicPr>
          <p:nvPr/>
        </p:nvPicPr>
        <p:blipFill>
          <a:blip r:embed="rId3">
            <a:extLst>
              <a:ext uri="{28A0092B-C50C-407E-A947-70E740481C1C}">
                <a14:useLocalDpi xmlns:a14="http://schemas.microsoft.com/office/drawing/2010/main" val="0"/>
              </a:ext>
            </a:extLst>
          </a:blip>
          <a:srcRect b="46666"/>
          <a:stretch>
            <a:fillRect/>
          </a:stretch>
        </p:blipFill>
        <p:spPr bwMode="auto">
          <a:xfrm>
            <a:off x="3505200" y="0"/>
            <a:ext cx="55245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ectangle 6"/>
          <p:cNvSpPr>
            <a:spLocks noChangeArrowheads="1"/>
          </p:cNvSpPr>
          <p:nvPr/>
        </p:nvSpPr>
        <p:spPr bwMode="auto">
          <a:xfrm>
            <a:off x="2209800" y="2057400"/>
            <a:ext cx="3581400" cy="41910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7" name="Line 7"/>
          <p:cNvSpPr>
            <a:spLocks noChangeShapeType="1"/>
          </p:cNvSpPr>
          <p:nvPr/>
        </p:nvSpPr>
        <p:spPr bwMode="auto">
          <a:xfrm>
            <a:off x="2781300" y="2057400"/>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8" name="Line 8"/>
          <p:cNvSpPr>
            <a:spLocks noChangeShapeType="1"/>
          </p:cNvSpPr>
          <p:nvPr/>
        </p:nvSpPr>
        <p:spPr bwMode="auto">
          <a:xfrm>
            <a:off x="3371850" y="2057400"/>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9" name="Line 9"/>
          <p:cNvSpPr>
            <a:spLocks noChangeShapeType="1"/>
          </p:cNvSpPr>
          <p:nvPr/>
        </p:nvSpPr>
        <p:spPr bwMode="auto">
          <a:xfrm>
            <a:off x="3981450" y="2047875"/>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0" name="Line 10"/>
          <p:cNvSpPr>
            <a:spLocks noChangeShapeType="1"/>
          </p:cNvSpPr>
          <p:nvPr/>
        </p:nvSpPr>
        <p:spPr bwMode="auto">
          <a:xfrm>
            <a:off x="4572000" y="2047875"/>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1" name="Line 11"/>
          <p:cNvSpPr>
            <a:spLocks noChangeShapeType="1"/>
          </p:cNvSpPr>
          <p:nvPr/>
        </p:nvSpPr>
        <p:spPr bwMode="auto">
          <a:xfrm>
            <a:off x="5153025" y="2047875"/>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2" name="Line 12"/>
          <p:cNvSpPr>
            <a:spLocks noChangeShapeType="1"/>
          </p:cNvSpPr>
          <p:nvPr/>
        </p:nvSpPr>
        <p:spPr bwMode="auto">
          <a:xfrm>
            <a:off x="2209800" y="26670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3" name="Line 13"/>
          <p:cNvSpPr>
            <a:spLocks noChangeShapeType="1"/>
          </p:cNvSpPr>
          <p:nvPr/>
        </p:nvSpPr>
        <p:spPr bwMode="auto">
          <a:xfrm>
            <a:off x="2190750" y="56388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4" name="Line 14"/>
          <p:cNvSpPr>
            <a:spLocks noChangeShapeType="1"/>
          </p:cNvSpPr>
          <p:nvPr/>
        </p:nvSpPr>
        <p:spPr bwMode="auto">
          <a:xfrm>
            <a:off x="2200275" y="50292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5" name="Line 15"/>
          <p:cNvSpPr>
            <a:spLocks noChangeShapeType="1"/>
          </p:cNvSpPr>
          <p:nvPr/>
        </p:nvSpPr>
        <p:spPr bwMode="auto">
          <a:xfrm>
            <a:off x="2190750" y="44577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6" name="Line 16"/>
          <p:cNvSpPr>
            <a:spLocks noChangeShapeType="1"/>
          </p:cNvSpPr>
          <p:nvPr/>
        </p:nvSpPr>
        <p:spPr bwMode="auto">
          <a:xfrm>
            <a:off x="2190750" y="38481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7" name="Line 17"/>
          <p:cNvSpPr>
            <a:spLocks noChangeShapeType="1"/>
          </p:cNvSpPr>
          <p:nvPr/>
        </p:nvSpPr>
        <p:spPr bwMode="auto">
          <a:xfrm>
            <a:off x="2181225" y="325755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8" name="Oval 18"/>
          <p:cNvSpPr>
            <a:spLocks noChangeArrowheads="1"/>
          </p:cNvSpPr>
          <p:nvPr/>
        </p:nvSpPr>
        <p:spPr bwMode="auto">
          <a:xfrm>
            <a:off x="5038725" y="44577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9" name="Oval 19"/>
          <p:cNvSpPr>
            <a:spLocks noChangeArrowheads="1"/>
          </p:cNvSpPr>
          <p:nvPr/>
        </p:nvSpPr>
        <p:spPr bwMode="auto">
          <a:xfrm>
            <a:off x="3952875" y="489585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0" name="Text Box 20"/>
          <p:cNvSpPr txBox="1">
            <a:spLocks noChangeArrowheads="1"/>
          </p:cNvSpPr>
          <p:nvPr/>
        </p:nvSpPr>
        <p:spPr bwMode="auto">
          <a:xfrm>
            <a:off x="4495800" y="4083050"/>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SnH</a:t>
            </a:r>
            <a:r>
              <a:rPr lang="en-US" sz="1600" baseline="-25000">
                <a:latin typeface="Comic Sans MS" pitchFamily="66" charset="0"/>
              </a:rPr>
              <a:t>4</a:t>
            </a:r>
          </a:p>
        </p:txBody>
      </p:sp>
      <p:sp>
        <p:nvSpPr>
          <p:cNvPr id="35861" name="Text Box 21"/>
          <p:cNvSpPr txBox="1">
            <a:spLocks noChangeArrowheads="1"/>
          </p:cNvSpPr>
          <p:nvPr/>
        </p:nvSpPr>
        <p:spPr bwMode="auto">
          <a:xfrm>
            <a:off x="3352800" y="45720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GeH</a:t>
            </a:r>
            <a:r>
              <a:rPr lang="en-US" sz="1600" baseline="-25000">
                <a:latin typeface="Comic Sans MS" pitchFamily="66" charset="0"/>
              </a:rPr>
              <a:t>4</a:t>
            </a:r>
          </a:p>
        </p:txBody>
      </p:sp>
      <p:sp>
        <p:nvSpPr>
          <p:cNvPr id="35862" name="Text Box 22"/>
          <p:cNvSpPr txBox="1">
            <a:spLocks noChangeArrowheads="1"/>
          </p:cNvSpPr>
          <p:nvPr/>
        </p:nvSpPr>
        <p:spPr bwMode="auto">
          <a:xfrm>
            <a:off x="76200" y="3429000"/>
            <a:ext cx="1447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sz="1600">
                <a:latin typeface="Comic Sans MS" pitchFamily="66" charset="0"/>
              </a:rPr>
              <a:t>Normal Boiling Point (</a:t>
            </a:r>
            <a:r>
              <a:rPr lang="en-US" sz="1600" baseline="30000">
                <a:latin typeface="Comic Sans MS" pitchFamily="66" charset="0"/>
              </a:rPr>
              <a:t>o</a:t>
            </a:r>
            <a:r>
              <a:rPr lang="en-US" sz="1600">
                <a:latin typeface="Comic Sans MS" pitchFamily="66" charset="0"/>
              </a:rPr>
              <a:t>C)</a:t>
            </a:r>
          </a:p>
        </p:txBody>
      </p:sp>
      <p:sp>
        <p:nvSpPr>
          <p:cNvPr id="35863" name="Text Box 23"/>
          <p:cNvSpPr txBox="1">
            <a:spLocks noChangeArrowheads="1"/>
          </p:cNvSpPr>
          <p:nvPr/>
        </p:nvSpPr>
        <p:spPr bwMode="auto">
          <a:xfrm>
            <a:off x="3200400" y="6445250"/>
            <a:ext cx="190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Molecular Mass</a:t>
            </a:r>
          </a:p>
        </p:txBody>
      </p:sp>
      <p:sp>
        <p:nvSpPr>
          <p:cNvPr id="35864" name="Text Box 24"/>
          <p:cNvSpPr txBox="1">
            <a:spLocks noChangeArrowheads="1"/>
          </p:cNvSpPr>
          <p:nvPr/>
        </p:nvSpPr>
        <p:spPr bwMode="auto">
          <a:xfrm>
            <a:off x="1981200" y="6216650"/>
            <a:ext cx="457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0                 50                100              150</a:t>
            </a:r>
          </a:p>
        </p:txBody>
      </p:sp>
      <p:sp>
        <p:nvSpPr>
          <p:cNvPr id="35865" name="Text Box 25"/>
          <p:cNvSpPr txBox="1">
            <a:spLocks noChangeArrowheads="1"/>
          </p:cNvSpPr>
          <p:nvPr/>
        </p:nvSpPr>
        <p:spPr bwMode="auto">
          <a:xfrm>
            <a:off x="1552575" y="5448300"/>
            <a:ext cx="60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-100</a:t>
            </a:r>
          </a:p>
        </p:txBody>
      </p:sp>
      <p:sp>
        <p:nvSpPr>
          <p:cNvPr id="35866" name="Text Box 26"/>
          <p:cNvSpPr txBox="1">
            <a:spLocks noChangeArrowheads="1"/>
          </p:cNvSpPr>
          <p:nvPr/>
        </p:nvSpPr>
        <p:spPr bwMode="auto">
          <a:xfrm>
            <a:off x="1828800" y="4273550"/>
            <a:ext cx="53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0</a:t>
            </a:r>
          </a:p>
        </p:txBody>
      </p:sp>
      <p:sp>
        <p:nvSpPr>
          <p:cNvPr id="35867" name="Text Box 27"/>
          <p:cNvSpPr txBox="1">
            <a:spLocks noChangeArrowheads="1"/>
          </p:cNvSpPr>
          <p:nvPr/>
        </p:nvSpPr>
        <p:spPr bwMode="auto">
          <a:xfrm>
            <a:off x="1600200" y="309245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100</a:t>
            </a:r>
          </a:p>
        </p:txBody>
      </p:sp>
      <p:sp>
        <p:nvSpPr>
          <p:cNvPr id="35868" name="Line 28"/>
          <p:cNvSpPr>
            <a:spLocks noChangeShapeType="1"/>
          </p:cNvSpPr>
          <p:nvPr/>
        </p:nvSpPr>
        <p:spPr bwMode="auto">
          <a:xfrm flipH="1">
            <a:off x="3962400" y="4495800"/>
            <a:ext cx="1143000" cy="457200"/>
          </a:xfrm>
          <a:prstGeom prst="line">
            <a:avLst/>
          </a:prstGeom>
          <a:noFill/>
          <a:ln w="158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9" name="AutoShape 29"/>
          <p:cNvSpPr>
            <a:spLocks noChangeArrowheads="1"/>
          </p:cNvSpPr>
          <p:nvPr/>
        </p:nvSpPr>
        <p:spPr bwMode="auto">
          <a:xfrm rot="10800000">
            <a:off x="7162800" y="152400"/>
            <a:ext cx="762000" cy="2438400"/>
          </a:xfrm>
          <a:prstGeom prst="downArrow">
            <a:avLst>
              <a:gd name="adj1" fmla="val 50000"/>
              <a:gd name="adj2" fmla="val 80000"/>
            </a:avLst>
          </a:prstGeom>
          <a:solidFill>
            <a:srgbClr val="FFFF00">
              <a:alpha val="47842"/>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70" name="Oval 30"/>
          <p:cNvSpPr>
            <a:spLocks noChangeArrowheads="1"/>
          </p:cNvSpPr>
          <p:nvPr/>
        </p:nvSpPr>
        <p:spPr bwMode="auto">
          <a:xfrm>
            <a:off x="7286625" y="1066800"/>
            <a:ext cx="533400" cy="533400"/>
          </a:xfrm>
          <a:prstGeom prst="ellipse">
            <a:avLst/>
          </a:prstGeom>
          <a:noFill/>
          <a:ln w="508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descr="grabpg4h"/>
          <p:cNvSpPr>
            <a:spLocks noChangeAspect="1" noChangeArrowheads="1"/>
          </p:cNvSpPr>
          <p:nvPr/>
        </p:nvSpPr>
        <p:spPr bwMode="auto">
          <a:xfrm>
            <a:off x="3381375" y="2238375"/>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867" name="AutoShape 3" descr="grabpg4h"/>
          <p:cNvSpPr>
            <a:spLocks noChangeAspect="1" noChangeArrowheads="1"/>
          </p:cNvSpPr>
          <p:nvPr/>
        </p:nvSpPr>
        <p:spPr bwMode="auto">
          <a:xfrm>
            <a:off x="3381375" y="2238375"/>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868" name="AutoShape 4" descr="grabpg4h"/>
          <p:cNvSpPr>
            <a:spLocks noChangeAspect="1" noChangeArrowheads="1"/>
          </p:cNvSpPr>
          <p:nvPr/>
        </p:nvSpPr>
        <p:spPr bwMode="auto">
          <a:xfrm>
            <a:off x="3381375" y="2238375"/>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6869" name="Picture 5" descr="periodic_table"/>
          <p:cNvPicPr>
            <a:picLocks noChangeAspect="1" noChangeArrowheads="1"/>
          </p:cNvPicPr>
          <p:nvPr/>
        </p:nvPicPr>
        <p:blipFill>
          <a:blip r:embed="rId3">
            <a:extLst>
              <a:ext uri="{28A0092B-C50C-407E-A947-70E740481C1C}">
                <a14:useLocalDpi xmlns:a14="http://schemas.microsoft.com/office/drawing/2010/main" val="0"/>
              </a:ext>
            </a:extLst>
          </a:blip>
          <a:srcRect b="46666"/>
          <a:stretch>
            <a:fillRect/>
          </a:stretch>
        </p:blipFill>
        <p:spPr bwMode="auto">
          <a:xfrm>
            <a:off x="3505200" y="0"/>
            <a:ext cx="55245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6"/>
          <p:cNvSpPr>
            <a:spLocks noChangeArrowheads="1"/>
          </p:cNvSpPr>
          <p:nvPr/>
        </p:nvSpPr>
        <p:spPr bwMode="auto">
          <a:xfrm>
            <a:off x="2209800" y="2057400"/>
            <a:ext cx="3581400" cy="41910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1" name="Line 7"/>
          <p:cNvSpPr>
            <a:spLocks noChangeShapeType="1"/>
          </p:cNvSpPr>
          <p:nvPr/>
        </p:nvSpPr>
        <p:spPr bwMode="auto">
          <a:xfrm>
            <a:off x="2781300" y="2057400"/>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2" name="Line 8"/>
          <p:cNvSpPr>
            <a:spLocks noChangeShapeType="1"/>
          </p:cNvSpPr>
          <p:nvPr/>
        </p:nvSpPr>
        <p:spPr bwMode="auto">
          <a:xfrm>
            <a:off x="3371850" y="2057400"/>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3" name="Line 9"/>
          <p:cNvSpPr>
            <a:spLocks noChangeShapeType="1"/>
          </p:cNvSpPr>
          <p:nvPr/>
        </p:nvSpPr>
        <p:spPr bwMode="auto">
          <a:xfrm>
            <a:off x="3981450" y="2047875"/>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4" name="Line 10"/>
          <p:cNvSpPr>
            <a:spLocks noChangeShapeType="1"/>
          </p:cNvSpPr>
          <p:nvPr/>
        </p:nvSpPr>
        <p:spPr bwMode="auto">
          <a:xfrm>
            <a:off x="4572000" y="2047875"/>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5" name="Line 11"/>
          <p:cNvSpPr>
            <a:spLocks noChangeShapeType="1"/>
          </p:cNvSpPr>
          <p:nvPr/>
        </p:nvSpPr>
        <p:spPr bwMode="auto">
          <a:xfrm>
            <a:off x="5153025" y="2047875"/>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6" name="Line 12"/>
          <p:cNvSpPr>
            <a:spLocks noChangeShapeType="1"/>
          </p:cNvSpPr>
          <p:nvPr/>
        </p:nvSpPr>
        <p:spPr bwMode="auto">
          <a:xfrm>
            <a:off x="2209800" y="26670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7" name="Line 13"/>
          <p:cNvSpPr>
            <a:spLocks noChangeShapeType="1"/>
          </p:cNvSpPr>
          <p:nvPr/>
        </p:nvSpPr>
        <p:spPr bwMode="auto">
          <a:xfrm>
            <a:off x="2190750" y="56388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8" name="Line 14"/>
          <p:cNvSpPr>
            <a:spLocks noChangeShapeType="1"/>
          </p:cNvSpPr>
          <p:nvPr/>
        </p:nvSpPr>
        <p:spPr bwMode="auto">
          <a:xfrm>
            <a:off x="2200275" y="50292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9" name="Line 15"/>
          <p:cNvSpPr>
            <a:spLocks noChangeShapeType="1"/>
          </p:cNvSpPr>
          <p:nvPr/>
        </p:nvSpPr>
        <p:spPr bwMode="auto">
          <a:xfrm>
            <a:off x="2190750" y="44577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0" name="Line 16"/>
          <p:cNvSpPr>
            <a:spLocks noChangeShapeType="1"/>
          </p:cNvSpPr>
          <p:nvPr/>
        </p:nvSpPr>
        <p:spPr bwMode="auto">
          <a:xfrm>
            <a:off x="2190750" y="38481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1" name="Line 17"/>
          <p:cNvSpPr>
            <a:spLocks noChangeShapeType="1"/>
          </p:cNvSpPr>
          <p:nvPr/>
        </p:nvSpPr>
        <p:spPr bwMode="auto">
          <a:xfrm>
            <a:off x="2181225" y="325755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2" name="Oval 18"/>
          <p:cNvSpPr>
            <a:spLocks noChangeArrowheads="1"/>
          </p:cNvSpPr>
          <p:nvPr/>
        </p:nvSpPr>
        <p:spPr bwMode="auto">
          <a:xfrm>
            <a:off x="5038725" y="44577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3" name="Oval 19"/>
          <p:cNvSpPr>
            <a:spLocks noChangeArrowheads="1"/>
          </p:cNvSpPr>
          <p:nvPr/>
        </p:nvSpPr>
        <p:spPr bwMode="auto">
          <a:xfrm>
            <a:off x="3952875" y="489585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4" name="Oval 20"/>
          <p:cNvSpPr>
            <a:spLocks noChangeArrowheads="1"/>
          </p:cNvSpPr>
          <p:nvPr/>
        </p:nvSpPr>
        <p:spPr bwMode="auto">
          <a:xfrm>
            <a:off x="2914650" y="51435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5" name="Text Box 21"/>
          <p:cNvSpPr txBox="1">
            <a:spLocks noChangeArrowheads="1"/>
          </p:cNvSpPr>
          <p:nvPr/>
        </p:nvSpPr>
        <p:spPr bwMode="auto">
          <a:xfrm>
            <a:off x="4495800" y="4083050"/>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SnH</a:t>
            </a:r>
            <a:r>
              <a:rPr lang="en-US" sz="1600" baseline="-25000">
                <a:latin typeface="Comic Sans MS" pitchFamily="66" charset="0"/>
              </a:rPr>
              <a:t>4</a:t>
            </a:r>
          </a:p>
        </p:txBody>
      </p:sp>
      <p:sp>
        <p:nvSpPr>
          <p:cNvPr id="36886" name="Text Box 22"/>
          <p:cNvSpPr txBox="1">
            <a:spLocks noChangeArrowheads="1"/>
          </p:cNvSpPr>
          <p:nvPr/>
        </p:nvSpPr>
        <p:spPr bwMode="auto">
          <a:xfrm>
            <a:off x="3352800" y="45720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GeH</a:t>
            </a:r>
            <a:r>
              <a:rPr lang="en-US" sz="1600" baseline="-25000">
                <a:latin typeface="Comic Sans MS" pitchFamily="66" charset="0"/>
              </a:rPr>
              <a:t>4</a:t>
            </a:r>
          </a:p>
        </p:txBody>
      </p:sp>
      <p:sp>
        <p:nvSpPr>
          <p:cNvPr id="36887" name="Text Box 23"/>
          <p:cNvSpPr txBox="1">
            <a:spLocks noChangeArrowheads="1"/>
          </p:cNvSpPr>
          <p:nvPr/>
        </p:nvSpPr>
        <p:spPr bwMode="auto">
          <a:xfrm>
            <a:off x="2200275" y="4981575"/>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SiH</a:t>
            </a:r>
            <a:r>
              <a:rPr lang="en-US" sz="1600" baseline="-25000">
                <a:latin typeface="Comic Sans MS" pitchFamily="66" charset="0"/>
              </a:rPr>
              <a:t>4</a:t>
            </a:r>
          </a:p>
        </p:txBody>
      </p:sp>
      <p:sp>
        <p:nvSpPr>
          <p:cNvPr id="36888" name="Text Box 24"/>
          <p:cNvSpPr txBox="1">
            <a:spLocks noChangeArrowheads="1"/>
          </p:cNvSpPr>
          <p:nvPr/>
        </p:nvSpPr>
        <p:spPr bwMode="auto">
          <a:xfrm>
            <a:off x="76200" y="3429000"/>
            <a:ext cx="1447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sz="1600">
                <a:latin typeface="Comic Sans MS" pitchFamily="66" charset="0"/>
              </a:rPr>
              <a:t>Normal Boiling Point (</a:t>
            </a:r>
            <a:r>
              <a:rPr lang="en-US" sz="1600" baseline="30000">
                <a:latin typeface="Comic Sans MS" pitchFamily="66" charset="0"/>
              </a:rPr>
              <a:t>o</a:t>
            </a:r>
            <a:r>
              <a:rPr lang="en-US" sz="1600">
                <a:latin typeface="Comic Sans MS" pitchFamily="66" charset="0"/>
              </a:rPr>
              <a:t>C)</a:t>
            </a:r>
          </a:p>
        </p:txBody>
      </p:sp>
      <p:sp>
        <p:nvSpPr>
          <p:cNvPr id="36889" name="Text Box 25"/>
          <p:cNvSpPr txBox="1">
            <a:spLocks noChangeArrowheads="1"/>
          </p:cNvSpPr>
          <p:nvPr/>
        </p:nvSpPr>
        <p:spPr bwMode="auto">
          <a:xfrm>
            <a:off x="3200400" y="6445250"/>
            <a:ext cx="190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Molecular Mass</a:t>
            </a:r>
          </a:p>
        </p:txBody>
      </p:sp>
      <p:sp>
        <p:nvSpPr>
          <p:cNvPr id="36890" name="Text Box 26"/>
          <p:cNvSpPr txBox="1">
            <a:spLocks noChangeArrowheads="1"/>
          </p:cNvSpPr>
          <p:nvPr/>
        </p:nvSpPr>
        <p:spPr bwMode="auto">
          <a:xfrm>
            <a:off x="1981200" y="6216650"/>
            <a:ext cx="457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0                 50                100              150</a:t>
            </a:r>
          </a:p>
        </p:txBody>
      </p:sp>
      <p:sp>
        <p:nvSpPr>
          <p:cNvPr id="36891" name="Text Box 27"/>
          <p:cNvSpPr txBox="1">
            <a:spLocks noChangeArrowheads="1"/>
          </p:cNvSpPr>
          <p:nvPr/>
        </p:nvSpPr>
        <p:spPr bwMode="auto">
          <a:xfrm>
            <a:off x="1552575" y="5448300"/>
            <a:ext cx="60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-100</a:t>
            </a:r>
          </a:p>
        </p:txBody>
      </p:sp>
      <p:sp>
        <p:nvSpPr>
          <p:cNvPr id="36892" name="Text Box 28"/>
          <p:cNvSpPr txBox="1">
            <a:spLocks noChangeArrowheads="1"/>
          </p:cNvSpPr>
          <p:nvPr/>
        </p:nvSpPr>
        <p:spPr bwMode="auto">
          <a:xfrm>
            <a:off x="1828800" y="4273550"/>
            <a:ext cx="53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0</a:t>
            </a:r>
          </a:p>
        </p:txBody>
      </p:sp>
      <p:sp>
        <p:nvSpPr>
          <p:cNvPr id="36893" name="Text Box 29"/>
          <p:cNvSpPr txBox="1">
            <a:spLocks noChangeArrowheads="1"/>
          </p:cNvSpPr>
          <p:nvPr/>
        </p:nvSpPr>
        <p:spPr bwMode="auto">
          <a:xfrm>
            <a:off x="1600200" y="309245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100</a:t>
            </a:r>
          </a:p>
        </p:txBody>
      </p:sp>
      <p:sp>
        <p:nvSpPr>
          <p:cNvPr id="36894" name="Line 30"/>
          <p:cNvSpPr>
            <a:spLocks noChangeShapeType="1"/>
          </p:cNvSpPr>
          <p:nvPr/>
        </p:nvSpPr>
        <p:spPr bwMode="auto">
          <a:xfrm flipH="1">
            <a:off x="3962400" y="4495800"/>
            <a:ext cx="1143000" cy="457200"/>
          </a:xfrm>
          <a:prstGeom prst="line">
            <a:avLst/>
          </a:prstGeom>
          <a:noFill/>
          <a:ln w="158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5" name="Line 31"/>
          <p:cNvSpPr>
            <a:spLocks noChangeShapeType="1"/>
          </p:cNvSpPr>
          <p:nvPr/>
        </p:nvSpPr>
        <p:spPr bwMode="auto">
          <a:xfrm flipH="1">
            <a:off x="2971800" y="4953000"/>
            <a:ext cx="990600" cy="228600"/>
          </a:xfrm>
          <a:prstGeom prst="line">
            <a:avLst/>
          </a:prstGeom>
          <a:noFill/>
          <a:ln w="158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6" name="AutoShape 32"/>
          <p:cNvSpPr>
            <a:spLocks noChangeArrowheads="1"/>
          </p:cNvSpPr>
          <p:nvPr/>
        </p:nvSpPr>
        <p:spPr bwMode="auto">
          <a:xfrm rot="10800000">
            <a:off x="7162800" y="152400"/>
            <a:ext cx="762000" cy="2438400"/>
          </a:xfrm>
          <a:prstGeom prst="downArrow">
            <a:avLst>
              <a:gd name="adj1" fmla="val 50000"/>
              <a:gd name="adj2" fmla="val 80000"/>
            </a:avLst>
          </a:prstGeom>
          <a:solidFill>
            <a:srgbClr val="FFFF00">
              <a:alpha val="47842"/>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7" name="Oval 33"/>
          <p:cNvSpPr>
            <a:spLocks noChangeArrowheads="1"/>
          </p:cNvSpPr>
          <p:nvPr/>
        </p:nvSpPr>
        <p:spPr bwMode="auto">
          <a:xfrm>
            <a:off x="7286625" y="685800"/>
            <a:ext cx="533400" cy="533400"/>
          </a:xfrm>
          <a:prstGeom prst="ellipse">
            <a:avLst/>
          </a:prstGeom>
          <a:noFill/>
          <a:ln w="508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descr="grabpg4h"/>
          <p:cNvSpPr>
            <a:spLocks noChangeAspect="1" noChangeArrowheads="1"/>
          </p:cNvSpPr>
          <p:nvPr/>
        </p:nvSpPr>
        <p:spPr bwMode="auto">
          <a:xfrm>
            <a:off x="3381375" y="2238375"/>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891" name="AutoShape 3" descr="grabpg4h"/>
          <p:cNvSpPr>
            <a:spLocks noChangeAspect="1" noChangeArrowheads="1"/>
          </p:cNvSpPr>
          <p:nvPr/>
        </p:nvSpPr>
        <p:spPr bwMode="auto">
          <a:xfrm>
            <a:off x="3381375" y="2238375"/>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892" name="AutoShape 4" descr="grabpg4h"/>
          <p:cNvSpPr>
            <a:spLocks noChangeAspect="1" noChangeArrowheads="1"/>
          </p:cNvSpPr>
          <p:nvPr/>
        </p:nvSpPr>
        <p:spPr bwMode="auto">
          <a:xfrm>
            <a:off x="3381375" y="2238375"/>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7893" name="Picture 5" descr="periodic_table"/>
          <p:cNvPicPr>
            <a:picLocks noChangeAspect="1" noChangeArrowheads="1"/>
          </p:cNvPicPr>
          <p:nvPr/>
        </p:nvPicPr>
        <p:blipFill>
          <a:blip r:embed="rId3">
            <a:extLst>
              <a:ext uri="{28A0092B-C50C-407E-A947-70E740481C1C}">
                <a14:useLocalDpi xmlns:a14="http://schemas.microsoft.com/office/drawing/2010/main" val="0"/>
              </a:ext>
            </a:extLst>
          </a:blip>
          <a:srcRect b="46666"/>
          <a:stretch>
            <a:fillRect/>
          </a:stretch>
        </p:blipFill>
        <p:spPr bwMode="auto">
          <a:xfrm>
            <a:off x="3505200" y="0"/>
            <a:ext cx="55245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6"/>
          <p:cNvSpPr>
            <a:spLocks noChangeArrowheads="1"/>
          </p:cNvSpPr>
          <p:nvPr/>
        </p:nvSpPr>
        <p:spPr bwMode="auto">
          <a:xfrm>
            <a:off x="2209800" y="2057400"/>
            <a:ext cx="3581400" cy="41910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5" name="Line 7"/>
          <p:cNvSpPr>
            <a:spLocks noChangeShapeType="1"/>
          </p:cNvSpPr>
          <p:nvPr/>
        </p:nvSpPr>
        <p:spPr bwMode="auto">
          <a:xfrm>
            <a:off x="2781300" y="2057400"/>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6" name="Line 8"/>
          <p:cNvSpPr>
            <a:spLocks noChangeShapeType="1"/>
          </p:cNvSpPr>
          <p:nvPr/>
        </p:nvSpPr>
        <p:spPr bwMode="auto">
          <a:xfrm>
            <a:off x="3371850" y="2057400"/>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7" name="Line 9"/>
          <p:cNvSpPr>
            <a:spLocks noChangeShapeType="1"/>
          </p:cNvSpPr>
          <p:nvPr/>
        </p:nvSpPr>
        <p:spPr bwMode="auto">
          <a:xfrm>
            <a:off x="3981450" y="2047875"/>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8" name="Line 10"/>
          <p:cNvSpPr>
            <a:spLocks noChangeShapeType="1"/>
          </p:cNvSpPr>
          <p:nvPr/>
        </p:nvSpPr>
        <p:spPr bwMode="auto">
          <a:xfrm>
            <a:off x="4572000" y="2047875"/>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9" name="Line 11"/>
          <p:cNvSpPr>
            <a:spLocks noChangeShapeType="1"/>
          </p:cNvSpPr>
          <p:nvPr/>
        </p:nvSpPr>
        <p:spPr bwMode="auto">
          <a:xfrm>
            <a:off x="5153025" y="2047875"/>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0" name="Line 12"/>
          <p:cNvSpPr>
            <a:spLocks noChangeShapeType="1"/>
          </p:cNvSpPr>
          <p:nvPr/>
        </p:nvSpPr>
        <p:spPr bwMode="auto">
          <a:xfrm>
            <a:off x="2209800" y="26670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1" name="Line 13"/>
          <p:cNvSpPr>
            <a:spLocks noChangeShapeType="1"/>
          </p:cNvSpPr>
          <p:nvPr/>
        </p:nvSpPr>
        <p:spPr bwMode="auto">
          <a:xfrm>
            <a:off x="2190750" y="56388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2" name="Line 14"/>
          <p:cNvSpPr>
            <a:spLocks noChangeShapeType="1"/>
          </p:cNvSpPr>
          <p:nvPr/>
        </p:nvSpPr>
        <p:spPr bwMode="auto">
          <a:xfrm>
            <a:off x="2200275" y="50292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3" name="Line 15"/>
          <p:cNvSpPr>
            <a:spLocks noChangeShapeType="1"/>
          </p:cNvSpPr>
          <p:nvPr/>
        </p:nvSpPr>
        <p:spPr bwMode="auto">
          <a:xfrm>
            <a:off x="2190750" y="44577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4" name="Line 16"/>
          <p:cNvSpPr>
            <a:spLocks noChangeShapeType="1"/>
          </p:cNvSpPr>
          <p:nvPr/>
        </p:nvSpPr>
        <p:spPr bwMode="auto">
          <a:xfrm>
            <a:off x="2190750" y="38481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5" name="Line 17"/>
          <p:cNvSpPr>
            <a:spLocks noChangeShapeType="1"/>
          </p:cNvSpPr>
          <p:nvPr/>
        </p:nvSpPr>
        <p:spPr bwMode="auto">
          <a:xfrm>
            <a:off x="2181225" y="325755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6" name="Oval 18"/>
          <p:cNvSpPr>
            <a:spLocks noChangeArrowheads="1"/>
          </p:cNvSpPr>
          <p:nvPr/>
        </p:nvSpPr>
        <p:spPr bwMode="auto">
          <a:xfrm>
            <a:off x="5038725" y="44577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7" name="Oval 19"/>
          <p:cNvSpPr>
            <a:spLocks noChangeArrowheads="1"/>
          </p:cNvSpPr>
          <p:nvPr/>
        </p:nvSpPr>
        <p:spPr bwMode="auto">
          <a:xfrm>
            <a:off x="3952875" y="489585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8" name="Oval 20"/>
          <p:cNvSpPr>
            <a:spLocks noChangeArrowheads="1"/>
          </p:cNvSpPr>
          <p:nvPr/>
        </p:nvSpPr>
        <p:spPr bwMode="auto">
          <a:xfrm>
            <a:off x="2914650" y="51435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9" name="Oval 21"/>
          <p:cNvSpPr>
            <a:spLocks noChangeArrowheads="1"/>
          </p:cNvSpPr>
          <p:nvPr/>
        </p:nvSpPr>
        <p:spPr bwMode="auto">
          <a:xfrm>
            <a:off x="2514600" y="576262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0" name="Text Box 22"/>
          <p:cNvSpPr txBox="1">
            <a:spLocks noChangeArrowheads="1"/>
          </p:cNvSpPr>
          <p:nvPr/>
        </p:nvSpPr>
        <p:spPr bwMode="auto">
          <a:xfrm>
            <a:off x="4495800" y="4083050"/>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SnH</a:t>
            </a:r>
            <a:r>
              <a:rPr lang="en-US" sz="1600" baseline="-25000">
                <a:latin typeface="Comic Sans MS" pitchFamily="66" charset="0"/>
              </a:rPr>
              <a:t>4</a:t>
            </a:r>
          </a:p>
        </p:txBody>
      </p:sp>
      <p:sp>
        <p:nvSpPr>
          <p:cNvPr id="37911" name="Text Box 23"/>
          <p:cNvSpPr txBox="1">
            <a:spLocks noChangeArrowheads="1"/>
          </p:cNvSpPr>
          <p:nvPr/>
        </p:nvSpPr>
        <p:spPr bwMode="auto">
          <a:xfrm>
            <a:off x="3352800" y="45720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GeH</a:t>
            </a:r>
            <a:r>
              <a:rPr lang="en-US" sz="1600" baseline="-25000">
                <a:latin typeface="Comic Sans MS" pitchFamily="66" charset="0"/>
              </a:rPr>
              <a:t>4</a:t>
            </a:r>
          </a:p>
        </p:txBody>
      </p:sp>
      <p:sp>
        <p:nvSpPr>
          <p:cNvPr id="37912" name="Text Box 24"/>
          <p:cNvSpPr txBox="1">
            <a:spLocks noChangeArrowheads="1"/>
          </p:cNvSpPr>
          <p:nvPr/>
        </p:nvSpPr>
        <p:spPr bwMode="auto">
          <a:xfrm>
            <a:off x="2200275" y="4981575"/>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SiH</a:t>
            </a:r>
            <a:r>
              <a:rPr lang="en-US" sz="1600" baseline="-25000">
                <a:latin typeface="Comic Sans MS" pitchFamily="66" charset="0"/>
              </a:rPr>
              <a:t>4</a:t>
            </a:r>
          </a:p>
        </p:txBody>
      </p:sp>
      <p:sp>
        <p:nvSpPr>
          <p:cNvPr id="37913" name="Text Box 25"/>
          <p:cNvSpPr txBox="1">
            <a:spLocks noChangeArrowheads="1"/>
          </p:cNvSpPr>
          <p:nvPr/>
        </p:nvSpPr>
        <p:spPr bwMode="auto">
          <a:xfrm>
            <a:off x="2209800" y="58356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CH</a:t>
            </a:r>
            <a:r>
              <a:rPr lang="en-US" sz="1600" baseline="-25000">
                <a:latin typeface="Comic Sans MS" pitchFamily="66" charset="0"/>
              </a:rPr>
              <a:t>4</a:t>
            </a:r>
          </a:p>
        </p:txBody>
      </p:sp>
      <p:sp>
        <p:nvSpPr>
          <p:cNvPr id="37914" name="Text Box 26"/>
          <p:cNvSpPr txBox="1">
            <a:spLocks noChangeArrowheads="1"/>
          </p:cNvSpPr>
          <p:nvPr/>
        </p:nvSpPr>
        <p:spPr bwMode="auto">
          <a:xfrm>
            <a:off x="76200" y="3429000"/>
            <a:ext cx="1447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sz="1600">
                <a:latin typeface="Comic Sans MS" pitchFamily="66" charset="0"/>
              </a:rPr>
              <a:t>Normal Boiling Point (</a:t>
            </a:r>
            <a:r>
              <a:rPr lang="en-US" sz="1600" baseline="30000">
                <a:latin typeface="Comic Sans MS" pitchFamily="66" charset="0"/>
              </a:rPr>
              <a:t>o</a:t>
            </a:r>
            <a:r>
              <a:rPr lang="en-US" sz="1600">
                <a:latin typeface="Comic Sans MS" pitchFamily="66" charset="0"/>
              </a:rPr>
              <a:t>C)</a:t>
            </a:r>
          </a:p>
        </p:txBody>
      </p:sp>
      <p:sp>
        <p:nvSpPr>
          <p:cNvPr id="37915" name="Text Box 27"/>
          <p:cNvSpPr txBox="1">
            <a:spLocks noChangeArrowheads="1"/>
          </p:cNvSpPr>
          <p:nvPr/>
        </p:nvSpPr>
        <p:spPr bwMode="auto">
          <a:xfrm>
            <a:off x="3200400" y="6445250"/>
            <a:ext cx="190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Molecular Mass</a:t>
            </a:r>
          </a:p>
        </p:txBody>
      </p:sp>
      <p:sp>
        <p:nvSpPr>
          <p:cNvPr id="37916" name="Text Box 28"/>
          <p:cNvSpPr txBox="1">
            <a:spLocks noChangeArrowheads="1"/>
          </p:cNvSpPr>
          <p:nvPr/>
        </p:nvSpPr>
        <p:spPr bwMode="auto">
          <a:xfrm>
            <a:off x="1981200" y="6216650"/>
            <a:ext cx="457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0                 50                100              150</a:t>
            </a:r>
          </a:p>
        </p:txBody>
      </p:sp>
      <p:sp>
        <p:nvSpPr>
          <p:cNvPr id="37917" name="Text Box 29"/>
          <p:cNvSpPr txBox="1">
            <a:spLocks noChangeArrowheads="1"/>
          </p:cNvSpPr>
          <p:nvPr/>
        </p:nvSpPr>
        <p:spPr bwMode="auto">
          <a:xfrm>
            <a:off x="1552575" y="5448300"/>
            <a:ext cx="60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-100</a:t>
            </a:r>
          </a:p>
        </p:txBody>
      </p:sp>
      <p:sp>
        <p:nvSpPr>
          <p:cNvPr id="37918" name="Text Box 30"/>
          <p:cNvSpPr txBox="1">
            <a:spLocks noChangeArrowheads="1"/>
          </p:cNvSpPr>
          <p:nvPr/>
        </p:nvSpPr>
        <p:spPr bwMode="auto">
          <a:xfrm>
            <a:off x="1828800" y="4273550"/>
            <a:ext cx="53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0</a:t>
            </a:r>
          </a:p>
        </p:txBody>
      </p:sp>
      <p:sp>
        <p:nvSpPr>
          <p:cNvPr id="37919" name="Text Box 31"/>
          <p:cNvSpPr txBox="1">
            <a:spLocks noChangeArrowheads="1"/>
          </p:cNvSpPr>
          <p:nvPr/>
        </p:nvSpPr>
        <p:spPr bwMode="auto">
          <a:xfrm>
            <a:off x="1600200" y="309245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100</a:t>
            </a:r>
          </a:p>
        </p:txBody>
      </p:sp>
      <p:sp>
        <p:nvSpPr>
          <p:cNvPr id="37920" name="Line 32"/>
          <p:cNvSpPr>
            <a:spLocks noChangeShapeType="1"/>
          </p:cNvSpPr>
          <p:nvPr/>
        </p:nvSpPr>
        <p:spPr bwMode="auto">
          <a:xfrm flipH="1">
            <a:off x="3962400" y="4495800"/>
            <a:ext cx="1143000" cy="457200"/>
          </a:xfrm>
          <a:prstGeom prst="line">
            <a:avLst/>
          </a:prstGeom>
          <a:noFill/>
          <a:ln w="158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1" name="Line 33"/>
          <p:cNvSpPr>
            <a:spLocks noChangeShapeType="1"/>
          </p:cNvSpPr>
          <p:nvPr/>
        </p:nvSpPr>
        <p:spPr bwMode="auto">
          <a:xfrm flipH="1">
            <a:off x="2971800" y="4953000"/>
            <a:ext cx="990600" cy="228600"/>
          </a:xfrm>
          <a:prstGeom prst="line">
            <a:avLst/>
          </a:prstGeom>
          <a:noFill/>
          <a:ln w="158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2" name="Line 34"/>
          <p:cNvSpPr>
            <a:spLocks noChangeShapeType="1"/>
          </p:cNvSpPr>
          <p:nvPr/>
        </p:nvSpPr>
        <p:spPr bwMode="auto">
          <a:xfrm flipV="1">
            <a:off x="2514600" y="5181600"/>
            <a:ext cx="457200" cy="609600"/>
          </a:xfrm>
          <a:prstGeom prst="line">
            <a:avLst/>
          </a:prstGeom>
          <a:noFill/>
          <a:ln w="158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3" name="AutoShape 35"/>
          <p:cNvSpPr>
            <a:spLocks noChangeArrowheads="1"/>
          </p:cNvSpPr>
          <p:nvPr/>
        </p:nvSpPr>
        <p:spPr bwMode="auto">
          <a:xfrm rot="10800000">
            <a:off x="7162800" y="152400"/>
            <a:ext cx="762000" cy="2438400"/>
          </a:xfrm>
          <a:prstGeom prst="downArrow">
            <a:avLst>
              <a:gd name="adj1" fmla="val 50000"/>
              <a:gd name="adj2" fmla="val 80000"/>
            </a:avLst>
          </a:prstGeom>
          <a:solidFill>
            <a:srgbClr val="FFFF00">
              <a:alpha val="47842"/>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4" name="Oval 36"/>
          <p:cNvSpPr>
            <a:spLocks noChangeArrowheads="1"/>
          </p:cNvSpPr>
          <p:nvPr/>
        </p:nvSpPr>
        <p:spPr bwMode="auto">
          <a:xfrm>
            <a:off x="7286625" y="381000"/>
            <a:ext cx="533400" cy="533400"/>
          </a:xfrm>
          <a:prstGeom prst="ellipse">
            <a:avLst/>
          </a:prstGeom>
          <a:noFill/>
          <a:ln w="508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descr="grabpg4h"/>
          <p:cNvSpPr>
            <a:spLocks noChangeAspect="1" noChangeArrowheads="1"/>
          </p:cNvSpPr>
          <p:nvPr/>
        </p:nvSpPr>
        <p:spPr bwMode="auto">
          <a:xfrm>
            <a:off x="3381375" y="2238375"/>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915" name="AutoShape 3" descr="grabpg4h"/>
          <p:cNvSpPr>
            <a:spLocks noChangeAspect="1" noChangeArrowheads="1"/>
          </p:cNvSpPr>
          <p:nvPr/>
        </p:nvSpPr>
        <p:spPr bwMode="auto">
          <a:xfrm>
            <a:off x="3381375" y="2238375"/>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916" name="AutoShape 4" descr="grabpg4h"/>
          <p:cNvSpPr>
            <a:spLocks noChangeAspect="1" noChangeArrowheads="1"/>
          </p:cNvSpPr>
          <p:nvPr/>
        </p:nvSpPr>
        <p:spPr bwMode="auto">
          <a:xfrm>
            <a:off x="3381375" y="2238375"/>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8917" name="Picture 5" descr="periodic_table"/>
          <p:cNvPicPr>
            <a:picLocks noChangeAspect="1" noChangeArrowheads="1"/>
          </p:cNvPicPr>
          <p:nvPr/>
        </p:nvPicPr>
        <p:blipFill>
          <a:blip r:embed="rId3">
            <a:extLst>
              <a:ext uri="{28A0092B-C50C-407E-A947-70E740481C1C}">
                <a14:useLocalDpi xmlns:a14="http://schemas.microsoft.com/office/drawing/2010/main" val="0"/>
              </a:ext>
            </a:extLst>
          </a:blip>
          <a:srcRect b="46666"/>
          <a:stretch>
            <a:fillRect/>
          </a:stretch>
        </p:blipFill>
        <p:spPr bwMode="auto">
          <a:xfrm>
            <a:off x="3505200" y="0"/>
            <a:ext cx="55245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6"/>
          <p:cNvSpPr>
            <a:spLocks noChangeArrowheads="1"/>
          </p:cNvSpPr>
          <p:nvPr/>
        </p:nvSpPr>
        <p:spPr bwMode="auto">
          <a:xfrm>
            <a:off x="2209800" y="2057400"/>
            <a:ext cx="3581400" cy="41910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9" name="Line 7"/>
          <p:cNvSpPr>
            <a:spLocks noChangeShapeType="1"/>
          </p:cNvSpPr>
          <p:nvPr/>
        </p:nvSpPr>
        <p:spPr bwMode="auto">
          <a:xfrm>
            <a:off x="2781300" y="2057400"/>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0" name="Line 8"/>
          <p:cNvSpPr>
            <a:spLocks noChangeShapeType="1"/>
          </p:cNvSpPr>
          <p:nvPr/>
        </p:nvSpPr>
        <p:spPr bwMode="auto">
          <a:xfrm>
            <a:off x="3371850" y="2057400"/>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1" name="Line 9"/>
          <p:cNvSpPr>
            <a:spLocks noChangeShapeType="1"/>
          </p:cNvSpPr>
          <p:nvPr/>
        </p:nvSpPr>
        <p:spPr bwMode="auto">
          <a:xfrm>
            <a:off x="3981450" y="2047875"/>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2" name="Line 10"/>
          <p:cNvSpPr>
            <a:spLocks noChangeShapeType="1"/>
          </p:cNvSpPr>
          <p:nvPr/>
        </p:nvSpPr>
        <p:spPr bwMode="auto">
          <a:xfrm>
            <a:off x="4572000" y="2047875"/>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3" name="Line 11"/>
          <p:cNvSpPr>
            <a:spLocks noChangeShapeType="1"/>
          </p:cNvSpPr>
          <p:nvPr/>
        </p:nvSpPr>
        <p:spPr bwMode="auto">
          <a:xfrm>
            <a:off x="5153025" y="2047875"/>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4" name="Line 12"/>
          <p:cNvSpPr>
            <a:spLocks noChangeShapeType="1"/>
          </p:cNvSpPr>
          <p:nvPr/>
        </p:nvSpPr>
        <p:spPr bwMode="auto">
          <a:xfrm>
            <a:off x="2209800" y="26670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5" name="Line 13"/>
          <p:cNvSpPr>
            <a:spLocks noChangeShapeType="1"/>
          </p:cNvSpPr>
          <p:nvPr/>
        </p:nvSpPr>
        <p:spPr bwMode="auto">
          <a:xfrm>
            <a:off x="2190750" y="56388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6" name="Line 14"/>
          <p:cNvSpPr>
            <a:spLocks noChangeShapeType="1"/>
          </p:cNvSpPr>
          <p:nvPr/>
        </p:nvSpPr>
        <p:spPr bwMode="auto">
          <a:xfrm>
            <a:off x="2200275" y="50292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7" name="Line 15"/>
          <p:cNvSpPr>
            <a:spLocks noChangeShapeType="1"/>
          </p:cNvSpPr>
          <p:nvPr/>
        </p:nvSpPr>
        <p:spPr bwMode="auto">
          <a:xfrm>
            <a:off x="2190750" y="44577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8" name="Line 16"/>
          <p:cNvSpPr>
            <a:spLocks noChangeShapeType="1"/>
          </p:cNvSpPr>
          <p:nvPr/>
        </p:nvSpPr>
        <p:spPr bwMode="auto">
          <a:xfrm>
            <a:off x="2190750" y="38481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9" name="Line 17"/>
          <p:cNvSpPr>
            <a:spLocks noChangeShapeType="1"/>
          </p:cNvSpPr>
          <p:nvPr/>
        </p:nvSpPr>
        <p:spPr bwMode="auto">
          <a:xfrm>
            <a:off x="2181225" y="325755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0" name="Oval 18"/>
          <p:cNvSpPr>
            <a:spLocks noChangeArrowheads="1"/>
          </p:cNvSpPr>
          <p:nvPr/>
        </p:nvSpPr>
        <p:spPr bwMode="auto">
          <a:xfrm>
            <a:off x="5038725" y="44577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1" name="Oval 19"/>
          <p:cNvSpPr>
            <a:spLocks noChangeArrowheads="1"/>
          </p:cNvSpPr>
          <p:nvPr/>
        </p:nvSpPr>
        <p:spPr bwMode="auto">
          <a:xfrm>
            <a:off x="3952875" y="489585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2" name="Oval 20"/>
          <p:cNvSpPr>
            <a:spLocks noChangeArrowheads="1"/>
          </p:cNvSpPr>
          <p:nvPr/>
        </p:nvSpPr>
        <p:spPr bwMode="auto">
          <a:xfrm>
            <a:off x="2914650" y="51435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3" name="Oval 21"/>
          <p:cNvSpPr>
            <a:spLocks noChangeArrowheads="1"/>
          </p:cNvSpPr>
          <p:nvPr/>
        </p:nvSpPr>
        <p:spPr bwMode="auto">
          <a:xfrm>
            <a:off x="2514600" y="576262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4" name="Text Box 22"/>
          <p:cNvSpPr txBox="1">
            <a:spLocks noChangeArrowheads="1"/>
          </p:cNvSpPr>
          <p:nvPr/>
        </p:nvSpPr>
        <p:spPr bwMode="auto">
          <a:xfrm>
            <a:off x="4495800" y="4083050"/>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solidFill>
                  <a:srgbClr val="969696"/>
                </a:solidFill>
                <a:latin typeface="Comic Sans MS" pitchFamily="66" charset="0"/>
              </a:rPr>
              <a:t>SnH</a:t>
            </a:r>
            <a:r>
              <a:rPr lang="en-US" sz="1600" baseline="-25000">
                <a:solidFill>
                  <a:srgbClr val="969696"/>
                </a:solidFill>
                <a:latin typeface="Comic Sans MS" pitchFamily="66" charset="0"/>
              </a:rPr>
              <a:t>4</a:t>
            </a:r>
          </a:p>
        </p:txBody>
      </p:sp>
      <p:sp>
        <p:nvSpPr>
          <p:cNvPr id="38935" name="Text Box 23"/>
          <p:cNvSpPr txBox="1">
            <a:spLocks noChangeArrowheads="1"/>
          </p:cNvSpPr>
          <p:nvPr/>
        </p:nvSpPr>
        <p:spPr bwMode="auto">
          <a:xfrm>
            <a:off x="3352800" y="45720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solidFill>
                  <a:srgbClr val="969696"/>
                </a:solidFill>
                <a:latin typeface="Comic Sans MS" pitchFamily="66" charset="0"/>
              </a:rPr>
              <a:t>GeH4</a:t>
            </a:r>
          </a:p>
        </p:txBody>
      </p:sp>
      <p:sp>
        <p:nvSpPr>
          <p:cNvPr id="38936" name="Text Box 24"/>
          <p:cNvSpPr txBox="1">
            <a:spLocks noChangeArrowheads="1"/>
          </p:cNvSpPr>
          <p:nvPr/>
        </p:nvSpPr>
        <p:spPr bwMode="auto">
          <a:xfrm>
            <a:off x="2200275" y="4981575"/>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solidFill>
                  <a:srgbClr val="969696"/>
                </a:solidFill>
                <a:latin typeface="Comic Sans MS" pitchFamily="66" charset="0"/>
              </a:rPr>
              <a:t>SiH4</a:t>
            </a:r>
          </a:p>
        </p:txBody>
      </p:sp>
      <p:sp>
        <p:nvSpPr>
          <p:cNvPr id="38937" name="Text Box 25"/>
          <p:cNvSpPr txBox="1">
            <a:spLocks noChangeArrowheads="1"/>
          </p:cNvSpPr>
          <p:nvPr/>
        </p:nvSpPr>
        <p:spPr bwMode="auto">
          <a:xfrm>
            <a:off x="2209800" y="58356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solidFill>
                  <a:srgbClr val="969696"/>
                </a:solidFill>
                <a:latin typeface="Comic Sans MS" pitchFamily="66" charset="0"/>
              </a:rPr>
              <a:t>CH4</a:t>
            </a:r>
          </a:p>
        </p:txBody>
      </p:sp>
      <p:sp>
        <p:nvSpPr>
          <p:cNvPr id="38938" name="Text Box 26"/>
          <p:cNvSpPr txBox="1">
            <a:spLocks noChangeArrowheads="1"/>
          </p:cNvSpPr>
          <p:nvPr/>
        </p:nvSpPr>
        <p:spPr bwMode="auto">
          <a:xfrm>
            <a:off x="76200" y="3429000"/>
            <a:ext cx="1447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sz="1600">
                <a:latin typeface="Comic Sans MS" pitchFamily="66" charset="0"/>
              </a:rPr>
              <a:t>Normal Boiling Point (</a:t>
            </a:r>
            <a:r>
              <a:rPr lang="en-US" sz="1600" baseline="30000">
                <a:latin typeface="Comic Sans MS" pitchFamily="66" charset="0"/>
              </a:rPr>
              <a:t>o</a:t>
            </a:r>
            <a:r>
              <a:rPr lang="en-US" sz="1600">
                <a:latin typeface="Comic Sans MS" pitchFamily="66" charset="0"/>
              </a:rPr>
              <a:t>C)</a:t>
            </a:r>
          </a:p>
        </p:txBody>
      </p:sp>
      <p:sp>
        <p:nvSpPr>
          <p:cNvPr id="38939" name="Text Box 27"/>
          <p:cNvSpPr txBox="1">
            <a:spLocks noChangeArrowheads="1"/>
          </p:cNvSpPr>
          <p:nvPr/>
        </p:nvSpPr>
        <p:spPr bwMode="auto">
          <a:xfrm>
            <a:off x="3200400" y="6445250"/>
            <a:ext cx="190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Molecular Mass</a:t>
            </a:r>
          </a:p>
        </p:txBody>
      </p:sp>
      <p:sp>
        <p:nvSpPr>
          <p:cNvPr id="38940" name="Text Box 28"/>
          <p:cNvSpPr txBox="1">
            <a:spLocks noChangeArrowheads="1"/>
          </p:cNvSpPr>
          <p:nvPr/>
        </p:nvSpPr>
        <p:spPr bwMode="auto">
          <a:xfrm>
            <a:off x="1981200" y="6216650"/>
            <a:ext cx="457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0                 50                100              150</a:t>
            </a:r>
          </a:p>
        </p:txBody>
      </p:sp>
      <p:sp>
        <p:nvSpPr>
          <p:cNvPr id="38941" name="Text Box 29"/>
          <p:cNvSpPr txBox="1">
            <a:spLocks noChangeArrowheads="1"/>
          </p:cNvSpPr>
          <p:nvPr/>
        </p:nvSpPr>
        <p:spPr bwMode="auto">
          <a:xfrm>
            <a:off x="1552575" y="5448300"/>
            <a:ext cx="60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-100</a:t>
            </a:r>
          </a:p>
        </p:txBody>
      </p:sp>
      <p:sp>
        <p:nvSpPr>
          <p:cNvPr id="38942" name="Text Box 30"/>
          <p:cNvSpPr txBox="1">
            <a:spLocks noChangeArrowheads="1"/>
          </p:cNvSpPr>
          <p:nvPr/>
        </p:nvSpPr>
        <p:spPr bwMode="auto">
          <a:xfrm>
            <a:off x="1828800" y="4273550"/>
            <a:ext cx="53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0</a:t>
            </a:r>
          </a:p>
        </p:txBody>
      </p:sp>
      <p:sp>
        <p:nvSpPr>
          <p:cNvPr id="38943" name="Text Box 31"/>
          <p:cNvSpPr txBox="1">
            <a:spLocks noChangeArrowheads="1"/>
          </p:cNvSpPr>
          <p:nvPr/>
        </p:nvSpPr>
        <p:spPr bwMode="auto">
          <a:xfrm>
            <a:off x="1600200" y="309245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100</a:t>
            </a:r>
          </a:p>
        </p:txBody>
      </p:sp>
      <p:sp>
        <p:nvSpPr>
          <p:cNvPr id="38944" name="Line 32"/>
          <p:cNvSpPr>
            <a:spLocks noChangeShapeType="1"/>
          </p:cNvSpPr>
          <p:nvPr/>
        </p:nvSpPr>
        <p:spPr bwMode="auto">
          <a:xfrm flipH="1">
            <a:off x="3962400" y="4495800"/>
            <a:ext cx="1143000" cy="457200"/>
          </a:xfrm>
          <a:prstGeom prst="line">
            <a:avLst/>
          </a:prstGeom>
          <a:noFill/>
          <a:ln w="1587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5" name="Line 33"/>
          <p:cNvSpPr>
            <a:spLocks noChangeShapeType="1"/>
          </p:cNvSpPr>
          <p:nvPr/>
        </p:nvSpPr>
        <p:spPr bwMode="auto">
          <a:xfrm flipH="1">
            <a:off x="2971800" y="4953000"/>
            <a:ext cx="990600" cy="228600"/>
          </a:xfrm>
          <a:prstGeom prst="line">
            <a:avLst/>
          </a:prstGeom>
          <a:noFill/>
          <a:ln w="1587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6" name="Line 34"/>
          <p:cNvSpPr>
            <a:spLocks noChangeShapeType="1"/>
          </p:cNvSpPr>
          <p:nvPr/>
        </p:nvSpPr>
        <p:spPr bwMode="auto">
          <a:xfrm flipV="1">
            <a:off x="2514600" y="5181600"/>
            <a:ext cx="457200" cy="609600"/>
          </a:xfrm>
          <a:prstGeom prst="line">
            <a:avLst/>
          </a:prstGeom>
          <a:noFill/>
          <a:ln w="1587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59" name="AutoShape 35"/>
          <p:cNvSpPr>
            <a:spLocks noChangeArrowheads="1"/>
          </p:cNvSpPr>
          <p:nvPr/>
        </p:nvSpPr>
        <p:spPr bwMode="auto">
          <a:xfrm rot="10800000">
            <a:off x="7696200" y="152400"/>
            <a:ext cx="762000" cy="2438400"/>
          </a:xfrm>
          <a:prstGeom prst="downArrow">
            <a:avLst>
              <a:gd name="adj1" fmla="val 50000"/>
              <a:gd name="adj2" fmla="val 80000"/>
            </a:avLst>
          </a:prstGeom>
          <a:solidFill>
            <a:srgbClr val="FFFF00">
              <a:alpha val="47842"/>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60" name="Oval 36"/>
          <p:cNvSpPr>
            <a:spLocks noChangeArrowheads="1"/>
          </p:cNvSpPr>
          <p:nvPr/>
        </p:nvSpPr>
        <p:spPr bwMode="auto">
          <a:xfrm>
            <a:off x="5286375" y="3848100"/>
            <a:ext cx="76200" cy="762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61" name="Text Box 37"/>
          <p:cNvSpPr txBox="1">
            <a:spLocks noChangeArrowheads="1"/>
          </p:cNvSpPr>
          <p:nvPr/>
        </p:nvSpPr>
        <p:spPr bwMode="auto">
          <a:xfrm>
            <a:off x="5105400" y="3521075"/>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H</a:t>
            </a:r>
            <a:r>
              <a:rPr lang="en-US" sz="1600" baseline="-25000">
                <a:latin typeface="Comic Sans MS" pitchFamily="66" charset="0"/>
              </a:rPr>
              <a:t>2</a:t>
            </a:r>
            <a:r>
              <a:rPr lang="en-US" sz="1600">
                <a:latin typeface="Comic Sans MS" pitchFamily="66" charset="0"/>
              </a:rPr>
              <a:t>Te</a:t>
            </a:r>
          </a:p>
        </p:txBody>
      </p:sp>
      <p:sp>
        <p:nvSpPr>
          <p:cNvPr id="103462" name="Oval 38"/>
          <p:cNvSpPr>
            <a:spLocks noChangeArrowheads="1"/>
          </p:cNvSpPr>
          <p:nvPr/>
        </p:nvSpPr>
        <p:spPr bwMode="auto">
          <a:xfrm>
            <a:off x="7848600" y="1314450"/>
            <a:ext cx="533400" cy="533400"/>
          </a:xfrm>
          <a:prstGeom prst="ellipse">
            <a:avLst/>
          </a:prstGeom>
          <a:noFill/>
          <a:ln w="508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462"/>
                                        </p:tgtEl>
                                        <p:attrNameLst>
                                          <p:attrName>style.visibility</p:attrName>
                                        </p:attrNameLst>
                                      </p:cBhvr>
                                      <p:to>
                                        <p:strVal val="visible"/>
                                      </p:to>
                                    </p:set>
                                    <p:anim calcmode="lin" valueType="num">
                                      <p:cBhvr additive="base">
                                        <p:cTn id="7" dur="500" fill="hold"/>
                                        <p:tgtEl>
                                          <p:spTgt spid="103462"/>
                                        </p:tgtEl>
                                        <p:attrNameLst>
                                          <p:attrName>ppt_x</p:attrName>
                                        </p:attrNameLst>
                                      </p:cBhvr>
                                      <p:tavLst>
                                        <p:tav tm="0">
                                          <p:val>
                                            <p:strVal val="#ppt_x"/>
                                          </p:val>
                                        </p:tav>
                                        <p:tav tm="100000">
                                          <p:val>
                                            <p:strVal val="#ppt_x"/>
                                          </p:val>
                                        </p:tav>
                                      </p:tavLst>
                                    </p:anim>
                                    <p:anim calcmode="lin" valueType="num">
                                      <p:cBhvr additive="base">
                                        <p:cTn id="8" dur="500" fill="hold"/>
                                        <p:tgtEl>
                                          <p:spTgt spid="10346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3459"/>
                                        </p:tgtEl>
                                        <p:attrNameLst>
                                          <p:attrName>style.visibility</p:attrName>
                                        </p:attrNameLst>
                                      </p:cBhvr>
                                      <p:to>
                                        <p:strVal val="visible"/>
                                      </p:to>
                                    </p:set>
                                    <p:anim calcmode="lin" valueType="num">
                                      <p:cBhvr additive="base">
                                        <p:cTn id="13" dur="500" fill="hold"/>
                                        <p:tgtEl>
                                          <p:spTgt spid="103459"/>
                                        </p:tgtEl>
                                        <p:attrNameLst>
                                          <p:attrName>ppt_x</p:attrName>
                                        </p:attrNameLst>
                                      </p:cBhvr>
                                      <p:tavLst>
                                        <p:tav tm="0">
                                          <p:val>
                                            <p:strVal val="#ppt_x"/>
                                          </p:val>
                                        </p:tav>
                                        <p:tav tm="100000">
                                          <p:val>
                                            <p:strVal val="#ppt_x"/>
                                          </p:val>
                                        </p:tav>
                                      </p:tavLst>
                                    </p:anim>
                                    <p:anim calcmode="lin" valueType="num">
                                      <p:cBhvr additive="base">
                                        <p:cTn id="14" dur="500" fill="hold"/>
                                        <p:tgtEl>
                                          <p:spTgt spid="10345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03460"/>
                                        </p:tgtEl>
                                        <p:attrNameLst>
                                          <p:attrName>style.visibility</p:attrName>
                                        </p:attrNameLst>
                                      </p:cBhvr>
                                      <p:to>
                                        <p:strVal val="visible"/>
                                      </p:to>
                                    </p:set>
                                    <p:animEffect transition="in" filter="box(in)">
                                      <p:cBhvr>
                                        <p:cTn id="19" dur="500"/>
                                        <p:tgtEl>
                                          <p:spTgt spid="10346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03461"/>
                                        </p:tgtEl>
                                        <p:attrNameLst>
                                          <p:attrName>style.visibility</p:attrName>
                                        </p:attrNameLst>
                                      </p:cBhvr>
                                      <p:to>
                                        <p:strVal val="visible"/>
                                      </p:to>
                                    </p:set>
                                    <p:animEffect transition="in" filter="dissolve">
                                      <p:cBhvr>
                                        <p:cTn id="24" dur="500"/>
                                        <p:tgtEl>
                                          <p:spTgt spid="103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59" grpId="0" animBg="1"/>
      <p:bldP spid="103460" grpId="0" animBg="1"/>
      <p:bldP spid="103461" grpId="0"/>
      <p:bldP spid="10346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descr="grabpg4h"/>
          <p:cNvSpPr>
            <a:spLocks noChangeAspect="1" noChangeArrowheads="1"/>
          </p:cNvSpPr>
          <p:nvPr/>
        </p:nvSpPr>
        <p:spPr bwMode="auto">
          <a:xfrm>
            <a:off x="3381375" y="2238375"/>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39" name="AutoShape 3" descr="grabpg4h"/>
          <p:cNvSpPr>
            <a:spLocks noChangeAspect="1" noChangeArrowheads="1"/>
          </p:cNvSpPr>
          <p:nvPr/>
        </p:nvSpPr>
        <p:spPr bwMode="auto">
          <a:xfrm>
            <a:off x="3381375" y="2238375"/>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40" name="AutoShape 4" descr="grabpg4h"/>
          <p:cNvSpPr>
            <a:spLocks noChangeAspect="1" noChangeArrowheads="1"/>
          </p:cNvSpPr>
          <p:nvPr/>
        </p:nvSpPr>
        <p:spPr bwMode="auto">
          <a:xfrm>
            <a:off x="3381375" y="2238375"/>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9941" name="Picture 5" descr="periodic_table"/>
          <p:cNvPicPr>
            <a:picLocks noChangeAspect="1" noChangeArrowheads="1"/>
          </p:cNvPicPr>
          <p:nvPr/>
        </p:nvPicPr>
        <p:blipFill>
          <a:blip r:embed="rId3">
            <a:extLst>
              <a:ext uri="{28A0092B-C50C-407E-A947-70E740481C1C}">
                <a14:useLocalDpi xmlns:a14="http://schemas.microsoft.com/office/drawing/2010/main" val="0"/>
              </a:ext>
            </a:extLst>
          </a:blip>
          <a:srcRect b="46666"/>
          <a:stretch>
            <a:fillRect/>
          </a:stretch>
        </p:blipFill>
        <p:spPr bwMode="auto">
          <a:xfrm>
            <a:off x="3505200" y="0"/>
            <a:ext cx="55245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Rectangle 6"/>
          <p:cNvSpPr>
            <a:spLocks noChangeArrowheads="1"/>
          </p:cNvSpPr>
          <p:nvPr/>
        </p:nvSpPr>
        <p:spPr bwMode="auto">
          <a:xfrm>
            <a:off x="2209800" y="2057400"/>
            <a:ext cx="3581400" cy="41910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3" name="Line 7"/>
          <p:cNvSpPr>
            <a:spLocks noChangeShapeType="1"/>
          </p:cNvSpPr>
          <p:nvPr/>
        </p:nvSpPr>
        <p:spPr bwMode="auto">
          <a:xfrm>
            <a:off x="2781300" y="2057400"/>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4" name="Line 8"/>
          <p:cNvSpPr>
            <a:spLocks noChangeShapeType="1"/>
          </p:cNvSpPr>
          <p:nvPr/>
        </p:nvSpPr>
        <p:spPr bwMode="auto">
          <a:xfrm>
            <a:off x="3371850" y="2057400"/>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5" name="Line 9"/>
          <p:cNvSpPr>
            <a:spLocks noChangeShapeType="1"/>
          </p:cNvSpPr>
          <p:nvPr/>
        </p:nvSpPr>
        <p:spPr bwMode="auto">
          <a:xfrm>
            <a:off x="3981450" y="2047875"/>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6" name="Line 10"/>
          <p:cNvSpPr>
            <a:spLocks noChangeShapeType="1"/>
          </p:cNvSpPr>
          <p:nvPr/>
        </p:nvSpPr>
        <p:spPr bwMode="auto">
          <a:xfrm>
            <a:off x="4572000" y="2047875"/>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7" name="Line 11"/>
          <p:cNvSpPr>
            <a:spLocks noChangeShapeType="1"/>
          </p:cNvSpPr>
          <p:nvPr/>
        </p:nvSpPr>
        <p:spPr bwMode="auto">
          <a:xfrm>
            <a:off x="5153025" y="2047875"/>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8" name="Line 12"/>
          <p:cNvSpPr>
            <a:spLocks noChangeShapeType="1"/>
          </p:cNvSpPr>
          <p:nvPr/>
        </p:nvSpPr>
        <p:spPr bwMode="auto">
          <a:xfrm>
            <a:off x="2209800" y="26670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9" name="Line 13"/>
          <p:cNvSpPr>
            <a:spLocks noChangeShapeType="1"/>
          </p:cNvSpPr>
          <p:nvPr/>
        </p:nvSpPr>
        <p:spPr bwMode="auto">
          <a:xfrm>
            <a:off x="2190750" y="56388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0" name="Line 14"/>
          <p:cNvSpPr>
            <a:spLocks noChangeShapeType="1"/>
          </p:cNvSpPr>
          <p:nvPr/>
        </p:nvSpPr>
        <p:spPr bwMode="auto">
          <a:xfrm>
            <a:off x="2200275" y="50292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1" name="Line 15"/>
          <p:cNvSpPr>
            <a:spLocks noChangeShapeType="1"/>
          </p:cNvSpPr>
          <p:nvPr/>
        </p:nvSpPr>
        <p:spPr bwMode="auto">
          <a:xfrm>
            <a:off x="2190750" y="44577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2" name="Line 16"/>
          <p:cNvSpPr>
            <a:spLocks noChangeShapeType="1"/>
          </p:cNvSpPr>
          <p:nvPr/>
        </p:nvSpPr>
        <p:spPr bwMode="auto">
          <a:xfrm>
            <a:off x="2190750" y="38481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3" name="Line 17"/>
          <p:cNvSpPr>
            <a:spLocks noChangeShapeType="1"/>
          </p:cNvSpPr>
          <p:nvPr/>
        </p:nvSpPr>
        <p:spPr bwMode="auto">
          <a:xfrm>
            <a:off x="2181225" y="325755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4" name="Oval 18"/>
          <p:cNvSpPr>
            <a:spLocks noChangeArrowheads="1"/>
          </p:cNvSpPr>
          <p:nvPr/>
        </p:nvSpPr>
        <p:spPr bwMode="auto">
          <a:xfrm>
            <a:off x="5038725" y="44577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5" name="Oval 19"/>
          <p:cNvSpPr>
            <a:spLocks noChangeArrowheads="1"/>
          </p:cNvSpPr>
          <p:nvPr/>
        </p:nvSpPr>
        <p:spPr bwMode="auto">
          <a:xfrm>
            <a:off x="3952875" y="489585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6" name="Oval 20"/>
          <p:cNvSpPr>
            <a:spLocks noChangeArrowheads="1"/>
          </p:cNvSpPr>
          <p:nvPr/>
        </p:nvSpPr>
        <p:spPr bwMode="auto">
          <a:xfrm>
            <a:off x="2914650" y="51435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7" name="Oval 21"/>
          <p:cNvSpPr>
            <a:spLocks noChangeArrowheads="1"/>
          </p:cNvSpPr>
          <p:nvPr/>
        </p:nvSpPr>
        <p:spPr bwMode="auto">
          <a:xfrm>
            <a:off x="2514600" y="576262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8" name="Text Box 22"/>
          <p:cNvSpPr txBox="1">
            <a:spLocks noChangeArrowheads="1"/>
          </p:cNvSpPr>
          <p:nvPr/>
        </p:nvSpPr>
        <p:spPr bwMode="auto">
          <a:xfrm>
            <a:off x="4495800" y="4083050"/>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solidFill>
                  <a:srgbClr val="969696"/>
                </a:solidFill>
                <a:latin typeface="Comic Sans MS" pitchFamily="66" charset="0"/>
              </a:rPr>
              <a:t>SnH</a:t>
            </a:r>
            <a:r>
              <a:rPr lang="en-US" sz="1600" baseline="-25000">
                <a:solidFill>
                  <a:srgbClr val="969696"/>
                </a:solidFill>
                <a:latin typeface="Comic Sans MS" pitchFamily="66" charset="0"/>
              </a:rPr>
              <a:t>4</a:t>
            </a:r>
          </a:p>
        </p:txBody>
      </p:sp>
      <p:sp>
        <p:nvSpPr>
          <p:cNvPr id="39959" name="Text Box 23"/>
          <p:cNvSpPr txBox="1">
            <a:spLocks noChangeArrowheads="1"/>
          </p:cNvSpPr>
          <p:nvPr/>
        </p:nvSpPr>
        <p:spPr bwMode="auto">
          <a:xfrm>
            <a:off x="3352800" y="45720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solidFill>
                  <a:srgbClr val="969696"/>
                </a:solidFill>
                <a:latin typeface="Comic Sans MS" pitchFamily="66" charset="0"/>
              </a:rPr>
              <a:t>GeH4</a:t>
            </a:r>
          </a:p>
        </p:txBody>
      </p:sp>
      <p:sp>
        <p:nvSpPr>
          <p:cNvPr id="39960" name="Text Box 24"/>
          <p:cNvSpPr txBox="1">
            <a:spLocks noChangeArrowheads="1"/>
          </p:cNvSpPr>
          <p:nvPr/>
        </p:nvSpPr>
        <p:spPr bwMode="auto">
          <a:xfrm>
            <a:off x="2200275" y="4981575"/>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solidFill>
                  <a:srgbClr val="969696"/>
                </a:solidFill>
                <a:latin typeface="Comic Sans MS" pitchFamily="66" charset="0"/>
              </a:rPr>
              <a:t>SiH4</a:t>
            </a:r>
          </a:p>
        </p:txBody>
      </p:sp>
      <p:sp>
        <p:nvSpPr>
          <p:cNvPr id="39961" name="Text Box 25"/>
          <p:cNvSpPr txBox="1">
            <a:spLocks noChangeArrowheads="1"/>
          </p:cNvSpPr>
          <p:nvPr/>
        </p:nvSpPr>
        <p:spPr bwMode="auto">
          <a:xfrm>
            <a:off x="2209800" y="58356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solidFill>
                  <a:srgbClr val="969696"/>
                </a:solidFill>
                <a:latin typeface="Comic Sans MS" pitchFamily="66" charset="0"/>
              </a:rPr>
              <a:t>CH4</a:t>
            </a:r>
          </a:p>
        </p:txBody>
      </p:sp>
      <p:sp>
        <p:nvSpPr>
          <p:cNvPr id="39962" name="Text Box 26"/>
          <p:cNvSpPr txBox="1">
            <a:spLocks noChangeArrowheads="1"/>
          </p:cNvSpPr>
          <p:nvPr/>
        </p:nvSpPr>
        <p:spPr bwMode="auto">
          <a:xfrm>
            <a:off x="76200" y="3429000"/>
            <a:ext cx="1447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sz="1600">
                <a:latin typeface="Comic Sans MS" pitchFamily="66" charset="0"/>
              </a:rPr>
              <a:t>Normal Boiling Point (</a:t>
            </a:r>
            <a:r>
              <a:rPr lang="en-US" sz="1600" baseline="30000">
                <a:latin typeface="Comic Sans MS" pitchFamily="66" charset="0"/>
              </a:rPr>
              <a:t>o</a:t>
            </a:r>
            <a:r>
              <a:rPr lang="en-US" sz="1600">
                <a:latin typeface="Comic Sans MS" pitchFamily="66" charset="0"/>
              </a:rPr>
              <a:t>C)</a:t>
            </a:r>
          </a:p>
        </p:txBody>
      </p:sp>
      <p:sp>
        <p:nvSpPr>
          <p:cNvPr id="39963" name="Text Box 27"/>
          <p:cNvSpPr txBox="1">
            <a:spLocks noChangeArrowheads="1"/>
          </p:cNvSpPr>
          <p:nvPr/>
        </p:nvSpPr>
        <p:spPr bwMode="auto">
          <a:xfrm>
            <a:off x="3200400" y="6445250"/>
            <a:ext cx="190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Molecular Mass</a:t>
            </a:r>
          </a:p>
        </p:txBody>
      </p:sp>
      <p:sp>
        <p:nvSpPr>
          <p:cNvPr id="39964" name="Text Box 28"/>
          <p:cNvSpPr txBox="1">
            <a:spLocks noChangeArrowheads="1"/>
          </p:cNvSpPr>
          <p:nvPr/>
        </p:nvSpPr>
        <p:spPr bwMode="auto">
          <a:xfrm>
            <a:off x="1981200" y="6216650"/>
            <a:ext cx="457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0                 50                100              150</a:t>
            </a:r>
          </a:p>
        </p:txBody>
      </p:sp>
      <p:sp>
        <p:nvSpPr>
          <p:cNvPr id="39965" name="Text Box 29"/>
          <p:cNvSpPr txBox="1">
            <a:spLocks noChangeArrowheads="1"/>
          </p:cNvSpPr>
          <p:nvPr/>
        </p:nvSpPr>
        <p:spPr bwMode="auto">
          <a:xfrm>
            <a:off x="1552575" y="5448300"/>
            <a:ext cx="60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-100</a:t>
            </a:r>
          </a:p>
        </p:txBody>
      </p:sp>
      <p:sp>
        <p:nvSpPr>
          <p:cNvPr id="39966" name="Text Box 30"/>
          <p:cNvSpPr txBox="1">
            <a:spLocks noChangeArrowheads="1"/>
          </p:cNvSpPr>
          <p:nvPr/>
        </p:nvSpPr>
        <p:spPr bwMode="auto">
          <a:xfrm>
            <a:off x="1828800" y="4273550"/>
            <a:ext cx="53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0</a:t>
            </a:r>
          </a:p>
        </p:txBody>
      </p:sp>
      <p:sp>
        <p:nvSpPr>
          <p:cNvPr id="39967" name="Text Box 31"/>
          <p:cNvSpPr txBox="1">
            <a:spLocks noChangeArrowheads="1"/>
          </p:cNvSpPr>
          <p:nvPr/>
        </p:nvSpPr>
        <p:spPr bwMode="auto">
          <a:xfrm>
            <a:off x="1600200" y="309245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100</a:t>
            </a:r>
          </a:p>
        </p:txBody>
      </p:sp>
      <p:sp>
        <p:nvSpPr>
          <p:cNvPr id="39968" name="Line 32"/>
          <p:cNvSpPr>
            <a:spLocks noChangeShapeType="1"/>
          </p:cNvSpPr>
          <p:nvPr/>
        </p:nvSpPr>
        <p:spPr bwMode="auto">
          <a:xfrm flipH="1">
            <a:off x="3962400" y="4495800"/>
            <a:ext cx="1143000" cy="457200"/>
          </a:xfrm>
          <a:prstGeom prst="line">
            <a:avLst/>
          </a:prstGeom>
          <a:noFill/>
          <a:ln w="1587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69" name="Line 33"/>
          <p:cNvSpPr>
            <a:spLocks noChangeShapeType="1"/>
          </p:cNvSpPr>
          <p:nvPr/>
        </p:nvSpPr>
        <p:spPr bwMode="auto">
          <a:xfrm flipH="1">
            <a:off x="2971800" y="4953000"/>
            <a:ext cx="990600" cy="228600"/>
          </a:xfrm>
          <a:prstGeom prst="line">
            <a:avLst/>
          </a:prstGeom>
          <a:noFill/>
          <a:ln w="1587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70" name="Line 34"/>
          <p:cNvSpPr>
            <a:spLocks noChangeShapeType="1"/>
          </p:cNvSpPr>
          <p:nvPr/>
        </p:nvSpPr>
        <p:spPr bwMode="auto">
          <a:xfrm flipV="1">
            <a:off x="2514600" y="5181600"/>
            <a:ext cx="457200" cy="609600"/>
          </a:xfrm>
          <a:prstGeom prst="line">
            <a:avLst/>
          </a:prstGeom>
          <a:noFill/>
          <a:ln w="1587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71" name="AutoShape 35"/>
          <p:cNvSpPr>
            <a:spLocks noChangeArrowheads="1"/>
          </p:cNvSpPr>
          <p:nvPr/>
        </p:nvSpPr>
        <p:spPr bwMode="auto">
          <a:xfrm rot="10800000">
            <a:off x="7696200" y="152400"/>
            <a:ext cx="762000" cy="2438400"/>
          </a:xfrm>
          <a:prstGeom prst="downArrow">
            <a:avLst>
              <a:gd name="adj1" fmla="val 50000"/>
              <a:gd name="adj2" fmla="val 80000"/>
            </a:avLst>
          </a:prstGeom>
          <a:solidFill>
            <a:srgbClr val="FFFF00">
              <a:alpha val="47842"/>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72" name="Oval 36"/>
          <p:cNvSpPr>
            <a:spLocks noChangeArrowheads="1"/>
          </p:cNvSpPr>
          <p:nvPr/>
        </p:nvSpPr>
        <p:spPr bwMode="auto">
          <a:xfrm>
            <a:off x="5286375" y="3848100"/>
            <a:ext cx="76200" cy="762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73" name="Oval 37"/>
          <p:cNvSpPr>
            <a:spLocks noChangeArrowheads="1"/>
          </p:cNvSpPr>
          <p:nvPr/>
        </p:nvSpPr>
        <p:spPr bwMode="auto">
          <a:xfrm>
            <a:off x="4086225" y="4314825"/>
            <a:ext cx="76200" cy="762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74" name="Text Box 38"/>
          <p:cNvSpPr txBox="1">
            <a:spLocks noChangeArrowheads="1"/>
          </p:cNvSpPr>
          <p:nvPr/>
        </p:nvSpPr>
        <p:spPr bwMode="auto">
          <a:xfrm>
            <a:off x="5105400" y="3521075"/>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H</a:t>
            </a:r>
            <a:r>
              <a:rPr lang="en-US" sz="1600" baseline="-25000">
                <a:latin typeface="Comic Sans MS" pitchFamily="66" charset="0"/>
              </a:rPr>
              <a:t>2</a:t>
            </a:r>
            <a:r>
              <a:rPr lang="en-US" sz="1600">
                <a:latin typeface="Comic Sans MS" pitchFamily="66" charset="0"/>
              </a:rPr>
              <a:t>Te</a:t>
            </a:r>
          </a:p>
        </p:txBody>
      </p:sp>
      <p:sp>
        <p:nvSpPr>
          <p:cNvPr id="39975" name="Text Box 39"/>
          <p:cNvSpPr txBox="1">
            <a:spLocks noChangeArrowheads="1"/>
          </p:cNvSpPr>
          <p:nvPr/>
        </p:nvSpPr>
        <p:spPr bwMode="auto">
          <a:xfrm>
            <a:off x="3914775" y="3981450"/>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H</a:t>
            </a:r>
            <a:r>
              <a:rPr lang="en-US" sz="1600" baseline="-25000">
                <a:latin typeface="Comic Sans MS" pitchFamily="66" charset="0"/>
              </a:rPr>
              <a:t>2</a:t>
            </a:r>
            <a:r>
              <a:rPr lang="en-US" sz="1600">
                <a:latin typeface="Comic Sans MS" pitchFamily="66" charset="0"/>
              </a:rPr>
              <a:t>Se</a:t>
            </a:r>
          </a:p>
        </p:txBody>
      </p:sp>
      <p:sp>
        <p:nvSpPr>
          <p:cNvPr id="39976" name="Line 40"/>
          <p:cNvSpPr>
            <a:spLocks noChangeShapeType="1"/>
          </p:cNvSpPr>
          <p:nvPr/>
        </p:nvSpPr>
        <p:spPr bwMode="auto">
          <a:xfrm flipH="1">
            <a:off x="4114800" y="3886200"/>
            <a:ext cx="1219200" cy="4572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77" name="Oval 41"/>
          <p:cNvSpPr>
            <a:spLocks noChangeArrowheads="1"/>
          </p:cNvSpPr>
          <p:nvPr/>
        </p:nvSpPr>
        <p:spPr bwMode="auto">
          <a:xfrm>
            <a:off x="7848600" y="1019175"/>
            <a:ext cx="533400" cy="533400"/>
          </a:xfrm>
          <a:prstGeom prst="ellipse">
            <a:avLst/>
          </a:prstGeom>
          <a:noFill/>
          <a:ln w="508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descr="grabpg4h"/>
          <p:cNvSpPr>
            <a:spLocks noChangeAspect="1" noChangeArrowheads="1"/>
          </p:cNvSpPr>
          <p:nvPr/>
        </p:nvSpPr>
        <p:spPr bwMode="auto">
          <a:xfrm>
            <a:off x="3381375" y="2238375"/>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963" name="AutoShape 3" descr="grabpg4h"/>
          <p:cNvSpPr>
            <a:spLocks noChangeAspect="1" noChangeArrowheads="1"/>
          </p:cNvSpPr>
          <p:nvPr/>
        </p:nvSpPr>
        <p:spPr bwMode="auto">
          <a:xfrm>
            <a:off x="3381375" y="2238375"/>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964" name="AutoShape 4" descr="grabpg4h"/>
          <p:cNvSpPr>
            <a:spLocks noChangeAspect="1" noChangeArrowheads="1"/>
          </p:cNvSpPr>
          <p:nvPr/>
        </p:nvSpPr>
        <p:spPr bwMode="auto">
          <a:xfrm>
            <a:off x="3381375" y="2238375"/>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0965" name="Picture 5" descr="periodic_table"/>
          <p:cNvPicPr>
            <a:picLocks noChangeAspect="1" noChangeArrowheads="1"/>
          </p:cNvPicPr>
          <p:nvPr/>
        </p:nvPicPr>
        <p:blipFill>
          <a:blip r:embed="rId3">
            <a:extLst>
              <a:ext uri="{28A0092B-C50C-407E-A947-70E740481C1C}">
                <a14:useLocalDpi xmlns:a14="http://schemas.microsoft.com/office/drawing/2010/main" val="0"/>
              </a:ext>
            </a:extLst>
          </a:blip>
          <a:srcRect b="46666"/>
          <a:stretch>
            <a:fillRect/>
          </a:stretch>
        </p:blipFill>
        <p:spPr bwMode="auto">
          <a:xfrm>
            <a:off x="3505200" y="0"/>
            <a:ext cx="55245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Rectangle 6"/>
          <p:cNvSpPr>
            <a:spLocks noChangeArrowheads="1"/>
          </p:cNvSpPr>
          <p:nvPr/>
        </p:nvSpPr>
        <p:spPr bwMode="auto">
          <a:xfrm>
            <a:off x="2209800" y="2057400"/>
            <a:ext cx="3581400" cy="41910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7" name="Line 7"/>
          <p:cNvSpPr>
            <a:spLocks noChangeShapeType="1"/>
          </p:cNvSpPr>
          <p:nvPr/>
        </p:nvSpPr>
        <p:spPr bwMode="auto">
          <a:xfrm>
            <a:off x="2781300" y="2057400"/>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8" name="Line 8"/>
          <p:cNvSpPr>
            <a:spLocks noChangeShapeType="1"/>
          </p:cNvSpPr>
          <p:nvPr/>
        </p:nvSpPr>
        <p:spPr bwMode="auto">
          <a:xfrm>
            <a:off x="3371850" y="2057400"/>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9" name="Line 9"/>
          <p:cNvSpPr>
            <a:spLocks noChangeShapeType="1"/>
          </p:cNvSpPr>
          <p:nvPr/>
        </p:nvSpPr>
        <p:spPr bwMode="auto">
          <a:xfrm>
            <a:off x="3981450" y="2047875"/>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0" name="Line 10"/>
          <p:cNvSpPr>
            <a:spLocks noChangeShapeType="1"/>
          </p:cNvSpPr>
          <p:nvPr/>
        </p:nvSpPr>
        <p:spPr bwMode="auto">
          <a:xfrm>
            <a:off x="4572000" y="2047875"/>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1" name="Line 11"/>
          <p:cNvSpPr>
            <a:spLocks noChangeShapeType="1"/>
          </p:cNvSpPr>
          <p:nvPr/>
        </p:nvSpPr>
        <p:spPr bwMode="auto">
          <a:xfrm>
            <a:off x="5153025" y="2047875"/>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2" name="Line 12"/>
          <p:cNvSpPr>
            <a:spLocks noChangeShapeType="1"/>
          </p:cNvSpPr>
          <p:nvPr/>
        </p:nvSpPr>
        <p:spPr bwMode="auto">
          <a:xfrm>
            <a:off x="2209800" y="26670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3" name="Line 13"/>
          <p:cNvSpPr>
            <a:spLocks noChangeShapeType="1"/>
          </p:cNvSpPr>
          <p:nvPr/>
        </p:nvSpPr>
        <p:spPr bwMode="auto">
          <a:xfrm>
            <a:off x="2190750" y="56388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4" name="Line 14"/>
          <p:cNvSpPr>
            <a:spLocks noChangeShapeType="1"/>
          </p:cNvSpPr>
          <p:nvPr/>
        </p:nvSpPr>
        <p:spPr bwMode="auto">
          <a:xfrm>
            <a:off x="2200275" y="50292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5" name="Line 15"/>
          <p:cNvSpPr>
            <a:spLocks noChangeShapeType="1"/>
          </p:cNvSpPr>
          <p:nvPr/>
        </p:nvSpPr>
        <p:spPr bwMode="auto">
          <a:xfrm>
            <a:off x="2190750" y="44577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6" name="Line 16"/>
          <p:cNvSpPr>
            <a:spLocks noChangeShapeType="1"/>
          </p:cNvSpPr>
          <p:nvPr/>
        </p:nvSpPr>
        <p:spPr bwMode="auto">
          <a:xfrm>
            <a:off x="2190750" y="38481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7" name="Line 17"/>
          <p:cNvSpPr>
            <a:spLocks noChangeShapeType="1"/>
          </p:cNvSpPr>
          <p:nvPr/>
        </p:nvSpPr>
        <p:spPr bwMode="auto">
          <a:xfrm>
            <a:off x="2181225" y="325755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8" name="Oval 18"/>
          <p:cNvSpPr>
            <a:spLocks noChangeArrowheads="1"/>
          </p:cNvSpPr>
          <p:nvPr/>
        </p:nvSpPr>
        <p:spPr bwMode="auto">
          <a:xfrm>
            <a:off x="5038725" y="44577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9" name="Oval 19"/>
          <p:cNvSpPr>
            <a:spLocks noChangeArrowheads="1"/>
          </p:cNvSpPr>
          <p:nvPr/>
        </p:nvSpPr>
        <p:spPr bwMode="auto">
          <a:xfrm>
            <a:off x="3952875" y="489585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0" name="Oval 20"/>
          <p:cNvSpPr>
            <a:spLocks noChangeArrowheads="1"/>
          </p:cNvSpPr>
          <p:nvPr/>
        </p:nvSpPr>
        <p:spPr bwMode="auto">
          <a:xfrm>
            <a:off x="2914650" y="51435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1" name="Oval 21"/>
          <p:cNvSpPr>
            <a:spLocks noChangeArrowheads="1"/>
          </p:cNvSpPr>
          <p:nvPr/>
        </p:nvSpPr>
        <p:spPr bwMode="auto">
          <a:xfrm>
            <a:off x="2514600" y="576262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2" name="Text Box 22"/>
          <p:cNvSpPr txBox="1">
            <a:spLocks noChangeArrowheads="1"/>
          </p:cNvSpPr>
          <p:nvPr/>
        </p:nvSpPr>
        <p:spPr bwMode="auto">
          <a:xfrm>
            <a:off x="4495800" y="4083050"/>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solidFill>
                  <a:srgbClr val="969696"/>
                </a:solidFill>
                <a:latin typeface="Comic Sans MS" pitchFamily="66" charset="0"/>
              </a:rPr>
              <a:t>SnH</a:t>
            </a:r>
            <a:r>
              <a:rPr lang="en-US" sz="1600" baseline="-25000">
                <a:solidFill>
                  <a:srgbClr val="969696"/>
                </a:solidFill>
                <a:latin typeface="Comic Sans MS" pitchFamily="66" charset="0"/>
              </a:rPr>
              <a:t>4</a:t>
            </a:r>
          </a:p>
        </p:txBody>
      </p:sp>
      <p:sp>
        <p:nvSpPr>
          <p:cNvPr id="40983" name="Text Box 23"/>
          <p:cNvSpPr txBox="1">
            <a:spLocks noChangeArrowheads="1"/>
          </p:cNvSpPr>
          <p:nvPr/>
        </p:nvSpPr>
        <p:spPr bwMode="auto">
          <a:xfrm>
            <a:off x="3352800" y="45720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solidFill>
                  <a:srgbClr val="969696"/>
                </a:solidFill>
                <a:latin typeface="Comic Sans MS" pitchFamily="66" charset="0"/>
              </a:rPr>
              <a:t>GeH4</a:t>
            </a:r>
          </a:p>
        </p:txBody>
      </p:sp>
      <p:sp>
        <p:nvSpPr>
          <p:cNvPr id="40984" name="Text Box 24"/>
          <p:cNvSpPr txBox="1">
            <a:spLocks noChangeArrowheads="1"/>
          </p:cNvSpPr>
          <p:nvPr/>
        </p:nvSpPr>
        <p:spPr bwMode="auto">
          <a:xfrm>
            <a:off x="2200275" y="4981575"/>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solidFill>
                  <a:srgbClr val="969696"/>
                </a:solidFill>
                <a:latin typeface="Comic Sans MS" pitchFamily="66" charset="0"/>
              </a:rPr>
              <a:t>SiH4</a:t>
            </a:r>
          </a:p>
        </p:txBody>
      </p:sp>
      <p:sp>
        <p:nvSpPr>
          <p:cNvPr id="40985" name="Text Box 25"/>
          <p:cNvSpPr txBox="1">
            <a:spLocks noChangeArrowheads="1"/>
          </p:cNvSpPr>
          <p:nvPr/>
        </p:nvSpPr>
        <p:spPr bwMode="auto">
          <a:xfrm>
            <a:off x="2209800" y="58356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solidFill>
                  <a:srgbClr val="969696"/>
                </a:solidFill>
                <a:latin typeface="Comic Sans MS" pitchFamily="66" charset="0"/>
              </a:rPr>
              <a:t>CH4</a:t>
            </a:r>
          </a:p>
        </p:txBody>
      </p:sp>
      <p:sp>
        <p:nvSpPr>
          <p:cNvPr id="40986" name="Text Box 26"/>
          <p:cNvSpPr txBox="1">
            <a:spLocks noChangeArrowheads="1"/>
          </p:cNvSpPr>
          <p:nvPr/>
        </p:nvSpPr>
        <p:spPr bwMode="auto">
          <a:xfrm>
            <a:off x="76200" y="3429000"/>
            <a:ext cx="1447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sz="1600">
                <a:latin typeface="Comic Sans MS" pitchFamily="66" charset="0"/>
              </a:rPr>
              <a:t>Normal Boiling Point (</a:t>
            </a:r>
            <a:r>
              <a:rPr lang="en-US" sz="1600" baseline="30000">
                <a:latin typeface="Comic Sans MS" pitchFamily="66" charset="0"/>
              </a:rPr>
              <a:t>o</a:t>
            </a:r>
            <a:r>
              <a:rPr lang="en-US" sz="1600">
                <a:latin typeface="Comic Sans MS" pitchFamily="66" charset="0"/>
              </a:rPr>
              <a:t>C)</a:t>
            </a:r>
          </a:p>
        </p:txBody>
      </p:sp>
      <p:sp>
        <p:nvSpPr>
          <p:cNvPr id="40987" name="Text Box 27"/>
          <p:cNvSpPr txBox="1">
            <a:spLocks noChangeArrowheads="1"/>
          </p:cNvSpPr>
          <p:nvPr/>
        </p:nvSpPr>
        <p:spPr bwMode="auto">
          <a:xfrm>
            <a:off x="3200400" y="6445250"/>
            <a:ext cx="190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Molecular Mass</a:t>
            </a:r>
          </a:p>
        </p:txBody>
      </p:sp>
      <p:sp>
        <p:nvSpPr>
          <p:cNvPr id="40988" name="Text Box 28"/>
          <p:cNvSpPr txBox="1">
            <a:spLocks noChangeArrowheads="1"/>
          </p:cNvSpPr>
          <p:nvPr/>
        </p:nvSpPr>
        <p:spPr bwMode="auto">
          <a:xfrm>
            <a:off x="1981200" y="6216650"/>
            <a:ext cx="457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0                 50                100              150</a:t>
            </a:r>
          </a:p>
        </p:txBody>
      </p:sp>
      <p:sp>
        <p:nvSpPr>
          <p:cNvPr id="40989" name="Text Box 29"/>
          <p:cNvSpPr txBox="1">
            <a:spLocks noChangeArrowheads="1"/>
          </p:cNvSpPr>
          <p:nvPr/>
        </p:nvSpPr>
        <p:spPr bwMode="auto">
          <a:xfrm>
            <a:off x="1552575" y="5448300"/>
            <a:ext cx="60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-100</a:t>
            </a:r>
          </a:p>
        </p:txBody>
      </p:sp>
      <p:sp>
        <p:nvSpPr>
          <p:cNvPr id="40990" name="Text Box 30"/>
          <p:cNvSpPr txBox="1">
            <a:spLocks noChangeArrowheads="1"/>
          </p:cNvSpPr>
          <p:nvPr/>
        </p:nvSpPr>
        <p:spPr bwMode="auto">
          <a:xfrm>
            <a:off x="1828800" y="4273550"/>
            <a:ext cx="53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0</a:t>
            </a:r>
          </a:p>
        </p:txBody>
      </p:sp>
      <p:sp>
        <p:nvSpPr>
          <p:cNvPr id="40991" name="Text Box 31"/>
          <p:cNvSpPr txBox="1">
            <a:spLocks noChangeArrowheads="1"/>
          </p:cNvSpPr>
          <p:nvPr/>
        </p:nvSpPr>
        <p:spPr bwMode="auto">
          <a:xfrm>
            <a:off x="1600200" y="309245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100</a:t>
            </a:r>
          </a:p>
        </p:txBody>
      </p:sp>
      <p:sp>
        <p:nvSpPr>
          <p:cNvPr id="40992" name="Line 32"/>
          <p:cNvSpPr>
            <a:spLocks noChangeShapeType="1"/>
          </p:cNvSpPr>
          <p:nvPr/>
        </p:nvSpPr>
        <p:spPr bwMode="auto">
          <a:xfrm flipH="1">
            <a:off x="3962400" y="4495800"/>
            <a:ext cx="1143000" cy="457200"/>
          </a:xfrm>
          <a:prstGeom prst="line">
            <a:avLst/>
          </a:prstGeom>
          <a:noFill/>
          <a:ln w="1587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93" name="Line 33"/>
          <p:cNvSpPr>
            <a:spLocks noChangeShapeType="1"/>
          </p:cNvSpPr>
          <p:nvPr/>
        </p:nvSpPr>
        <p:spPr bwMode="auto">
          <a:xfrm flipH="1">
            <a:off x="2971800" y="4953000"/>
            <a:ext cx="990600" cy="228600"/>
          </a:xfrm>
          <a:prstGeom prst="line">
            <a:avLst/>
          </a:prstGeom>
          <a:noFill/>
          <a:ln w="1587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94" name="Line 34"/>
          <p:cNvSpPr>
            <a:spLocks noChangeShapeType="1"/>
          </p:cNvSpPr>
          <p:nvPr/>
        </p:nvSpPr>
        <p:spPr bwMode="auto">
          <a:xfrm flipV="1">
            <a:off x="2514600" y="5181600"/>
            <a:ext cx="457200" cy="609600"/>
          </a:xfrm>
          <a:prstGeom prst="line">
            <a:avLst/>
          </a:prstGeom>
          <a:noFill/>
          <a:ln w="1587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95" name="AutoShape 35"/>
          <p:cNvSpPr>
            <a:spLocks noChangeArrowheads="1"/>
          </p:cNvSpPr>
          <p:nvPr/>
        </p:nvSpPr>
        <p:spPr bwMode="auto">
          <a:xfrm rot="10800000">
            <a:off x="7696200" y="152400"/>
            <a:ext cx="762000" cy="2438400"/>
          </a:xfrm>
          <a:prstGeom prst="downArrow">
            <a:avLst>
              <a:gd name="adj1" fmla="val 50000"/>
              <a:gd name="adj2" fmla="val 80000"/>
            </a:avLst>
          </a:prstGeom>
          <a:solidFill>
            <a:srgbClr val="FFFF00">
              <a:alpha val="47842"/>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6" name="Oval 36"/>
          <p:cNvSpPr>
            <a:spLocks noChangeArrowheads="1"/>
          </p:cNvSpPr>
          <p:nvPr/>
        </p:nvSpPr>
        <p:spPr bwMode="auto">
          <a:xfrm>
            <a:off x="5286375" y="3848100"/>
            <a:ext cx="76200" cy="762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7" name="Oval 37"/>
          <p:cNvSpPr>
            <a:spLocks noChangeArrowheads="1"/>
          </p:cNvSpPr>
          <p:nvPr/>
        </p:nvSpPr>
        <p:spPr bwMode="auto">
          <a:xfrm>
            <a:off x="3019425" y="4543425"/>
            <a:ext cx="76200" cy="762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8" name="Oval 38"/>
          <p:cNvSpPr>
            <a:spLocks noChangeArrowheads="1"/>
          </p:cNvSpPr>
          <p:nvPr/>
        </p:nvSpPr>
        <p:spPr bwMode="auto">
          <a:xfrm>
            <a:off x="4086225" y="4314825"/>
            <a:ext cx="76200" cy="762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9" name="Text Box 39"/>
          <p:cNvSpPr txBox="1">
            <a:spLocks noChangeArrowheads="1"/>
          </p:cNvSpPr>
          <p:nvPr/>
        </p:nvSpPr>
        <p:spPr bwMode="auto">
          <a:xfrm>
            <a:off x="5105400" y="3521075"/>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H</a:t>
            </a:r>
            <a:r>
              <a:rPr lang="en-US" sz="1600" baseline="-25000">
                <a:latin typeface="Comic Sans MS" pitchFamily="66" charset="0"/>
              </a:rPr>
              <a:t>2</a:t>
            </a:r>
            <a:r>
              <a:rPr lang="en-US" sz="1600">
                <a:latin typeface="Comic Sans MS" pitchFamily="66" charset="0"/>
              </a:rPr>
              <a:t>Te</a:t>
            </a:r>
          </a:p>
        </p:txBody>
      </p:sp>
      <p:sp>
        <p:nvSpPr>
          <p:cNvPr id="41000" name="Text Box 40"/>
          <p:cNvSpPr txBox="1">
            <a:spLocks noChangeArrowheads="1"/>
          </p:cNvSpPr>
          <p:nvPr/>
        </p:nvSpPr>
        <p:spPr bwMode="auto">
          <a:xfrm>
            <a:off x="3914775" y="3981450"/>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H</a:t>
            </a:r>
            <a:r>
              <a:rPr lang="en-US" sz="1600" baseline="-25000">
                <a:latin typeface="Comic Sans MS" pitchFamily="66" charset="0"/>
              </a:rPr>
              <a:t>2</a:t>
            </a:r>
            <a:r>
              <a:rPr lang="en-US" sz="1600">
                <a:latin typeface="Comic Sans MS" pitchFamily="66" charset="0"/>
              </a:rPr>
              <a:t>Se</a:t>
            </a:r>
          </a:p>
        </p:txBody>
      </p:sp>
      <p:sp>
        <p:nvSpPr>
          <p:cNvPr id="41001" name="Text Box 41"/>
          <p:cNvSpPr txBox="1">
            <a:spLocks noChangeArrowheads="1"/>
          </p:cNvSpPr>
          <p:nvPr/>
        </p:nvSpPr>
        <p:spPr bwMode="auto">
          <a:xfrm>
            <a:off x="2771775" y="4591050"/>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H</a:t>
            </a:r>
            <a:r>
              <a:rPr lang="en-US" sz="1600" baseline="-25000">
                <a:latin typeface="Comic Sans MS" pitchFamily="66" charset="0"/>
              </a:rPr>
              <a:t>2</a:t>
            </a:r>
            <a:r>
              <a:rPr lang="en-US" sz="1600">
                <a:latin typeface="Comic Sans MS" pitchFamily="66" charset="0"/>
              </a:rPr>
              <a:t>S</a:t>
            </a:r>
          </a:p>
        </p:txBody>
      </p:sp>
      <p:sp>
        <p:nvSpPr>
          <p:cNvPr id="41002" name="Line 42"/>
          <p:cNvSpPr>
            <a:spLocks noChangeShapeType="1"/>
          </p:cNvSpPr>
          <p:nvPr/>
        </p:nvSpPr>
        <p:spPr bwMode="auto">
          <a:xfrm flipH="1">
            <a:off x="4114800" y="3886200"/>
            <a:ext cx="1219200" cy="4572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03" name="Line 43"/>
          <p:cNvSpPr>
            <a:spLocks noChangeShapeType="1"/>
          </p:cNvSpPr>
          <p:nvPr/>
        </p:nvSpPr>
        <p:spPr bwMode="auto">
          <a:xfrm flipH="1">
            <a:off x="3048000" y="4343400"/>
            <a:ext cx="1066800" cy="2286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04" name="Oval 44"/>
          <p:cNvSpPr>
            <a:spLocks noChangeArrowheads="1"/>
          </p:cNvSpPr>
          <p:nvPr/>
        </p:nvSpPr>
        <p:spPr bwMode="auto">
          <a:xfrm>
            <a:off x="7772400" y="685800"/>
            <a:ext cx="533400" cy="533400"/>
          </a:xfrm>
          <a:prstGeom prst="ellipse">
            <a:avLst/>
          </a:prstGeom>
          <a:noFill/>
          <a:ln w="508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descr="grabpg4h"/>
          <p:cNvSpPr>
            <a:spLocks noChangeAspect="1" noChangeArrowheads="1"/>
          </p:cNvSpPr>
          <p:nvPr/>
        </p:nvSpPr>
        <p:spPr bwMode="auto">
          <a:xfrm>
            <a:off x="3381375" y="2238375"/>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987" name="AutoShape 3" descr="grabpg4h"/>
          <p:cNvSpPr>
            <a:spLocks noChangeAspect="1" noChangeArrowheads="1"/>
          </p:cNvSpPr>
          <p:nvPr/>
        </p:nvSpPr>
        <p:spPr bwMode="auto">
          <a:xfrm>
            <a:off x="3381375" y="2238375"/>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988" name="AutoShape 4" descr="grabpg4h"/>
          <p:cNvSpPr>
            <a:spLocks noChangeAspect="1" noChangeArrowheads="1"/>
          </p:cNvSpPr>
          <p:nvPr/>
        </p:nvSpPr>
        <p:spPr bwMode="auto">
          <a:xfrm>
            <a:off x="3381375" y="2238375"/>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1989" name="Picture 5" descr="periodic_table"/>
          <p:cNvPicPr>
            <a:picLocks noChangeAspect="1" noChangeArrowheads="1"/>
          </p:cNvPicPr>
          <p:nvPr/>
        </p:nvPicPr>
        <p:blipFill>
          <a:blip r:embed="rId3">
            <a:extLst>
              <a:ext uri="{28A0092B-C50C-407E-A947-70E740481C1C}">
                <a14:useLocalDpi xmlns:a14="http://schemas.microsoft.com/office/drawing/2010/main" val="0"/>
              </a:ext>
            </a:extLst>
          </a:blip>
          <a:srcRect b="46666"/>
          <a:stretch>
            <a:fillRect/>
          </a:stretch>
        </p:blipFill>
        <p:spPr bwMode="auto">
          <a:xfrm>
            <a:off x="3505200" y="0"/>
            <a:ext cx="55245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Rectangle 6"/>
          <p:cNvSpPr>
            <a:spLocks noChangeArrowheads="1"/>
          </p:cNvSpPr>
          <p:nvPr/>
        </p:nvSpPr>
        <p:spPr bwMode="auto">
          <a:xfrm>
            <a:off x="2209800" y="2057400"/>
            <a:ext cx="3581400" cy="41910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1" name="Line 7"/>
          <p:cNvSpPr>
            <a:spLocks noChangeShapeType="1"/>
          </p:cNvSpPr>
          <p:nvPr/>
        </p:nvSpPr>
        <p:spPr bwMode="auto">
          <a:xfrm>
            <a:off x="2781300" y="2057400"/>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2" name="Line 8"/>
          <p:cNvSpPr>
            <a:spLocks noChangeShapeType="1"/>
          </p:cNvSpPr>
          <p:nvPr/>
        </p:nvSpPr>
        <p:spPr bwMode="auto">
          <a:xfrm>
            <a:off x="3371850" y="2057400"/>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3" name="Line 9"/>
          <p:cNvSpPr>
            <a:spLocks noChangeShapeType="1"/>
          </p:cNvSpPr>
          <p:nvPr/>
        </p:nvSpPr>
        <p:spPr bwMode="auto">
          <a:xfrm>
            <a:off x="3981450" y="2047875"/>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4" name="Line 10"/>
          <p:cNvSpPr>
            <a:spLocks noChangeShapeType="1"/>
          </p:cNvSpPr>
          <p:nvPr/>
        </p:nvSpPr>
        <p:spPr bwMode="auto">
          <a:xfrm>
            <a:off x="4572000" y="2047875"/>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5" name="Line 11"/>
          <p:cNvSpPr>
            <a:spLocks noChangeShapeType="1"/>
          </p:cNvSpPr>
          <p:nvPr/>
        </p:nvSpPr>
        <p:spPr bwMode="auto">
          <a:xfrm>
            <a:off x="5153025" y="2047875"/>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6" name="Line 12"/>
          <p:cNvSpPr>
            <a:spLocks noChangeShapeType="1"/>
          </p:cNvSpPr>
          <p:nvPr/>
        </p:nvSpPr>
        <p:spPr bwMode="auto">
          <a:xfrm>
            <a:off x="2209800" y="26670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7" name="Line 13"/>
          <p:cNvSpPr>
            <a:spLocks noChangeShapeType="1"/>
          </p:cNvSpPr>
          <p:nvPr/>
        </p:nvSpPr>
        <p:spPr bwMode="auto">
          <a:xfrm>
            <a:off x="2190750" y="56388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8" name="Line 14"/>
          <p:cNvSpPr>
            <a:spLocks noChangeShapeType="1"/>
          </p:cNvSpPr>
          <p:nvPr/>
        </p:nvSpPr>
        <p:spPr bwMode="auto">
          <a:xfrm>
            <a:off x="2200275" y="50292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9" name="Line 15"/>
          <p:cNvSpPr>
            <a:spLocks noChangeShapeType="1"/>
          </p:cNvSpPr>
          <p:nvPr/>
        </p:nvSpPr>
        <p:spPr bwMode="auto">
          <a:xfrm>
            <a:off x="2190750" y="44577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0" name="Line 16"/>
          <p:cNvSpPr>
            <a:spLocks noChangeShapeType="1"/>
          </p:cNvSpPr>
          <p:nvPr/>
        </p:nvSpPr>
        <p:spPr bwMode="auto">
          <a:xfrm>
            <a:off x="2190750" y="384810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1" name="Line 17"/>
          <p:cNvSpPr>
            <a:spLocks noChangeShapeType="1"/>
          </p:cNvSpPr>
          <p:nvPr/>
        </p:nvSpPr>
        <p:spPr bwMode="auto">
          <a:xfrm>
            <a:off x="2181225" y="3257550"/>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2" name="Oval 18"/>
          <p:cNvSpPr>
            <a:spLocks noChangeArrowheads="1"/>
          </p:cNvSpPr>
          <p:nvPr/>
        </p:nvSpPr>
        <p:spPr bwMode="auto">
          <a:xfrm>
            <a:off x="5038725" y="44577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3" name="Oval 19"/>
          <p:cNvSpPr>
            <a:spLocks noChangeArrowheads="1"/>
          </p:cNvSpPr>
          <p:nvPr/>
        </p:nvSpPr>
        <p:spPr bwMode="auto">
          <a:xfrm>
            <a:off x="3952875" y="489585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4" name="Oval 20"/>
          <p:cNvSpPr>
            <a:spLocks noChangeArrowheads="1"/>
          </p:cNvSpPr>
          <p:nvPr/>
        </p:nvSpPr>
        <p:spPr bwMode="auto">
          <a:xfrm>
            <a:off x="2914650" y="51435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5" name="Oval 21"/>
          <p:cNvSpPr>
            <a:spLocks noChangeArrowheads="1"/>
          </p:cNvSpPr>
          <p:nvPr/>
        </p:nvSpPr>
        <p:spPr bwMode="auto">
          <a:xfrm>
            <a:off x="2514600" y="576262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6" name="Text Box 22"/>
          <p:cNvSpPr txBox="1">
            <a:spLocks noChangeArrowheads="1"/>
          </p:cNvSpPr>
          <p:nvPr/>
        </p:nvSpPr>
        <p:spPr bwMode="auto">
          <a:xfrm>
            <a:off x="4495800" y="4083050"/>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solidFill>
                  <a:srgbClr val="969696"/>
                </a:solidFill>
                <a:latin typeface="Comic Sans MS" pitchFamily="66" charset="0"/>
              </a:rPr>
              <a:t>SnH</a:t>
            </a:r>
            <a:r>
              <a:rPr lang="en-US" sz="1600" baseline="-25000">
                <a:solidFill>
                  <a:srgbClr val="969696"/>
                </a:solidFill>
                <a:latin typeface="Comic Sans MS" pitchFamily="66" charset="0"/>
              </a:rPr>
              <a:t>4</a:t>
            </a:r>
          </a:p>
        </p:txBody>
      </p:sp>
      <p:sp>
        <p:nvSpPr>
          <p:cNvPr id="42007" name="Text Box 23"/>
          <p:cNvSpPr txBox="1">
            <a:spLocks noChangeArrowheads="1"/>
          </p:cNvSpPr>
          <p:nvPr/>
        </p:nvSpPr>
        <p:spPr bwMode="auto">
          <a:xfrm>
            <a:off x="3352800" y="45720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solidFill>
                  <a:srgbClr val="969696"/>
                </a:solidFill>
                <a:latin typeface="Comic Sans MS" pitchFamily="66" charset="0"/>
              </a:rPr>
              <a:t>GeH4</a:t>
            </a:r>
          </a:p>
        </p:txBody>
      </p:sp>
      <p:sp>
        <p:nvSpPr>
          <p:cNvPr id="42008" name="Text Box 24"/>
          <p:cNvSpPr txBox="1">
            <a:spLocks noChangeArrowheads="1"/>
          </p:cNvSpPr>
          <p:nvPr/>
        </p:nvSpPr>
        <p:spPr bwMode="auto">
          <a:xfrm>
            <a:off x="2200275" y="4981575"/>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solidFill>
                  <a:srgbClr val="969696"/>
                </a:solidFill>
                <a:latin typeface="Comic Sans MS" pitchFamily="66" charset="0"/>
              </a:rPr>
              <a:t>SiH4</a:t>
            </a:r>
          </a:p>
        </p:txBody>
      </p:sp>
      <p:sp>
        <p:nvSpPr>
          <p:cNvPr id="42009" name="Text Box 25"/>
          <p:cNvSpPr txBox="1">
            <a:spLocks noChangeArrowheads="1"/>
          </p:cNvSpPr>
          <p:nvPr/>
        </p:nvSpPr>
        <p:spPr bwMode="auto">
          <a:xfrm>
            <a:off x="2209800" y="58356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solidFill>
                  <a:srgbClr val="969696"/>
                </a:solidFill>
                <a:latin typeface="Comic Sans MS" pitchFamily="66" charset="0"/>
              </a:rPr>
              <a:t>CH4</a:t>
            </a:r>
          </a:p>
        </p:txBody>
      </p:sp>
      <p:sp>
        <p:nvSpPr>
          <p:cNvPr id="42010" name="Text Box 26"/>
          <p:cNvSpPr txBox="1">
            <a:spLocks noChangeArrowheads="1"/>
          </p:cNvSpPr>
          <p:nvPr/>
        </p:nvSpPr>
        <p:spPr bwMode="auto">
          <a:xfrm>
            <a:off x="76200" y="3429000"/>
            <a:ext cx="1447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sz="1600">
                <a:latin typeface="Comic Sans MS" pitchFamily="66" charset="0"/>
              </a:rPr>
              <a:t>Normal Boiling Point (</a:t>
            </a:r>
            <a:r>
              <a:rPr lang="en-US" sz="1600" baseline="30000">
                <a:latin typeface="Comic Sans MS" pitchFamily="66" charset="0"/>
              </a:rPr>
              <a:t>o</a:t>
            </a:r>
            <a:r>
              <a:rPr lang="en-US" sz="1600">
                <a:latin typeface="Comic Sans MS" pitchFamily="66" charset="0"/>
              </a:rPr>
              <a:t>C)</a:t>
            </a:r>
          </a:p>
        </p:txBody>
      </p:sp>
      <p:sp>
        <p:nvSpPr>
          <p:cNvPr id="42011" name="Text Box 27"/>
          <p:cNvSpPr txBox="1">
            <a:spLocks noChangeArrowheads="1"/>
          </p:cNvSpPr>
          <p:nvPr/>
        </p:nvSpPr>
        <p:spPr bwMode="auto">
          <a:xfrm>
            <a:off x="3200400" y="6445250"/>
            <a:ext cx="190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Molecular Mass</a:t>
            </a:r>
          </a:p>
        </p:txBody>
      </p:sp>
      <p:sp>
        <p:nvSpPr>
          <p:cNvPr id="42012" name="Text Box 28"/>
          <p:cNvSpPr txBox="1">
            <a:spLocks noChangeArrowheads="1"/>
          </p:cNvSpPr>
          <p:nvPr/>
        </p:nvSpPr>
        <p:spPr bwMode="auto">
          <a:xfrm>
            <a:off x="1981200" y="6216650"/>
            <a:ext cx="457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0                 50                100              150</a:t>
            </a:r>
          </a:p>
        </p:txBody>
      </p:sp>
      <p:sp>
        <p:nvSpPr>
          <p:cNvPr id="42013" name="Text Box 29"/>
          <p:cNvSpPr txBox="1">
            <a:spLocks noChangeArrowheads="1"/>
          </p:cNvSpPr>
          <p:nvPr/>
        </p:nvSpPr>
        <p:spPr bwMode="auto">
          <a:xfrm>
            <a:off x="1552575" y="5448300"/>
            <a:ext cx="60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-100</a:t>
            </a:r>
          </a:p>
        </p:txBody>
      </p:sp>
      <p:sp>
        <p:nvSpPr>
          <p:cNvPr id="42014" name="Text Box 30"/>
          <p:cNvSpPr txBox="1">
            <a:spLocks noChangeArrowheads="1"/>
          </p:cNvSpPr>
          <p:nvPr/>
        </p:nvSpPr>
        <p:spPr bwMode="auto">
          <a:xfrm>
            <a:off x="1828800" y="4273550"/>
            <a:ext cx="53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0</a:t>
            </a:r>
          </a:p>
        </p:txBody>
      </p:sp>
      <p:sp>
        <p:nvSpPr>
          <p:cNvPr id="42015" name="Text Box 31"/>
          <p:cNvSpPr txBox="1">
            <a:spLocks noChangeArrowheads="1"/>
          </p:cNvSpPr>
          <p:nvPr/>
        </p:nvSpPr>
        <p:spPr bwMode="auto">
          <a:xfrm>
            <a:off x="1600200" y="309245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100</a:t>
            </a:r>
          </a:p>
        </p:txBody>
      </p:sp>
      <p:sp>
        <p:nvSpPr>
          <p:cNvPr id="42016" name="Line 32"/>
          <p:cNvSpPr>
            <a:spLocks noChangeShapeType="1"/>
          </p:cNvSpPr>
          <p:nvPr/>
        </p:nvSpPr>
        <p:spPr bwMode="auto">
          <a:xfrm flipH="1">
            <a:off x="3962400" y="4495800"/>
            <a:ext cx="1143000" cy="457200"/>
          </a:xfrm>
          <a:prstGeom prst="line">
            <a:avLst/>
          </a:prstGeom>
          <a:noFill/>
          <a:ln w="1587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17" name="Line 33"/>
          <p:cNvSpPr>
            <a:spLocks noChangeShapeType="1"/>
          </p:cNvSpPr>
          <p:nvPr/>
        </p:nvSpPr>
        <p:spPr bwMode="auto">
          <a:xfrm flipH="1">
            <a:off x="2971800" y="4953000"/>
            <a:ext cx="990600" cy="228600"/>
          </a:xfrm>
          <a:prstGeom prst="line">
            <a:avLst/>
          </a:prstGeom>
          <a:noFill/>
          <a:ln w="1587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18" name="Line 34"/>
          <p:cNvSpPr>
            <a:spLocks noChangeShapeType="1"/>
          </p:cNvSpPr>
          <p:nvPr/>
        </p:nvSpPr>
        <p:spPr bwMode="auto">
          <a:xfrm flipV="1">
            <a:off x="2514600" y="5181600"/>
            <a:ext cx="457200" cy="609600"/>
          </a:xfrm>
          <a:prstGeom prst="line">
            <a:avLst/>
          </a:prstGeom>
          <a:noFill/>
          <a:ln w="1587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19" name="AutoShape 35"/>
          <p:cNvSpPr>
            <a:spLocks noChangeArrowheads="1"/>
          </p:cNvSpPr>
          <p:nvPr/>
        </p:nvSpPr>
        <p:spPr bwMode="auto">
          <a:xfrm rot="10800000">
            <a:off x="7696200" y="152400"/>
            <a:ext cx="762000" cy="2438400"/>
          </a:xfrm>
          <a:prstGeom prst="downArrow">
            <a:avLst>
              <a:gd name="adj1" fmla="val 50000"/>
              <a:gd name="adj2" fmla="val 80000"/>
            </a:avLst>
          </a:prstGeom>
          <a:solidFill>
            <a:srgbClr val="FFFF00">
              <a:alpha val="47842"/>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0" name="Oval 36"/>
          <p:cNvSpPr>
            <a:spLocks noChangeArrowheads="1"/>
          </p:cNvSpPr>
          <p:nvPr/>
        </p:nvSpPr>
        <p:spPr bwMode="auto">
          <a:xfrm>
            <a:off x="5286375" y="3848100"/>
            <a:ext cx="76200" cy="762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1" name="Oval 37"/>
          <p:cNvSpPr>
            <a:spLocks noChangeArrowheads="1"/>
          </p:cNvSpPr>
          <p:nvPr/>
        </p:nvSpPr>
        <p:spPr bwMode="auto">
          <a:xfrm>
            <a:off x="3019425" y="4543425"/>
            <a:ext cx="76200" cy="762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2" name="Oval 38"/>
          <p:cNvSpPr>
            <a:spLocks noChangeArrowheads="1"/>
          </p:cNvSpPr>
          <p:nvPr/>
        </p:nvSpPr>
        <p:spPr bwMode="auto">
          <a:xfrm>
            <a:off x="2562225" y="3200400"/>
            <a:ext cx="76200" cy="762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3" name="Oval 39"/>
          <p:cNvSpPr>
            <a:spLocks noChangeArrowheads="1"/>
          </p:cNvSpPr>
          <p:nvPr/>
        </p:nvSpPr>
        <p:spPr bwMode="auto">
          <a:xfrm>
            <a:off x="4086225" y="4314825"/>
            <a:ext cx="76200" cy="762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4" name="Text Box 40"/>
          <p:cNvSpPr txBox="1">
            <a:spLocks noChangeArrowheads="1"/>
          </p:cNvSpPr>
          <p:nvPr/>
        </p:nvSpPr>
        <p:spPr bwMode="auto">
          <a:xfrm>
            <a:off x="5105400" y="3521075"/>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H</a:t>
            </a:r>
            <a:r>
              <a:rPr lang="en-US" sz="1600" baseline="-25000">
                <a:latin typeface="Comic Sans MS" pitchFamily="66" charset="0"/>
              </a:rPr>
              <a:t>2</a:t>
            </a:r>
            <a:r>
              <a:rPr lang="en-US" sz="1600">
                <a:latin typeface="Comic Sans MS" pitchFamily="66" charset="0"/>
              </a:rPr>
              <a:t>Te</a:t>
            </a:r>
          </a:p>
        </p:txBody>
      </p:sp>
      <p:sp>
        <p:nvSpPr>
          <p:cNvPr id="42025" name="Text Box 41"/>
          <p:cNvSpPr txBox="1">
            <a:spLocks noChangeArrowheads="1"/>
          </p:cNvSpPr>
          <p:nvPr/>
        </p:nvSpPr>
        <p:spPr bwMode="auto">
          <a:xfrm>
            <a:off x="3914775" y="3981450"/>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H</a:t>
            </a:r>
            <a:r>
              <a:rPr lang="en-US" sz="1600" baseline="-25000">
                <a:latin typeface="Comic Sans MS" pitchFamily="66" charset="0"/>
              </a:rPr>
              <a:t>2</a:t>
            </a:r>
            <a:r>
              <a:rPr lang="en-US" sz="1600">
                <a:latin typeface="Comic Sans MS" pitchFamily="66" charset="0"/>
              </a:rPr>
              <a:t>Se</a:t>
            </a:r>
          </a:p>
        </p:txBody>
      </p:sp>
      <p:sp>
        <p:nvSpPr>
          <p:cNvPr id="42026" name="Text Box 42"/>
          <p:cNvSpPr txBox="1">
            <a:spLocks noChangeArrowheads="1"/>
          </p:cNvSpPr>
          <p:nvPr/>
        </p:nvSpPr>
        <p:spPr bwMode="auto">
          <a:xfrm>
            <a:off x="2771775" y="4591050"/>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H</a:t>
            </a:r>
            <a:r>
              <a:rPr lang="en-US" sz="1600" baseline="-25000">
                <a:latin typeface="Comic Sans MS" pitchFamily="66" charset="0"/>
              </a:rPr>
              <a:t>2</a:t>
            </a:r>
            <a:r>
              <a:rPr lang="en-US" sz="1600">
                <a:latin typeface="Comic Sans MS" pitchFamily="66" charset="0"/>
              </a:rPr>
              <a:t>S</a:t>
            </a:r>
          </a:p>
        </p:txBody>
      </p:sp>
      <p:sp>
        <p:nvSpPr>
          <p:cNvPr id="42027" name="Text Box 43"/>
          <p:cNvSpPr txBox="1">
            <a:spLocks noChangeArrowheads="1"/>
          </p:cNvSpPr>
          <p:nvPr/>
        </p:nvSpPr>
        <p:spPr bwMode="auto">
          <a:xfrm>
            <a:off x="2219325" y="28194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600">
                <a:latin typeface="Comic Sans MS" pitchFamily="66" charset="0"/>
              </a:rPr>
              <a:t>H</a:t>
            </a:r>
            <a:r>
              <a:rPr lang="en-US" sz="1600" baseline="-25000">
                <a:latin typeface="Comic Sans MS" pitchFamily="66" charset="0"/>
              </a:rPr>
              <a:t>2</a:t>
            </a:r>
            <a:r>
              <a:rPr lang="en-US" sz="1600">
                <a:latin typeface="Comic Sans MS" pitchFamily="66" charset="0"/>
              </a:rPr>
              <a:t>O</a:t>
            </a:r>
          </a:p>
        </p:txBody>
      </p:sp>
      <p:sp>
        <p:nvSpPr>
          <p:cNvPr id="42028" name="Line 44"/>
          <p:cNvSpPr>
            <a:spLocks noChangeShapeType="1"/>
          </p:cNvSpPr>
          <p:nvPr/>
        </p:nvSpPr>
        <p:spPr bwMode="auto">
          <a:xfrm flipH="1">
            <a:off x="4114800" y="3886200"/>
            <a:ext cx="1219200" cy="4572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29" name="Line 45"/>
          <p:cNvSpPr>
            <a:spLocks noChangeShapeType="1"/>
          </p:cNvSpPr>
          <p:nvPr/>
        </p:nvSpPr>
        <p:spPr bwMode="auto">
          <a:xfrm flipH="1">
            <a:off x="3048000" y="4343400"/>
            <a:ext cx="1066800" cy="2286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30" name="Line 46"/>
          <p:cNvSpPr>
            <a:spLocks noChangeShapeType="1"/>
          </p:cNvSpPr>
          <p:nvPr/>
        </p:nvSpPr>
        <p:spPr bwMode="auto">
          <a:xfrm>
            <a:off x="2590800" y="3200400"/>
            <a:ext cx="457200" cy="13716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31" name="Oval 47"/>
          <p:cNvSpPr>
            <a:spLocks noChangeArrowheads="1"/>
          </p:cNvSpPr>
          <p:nvPr/>
        </p:nvSpPr>
        <p:spPr bwMode="auto">
          <a:xfrm>
            <a:off x="7848600" y="381000"/>
            <a:ext cx="533400" cy="533400"/>
          </a:xfrm>
          <a:prstGeom prst="ellipse">
            <a:avLst/>
          </a:prstGeom>
          <a:noFill/>
          <a:ln w="508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Intermolecular Forces</a:t>
            </a:r>
          </a:p>
        </p:txBody>
      </p:sp>
      <p:sp>
        <p:nvSpPr>
          <p:cNvPr id="6147" name="Rectangle 3"/>
          <p:cNvSpPr>
            <a:spLocks noGrp="1" noChangeArrowheads="1"/>
          </p:cNvSpPr>
          <p:nvPr>
            <p:ph type="body" idx="1"/>
          </p:nvPr>
        </p:nvSpPr>
        <p:spPr/>
        <p:txBody>
          <a:bodyPr/>
          <a:lstStyle/>
          <a:p>
            <a:pPr eaLnBrk="1" hangingPunct="1"/>
            <a:r>
              <a:rPr lang="en-US" smtClean="0"/>
              <a:t>The forces that act between different molecules are called intermolecular forces.</a:t>
            </a:r>
          </a:p>
          <a:p>
            <a:pPr eaLnBrk="1" hangingPunct="1"/>
            <a:endParaRPr lang="en-US" smtClean="0"/>
          </a:p>
          <a:p>
            <a:pPr eaLnBrk="1" hangingPunct="1"/>
            <a:r>
              <a:rPr lang="en-US" smtClean="0"/>
              <a:t>These are the forces that make solids and liquids.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London dispersion forces</a:t>
            </a:r>
          </a:p>
        </p:txBody>
      </p:sp>
      <p:pic>
        <p:nvPicPr>
          <p:cNvPr id="43011" name="Picture 7" descr="lond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095500"/>
            <a:ext cx="2894013"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8"/>
          <p:cNvSpPr txBox="1">
            <a:spLocks noChangeArrowheads="1"/>
          </p:cNvSpPr>
          <p:nvPr/>
        </p:nvSpPr>
        <p:spPr bwMode="auto">
          <a:xfrm>
            <a:off x="5410200" y="5683250"/>
            <a:ext cx="3429000" cy="9461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sz="2800"/>
              <a:t>Fritz London (1900-1954)</a:t>
            </a:r>
          </a:p>
        </p:txBody>
      </p:sp>
      <p:pic>
        <p:nvPicPr>
          <p:cNvPr id="43013" name="Picture 9" descr="BIG BEN 2.JPG (31750 by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130425"/>
            <a:ext cx="3611563"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 Box 10"/>
          <p:cNvSpPr txBox="1">
            <a:spLocks noChangeArrowheads="1"/>
          </p:cNvSpPr>
          <p:nvPr/>
        </p:nvSpPr>
        <p:spPr bwMode="auto">
          <a:xfrm>
            <a:off x="1143000" y="5729288"/>
            <a:ext cx="3276600" cy="5191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t>London City</a:t>
            </a:r>
          </a:p>
        </p:txBody>
      </p:sp>
      <p:sp>
        <p:nvSpPr>
          <p:cNvPr id="43015" name="Rectangle 11"/>
          <p:cNvSpPr>
            <a:spLocks noChangeArrowheads="1"/>
          </p:cNvSpPr>
          <p:nvPr/>
        </p:nvSpPr>
        <p:spPr bwMode="auto">
          <a:xfrm>
            <a:off x="685800" y="2133600"/>
            <a:ext cx="3581400" cy="3505200"/>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6" name="Rectangle 12"/>
          <p:cNvSpPr>
            <a:spLocks noChangeArrowheads="1"/>
          </p:cNvSpPr>
          <p:nvPr/>
        </p:nvSpPr>
        <p:spPr bwMode="auto">
          <a:xfrm>
            <a:off x="5638800" y="2133600"/>
            <a:ext cx="2895600" cy="3505200"/>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7" name="Text Box 13"/>
          <p:cNvSpPr txBox="1">
            <a:spLocks noChangeArrowheads="1"/>
          </p:cNvSpPr>
          <p:nvPr/>
        </p:nvSpPr>
        <p:spPr bwMode="auto">
          <a:xfrm>
            <a:off x="1219200" y="2574925"/>
            <a:ext cx="22860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kumimoji="1" lang="en-US" sz="20000">
                <a:solidFill>
                  <a:srgbClr val="FF3300"/>
                </a:solidFill>
                <a:latin typeface="Comic Sans MS" pitchFamily="66" charset="0"/>
              </a:rPr>
              <a:t>X</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Dispersion forces</a:t>
            </a:r>
          </a:p>
        </p:txBody>
      </p:sp>
      <p:sp>
        <p:nvSpPr>
          <p:cNvPr id="44035" name="Rectangle 3"/>
          <p:cNvSpPr>
            <a:spLocks noGrp="1" noChangeArrowheads="1"/>
          </p:cNvSpPr>
          <p:nvPr>
            <p:ph type="body" idx="1"/>
          </p:nvPr>
        </p:nvSpPr>
        <p:spPr/>
        <p:txBody>
          <a:bodyPr/>
          <a:lstStyle/>
          <a:p>
            <a:pPr eaLnBrk="1" hangingPunct="1"/>
            <a:r>
              <a:rPr lang="en-US" smtClean="0"/>
              <a:t>Attractions are electrical in nature.  In a symmetrical molecule like hydrogen, however there doesn’t seem to be any electrical distortion to produce positive or negative parts.  </a:t>
            </a:r>
          </a:p>
        </p:txBody>
      </p:sp>
      <p:pic>
        <p:nvPicPr>
          <p:cNvPr id="44036" name="Picture 4" descr="Man with wa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4191000"/>
            <a:ext cx="16541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AutoShape 5"/>
          <p:cNvSpPr>
            <a:spLocks noChangeArrowheads="1"/>
          </p:cNvSpPr>
          <p:nvPr/>
        </p:nvSpPr>
        <p:spPr bwMode="auto">
          <a:xfrm>
            <a:off x="1143000" y="4876800"/>
            <a:ext cx="4495800" cy="990600"/>
          </a:xfrm>
          <a:prstGeom prst="wedgeRoundRectCallout">
            <a:avLst>
              <a:gd name="adj1" fmla="val 104519"/>
              <a:gd name="adj2" fmla="val -42787"/>
              <a:gd name="adj3" fmla="val 16667"/>
            </a:avLst>
          </a:prstGeom>
          <a:solidFill>
            <a:schemeClr val="accent2"/>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en-US" sz="2400"/>
              <a:t>But this is only true when  averaged over time.</a:t>
            </a:r>
          </a:p>
          <a:p>
            <a:pPr algn="ctr"/>
            <a:endParaRPr lang="en-US" sz="28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Dispersion forces</a:t>
            </a:r>
          </a:p>
        </p:txBody>
      </p:sp>
      <p:sp>
        <p:nvSpPr>
          <p:cNvPr id="45059" name="Rectangle 3"/>
          <p:cNvSpPr>
            <a:spLocks noGrp="1" noChangeArrowheads="1"/>
          </p:cNvSpPr>
          <p:nvPr>
            <p:ph type="body" idx="1"/>
          </p:nvPr>
        </p:nvSpPr>
        <p:spPr/>
        <p:txBody>
          <a:bodyPr/>
          <a:lstStyle/>
          <a:p>
            <a:pPr eaLnBrk="1" hangingPunct="1"/>
            <a:r>
              <a:rPr lang="en-US" smtClean="0"/>
              <a:t>Example: consider a small symmetrical molecule, such as H</a:t>
            </a:r>
            <a:r>
              <a:rPr lang="en-US" baseline="-25000" smtClean="0"/>
              <a:t>2</a:t>
            </a:r>
            <a:r>
              <a:rPr lang="en-US" smtClean="0"/>
              <a:t> or Br</a:t>
            </a:r>
            <a:r>
              <a:rPr lang="en-US" baseline="-25000" smtClean="0"/>
              <a:t>2</a:t>
            </a:r>
            <a:r>
              <a:rPr lang="en-US" smtClean="0"/>
              <a:t>.  </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smtClean="0"/>
              <a:t>The even shading shows that on average there is no electrical distortion.</a:t>
            </a:r>
          </a:p>
        </p:txBody>
      </p:sp>
      <p:sp>
        <p:nvSpPr>
          <p:cNvPr id="45060" name="Oval 6"/>
          <p:cNvSpPr>
            <a:spLocks noChangeArrowheads="1"/>
          </p:cNvSpPr>
          <p:nvPr/>
        </p:nvSpPr>
        <p:spPr bwMode="auto">
          <a:xfrm>
            <a:off x="3200400" y="2971800"/>
            <a:ext cx="2438400" cy="838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5061" name="Picture 8" descr="ts?t=9242244864975109203&amp;pid=23088&amp;ppid=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962400"/>
            <a:ext cx="857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8"/>
          <p:cNvSpPr>
            <a:spLocks noGrp="1" noChangeArrowheads="1"/>
          </p:cNvSpPr>
          <p:nvPr>
            <p:ph type="title"/>
          </p:nvPr>
        </p:nvSpPr>
        <p:spPr/>
        <p:txBody>
          <a:bodyPr/>
          <a:lstStyle/>
          <a:p>
            <a:pPr eaLnBrk="1" hangingPunct="1"/>
            <a:r>
              <a:rPr lang="en-US" smtClean="0"/>
              <a:t>Dispersion forces</a:t>
            </a:r>
          </a:p>
        </p:txBody>
      </p:sp>
      <p:sp>
        <p:nvSpPr>
          <p:cNvPr id="46083" name="Rectangle 9"/>
          <p:cNvSpPr>
            <a:spLocks noGrp="1" noChangeArrowheads="1"/>
          </p:cNvSpPr>
          <p:nvPr>
            <p:ph type="body" idx="1"/>
          </p:nvPr>
        </p:nvSpPr>
        <p:spPr/>
        <p:txBody>
          <a:bodyPr/>
          <a:lstStyle/>
          <a:p>
            <a:pPr eaLnBrk="1" hangingPunct="1"/>
            <a:r>
              <a:rPr lang="en-US" smtClean="0"/>
              <a:t>However, the electrons are mobile.  At any one instant they might find themselves towards one end of the molecule, making that end (-) and the other end (+).  This is called an instantaneous dipole.</a:t>
            </a:r>
          </a:p>
          <a:p>
            <a:pPr eaLnBrk="1" hangingPunct="1"/>
            <a:endParaRPr lang="en-US" smtClean="0"/>
          </a:p>
        </p:txBody>
      </p:sp>
      <p:sp>
        <p:nvSpPr>
          <p:cNvPr id="46084" name="Oval 5"/>
          <p:cNvSpPr>
            <a:spLocks noChangeArrowheads="1"/>
          </p:cNvSpPr>
          <p:nvPr/>
        </p:nvSpPr>
        <p:spPr bwMode="auto">
          <a:xfrm rot="10800000">
            <a:off x="3352800" y="4572000"/>
            <a:ext cx="2514600" cy="914400"/>
          </a:xfrm>
          <a:prstGeom prst="ellipse">
            <a:avLst/>
          </a:prstGeom>
          <a:gradFill rotWithShape="1">
            <a:gsLst>
              <a:gs pos="0">
                <a:srgbClr val="767600"/>
              </a:gs>
              <a:gs pos="100000">
                <a:srgbClr val="FFFF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5" name="Text Box 6"/>
          <p:cNvSpPr txBox="1">
            <a:spLocks noChangeArrowheads="1"/>
          </p:cNvSpPr>
          <p:nvPr/>
        </p:nvSpPr>
        <p:spPr bwMode="auto">
          <a:xfrm>
            <a:off x="3581400" y="47244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l-GR" sz="3200">
                <a:latin typeface="Comic Sans MS" pitchFamily="66" charset="0"/>
              </a:rPr>
              <a:t>δ</a:t>
            </a:r>
            <a:r>
              <a:rPr lang="en-US" sz="3200">
                <a:latin typeface="Comic Sans MS" pitchFamily="66" charset="0"/>
              </a:rPr>
              <a:t>+</a:t>
            </a:r>
            <a:endParaRPr lang="el-GR" sz="3200">
              <a:latin typeface="Comic Sans MS" pitchFamily="66" charset="0"/>
            </a:endParaRPr>
          </a:p>
        </p:txBody>
      </p:sp>
      <p:sp>
        <p:nvSpPr>
          <p:cNvPr id="46086" name="Text Box 7"/>
          <p:cNvSpPr txBox="1">
            <a:spLocks noChangeArrowheads="1"/>
          </p:cNvSpPr>
          <p:nvPr/>
        </p:nvSpPr>
        <p:spPr bwMode="auto">
          <a:xfrm>
            <a:off x="5181600" y="47625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l-GR" sz="3200">
                <a:latin typeface="Comic Sans MS" pitchFamily="66" charset="0"/>
              </a:rPr>
              <a:t>δ</a:t>
            </a:r>
            <a:r>
              <a:rPr lang="en-US" sz="3200">
                <a:latin typeface="Comic Sans MS" pitchFamily="66" charset="0"/>
              </a:rPr>
              <a:t>-</a:t>
            </a:r>
            <a:endParaRPr lang="el-GR" sz="3200">
              <a:latin typeface="Comic Sans MS" pitchFamily="66" charset="0"/>
            </a:endParaRPr>
          </a:p>
        </p:txBody>
      </p:sp>
      <p:pic>
        <p:nvPicPr>
          <p:cNvPr id="46087" name="Picture 17" descr="ts?t=1206344637701050173&amp;pid=23088&amp;ppid=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3434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19" descr="ts?t=8233424922324277704&amp;pid=23296&amp;ppid=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267200"/>
            <a:ext cx="8096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Dispersion forces</a:t>
            </a:r>
          </a:p>
        </p:txBody>
      </p:sp>
      <p:sp>
        <p:nvSpPr>
          <p:cNvPr id="47107" name="Rectangle 3"/>
          <p:cNvSpPr>
            <a:spLocks noGrp="1" noChangeArrowheads="1"/>
          </p:cNvSpPr>
          <p:nvPr>
            <p:ph type="body" idx="1"/>
          </p:nvPr>
        </p:nvSpPr>
        <p:spPr/>
        <p:txBody>
          <a:bodyPr/>
          <a:lstStyle/>
          <a:p>
            <a:pPr eaLnBrk="1" hangingPunct="1"/>
            <a:r>
              <a:rPr lang="en-US" smtClean="0"/>
              <a:t>An instant later the electrons may well have moved to the other end, reversing the polarity of the molecule.  </a:t>
            </a:r>
          </a:p>
          <a:p>
            <a:pPr eaLnBrk="1" hangingPunct="1"/>
            <a:endParaRPr lang="en-US" smtClean="0"/>
          </a:p>
        </p:txBody>
      </p:sp>
      <p:sp>
        <p:nvSpPr>
          <p:cNvPr id="47108" name="Oval 4"/>
          <p:cNvSpPr>
            <a:spLocks noChangeArrowheads="1"/>
          </p:cNvSpPr>
          <p:nvPr/>
        </p:nvSpPr>
        <p:spPr bwMode="auto">
          <a:xfrm>
            <a:off x="3505200" y="4495800"/>
            <a:ext cx="2514600" cy="914400"/>
          </a:xfrm>
          <a:prstGeom prst="ellipse">
            <a:avLst/>
          </a:prstGeom>
          <a:gradFill rotWithShape="1">
            <a:gsLst>
              <a:gs pos="0">
                <a:srgbClr val="767600"/>
              </a:gs>
              <a:gs pos="100000">
                <a:srgbClr val="FFFF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09" name="Text Box 5"/>
          <p:cNvSpPr txBox="1">
            <a:spLocks noChangeArrowheads="1"/>
          </p:cNvSpPr>
          <p:nvPr/>
        </p:nvSpPr>
        <p:spPr bwMode="auto">
          <a:xfrm>
            <a:off x="5334000" y="47244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l-GR" sz="3200">
                <a:latin typeface="Comic Sans MS" pitchFamily="66" charset="0"/>
              </a:rPr>
              <a:t>δ</a:t>
            </a:r>
            <a:r>
              <a:rPr lang="en-US" sz="3200">
                <a:latin typeface="Comic Sans MS" pitchFamily="66" charset="0"/>
              </a:rPr>
              <a:t>+</a:t>
            </a:r>
            <a:endParaRPr lang="el-GR" sz="3200">
              <a:latin typeface="Comic Sans MS" pitchFamily="66" charset="0"/>
            </a:endParaRPr>
          </a:p>
        </p:txBody>
      </p:sp>
      <p:sp>
        <p:nvSpPr>
          <p:cNvPr id="47110" name="Text Box 6"/>
          <p:cNvSpPr txBox="1">
            <a:spLocks noChangeArrowheads="1"/>
          </p:cNvSpPr>
          <p:nvPr/>
        </p:nvSpPr>
        <p:spPr bwMode="auto">
          <a:xfrm>
            <a:off x="3657600" y="4648200"/>
            <a:ext cx="584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l-GR" sz="3200">
                <a:latin typeface="Comic Sans MS" pitchFamily="66" charset="0"/>
              </a:rPr>
              <a:t>δ</a:t>
            </a:r>
            <a:r>
              <a:rPr lang="en-US" sz="3200">
                <a:latin typeface="Comic Sans MS" pitchFamily="66" charset="0"/>
              </a:rPr>
              <a:t>-</a:t>
            </a:r>
            <a:endParaRPr lang="el-GR" sz="3200">
              <a:latin typeface="Comic Sans MS" pitchFamily="66" charset="0"/>
            </a:endParaRPr>
          </a:p>
        </p:txBody>
      </p:sp>
      <p:pic>
        <p:nvPicPr>
          <p:cNvPr id="47111" name="Picture 9" descr="ts?t=1206344637701050173&amp;pid=23088&amp;ppid=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3434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10" descr="ts?t=8233424922324277704&amp;pid=23296&amp;ppid=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419600"/>
            <a:ext cx="8096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Dispersion forces</a:t>
            </a:r>
          </a:p>
        </p:txBody>
      </p:sp>
      <p:sp>
        <p:nvSpPr>
          <p:cNvPr id="48131" name="Rectangle 3"/>
          <p:cNvSpPr>
            <a:spLocks noGrp="1" noChangeArrowheads="1"/>
          </p:cNvSpPr>
          <p:nvPr>
            <p:ph type="body" idx="1"/>
          </p:nvPr>
        </p:nvSpPr>
        <p:spPr/>
        <p:txBody>
          <a:bodyPr/>
          <a:lstStyle/>
          <a:p>
            <a:pPr eaLnBrk="1" hangingPunct="1"/>
            <a:r>
              <a:rPr lang="en-US" smtClean="0"/>
              <a:t>This constant “sloshing around” of the electrons in the molecule causes rapidly fluctuating dipoles even in the most symmetrical molecules.  </a:t>
            </a:r>
          </a:p>
          <a:p>
            <a:pPr eaLnBrk="1" hangingPunct="1"/>
            <a:endParaRPr lang="en-US" smtClean="0"/>
          </a:p>
        </p:txBody>
      </p:sp>
      <p:pic>
        <p:nvPicPr>
          <p:cNvPr id="48132" name="Picture 4" descr="waves 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791200"/>
            <a:ext cx="891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descr="ato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114800"/>
            <a:ext cx="1981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Dispersion forces</a:t>
            </a:r>
          </a:p>
        </p:txBody>
      </p:sp>
      <p:sp>
        <p:nvSpPr>
          <p:cNvPr id="49155" name="Rectangle 3"/>
          <p:cNvSpPr>
            <a:spLocks noGrp="1" noChangeArrowheads="1"/>
          </p:cNvSpPr>
          <p:nvPr>
            <p:ph type="body" idx="1"/>
          </p:nvPr>
        </p:nvSpPr>
        <p:spPr/>
        <p:txBody>
          <a:bodyPr/>
          <a:lstStyle/>
          <a:p>
            <a:pPr eaLnBrk="1" hangingPunct="1"/>
            <a:r>
              <a:rPr lang="en-US" smtClean="0"/>
              <a:t>This “sloshing” even happens in monatomic atoms --- noble gases, like helium which consist of a single atom.</a:t>
            </a:r>
          </a:p>
          <a:p>
            <a:pPr eaLnBrk="1" hangingPunct="1"/>
            <a:r>
              <a:rPr lang="en-US" smtClean="0"/>
              <a:t>If both the helium electrons happen to be on one side of the atom at the same time, the nucleus is no longer properly covered by electrons for that instant.</a:t>
            </a:r>
          </a:p>
          <a:p>
            <a:pPr eaLnBrk="1" hangingPunct="1"/>
            <a:endParaRPr lang="en-US" smtClean="0"/>
          </a:p>
          <a:p>
            <a:pPr eaLnBrk="1" hangingPunct="1"/>
            <a:endParaRPr lang="en-US" smtClean="0"/>
          </a:p>
        </p:txBody>
      </p:sp>
      <p:pic>
        <p:nvPicPr>
          <p:cNvPr id="49156" name="Picture 4" descr="atompo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7244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Dispersion forces</a:t>
            </a:r>
          </a:p>
        </p:txBody>
      </p:sp>
      <p:sp>
        <p:nvSpPr>
          <p:cNvPr id="50179" name="Rectangle 3"/>
          <p:cNvSpPr>
            <a:spLocks noGrp="1" noChangeArrowheads="1"/>
          </p:cNvSpPr>
          <p:nvPr>
            <p:ph type="body" idx="1"/>
          </p:nvPr>
        </p:nvSpPr>
        <p:spPr>
          <a:xfrm>
            <a:off x="304800" y="1600200"/>
            <a:ext cx="8839200" cy="5029200"/>
          </a:xfrm>
        </p:spPr>
        <p:txBody>
          <a:bodyPr/>
          <a:lstStyle/>
          <a:p>
            <a:pPr eaLnBrk="1" hangingPunct="1">
              <a:lnSpc>
                <a:spcPct val="90000"/>
              </a:lnSpc>
            </a:pPr>
            <a:r>
              <a:rPr lang="en-US" smtClean="0"/>
              <a:t>Imagine a molecule which has a temporary polarity being approached by one which happens to be entirely non-polar just at that moment.</a:t>
            </a:r>
          </a:p>
          <a:p>
            <a:pPr lvl="1" eaLnBrk="1" hangingPunct="1">
              <a:lnSpc>
                <a:spcPct val="90000"/>
              </a:lnSpc>
            </a:pPr>
            <a:endParaRPr lang="en-US" smtClean="0"/>
          </a:p>
          <a:p>
            <a:pPr lvl="1" eaLnBrk="1" hangingPunct="1">
              <a:lnSpc>
                <a:spcPct val="90000"/>
              </a:lnSpc>
            </a:pPr>
            <a:endParaRPr lang="en-US" smtClean="0"/>
          </a:p>
          <a:p>
            <a:pPr lvl="1" eaLnBrk="1" hangingPunct="1">
              <a:lnSpc>
                <a:spcPct val="90000"/>
              </a:lnSpc>
            </a:pPr>
            <a:endParaRPr lang="en-US" smtClean="0"/>
          </a:p>
          <a:p>
            <a:pPr lvl="1" eaLnBrk="1" hangingPunct="1">
              <a:lnSpc>
                <a:spcPct val="90000"/>
              </a:lnSpc>
            </a:pPr>
            <a:endParaRPr lang="en-US" smtClean="0"/>
          </a:p>
          <a:p>
            <a:pPr lvl="1" eaLnBrk="1" hangingPunct="1">
              <a:lnSpc>
                <a:spcPct val="90000"/>
              </a:lnSpc>
            </a:pPr>
            <a:endParaRPr lang="en-US" smtClean="0"/>
          </a:p>
          <a:p>
            <a:pPr lvl="1" eaLnBrk="1" hangingPunct="1">
              <a:lnSpc>
                <a:spcPct val="90000"/>
              </a:lnSpc>
            </a:pPr>
            <a:r>
              <a:rPr lang="en-US" sz="2200" smtClean="0"/>
              <a:t>(This is actually pretty unlikely, but it makes the diagrams easier to draw.  In reality, one of the molecules is likely to have a greater polarity than the other at that time, and so will be the dominant one.)</a:t>
            </a:r>
          </a:p>
          <a:p>
            <a:pPr eaLnBrk="1" hangingPunct="1">
              <a:lnSpc>
                <a:spcPct val="90000"/>
              </a:lnSpc>
            </a:pPr>
            <a:endParaRPr lang="en-US" smtClean="0"/>
          </a:p>
          <a:p>
            <a:pPr eaLnBrk="1" hangingPunct="1">
              <a:lnSpc>
                <a:spcPct val="90000"/>
              </a:lnSpc>
            </a:pPr>
            <a:endParaRPr lang="en-US" smtClean="0"/>
          </a:p>
        </p:txBody>
      </p:sp>
      <p:sp>
        <p:nvSpPr>
          <p:cNvPr id="50180" name="Oval 4"/>
          <p:cNvSpPr>
            <a:spLocks noChangeArrowheads="1"/>
          </p:cNvSpPr>
          <p:nvPr/>
        </p:nvSpPr>
        <p:spPr bwMode="auto">
          <a:xfrm>
            <a:off x="1295400" y="3382963"/>
            <a:ext cx="2514600" cy="914400"/>
          </a:xfrm>
          <a:prstGeom prst="ellipse">
            <a:avLst/>
          </a:prstGeom>
          <a:gradFill rotWithShape="1">
            <a:gsLst>
              <a:gs pos="0">
                <a:srgbClr val="767600"/>
              </a:gs>
              <a:gs pos="100000">
                <a:srgbClr val="FFFF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1" name="Oval 5"/>
          <p:cNvSpPr>
            <a:spLocks noChangeArrowheads="1"/>
          </p:cNvSpPr>
          <p:nvPr/>
        </p:nvSpPr>
        <p:spPr bwMode="auto">
          <a:xfrm>
            <a:off x="5486400" y="3382963"/>
            <a:ext cx="2514600" cy="914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2" name="Line 6"/>
          <p:cNvSpPr>
            <a:spLocks noChangeShapeType="1"/>
          </p:cNvSpPr>
          <p:nvPr/>
        </p:nvSpPr>
        <p:spPr bwMode="auto">
          <a:xfrm flipH="1">
            <a:off x="4343400" y="3840163"/>
            <a:ext cx="1066800" cy="0"/>
          </a:xfrm>
          <a:prstGeom prst="line">
            <a:avLst/>
          </a:prstGeom>
          <a:noFill/>
          <a:ln w="539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3" name="Text Box 7"/>
          <p:cNvSpPr txBox="1">
            <a:spLocks noChangeArrowheads="1"/>
          </p:cNvSpPr>
          <p:nvPr/>
        </p:nvSpPr>
        <p:spPr bwMode="auto">
          <a:xfrm>
            <a:off x="1447800" y="3535363"/>
            <a:ext cx="609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l-GR" sz="3200">
                <a:latin typeface="Comic Sans MS" pitchFamily="66" charset="0"/>
              </a:rPr>
              <a:t>δ</a:t>
            </a:r>
            <a:r>
              <a:rPr lang="en-US" sz="3200">
                <a:latin typeface="Comic Sans MS" pitchFamily="66" charset="0"/>
              </a:rPr>
              <a:t>-</a:t>
            </a:r>
            <a:endParaRPr lang="el-GR" sz="3200">
              <a:latin typeface="Comic Sans MS" pitchFamily="66" charset="0"/>
            </a:endParaRPr>
          </a:p>
        </p:txBody>
      </p:sp>
      <p:sp>
        <p:nvSpPr>
          <p:cNvPr id="50184" name="Text Box 8"/>
          <p:cNvSpPr txBox="1">
            <a:spLocks noChangeArrowheads="1"/>
          </p:cNvSpPr>
          <p:nvPr/>
        </p:nvSpPr>
        <p:spPr bwMode="auto">
          <a:xfrm>
            <a:off x="3149600" y="3586163"/>
            <a:ext cx="609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l-GR" sz="3200">
                <a:latin typeface="Comic Sans MS" pitchFamily="66" charset="0"/>
              </a:rPr>
              <a:t>δ</a:t>
            </a:r>
            <a:r>
              <a:rPr lang="en-US" sz="3200">
                <a:latin typeface="Comic Sans MS" pitchFamily="66" charset="0"/>
              </a:rPr>
              <a:t>+</a:t>
            </a:r>
            <a:endParaRPr lang="el-GR" sz="3200">
              <a:latin typeface="Comic Sans MS" pitchFamily="66" charset="0"/>
            </a:endParaRPr>
          </a:p>
        </p:txBody>
      </p:sp>
      <p:sp>
        <p:nvSpPr>
          <p:cNvPr id="50185" name="Text Box 9"/>
          <p:cNvSpPr txBox="1">
            <a:spLocks noChangeArrowheads="1"/>
          </p:cNvSpPr>
          <p:nvPr/>
        </p:nvSpPr>
        <p:spPr bwMode="auto">
          <a:xfrm>
            <a:off x="5715000" y="4449763"/>
            <a:ext cx="2209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t>Non-polar</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Dispersion forces</a:t>
            </a:r>
          </a:p>
        </p:txBody>
      </p:sp>
      <p:sp>
        <p:nvSpPr>
          <p:cNvPr id="51203" name="Rectangle 3"/>
          <p:cNvSpPr>
            <a:spLocks noGrp="1" noChangeArrowheads="1"/>
          </p:cNvSpPr>
          <p:nvPr>
            <p:ph type="body" idx="1"/>
          </p:nvPr>
        </p:nvSpPr>
        <p:spPr>
          <a:xfrm>
            <a:off x="457200" y="1600200"/>
            <a:ext cx="8534400" cy="5257800"/>
          </a:xfrm>
        </p:spPr>
        <p:txBody>
          <a:bodyPr/>
          <a:lstStyle/>
          <a:p>
            <a:pPr eaLnBrk="1" hangingPunct="1"/>
            <a:r>
              <a:rPr lang="en-US" smtClean="0"/>
              <a:t>As the molecule approaches, its electrons will tend to be attracted by the slightly positive end of the other molecule.</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lvl="1" eaLnBrk="1" hangingPunct="1"/>
            <a:r>
              <a:rPr lang="en-US" smtClean="0"/>
              <a:t>This sets up an </a:t>
            </a:r>
            <a:r>
              <a:rPr lang="en-US" b="1" smtClean="0"/>
              <a:t>induced dipole</a:t>
            </a:r>
            <a:r>
              <a:rPr lang="en-US" smtClean="0"/>
              <a:t> in the molecule, and it to becomes polar (at least for the moment).</a:t>
            </a:r>
          </a:p>
          <a:p>
            <a:pPr lvl="1" eaLnBrk="1" hangingPunct="1"/>
            <a:endParaRPr lang="en-US" smtClean="0"/>
          </a:p>
          <a:p>
            <a:pPr eaLnBrk="1" hangingPunct="1"/>
            <a:endParaRPr lang="en-US" smtClean="0"/>
          </a:p>
        </p:txBody>
      </p:sp>
      <p:sp>
        <p:nvSpPr>
          <p:cNvPr id="51204" name="Oval 4"/>
          <p:cNvSpPr>
            <a:spLocks noChangeArrowheads="1"/>
          </p:cNvSpPr>
          <p:nvPr/>
        </p:nvSpPr>
        <p:spPr bwMode="auto">
          <a:xfrm>
            <a:off x="1524000" y="3581400"/>
            <a:ext cx="2514600" cy="914400"/>
          </a:xfrm>
          <a:prstGeom prst="ellipse">
            <a:avLst/>
          </a:prstGeom>
          <a:gradFill rotWithShape="1">
            <a:gsLst>
              <a:gs pos="0">
                <a:srgbClr val="767600"/>
              </a:gs>
              <a:gs pos="100000">
                <a:srgbClr val="FFFF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5" name="Text Box 5"/>
          <p:cNvSpPr txBox="1">
            <a:spLocks noChangeArrowheads="1"/>
          </p:cNvSpPr>
          <p:nvPr/>
        </p:nvSpPr>
        <p:spPr bwMode="auto">
          <a:xfrm>
            <a:off x="1676400" y="37338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l-GR" sz="3200">
                <a:latin typeface="Comic Sans MS" pitchFamily="66" charset="0"/>
              </a:rPr>
              <a:t>δ</a:t>
            </a:r>
            <a:r>
              <a:rPr lang="en-US" sz="3200">
                <a:latin typeface="Comic Sans MS" pitchFamily="66" charset="0"/>
              </a:rPr>
              <a:t>-</a:t>
            </a:r>
            <a:endParaRPr lang="el-GR" sz="3200">
              <a:latin typeface="Comic Sans MS" pitchFamily="66" charset="0"/>
            </a:endParaRPr>
          </a:p>
        </p:txBody>
      </p:sp>
      <p:sp>
        <p:nvSpPr>
          <p:cNvPr id="51206" name="Text Box 6"/>
          <p:cNvSpPr txBox="1">
            <a:spLocks noChangeArrowheads="1"/>
          </p:cNvSpPr>
          <p:nvPr/>
        </p:nvSpPr>
        <p:spPr bwMode="auto">
          <a:xfrm>
            <a:off x="3352800" y="37846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l-GR" sz="3200">
                <a:latin typeface="Comic Sans MS" pitchFamily="66" charset="0"/>
              </a:rPr>
              <a:t>δ</a:t>
            </a:r>
            <a:r>
              <a:rPr lang="en-US" sz="3200">
                <a:latin typeface="Comic Sans MS" pitchFamily="66" charset="0"/>
              </a:rPr>
              <a:t>+</a:t>
            </a:r>
            <a:endParaRPr lang="el-GR" sz="3200">
              <a:latin typeface="Comic Sans MS" pitchFamily="66" charset="0"/>
            </a:endParaRPr>
          </a:p>
        </p:txBody>
      </p:sp>
      <p:sp>
        <p:nvSpPr>
          <p:cNvPr id="51207" name="Oval 7"/>
          <p:cNvSpPr>
            <a:spLocks noChangeArrowheads="1"/>
          </p:cNvSpPr>
          <p:nvPr/>
        </p:nvSpPr>
        <p:spPr bwMode="auto">
          <a:xfrm rot="10800000">
            <a:off x="5181600" y="3657600"/>
            <a:ext cx="2514600" cy="914400"/>
          </a:xfrm>
          <a:prstGeom prst="ellipse">
            <a:avLst/>
          </a:prstGeom>
          <a:gradFill rotWithShape="1">
            <a:gsLst>
              <a:gs pos="0">
                <a:srgbClr val="FFFF00"/>
              </a:gs>
              <a:gs pos="100000">
                <a:srgbClr val="7676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8" name="Text Box 8"/>
          <p:cNvSpPr txBox="1">
            <a:spLocks noChangeArrowheads="1"/>
          </p:cNvSpPr>
          <p:nvPr/>
        </p:nvSpPr>
        <p:spPr bwMode="auto">
          <a:xfrm>
            <a:off x="7010400" y="38100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l-GR" sz="3200">
                <a:latin typeface="Comic Sans MS" pitchFamily="66" charset="0"/>
              </a:rPr>
              <a:t>δ</a:t>
            </a:r>
            <a:r>
              <a:rPr lang="en-US" sz="3200">
                <a:latin typeface="Comic Sans MS" pitchFamily="66" charset="0"/>
              </a:rPr>
              <a:t>+</a:t>
            </a:r>
            <a:endParaRPr lang="el-GR" sz="3200">
              <a:latin typeface="Comic Sans MS" pitchFamily="66" charset="0"/>
            </a:endParaRPr>
          </a:p>
        </p:txBody>
      </p:sp>
      <p:sp>
        <p:nvSpPr>
          <p:cNvPr id="51209" name="Text Box 9"/>
          <p:cNvSpPr txBox="1">
            <a:spLocks noChangeArrowheads="1"/>
          </p:cNvSpPr>
          <p:nvPr/>
        </p:nvSpPr>
        <p:spPr bwMode="auto">
          <a:xfrm>
            <a:off x="5334000" y="3840163"/>
            <a:ext cx="609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l-GR" sz="3200">
                <a:latin typeface="Comic Sans MS" pitchFamily="66" charset="0"/>
              </a:rPr>
              <a:t>δ</a:t>
            </a:r>
            <a:r>
              <a:rPr lang="en-US" sz="3200">
                <a:latin typeface="Comic Sans MS" pitchFamily="66" charset="0"/>
              </a:rPr>
              <a:t>-</a:t>
            </a:r>
            <a:endParaRPr lang="el-GR" sz="3200">
              <a:latin typeface="Comic Sans MS" pitchFamily="66" charset="0"/>
            </a:endParaRPr>
          </a:p>
        </p:txBody>
      </p:sp>
      <p:sp>
        <p:nvSpPr>
          <p:cNvPr id="51210" name="Text Box 10"/>
          <p:cNvSpPr txBox="1">
            <a:spLocks noChangeArrowheads="1"/>
          </p:cNvSpPr>
          <p:nvPr/>
        </p:nvSpPr>
        <p:spPr bwMode="auto">
          <a:xfrm>
            <a:off x="5105400" y="4586288"/>
            <a:ext cx="2971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t>induced dipole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Dispersion forces</a:t>
            </a:r>
          </a:p>
        </p:txBody>
      </p:sp>
      <p:sp>
        <p:nvSpPr>
          <p:cNvPr id="52227" name="Rectangle 3"/>
          <p:cNvSpPr>
            <a:spLocks noGrp="1" noChangeArrowheads="1"/>
          </p:cNvSpPr>
          <p:nvPr>
            <p:ph type="body" idx="1"/>
          </p:nvPr>
        </p:nvSpPr>
        <p:spPr>
          <a:xfrm>
            <a:off x="457200" y="1676400"/>
            <a:ext cx="8458200" cy="3657600"/>
          </a:xfrm>
        </p:spPr>
        <p:txBody>
          <a:bodyPr/>
          <a:lstStyle/>
          <a:p>
            <a:pPr eaLnBrk="1" hangingPunct="1"/>
            <a:r>
              <a:rPr lang="en-US" sz="2400" smtClean="0"/>
              <a:t>An instant later the electrons in the left-hand molecule may well have moved to the other end.  In doing so, they will repel the electrons in the right hand one.  </a:t>
            </a:r>
          </a:p>
          <a:p>
            <a:pPr eaLnBrk="1" hangingPunct="1"/>
            <a:endParaRPr lang="en-US" sz="2400" smtClean="0"/>
          </a:p>
          <a:p>
            <a:pPr eaLnBrk="1" hangingPunct="1"/>
            <a:endParaRPr lang="en-US" sz="2400" smtClean="0"/>
          </a:p>
        </p:txBody>
      </p:sp>
      <p:sp>
        <p:nvSpPr>
          <p:cNvPr id="52228" name="Oval 4"/>
          <p:cNvSpPr>
            <a:spLocks noChangeArrowheads="1"/>
          </p:cNvSpPr>
          <p:nvPr/>
        </p:nvSpPr>
        <p:spPr bwMode="auto">
          <a:xfrm rot="10800000">
            <a:off x="1600200" y="4114800"/>
            <a:ext cx="2514600" cy="914400"/>
          </a:xfrm>
          <a:prstGeom prst="ellipse">
            <a:avLst/>
          </a:prstGeom>
          <a:gradFill rotWithShape="1">
            <a:gsLst>
              <a:gs pos="0">
                <a:srgbClr val="767600"/>
              </a:gs>
              <a:gs pos="100000">
                <a:srgbClr val="FFFF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29" name="Oval 5"/>
          <p:cNvSpPr>
            <a:spLocks noChangeArrowheads="1"/>
          </p:cNvSpPr>
          <p:nvPr/>
        </p:nvSpPr>
        <p:spPr bwMode="auto">
          <a:xfrm>
            <a:off x="5334000" y="4191000"/>
            <a:ext cx="2514600" cy="914400"/>
          </a:xfrm>
          <a:prstGeom prst="ellipse">
            <a:avLst/>
          </a:prstGeom>
          <a:gradFill rotWithShape="1">
            <a:gsLst>
              <a:gs pos="0">
                <a:srgbClr val="767600"/>
              </a:gs>
              <a:gs pos="100000">
                <a:srgbClr val="FFFF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30" name="Text Box 6"/>
          <p:cNvSpPr txBox="1">
            <a:spLocks noChangeArrowheads="1"/>
          </p:cNvSpPr>
          <p:nvPr/>
        </p:nvSpPr>
        <p:spPr bwMode="auto">
          <a:xfrm>
            <a:off x="3352800" y="43434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l-GR" sz="3200">
                <a:latin typeface="Comic Sans MS" pitchFamily="66" charset="0"/>
              </a:rPr>
              <a:t>δ</a:t>
            </a:r>
            <a:r>
              <a:rPr lang="en-US" sz="3200">
                <a:latin typeface="Comic Sans MS" pitchFamily="66" charset="0"/>
              </a:rPr>
              <a:t>-</a:t>
            </a:r>
            <a:endParaRPr lang="el-GR" sz="3200">
              <a:latin typeface="Comic Sans MS" pitchFamily="66" charset="0"/>
            </a:endParaRPr>
          </a:p>
        </p:txBody>
      </p:sp>
      <p:sp>
        <p:nvSpPr>
          <p:cNvPr id="52231" name="Text Box 7"/>
          <p:cNvSpPr txBox="1">
            <a:spLocks noChangeArrowheads="1"/>
          </p:cNvSpPr>
          <p:nvPr/>
        </p:nvSpPr>
        <p:spPr bwMode="auto">
          <a:xfrm>
            <a:off x="1676400" y="43434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l-GR" sz="3200">
                <a:latin typeface="Comic Sans MS" pitchFamily="66" charset="0"/>
              </a:rPr>
              <a:t>δ</a:t>
            </a:r>
            <a:r>
              <a:rPr lang="en-US" sz="3200">
                <a:latin typeface="Comic Sans MS" pitchFamily="66" charset="0"/>
              </a:rPr>
              <a:t>+</a:t>
            </a:r>
            <a:endParaRPr lang="el-GR" sz="3200">
              <a:latin typeface="Comic Sans MS" pitchFamily="66" charset="0"/>
            </a:endParaRPr>
          </a:p>
        </p:txBody>
      </p:sp>
      <p:sp>
        <p:nvSpPr>
          <p:cNvPr id="52232" name="Text Box 8"/>
          <p:cNvSpPr txBox="1">
            <a:spLocks noChangeArrowheads="1"/>
          </p:cNvSpPr>
          <p:nvPr/>
        </p:nvSpPr>
        <p:spPr bwMode="auto">
          <a:xfrm>
            <a:off x="5486400" y="43434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l-GR" sz="3200">
                <a:latin typeface="Comic Sans MS" pitchFamily="66" charset="0"/>
              </a:rPr>
              <a:t>δ</a:t>
            </a:r>
            <a:r>
              <a:rPr lang="en-US" sz="3200">
                <a:latin typeface="Comic Sans MS" pitchFamily="66" charset="0"/>
              </a:rPr>
              <a:t>-</a:t>
            </a:r>
            <a:endParaRPr lang="el-GR" sz="3200">
              <a:latin typeface="Comic Sans MS" pitchFamily="66" charset="0"/>
            </a:endParaRPr>
          </a:p>
        </p:txBody>
      </p:sp>
      <p:sp>
        <p:nvSpPr>
          <p:cNvPr id="52233" name="Text Box 9"/>
          <p:cNvSpPr txBox="1">
            <a:spLocks noChangeArrowheads="1"/>
          </p:cNvSpPr>
          <p:nvPr/>
        </p:nvSpPr>
        <p:spPr bwMode="auto">
          <a:xfrm>
            <a:off x="7162800" y="4373563"/>
            <a:ext cx="609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l-GR" sz="3200">
                <a:latin typeface="Comic Sans MS" pitchFamily="66" charset="0"/>
              </a:rPr>
              <a:t>δ</a:t>
            </a:r>
            <a:r>
              <a:rPr lang="en-US" sz="3200">
                <a:latin typeface="Comic Sans MS" pitchFamily="66" charset="0"/>
              </a:rPr>
              <a:t>+</a:t>
            </a:r>
            <a:endParaRPr lang="el-GR" sz="3200">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Intermolecular Forces</a:t>
            </a:r>
          </a:p>
        </p:txBody>
      </p:sp>
      <p:sp>
        <p:nvSpPr>
          <p:cNvPr id="7171" name="Rectangle 3"/>
          <p:cNvSpPr>
            <a:spLocks noGrp="1" noChangeArrowheads="1"/>
          </p:cNvSpPr>
          <p:nvPr>
            <p:ph type="body" idx="1"/>
          </p:nvPr>
        </p:nvSpPr>
        <p:spPr/>
        <p:txBody>
          <a:bodyPr/>
          <a:lstStyle/>
          <a:p>
            <a:pPr eaLnBrk="1" hangingPunct="1"/>
            <a:endParaRPr lang="en-US" smtClean="0"/>
          </a:p>
        </p:txBody>
      </p:sp>
      <p:pic>
        <p:nvPicPr>
          <p:cNvPr id="7172" name="Picture 4" descr="AG00299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34100" y="4992688"/>
            <a:ext cx="1638300"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AutoShape 8"/>
          <p:cNvSpPr>
            <a:spLocks noChangeArrowheads="1"/>
          </p:cNvSpPr>
          <p:nvPr/>
        </p:nvSpPr>
        <p:spPr bwMode="auto">
          <a:xfrm>
            <a:off x="457200" y="1676400"/>
            <a:ext cx="8077200" cy="3048000"/>
          </a:xfrm>
          <a:prstGeom prst="cloudCallout">
            <a:avLst>
              <a:gd name="adj1" fmla="val 27023"/>
              <a:gd name="adj2" fmla="val 65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200"/>
              <a:t>The </a:t>
            </a:r>
            <a:r>
              <a:rPr lang="en-US" sz="2200" b="1"/>
              <a:t>intermolecular </a:t>
            </a:r>
            <a:r>
              <a:rPr lang="en-US" sz="2200"/>
              <a:t>forces (forces between molecules) are weaker than </a:t>
            </a:r>
            <a:r>
              <a:rPr lang="en-US" sz="2200" b="1"/>
              <a:t>intramolecular</a:t>
            </a:r>
            <a:r>
              <a:rPr lang="en-US" sz="2200"/>
              <a:t> forces (the chemical bonds within an individual molecule). This distinction is of course why molecules exist.</a:t>
            </a:r>
          </a:p>
          <a:p>
            <a:pPr algn="ctr"/>
            <a:endParaRPr lang="en-US" sz="22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Dispersion forces</a:t>
            </a:r>
          </a:p>
        </p:txBody>
      </p:sp>
      <p:sp>
        <p:nvSpPr>
          <p:cNvPr id="53251" name="Rectangle 3"/>
          <p:cNvSpPr>
            <a:spLocks noGrp="1" noChangeArrowheads="1"/>
          </p:cNvSpPr>
          <p:nvPr>
            <p:ph type="body" idx="1"/>
          </p:nvPr>
        </p:nvSpPr>
        <p:spPr>
          <a:xfrm>
            <a:off x="457200" y="1600200"/>
            <a:ext cx="8458200" cy="5257800"/>
          </a:xfrm>
        </p:spPr>
        <p:txBody>
          <a:bodyPr/>
          <a:lstStyle/>
          <a:p>
            <a:pPr eaLnBrk="1" hangingPunct="1"/>
            <a:r>
              <a:rPr lang="en-US" sz="2400" smtClean="0"/>
              <a:t>The polarity of both molecules reverses, but you still have attraction.  As long as the molecules stay close to each other the polarities will continue to fluctuate in synchronization  so that the attraction is always maintained.</a:t>
            </a:r>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p:txBody>
      </p:sp>
      <p:sp>
        <p:nvSpPr>
          <p:cNvPr id="53252" name="Oval 4"/>
          <p:cNvSpPr>
            <a:spLocks noChangeArrowheads="1"/>
          </p:cNvSpPr>
          <p:nvPr/>
        </p:nvSpPr>
        <p:spPr bwMode="auto">
          <a:xfrm rot="10800000">
            <a:off x="1600200" y="4191000"/>
            <a:ext cx="2514600" cy="914400"/>
          </a:xfrm>
          <a:prstGeom prst="ellipse">
            <a:avLst/>
          </a:prstGeom>
          <a:gradFill rotWithShape="1">
            <a:gsLst>
              <a:gs pos="0">
                <a:srgbClr val="767600"/>
              </a:gs>
              <a:gs pos="100000">
                <a:srgbClr val="FFFF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3" name="Oval 5"/>
          <p:cNvSpPr>
            <a:spLocks noChangeArrowheads="1"/>
          </p:cNvSpPr>
          <p:nvPr/>
        </p:nvSpPr>
        <p:spPr bwMode="auto">
          <a:xfrm>
            <a:off x="5334000" y="4267200"/>
            <a:ext cx="2514600" cy="914400"/>
          </a:xfrm>
          <a:prstGeom prst="ellipse">
            <a:avLst/>
          </a:prstGeom>
          <a:gradFill rotWithShape="1">
            <a:gsLst>
              <a:gs pos="0">
                <a:srgbClr val="FFFF00"/>
              </a:gs>
              <a:gs pos="100000">
                <a:srgbClr val="7676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4" name="Text Box 6"/>
          <p:cNvSpPr txBox="1">
            <a:spLocks noChangeArrowheads="1"/>
          </p:cNvSpPr>
          <p:nvPr/>
        </p:nvSpPr>
        <p:spPr bwMode="auto">
          <a:xfrm>
            <a:off x="3352800" y="44196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l-GR" sz="3200">
                <a:latin typeface="Comic Sans MS" pitchFamily="66" charset="0"/>
              </a:rPr>
              <a:t>δ</a:t>
            </a:r>
            <a:r>
              <a:rPr lang="en-US" sz="3200">
                <a:latin typeface="Comic Sans MS" pitchFamily="66" charset="0"/>
              </a:rPr>
              <a:t>-</a:t>
            </a:r>
            <a:endParaRPr lang="el-GR" sz="3200">
              <a:latin typeface="Comic Sans MS" pitchFamily="66" charset="0"/>
            </a:endParaRPr>
          </a:p>
        </p:txBody>
      </p:sp>
      <p:sp>
        <p:nvSpPr>
          <p:cNvPr id="53255" name="Text Box 7"/>
          <p:cNvSpPr txBox="1">
            <a:spLocks noChangeArrowheads="1"/>
          </p:cNvSpPr>
          <p:nvPr/>
        </p:nvSpPr>
        <p:spPr bwMode="auto">
          <a:xfrm>
            <a:off x="1676400" y="44196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l-GR" sz="3200">
                <a:latin typeface="Comic Sans MS" pitchFamily="66" charset="0"/>
              </a:rPr>
              <a:t>δ</a:t>
            </a:r>
            <a:r>
              <a:rPr lang="en-US" sz="3200">
                <a:latin typeface="Comic Sans MS" pitchFamily="66" charset="0"/>
              </a:rPr>
              <a:t>+</a:t>
            </a:r>
            <a:endParaRPr lang="el-GR" sz="3200">
              <a:latin typeface="Comic Sans MS" pitchFamily="66" charset="0"/>
            </a:endParaRPr>
          </a:p>
        </p:txBody>
      </p:sp>
      <p:sp>
        <p:nvSpPr>
          <p:cNvPr id="53256" name="Text Box 8"/>
          <p:cNvSpPr txBox="1">
            <a:spLocks noChangeArrowheads="1"/>
          </p:cNvSpPr>
          <p:nvPr/>
        </p:nvSpPr>
        <p:spPr bwMode="auto">
          <a:xfrm>
            <a:off x="5486400" y="44196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l-GR" sz="3200">
                <a:latin typeface="Comic Sans MS" pitchFamily="66" charset="0"/>
              </a:rPr>
              <a:t>δ</a:t>
            </a:r>
            <a:r>
              <a:rPr lang="en-US" sz="3200">
                <a:latin typeface="Comic Sans MS" pitchFamily="66" charset="0"/>
              </a:rPr>
              <a:t>+</a:t>
            </a:r>
            <a:endParaRPr lang="el-GR" sz="3200">
              <a:latin typeface="Comic Sans MS" pitchFamily="66" charset="0"/>
            </a:endParaRPr>
          </a:p>
        </p:txBody>
      </p:sp>
      <p:sp>
        <p:nvSpPr>
          <p:cNvPr id="53257" name="Text Box 9"/>
          <p:cNvSpPr txBox="1">
            <a:spLocks noChangeArrowheads="1"/>
          </p:cNvSpPr>
          <p:nvPr/>
        </p:nvSpPr>
        <p:spPr bwMode="auto">
          <a:xfrm>
            <a:off x="7162800" y="4449763"/>
            <a:ext cx="609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l-GR" sz="3200">
                <a:latin typeface="Comic Sans MS" pitchFamily="66" charset="0"/>
              </a:rPr>
              <a:t>δ</a:t>
            </a:r>
            <a:r>
              <a:rPr lang="en-US" sz="3200">
                <a:latin typeface="Comic Sans MS" pitchFamily="66" charset="0"/>
              </a:rPr>
              <a:t>-</a:t>
            </a:r>
            <a:endParaRPr lang="el-GR" sz="3200">
              <a:latin typeface="Comic Sans MS" pitchFamily="66"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Dispersion forces</a:t>
            </a:r>
          </a:p>
        </p:txBody>
      </p:sp>
      <p:pic>
        <p:nvPicPr>
          <p:cNvPr id="54275" name="Picture 4" descr="londo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1738313"/>
            <a:ext cx="44958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 Box 5"/>
          <p:cNvSpPr txBox="1">
            <a:spLocks noChangeArrowheads="1"/>
          </p:cNvSpPr>
          <p:nvPr/>
        </p:nvSpPr>
        <p:spPr bwMode="auto">
          <a:xfrm>
            <a:off x="1828800" y="5257800"/>
            <a:ext cx="64770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t>(London) Dispersion Forces</a:t>
            </a:r>
          </a:p>
          <a:p>
            <a:pPr algn="ctr">
              <a:spcBef>
                <a:spcPct val="50000"/>
              </a:spcBef>
            </a:pPr>
            <a:r>
              <a:rPr lang="en-US" sz="2400"/>
              <a:t>Two Nonpolar Molecules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Dispersion forces</a:t>
            </a:r>
          </a:p>
        </p:txBody>
      </p:sp>
      <p:sp>
        <p:nvSpPr>
          <p:cNvPr id="55299" name="Rectangle 3"/>
          <p:cNvSpPr>
            <a:spLocks noGrp="1" noChangeArrowheads="1"/>
          </p:cNvSpPr>
          <p:nvPr>
            <p:ph type="body" idx="1"/>
          </p:nvPr>
        </p:nvSpPr>
        <p:spPr>
          <a:xfrm>
            <a:off x="457200" y="1600200"/>
            <a:ext cx="8534400" cy="5029200"/>
          </a:xfrm>
        </p:spPr>
        <p:txBody>
          <a:bodyPr/>
          <a:lstStyle/>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r>
              <a:rPr lang="en-US" sz="2600" smtClean="0"/>
              <a:t>There is no reason why this has to be restricted to two molecules.  As long as the molecules are close together this synchronized movement of the electrons can occur over huge numbers of molecules.</a:t>
            </a:r>
          </a:p>
          <a:p>
            <a:pPr eaLnBrk="1" hangingPunct="1">
              <a:lnSpc>
                <a:spcPct val="90000"/>
              </a:lnSpc>
            </a:pPr>
            <a:endParaRPr lang="en-US" sz="2600" smtClean="0"/>
          </a:p>
        </p:txBody>
      </p:sp>
      <p:sp>
        <p:nvSpPr>
          <p:cNvPr id="55300" name="Oval 4"/>
          <p:cNvSpPr>
            <a:spLocks noChangeArrowheads="1"/>
          </p:cNvSpPr>
          <p:nvPr/>
        </p:nvSpPr>
        <p:spPr bwMode="auto">
          <a:xfrm>
            <a:off x="1828800" y="2362200"/>
            <a:ext cx="1219200" cy="533400"/>
          </a:xfrm>
          <a:prstGeom prst="ellipse">
            <a:avLst/>
          </a:prstGeom>
          <a:gradFill rotWithShape="1">
            <a:gsLst>
              <a:gs pos="0">
                <a:srgbClr val="FFFF00"/>
              </a:gs>
              <a:gs pos="100000">
                <a:srgbClr val="8A8A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1" name="Oval 5"/>
          <p:cNvSpPr>
            <a:spLocks noChangeArrowheads="1"/>
          </p:cNvSpPr>
          <p:nvPr/>
        </p:nvSpPr>
        <p:spPr bwMode="auto">
          <a:xfrm>
            <a:off x="3263900" y="2311400"/>
            <a:ext cx="1219200" cy="533400"/>
          </a:xfrm>
          <a:prstGeom prst="ellipse">
            <a:avLst/>
          </a:prstGeom>
          <a:gradFill rotWithShape="1">
            <a:gsLst>
              <a:gs pos="0">
                <a:srgbClr val="FFFF00"/>
              </a:gs>
              <a:gs pos="100000">
                <a:srgbClr val="8A8A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2" name="Oval 6"/>
          <p:cNvSpPr>
            <a:spLocks noChangeArrowheads="1"/>
          </p:cNvSpPr>
          <p:nvPr/>
        </p:nvSpPr>
        <p:spPr bwMode="auto">
          <a:xfrm>
            <a:off x="4737100" y="2311400"/>
            <a:ext cx="1219200" cy="533400"/>
          </a:xfrm>
          <a:prstGeom prst="ellipse">
            <a:avLst/>
          </a:prstGeom>
          <a:gradFill rotWithShape="1">
            <a:gsLst>
              <a:gs pos="0">
                <a:srgbClr val="FFFF00"/>
              </a:gs>
              <a:gs pos="100000">
                <a:srgbClr val="8A8A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3" name="Oval 7"/>
          <p:cNvSpPr>
            <a:spLocks noChangeArrowheads="1"/>
          </p:cNvSpPr>
          <p:nvPr/>
        </p:nvSpPr>
        <p:spPr bwMode="auto">
          <a:xfrm>
            <a:off x="6248400" y="2311400"/>
            <a:ext cx="1219200" cy="533400"/>
          </a:xfrm>
          <a:prstGeom prst="ellipse">
            <a:avLst/>
          </a:prstGeom>
          <a:gradFill rotWithShape="1">
            <a:gsLst>
              <a:gs pos="0">
                <a:srgbClr val="FFFF00"/>
              </a:gs>
              <a:gs pos="100000">
                <a:srgbClr val="8A8A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4" name="Oval 8"/>
          <p:cNvSpPr>
            <a:spLocks noChangeArrowheads="1"/>
          </p:cNvSpPr>
          <p:nvPr/>
        </p:nvSpPr>
        <p:spPr bwMode="auto">
          <a:xfrm rot="10800000">
            <a:off x="1905000" y="2933700"/>
            <a:ext cx="1219200" cy="533400"/>
          </a:xfrm>
          <a:prstGeom prst="ellipse">
            <a:avLst/>
          </a:prstGeom>
          <a:gradFill rotWithShape="1">
            <a:gsLst>
              <a:gs pos="0">
                <a:srgbClr val="FFFF00"/>
              </a:gs>
              <a:gs pos="100000">
                <a:srgbClr val="8A8A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5" name="Oval 9"/>
          <p:cNvSpPr>
            <a:spLocks noChangeArrowheads="1"/>
          </p:cNvSpPr>
          <p:nvPr/>
        </p:nvSpPr>
        <p:spPr bwMode="auto">
          <a:xfrm>
            <a:off x="1905000" y="3581400"/>
            <a:ext cx="1219200" cy="533400"/>
          </a:xfrm>
          <a:prstGeom prst="ellipse">
            <a:avLst/>
          </a:prstGeom>
          <a:gradFill rotWithShape="1">
            <a:gsLst>
              <a:gs pos="0">
                <a:srgbClr val="FFFF00"/>
              </a:gs>
              <a:gs pos="100000">
                <a:srgbClr val="8A8A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6" name="Oval 10"/>
          <p:cNvSpPr>
            <a:spLocks noChangeArrowheads="1"/>
          </p:cNvSpPr>
          <p:nvPr/>
        </p:nvSpPr>
        <p:spPr bwMode="auto">
          <a:xfrm>
            <a:off x="3352800" y="3581400"/>
            <a:ext cx="1219200" cy="533400"/>
          </a:xfrm>
          <a:prstGeom prst="ellipse">
            <a:avLst/>
          </a:prstGeom>
          <a:gradFill rotWithShape="1">
            <a:gsLst>
              <a:gs pos="0">
                <a:srgbClr val="FFFF00"/>
              </a:gs>
              <a:gs pos="100000">
                <a:srgbClr val="8A8A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7" name="Oval 11"/>
          <p:cNvSpPr>
            <a:spLocks noChangeArrowheads="1"/>
          </p:cNvSpPr>
          <p:nvPr/>
        </p:nvSpPr>
        <p:spPr bwMode="auto">
          <a:xfrm>
            <a:off x="4800600" y="3657600"/>
            <a:ext cx="1219200" cy="533400"/>
          </a:xfrm>
          <a:prstGeom prst="ellipse">
            <a:avLst/>
          </a:prstGeom>
          <a:gradFill rotWithShape="1">
            <a:gsLst>
              <a:gs pos="0">
                <a:srgbClr val="FFFF00"/>
              </a:gs>
              <a:gs pos="100000">
                <a:srgbClr val="8A8A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8" name="Oval 12"/>
          <p:cNvSpPr>
            <a:spLocks noChangeArrowheads="1"/>
          </p:cNvSpPr>
          <p:nvPr/>
        </p:nvSpPr>
        <p:spPr bwMode="auto">
          <a:xfrm rot="10800000">
            <a:off x="3352800" y="2933700"/>
            <a:ext cx="1219200" cy="533400"/>
          </a:xfrm>
          <a:prstGeom prst="ellipse">
            <a:avLst/>
          </a:prstGeom>
          <a:gradFill rotWithShape="1">
            <a:gsLst>
              <a:gs pos="0">
                <a:srgbClr val="FFFF00"/>
              </a:gs>
              <a:gs pos="100000">
                <a:srgbClr val="8A8A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9" name="Oval 13"/>
          <p:cNvSpPr>
            <a:spLocks noChangeArrowheads="1"/>
          </p:cNvSpPr>
          <p:nvPr/>
        </p:nvSpPr>
        <p:spPr bwMode="auto">
          <a:xfrm rot="10800000">
            <a:off x="4775200" y="2933700"/>
            <a:ext cx="1219200" cy="533400"/>
          </a:xfrm>
          <a:prstGeom prst="ellipse">
            <a:avLst/>
          </a:prstGeom>
          <a:gradFill rotWithShape="1">
            <a:gsLst>
              <a:gs pos="0">
                <a:srgbClr val="FFFF00"/>
              </a:gs>
              <a:gs pos="100000">
                <a:srgbClr val="8A8A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0" name="Oval 14"/>
          <p:cNvSpPr>
            <a:spLocks noChangeArrowheads="1"/>
          </p:cNvSpPr>
          <p:nvPr/>
        </p:nvSpPr>
        <p:spPr bwMode="auto">
          <a:xfrm rot="10800000">
            <a:off x="6248400" y="2933700"/>
            <a:ext cx="1219200" cy="533400"/>
          </a:xfrm>
          <a:prstGeom prst="ellipse">
            <a:avLst/>
          </a:prstGeom>
          <a:gradFill rotWithShape="1">
            <a:gsLst>
              <a:gs pos="0">
                <a:srgbClr val="FFFF00"/>
              </a:gs>
              <a:gs pos="100000">
                <a:srgbClr val="8A8A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1" name="Oval 15"/>
          <p:cNvSpPr>
            <a:spLocks noChangeArrowheads="1"/>
          </p:cNvSpPr>
          <p:nvPr/>
        </p:nvSpPr>
        <p:spPr bwMode="auto">
          <a:xfrm rot="10800000">
            <a:off x="6248400" y="3657600"/>
            <a:ext cx="1219200" cy="533400"/>
          </a:xfrm>
          <a:prstGeom prst="ellipse">
            <a:avLst/>
          </a:prstGeom>
          <a:gradFill rotWithShape="1">
            <a:gsLst>
              <a:gs pos="0">
                <a:srgbClr val="FFFF00"/>
              </a:gs>
              <a:gs pos="100000">
                <a:srgbClr val="8A8A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Dispersion forces</a:t>
            </a:r>
          </a:p>
        </p:txBody>
      </p:sp>
      <p:sp>
        <p:nvSpPr>
          <p:cNvPr id="56323" name="Rectangle 3"/>
          <p:cNvSpPr>
            <a:spLocks noGrp="1" noChangeArrowheads="1"/>
          </p:cNvSpPr>
          <p:nvPr>
            <p:ph type="body" idx="1"/>
          </p:nvPr>
        </p:nvSpPr>
        <p:spPr>
          <a:xfrm>
            <a:off x="457200" y="1600200"/>
            <a:ext cx="8534400" cy="5029200"/>
          </a:xfrm>
        </p:spPr>
        <p:txBody>
          <a:bodyPr/>
          <a:lstStyle/>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r>
              <a:rPr lang="en-US" sz="2600" smtClean="0"/>
              <a:t>An instant later, of course, you would have to draw a quite different arrangement of the distribution of the electrons as they shifted about—but always in synchronization.</a:t>
            </a:r>
          </a:p>
          <a:p>
            <a:pPr eaLnBrk="1" hangingPunct="1"/>
            <a:endParaRPr lang="en-US" sz="2600" smtClean="0"/>
          </a:p>
        </p:txBody>
      </p:sp>
      <p:sp>
        <p:nvSpPr>
          <p:cNvPr id="56324" name="Oval 4"/>
          <p:cNvSpPr>
            <a:spLocks noChangeArrowheads="1"/>
          </p:cNvSpPr>
          <p:nvPr/>
        </p:nvSpPr>
        <p:spPr bwMode="auto">
          <a:xfrm>
            <a:off x="1828800" y="2362200"/>
            <a:ext cx="1219200" cy="533400"/>
          </a:xfrm>
          <a:prstGeom prst="ellipse">
            <a:avLst/>
          </a:prstGeom>
          <a:gradFill rotWithShape="1">
            <a:gsLst>
              <a:gs pos="0">
                <a:srgbClr val="FFFF00"/>
              </a:gs>
              <a:gs pos="100000">
                <a:srgbClr val="8A8A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5" name="Oval 5"/>
          <p:cNvSpPr>
            <a:spLocks noChangeArrowheads="1"/>
          </p:cNvSpPr>
          <p:nvPr/>
        </p:nvSpPr>
        <p:spPr bwMode="auto">
          <a:xfrm>
            <a:off x="3263900" y="2311400"/>
            <a:ext cx="1219200" cy="533400"/>
          </a:xfrm>
          <a:prstGeom prst="ellipse">
            <a:avLst/>
          </a:prstGeom>
          <a:gradFill rotWithShape="1">
            <a:gsLst>
              <a:gs pos="0">
                <a:srgbClr val="FFFF00"/>
              </a:gs>
              <a:gs pos="100000">
                <a:srgbClr val="8A8A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6" name="Oval 6"/>
          <p:cNvSpPr>
            <a:spLocks noChangeArrowheads="1"/>
          </p:cNvSpPr>
          <p:nvPr/>
        </p:nvSpPr>
        <p:spPr bwMode="auto">
          <a:xfrm>
            <a:off x="4737100" y="2311400"/>
            <a:ext cx="1219200" cy="533400"/>
          </a:xfrm>
          <a:prstGeom prst="ellipse">
            <a:avLst/>
          </a:prstGeom>
          <a:gradFill rotWithShape="1">
            <a:gsLst>
              <a:gs pos="0">
                <a:srgbClr val="FFFF00"/>
              </a:gs>
              <a:gs pos="100000">
                <a:srgbClr val="8A8A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7" name="Oval 7"/>
          <p:cNvSpPr>
            <a:spLocks noChangeArrowheads="1"/>
          </p:cNvSpPr>
          <p:nvPr/>
        </p:nvSpPr>
        <p:spPr bwMode="auto">
          <a:xfrm>
            <a:off x="6248400" y="2311400"/>
            <a:ext cx="1219200" cy="533400"/>
          </a:xfrm>
          <a:prstGeom prst="ellipse">
            <a:avLst/>
          </a:prstGeom>
          <a:gradFill rotWithShape="1">
            <a:gsLst>
              <a:gs pos="0">
                <a:srgbClr val="FFFF00"/>
              </a:gs>
              <a:gs pos="100000">
                <a:srgbClr val="8A8A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8" name="Oval 8"/>
          <p:cNvSpPr>
            <a:spLocks noChangeArrowheads="1"/>
          </p:cNvSpPr>
          <p:nvPr/>
        </p:nvSpPr>
        <p:spPr bwMode="auto">
          <a:xfrm rot="10800000">
            <a:off x="1905000" y="2933700"/>
            <a:ext cx="1219200" cy="533400"/>
          </a:xfrm>
          <a:prstGeom prst="ellipse">
            <a:avLst/>
          </a:prstGeom>
          <a:gradFill rotWithShape="1">
            <a:gsLst>
              <a:gs pos="0">
                <a:srgbClr val="FFFF00"/>
              </a:gs>
              <a:gs pos="100000">
                <a:srgbClr val="8A8A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9" name="Oval 9"/>
          <p:cNvSpPr>
            <a:spLocks noChangeArrowheads="1"/>
          </p:cNvSpPr>
          <p:nvPr/>
        </p:nvSpPr>
        <p:spPr bwMode="auto">
          <a:xfrm>
            <a:off x="1905000" y="3581400"/>
            <a:ext cx="1219200" cy="533400"/>
          </a:xfrm>
          <a:prstGeom prst="ellipse">
            <a:avLst/>
          </a:prstGeom>
          <a:gradFill rotWithShape="1">
            <a:gsLst>
              <a:gs pos="0">
                <a:srgbClr val="FFFF00"/>
              </a:gs>
              <a:gs pos="100000">
                <a:srgbClr val="8A8A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0" name="Oval 10"/>
          <p:cNvSpPr>
            <a:spLocks noChangeArrowheads="1"/>
          </p:cNvSpPr>
          <p:nvPr/>
        </p:nvSpPr>
        <p:spPr bwMode="auto">
          <a:xfrm>
            <a:off x="3352800" y="3581400"/>
            <a:ext cx="1219200" cy="533400"/>
          </a:xfrm>
          <a:prstGeom prst="ellipse">
            <a:avLst/>
          </a:prstGeom>
          <a:gradFill rotWithShape="1">
            <a:gsLst>
              <a:gs pos="0">
                <a:srgbClr val="FFFF00"/>
              </a:gs>
              <a:gs pos="100000">
                <a:srgbClr val="8A8A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1" name="Oval 11"/>
          <p:cNvSpPr>
            <a:spLocks noChangeArrowheads="1"/>
          </p:cNvSpPr>
          <p:nvPr/>
        </p:nvSpPr>
        <p:spPr bwMode="auto">
          <a:xfrm>
            <a:off x="4800600" y="3657600"/>
            <a:ext cx="1219200" cy="533400"/>
          </a:xfrm>
          <a:prstGeom prst="ellipse">
            <a:avLst/>
          </a:prstGeom>
          <a:gradFill rotWithShape="1">
            <a:gsLst>
              <a:gs pos="0">
                <a:srgbClr val="FFFF00"/>
              </a:gs>
              <a:gs pos="100000">
                <a:srgbClr val="8A8A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2" name="Oval 12"/>
          <p:cNvSpPr>
            <a:spLocks noChangeArrowheads="1"/>
          </p:cNvSpPr>
          <p:nvPr/>
        </p:nvSpPr>
        <p:spPr bwMode="auto">
          <a:xfrm rot="10800000">
            <a:off x="3352800" y="2933700"/>
            <a:ext cx="1219200" cy="533400"/>
          </a:xfrm>
          <a:prstGeom prst="ellipse">
            <a:avLst/>
          </a:prstGeom>
          <a:gradFill rotWithShape="1">
            <a:gsLst>
              <a:gs pos="0">
                <a:srgbClr val="FFFF00"/>
              </a:gs>
              <a:gs pos="100000">
                <a:srgbClr val="8A8A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3" name="Oval 13"/>
          <p:cNvSpPr>
            <a:spLocks noChangeArrowheads="1"/>
          </p:cNvSpPr>
          <p:nvPr/>
        </p:nvSpPr>
        <p:spPr bwMode="auto">
          <a:xfrm rot="10800000">
            <a:off x="4775200" y="2933700"/>
            <a:ext cx="1219200" cy="533400"/>
          </a:xfrm>
          <a:prstGeom prst="ellipse">
            <a:avLst/>
          </a:prstGeom>
          <a:gradFill rotWithShape="1">
            <a:gsLst>
              <a:gs pos="0">
                <a:srgbClr val="FFFF00"/>
              </a:gs>
              <a:gs pos="100000">
                <a:srgbClr val="8A8A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4" name="Oval 14"/>
          <p:cNvSpPr>
            <a:spLocks noChangeArrowheads="1"/>
          </p:cNvSpPr>
          <p:nvPr/>
        </p:nvSpPr>
        <p:spPr bwMode="auto">
          <a:xfrm rot="10800000">
            <a:off x="6248400" y="2933700"/>
            <a:ext cx="1219200" cy="533400"/>
          </a:xfrm>
          <a:prstGeom prst="ellipse">
            <a:avLst/>
          </a:prstGeom>
          <a:gradFill rotWithShape="1">
            <a:gsLst>
              <a:gs pos="0">
                <a:srgbClr val="FFFF00"/>
              </a:gs>
              <a:gs pos="100000">
                <a:srgbClr val="8A8A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5" name="Oval 15"/>
          <p:cNvSpPr>
            <a:spLocks noChangeArrowheads="1"/>
          </p:cNvSpPr>
          <p:nvPr/>
        </p:nvSpPr>
        <p:spPr bwMode="auto">
          <a:xfrm rot="10800000">
            <a:off x="6248400" y="3657600"/>
            <a:ext cx="1219200" cy="533400"/>
          </a:xfrm>
          <a:prstGeom prst="ellipse">
            <a:avLst/>
          </a:prstGeom>
          <a:gradFill rotWithShape="1">
            <a:gsLst>
              <a:gs pos="0">
                <a:srgbClr val="FFFF00"/>
              </a:gs>
              <a:gs pos="100000">
                <a:srgbClr val="8A8A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Dispersion forces</a:t>
            </a:r>
          </a:p>
        </p:txBody>
      </p:sp>
      <p:sp>
        <p:nvSpPr>
          <p:cNvPr id="57347" name="Rectangle 3"/>
          <p:cNvSpPr>
            <a:spLocks noGrp="1" noChangeArrowheads="1"/>
          </p:cNvSpPr>
          <p:nvPr>
            <p:ph type="body" idx="1"/>
          </p:nvPr>
        </p:nvSpPr>
        <p:spPr/>
        <p:txBody>
          <a:bodyPr/>
          <a:lstStyle/>
          <a:p>
            <a:pPr eaLnBrk="1" hangingPunct="1"/>
            <a:r>
              <a:rPr lang="en-US" smtClean="0"/>
              <a:t>It’s important to understand that dispersion forces act between </a:t>
            </a:r>
            <a:r>
              <a:rPr lang="en-US" b="1" smtClean="0"/>
              <a:t>all</a:t>
            </a:r>
            <a:r>
              <a:rPr lang="en-US" smtClean="0"/>
              <a:t> molecules.</a:t>
            </a:r>
          </a:p>
          <a:p>
            <a:pPr eaLnBrk="1" hangingPunct="1"/>
            <a:r>
              <a:rPr lang="en-US" smtClean="0"/>
              <a:t>They are usually only important when they are the only force acting.</a:t>
            </a:r>
          </a:p>
          <a:p>
            <a:pPr eaLnBrk="1" hangingPunct="1"/>
            <a:endParaRPr 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Dispersion forces</a:t>
            </a:r>
          </a:p>
        </p:txBody>
      </p:sp>
      <p:sp>
        <p:nvSpPr>
          <p:cNvPr id="58371" name="Rectangle 3"/>
          <p:cNvSpPr>
            <a:spLocks noGrp="1" noChangeArrowheads="1"/>
          </p:cNvSpPr>
          <p:nvPr>
            <p:ph type="body" idx="1"/>
          </p:nvPr>
        </p:nvSpPr>
        <p:spPr/>
        <p:txBody>
          <a:bodyPr/>
          <a:lstStyle/>
          <a:p>
            <a:pPr eaLnBrk="1" hangingPunct="1"/>
            <a:r>
              <a:rPr lang="en-US" sz="2400" b="1" smtClean="0"/>
              <a:t>POLARIZABILITY:</a:t>
            </a:r>
            <a:r>
              <a:rPr lang="en-US" sz="2400" smtClean="0"/>
              <a:t> The ease with which the charge distribution in a molecule can distorted by an external electric field is called its polarizability.</a:t>
            </a:r>
          </a:p>
          <a:p>
            <a:pPr eaLnBrk="1" hangingPunct="1">
              <a:buFont typeface="Wingdings" pitchFamily="2" charset="2"/>
              <a:buNone/>
            </a:pPr>
            <a:endParaRPr lang="en-US" sz="2400" smtClean="0"/>
          </a:p>
          <a:p>
            <a:pPr eaLnBrk="1" hangingPunct="1"/>
            <a:r>
              <a:rPr lang="en-US" sz="2400" smtClean="0"/>
              <a:t>You can think of the polarizability of a molecule as a measure of the “squishiness” of its electron cloud;  the great greater the polarizability of a molecule, the more easily its electron cloud can be distorted to give a momentary dipole, which leads to stronger London dispersion forces.</a:t>
            </a:r>
          </a:p>
          <a:p>
            <a:pPr>
              <a:spcBef>
                <a:spcPct val="50000"/>
              </a:spcBef>
              <a:buClrTx/>
              <a:buSzTx/>
              <a:buFontTx/>
              <a:buNone/>
            </a:pPr>
            <a:endParaRPr lang="en-US" sz="240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Dispersion forces</a:t>
            </a:r>
          </a:p>
        </p:txBody>
      </p:sp>
      <p:sp>
        <p:nvSpPr>
          <p:cNvPr id="59395" name="Rectangle 3"/>
          <p:cNvSpPr>
            <a:spLocks noGrp="1" noChangeArrowheads="1"/>
          </p:cNvSpPr>
          <p:nvPr>
            <p:ph type="body" idx="1"/>
          </p:nvPr>
        </p:nvSpPr>
        <p:spPr/>
        <p:txBody>
          <a:bodyPr/>
          <a:lstStyle/>
          <a:p>
            <a:pPr eaLnBrk="1" hangingPunct="1"/>
            <a:r>
              <a:rPr lang="en-US" smtClean="0"/>
              <a:t>In general, larger molecules tend to have greater polarizabilities because they have a greater number of electrons and their electrons are farther from the nuclei.</a:t>
            </a:r>
          </a:p>
          <a:p>
            <a:pPr eaLnBrk="1" hangingPunct="1"/>
            <a:r>
              <a:rPr lang="en-US" b="1" i="1" smtClean="0"/>
              <a:t>Dispersion forces tend to increase in strength with increasing molecular weight.</a:t>
            </a:r>
          </a:p>
          <a:p>
            <a:pPr eaLnBrk="1" hangingPunct="1"/>
            <a:endParaRPr lang="en-US" b="1"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Dispersion forces and molar mass</a:t>
            </a:r>
          </a:p>
        </p:txBody>
      </p:sp>
      <p:pic>
        <p:nvPicPr>
          <p:cNvPr id="60419" name="Picture 4" descr="periodic_table"/>
          <p:cNvPicPr>
            <a:picLocks noChangeAspect="1" noChangeArrowheads="1"/>
          </p:cNvPicPr>
          <p:nvPr/>
        </p:nvPicPr>
        <p:blipFill>
          <a:blip r:embed="rId3">
            <a:extLst>
              <a:ext uri="{28A0092B-C50C-407E-A947-70E740481C1C}">
                <a14:useLocalDpi xmlns:a14="http://schemas.microsoft.com/office/drawing/2010/main" val="0"/>
              </a:ext>
            </a:extLst>
          </a:blip>
          <a:srcRect b="46666"/>
          <a:stretch>
            <a:fillRect/>
          </a:stretch>
        </p:blipFill>
        <p:spPr bwMode="auto">
          <a:xfrm>
            <a:off x="1028700" y="1995488"/>
            <a:ext cx="7658100" cy="3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5"/>
          <p:cNvSpPr>
            <a:spLocks noChangeArrowheads="1"/>
          </p:cNvSpPr>
          <p:nvPr/>
        </p:nvSpPr>
        <p:spPr bwMode="auto">
          <a:xfrm>
            <a:off x="7543800" y="2300288"/>
            <a:ext cx="457200" cy="2590800"/>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1" name="AutoShape 6"/>
          <p:cNvSpPr>
            <a:spLocks noChangeArrowheads="1"/>
          </p:cNvSpPr>
          <p:nvPr/>
        </p:nvSpPr>
        <p:spPr bwMode="auto">
          <a:xfrm>
            <a:off x="4838700" y="2147888"/>
            <a:ext cx="1524000" cy="533400"/>
          </a:xfrm>
          <a:prstGeom prst="wedgeRoundRectCallout">
            <a:avLst>
              <a:gd name="adj1" fmla="val 128648"/>
              <a:gd name="adj2" fmla="val 84227"/>
              <a:gd name="adj3" fmla="val 16667"/>
            </a:avLst>
          </a:prstGeom>
          <a:solidFill>
            <a:srgbClr val="FFFF00"/>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800">
                <a:latin typeface="Comic Sans MS" pitchFamily="66" charset="0"/>
              </a:rPr>
              <a:t>Gas</a:t>
            </a:r>
          </a:p>
        </p:txBody>
      </p:sp>
      <p:sp>
        <p:nvSpPr>
          <p:cNvPr id="60422" name="AutoShape 7"/>
          <p:cNvSpPr>
            <a:spLocks noChangeArrowheads="1"/>
          </p:cNvSpPr>
          <p:nvPr/>
        </p:nvSpPr>
        <p:spPr bwMode="auto">
          <a:xfrm>
            <a:off x="4838700" y="2909888"/>
            <a:ext cx="1524000" cy="533400"/>
          </a:xfrm>
          <a:prstGeom prst="wedgeRoundRectCallout">
            <a:avLst>
              <a:gd name="adj1" fmla="val 133333"/>
              <a:gd name="adj2" fmla="val 34523"/>
              <a:gd name="adj3" fmla="val 16667"/>
            </a:avLst>
          </a:prstGeom>
          <a:solidFill>
            <a:srgbClr val="FFFF00"/>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800">
                <a:latin typeface="Comic Sans MS" pitchFamily="66" charset="0"/>
              </a:rPr>
              <a:t>Gas</a:t>
            </a:r>
          </a:p>
        </p:txBody>
      </p:sp>
      <p:sp>
        <p:nvSpPr>
          <p:cNvPr id="60423" name="AutoShape 8"/>
          <p:cNvSpPr>
            <a:spLocks noChangeArrowheads="1"/>
          </p:cNvSpPr>
          <p:nvPr/>
        </p:nvSpPr>
        <p:spPr bwMode="auto">
          <a:xfrm>
            <a:off x="4838700" y="3595688"/>
            <a:ext cx="1524000" cy="533400"/>
          </a:xfrm>
          <a:prstGeom prst="wedgeRoundRectCallout">
            <a:avLst>
              <a:gd name="adj1" fmla="val 125940"/>
              <a:gd name="adj2" fmla="val -15773"/>
              <a:gd name="adj3" fmla="val 16667"/>
            </a:avLst>
          </a:prstGeom>
          <a:solidFill>
            <a:srgbClr val="FFFF00"/>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800">
                <a:latin typeface="Comic Sans MS" pitchFamily="66" charset="0"/>
              </a:rPr>
              <a:t>Liquid</a:t>
            </a:r>
          </a:p>
        </p:txBody>
      </p:sp>
      <p:sp>
        <p:nvSpPr>
          <p:cNvPr id="60424" name="AutoShape 9"/>
          <p:cNvSpPr>
            <a:spLocks noChangeArrowheads="1"/>
          </p:cNvSpPr>
          <p:nvPr/>
        </p:nvSpPr>
        <p:spPr bwMode="auto">
          <a:xfrm>
            <a:off x="4838700" y="4281488"/>
            <a:ext cx="1524000" cy="533400"/>
          </a:xfrm>
          <a:prstGeom prst="wedgeRoundRectCallout">
            <a:avLst>
              <a:gd name="adj1" fmla="val 140000"/>
              <a:gd name="adj2" fmla="val -70833"/>
              <a:gd name="adj3" fmla="val 16667"/>
            </a:avLst>
          </a:prstGeom>
          <a:solidFill>
            <a:srgbClr val="FFFF00"/>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800">
                <a:latin typeface="Comic Sans MS" pitchFamily="66" charset="0"/>
              </a:rPr>
              <a:t>Solid</a:t>
            </a:r>
          </a:p>
        </p:txBody>
      </p:sp>
      <p:sp>
        <p:nvSpPr>
          <p:cNvPr id="60425" name="AutoShape 10"/>
          <p:cNvSpPr>
            <a:spLocks noChangeArrowheads="1"/>
          </p:cNvSpPr>
          <p:nvPr/>
        </p:nvSpPr>
        <p:spPr bwMode="auto">
          <a:xfrm>
            <a:off x="4838700" y="4967288"/>
            <a:ext cx="1524000" cy="533400"/>
          </a:xfrm>
          <a:prstGeom prst="wedgeRoundRectCallout">
            <a:avLst>
              <a:gd name="adj1" fmla="val 134065"/>
              <a:gd name="adj2" fmla="val -127083"/>
              <a:gd name="adj3" fmla="val 16667"/>
            </a:avLst>
          </a:prstGeom>
          <a:solidFill>
            <a:srgbClr val="FFFF00"/>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800">
                <a:latin typeface="Comic Sans MS" pitchFamily="66" charset="0"/>
              </a:rPr>
              <a:t>Solid</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Dispersion forces</a:t>
            </a:r>
          </a:p>
        </p:txBody>
      </p:sp>
      <p:sp>
        <p:nvSpPr>
          <p:cNvPr id="61443" name="Rectangle 3"/>
          <p:cNvSpPr>
            <a:spLocks noGrp="1" noChangeArrowheads="1"/>
          </p:cNvSpPr>
          <p:nvPr>
            <p:ph type="body" idx="1"/>
          </p:nvPr>
        </p:nvSpPr>
        <p:spPr/>
        <p:txBody>
          <a:bodyPr/>
          <a:lstStyle/>
          <a:p>
            <a:pPr eaLnBrk="1" hangingPunct="1"/>
            <a:r>
              <a:rPr lang="en-US" smtClean="0"/>
              <a:t>The shapes of molecules can also play a role in the magnitudes of dispersion forces.  </a:t>
            </a:r>
          </a:p>
          <a:p>
            <a:pPr eaLnBrk="1" hangingPunct="1"/>
            <a:r>
              <a:rPr lang="en-US" smtClean="0"/>
              <a:t>Typically, the greater the surface area of the molecule, the greater the dispersion forces.</a:t>
            </a:r>
          </a:p>
          <a:p>
            <a:pPr eaLnBrk="1" hangingPunct="1"/>
            <a:endParaRPr lang="en-US"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Dispersion forces</a:t>
            </a:r>
          </a:p>
        </p:txBody>
      </p:sp>
      <p:sp>
        <p:nvSpPr>
          <p:cNvPr id="62467" name="Rectangle 3"/>
          <p:cNvSpPr>
            <a:spLocks noGrp="1" noChangeArrowheads="1"/>
          </p:cNvSpPr>
          <p:nvPr>
            <p:ph type="body" idx="1"/>
          </p:nvPr>
        </p:nvSpPr>
        <p:spPr>
          <a:xfrm>
            <a:off x="457200" y="1600200"/>
            <a:ext cx="8458200" cy="1524000"/>
          </a:xfrm>
        </p:spPr>
        <p:txBody>
          <a:bodyPr/>
          <a:lstStyle/>
          <a:p>
            <a:pPr eaLnBrk="1" hangingPunct="1">
              <a:lnSpc>
                <a:spcPct val="90000"/>
              </a:lnSpc>
            </a:pPr>
            <a:r>
              <a:rPr lang="en-US" sz="2500" smtClean="0"/>
              <a:t>Example: Which will have the higher BP,</a:t>
            </a:r>
          </a:p>
          <a:p>
            <a:pPr eaLnBrk="1" hangingPunct="1">
              <a:lnSpc>
                <a:spcPct val="90000"/>
              </a:lnSpc>
              <a:buFont typeface="Wingdings" pitchFamily="2" charset="2"/>
              <a:buNone/>
            </a:pPr>
            <a:r>
              <a:rPr lang="en-US" sz="2500" smtClean="0"/>
              <a:t>	pentane (C</a:t>
            </a:r>
            <a:r>
              <a:rPr lang="en-US" sz="2500" baseline="-25000" smtClean="0"/>
              <a:t>5</a:t>
            </a:r>
            <a:r>
              <a:rPr lang="en-US" sz="2500" smtClean="0"/>
              <a:t>H</a:t>
            </a:r>
            <a:r>
              <a:rPr lang="en-US" sz="2500" baseline="-25000" smtClean="0"/>
              <a:t>12</a:t>
            </a:r>
            <a:r>
              <a:rPr lang="en-US" sz="2500" smtClean="0"/>
              <a:t>) or 2,2-dimethylpropane (C</a:t>
            </a:r>
            <a:r>
              <a:rPr lang="en-US" sz="2500" baseline="-25000" smtClean="0"/>
              <a:t>5</a:t>
            </a:r>
            <a:r>
              <a:rPr lang="en-US" sz="2500" smtClean="0"/>
              <a:t>H</a:t>
            </a:r>
            <a:r>
              <a:rPr lang="en-US" sz="2500" baseline="-25000" smtClean="0"/>
              <a:t>12</a:t>
            </a:r>
            <a:r>
              <a:rPr lang="en-US" sz="2500" smtClean="0"/>
              <a:t>)?</a:t>
            </a:r>
          </a:p>
        </p:txBody>
      </p:sp>
      <p:pic>
        <p:nvPicPr>
          <p:cNvPr id="62468" name="Picture 4" descr="Pentan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352800"/>
            <a:ext cx="31146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5" descr="nomfrm3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800600"/>
            <a:ext cx="11430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6" descr="nomfrm3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4724400"/>
            <a:ext cx="16002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7" descr="neopenta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3425" y="2819400"/>
            <a:ext cx="18065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92" name="Text Box 8"/>
          <p:cNvSpPr txBox="1">
            <a:spLocks noChangeArrowheads="1"/>
          </p:cNvSpPr>
          <p:nvPr/>
        </p:nvSpPr>
        <p:spPr bwMode="auto">
          <a:xfrm>
            <a:off x="914400" y="6019800"/>
            <a:ext cx="2819400" cy="5191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t>BP = 309.4K</a:t>
            </a:r>
          </a:p>
        </p:txBody>
      </p:sp>
      <p:sp>
        <p:nvSpPr>
          <p:cNvPr id="144393" name="Text Box 9"/>
          <p:cNvSpPr txBox="1">
            <a:spLocks noChangeArrowheads="1"/>
          </p:cNvSpPr>
          <p:nvPr/>
        </p:nvSpPr>
        <p:spPr bwMode="auto">
          <a:xfrm>
            <a:off x="5410200" y="6034088"/>
            <a:ext cx="3124200" cy="5191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t>BP = 282.7K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43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2" grpId="0"/>
      <p:bldP spid="14439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Solids</a:t>
            </a:r>
          </a:p>
        </p:txBody>
      </p:sp>
      <p:sp>
        <p:nvSpPr>
          <p:cNvPr id="8195" name="Rectangle 3"/>
          <p:cNvSpPr>
            <a:spLocks noGrp="1" noChangeArrowheads="1"/>
          </p:cNvSpPr>
          <p:nvPr>
            <p:ph type="body" idx="1"/>
          </p:nvPr>
        </p:nvSpPr>
        <p:spPr/>
        <p:txBody>
          <a:bodyPr/>
          <a:lstStyle/>
          <a:p>
            <a:pPr eaLnBrk="1" hangingPunct="1">
              <a:lnSpc>
                <a:spcPct val="90000"/>
              </a:lnSpc>
            </a:pPr>
            <a:r>
              <a:rPr lang="en-US" smtClean="0"/>
              <a:t>In solids the intermolecular attractive forces are strong enough not only to hold molecules close together but to virtually lock them in place.  </a:t>
            </a:r>
          </a:p>
          <a:p>
            <a:pPr eaLnBrk="1" hangingPunct="1">
              <a:lnSpc>
                <a:spcPct val="90000"/>
              </a:lnSpc>
            </a:pPr>
            <a:r>
              <a:rPr lang="en-US" smtClean="0"/>
              <a:t>Solids, like liquids, are not very compressible because the molecules have little free space between them.  Often the molecules take up positions in a highly regular pattern.  Solids that possess highly ordered structures are said to be crystalline.</a:t>
            </a:r>
          </a:p>
          <a:p>
            <a:pPr eaLnBrk="1" hangingPunct="1">
              <a:lnSpc>
                <a:spcPct val="90000"/>
              </a:lnSpc>
            </a:pPr>
            <a:endParaRPr lang="en-US" smtClean="0"/>
          </a:p>
        </p:txBody>
      </p:sp>
      <p:pic>
        <p:nvPicPr>
          <p:cNvPr id="8196" name="Picture 4" descr="Rocks before i applied the Midas Touch">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01600"/>
            <a:ext cx="152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Rules of Thumb…</a:t>
            </a:r>
          </a:p>
        </p:txBody>
      </p:sp>
      <p:sp>
        <p:nvSpPr>
          <p:cNvPr id="63491" name="Rectangle 3"/>
          <p:cNvSpPr>
            <a:spLocks noGrp="1" noChangeArrowheads="1"/>
          </p:cNvSpPr>
          <p:nvPr>
            <p:ph type="body" idx="1"/>
          </p:nvPr>
        </p:nvSpPr>
        <p:spPr/>
        <p:txBody>
          <a:bodyPr/>
          <a:lstStyle/>
          <a:p>
            <a:pPr eaLnBrk="1" hangingPunct="1"/>
            <a:r>
              <a:rPr lang="en-US" smtClean="0"/>
              <a:t>When the molecules have comparable molecular weights and shapes, dispersion forces are approximately equal.  </a:t>
            </a:r>
          </a:p>
          <a:p>
            <a:pPr eaLnBrk="1" hangingPunct="1"/>
            <a:r>
              <a:rPr lang="en-US" smtClean="0"/>
              <a:t>In this case, differences in the magnitudes of the attractive forces are due to differences in the strengths of dipole-dipole attractions, </a:t>
            </a:r>
            <a:r>
              <a:rPr lang="en-US" i="1" smtClean="0"/>
              <a:t>with the most polar molecules having the strongest attractions</a:t>
            </a:r>
            <a:r>
              <a:rPr lang="en-US" smtClean="0"/>
              <a:t>. </a:t>
            </a:r>
          </a:p>
          <a:p>
            <a:pPr>
              <a:spcBef>
                <a:spcPct val="50000"/>
              </a:spcBef>
              <a:buClrTx/>
              <a:buSzTx/>
              <a:buFontTx/>
              <a:buNone/>
            </a:pPr>
            <a:endParaRPr lang="en-US" smtClean="0"/>
          </a:p>
        </p:txBody>
      </p:sp>
      <p:pic>
        <p:nvPicPr>
          <p:cNvPr id="63492" name="Picture 4" descr="small_girl__thumb_smal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76200"/>
            <a:ext cx="10382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z="4000" smtClean="0"/>
              <a:t>Challenge: benzene v. toluene v. phenol</a:t>
            </a:r>
          </a:p>
        </p:txBody>
      </p:sp>
      <p:sp>
        <p:nvSpPr>
          <p:cNvPr id="64515" name="Text Box 4"/>
          <p:cNvSpPr txBox="1">
            <a:spLocks noChangeArrowheads="1"/>
          </p:cNvSpPr>
          <p:nvPr/>
        </p:nvSpPr>
        <p:spPr bwMode="auto">
          <a:xfrm>
            <a:off x="5029200" y="2133600"/>
            <a:ext cx="2057400" cy="5191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t>H-C-H</a:t>
            </a:r>
          </a:p>
        </p:txBody>
      </p:sp>
      <p:pic>
        <p:nvPicPr>
          <p:cNvPr id="64516" name="Picture 5" descr="ben4"/>
          <p:cNvPicPr>
            <a:picLocks noChangeAspect="1" noChangeArrowheads="1"/>
          </p:cNvPicPr>
          <p:nvPr/>
        </p:nvPicPr>
        <p:blipFill>
          <a:blip r:embed="rId3">
            <a:extLst>
              <a:ext uri="{28A0092B-C50C-407E-A947-70E740481C1C}">
                <a14:useLocalDpi xmlns:a14="http://schemas.microsoft.com/office/drawing/2010/main" val="0"/>
              </a:ext>
            </a:extLst>
          </a:blip>
          <a:srcRect l="66748" t="5899" r="20164" b="26270"/>
          <a:stretch>
            <a:fillRect/>
          </a:stretch>
        </p:blipFill>
        <p:spPr bwMode="auto">
          <a:xfrm>
            <a:off x="6553200" y="2667000"/>
            <a:ext cx="1127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8" name="Text Box 6"/>
          <p:cNvSpPr txBox="1">
            <a:spLocks noChangeArrowheads="1"/>
          </p:cNvSpPr>
          <p:nvPr/>
        </p:nvSpPr>
        <p:spPr bwMode="auto">
          <a:xfrm>
            <a:off x="304800" y="4800600"/>
            <a:ext cx="8077200" cy="5191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t>Melting Point (</a:t>
            </a:r>
            <a:r>
              <a:rPr lang="en-US" sz="2800" baseline="30000"/>
              <a:t>o</a:t>
            </a:r>
            <a:r>
              <a:rPr lang="en-US" sz="2800"/>
              <a:t>C)     5          -95          43</a:t>
            </a:r>
          </a:p>
        </p:txBody>
      </p:sp>
      <p:sp>
        <p:nvSpPr>
          <p:cNvPr id="156679" name="Text Box 7"/>
          <p:cNvSpPr txBox="1">
            <a:spLocks noChangeArrowheads="1"/>
          </p:cNvSpPr>
          <p:nvPr/>
        </p:nvSpPr>
        <p:spPr bwMode="auto">
          <a:xfrm>
            <a:off x="304800" y="5410200"/>
            <a:ext cx="8305800" cy="5191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t>Boiling Point (</a:t>
            </a:r>
            <a:r>
              <a:rPr lang="en-US" sz="2800" baseline="30000"/>
              <a:t>o</a:t>
            </a:r>
            <a:r>
              <a:rPr lang="en-US" sz="2800"/>
              <a:t>C)    80          111        182</a:t>
            </a:r>
          </a:p>
        </p:txBody>
      </p:sp>
      <p:sp>
        <p:nvSpPr>
          <p:cNvPr id="64519" name="Text Box 8"/>
          <p:cNvSpPr txBox="1">
            <a:spLocks noChangeArrowheads="1"/>
          </p:cNvSpPr>
          <p:nvPr/>
        </p:nvSpPr>
        <p:spPr bwMode="auto">
          <a:xfrm>
            <a:off x="3429000" y="4191000"/>
            <a:ext cx="5257800" cy="5191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u="sng"/>
              <a:t>Benzene  Toluene   Phenol</a:t>
            </a:r>
          </a:p>
        </p:txBody>
      </p:sp>
      <p:sp>
        <p:nvSpPr>
          <p:cNvPr id="64520" name="Text Box 9"/>
          <p:cNvSpPr txBox="1">
            <a:spLocks noChangeArrowheads="1"/>
          </p:cNvSpPr>
          <p:nvPr/>
        </p:nvSpPr>
        <p:spPr bwMode="auto">
          <a:xfrm>
            <a:off x="5486400" y="1676400"/>
            <a:ext cx="457200" cy="5191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t>H</a:t>
            </a:r>
          </a:p>
        </p:txBody>
      </p:sp>
      <p:sp>
        <p:nvSpPr>
          <p:cNvPr id="64521" name="Line 10"/>
          <p:cNvSpPr>
            <a:spLocks noChangeShapeType="1"/>
          </p:cNvSpPr>
          <p:nvPr/>
        </p:nvSpPr>
        <p:spPr bwMode="auto">
          <a:xfrm>
            <a:off x="5715000" y="213360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2" name="Line 11"/>
          <p:cNvSpPr>
            <a:spLocks noChangeShapeType="1"/>
          </p:cNvSpPr>
          <p:nvPr/>
        </p:nvSpPr>
        <p:spPr bwMode="auto">
          <a:xfrm>
            <a:off x="5686425" y="2562225"/>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3" name="Text Box 12"/>
          <p:cNvSpPr txBox="1">
            <a:spLocks noChangeArrowheads="1"/>
          </p:cNvSpPr>
          <p:nvPr/>
        </p:nvSpPr>
        <p:spPr bwMode="auto">
          <a:xfrm>
            <a:off x="6934200" y="2071688"/>
            <a:ext cx="1447800" cy="5191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t>O-H</a:t>
            </a:r>
          </a:p>
        </p:txBody>
      </p:sp>
      <p:sp>
        <p:nvSpPr>
          <p:cNvPr id="64524" name="Line 13"/>
          <p:cNvSpPr>
            <a:spLocks noChangeShapeType="1"/>
          </p:cNvSpPr>
          <p:nvPr/>
        </p:nvSpPr>
        <p:spPr bwMode="auto">
          <a:xfrm>
            <a:off x="7143750" y="251460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4525" name="Picture 14" descr="ben4"/>
          <p:cNvPicPr>
            <a:picLocks noChangeAspect="1" noChangeArrowheads="1"/>
          </p:cNvPicPr>
          <p:nvPr/>
        </p:nvPicPr>
        <p:blipFill>
          <a:blip r:embed="rId3">
            <a:extLst>
              <a:ext uri="{28A0092B-C50C-407E-A947-70E740481C1C}">
                <a14:useLocalDpi xmlns:a14="http://schemas.microsoft.com/office/drawing/2010/main" val="0"/>
              </a:ext>
            </a:extLst>
          </a:blip>
          <a:srcRect l="66748" t="5899" r="20164" b="26270"/>
          <a:stretch>
            <a:fillRect/>
          </a:stretch>
        </p:blipFill>
        <p:spPr bwMode="auto">
          <a:xfrm>
            <a:off x="3657600" y="2667000"/>
            <a:ext cx="1127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6" name="Picture 15" descr="ben4"/>
          <p:cNvPicPr>
            <a:picLocks noChangeAspect="1" noChangeArrowheads="1"/>
          </p:cNvPicPr>
          <p:nvPr/>
        </p:nvPicPr>
        <p:blipFill>
          <a:blip r:embed="rId3">
            <a:extLst>
              <a:ext uri="{28A0092B-C50C-407E-A947-70E740481C1C}">
                <a14:useLocalDpi xmlns:a14="http://schemas.microsoft.com/office/drawing/2010/main" val="0"/>
              </a:ext>
            </a:extLst>
          </a:blip>
          <a:srcRect l="66748" t="5899" r="20164" b="26270"/>
          <a:stretch>
            <a:fillRect/>
          </a:stretch>
        </p:blipFill>
        <p:spPr bwMode="auto">
          <a:xfrm>
            <a:off x="5105400" y="2667000"/>
            <a:ext cx="1127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6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8" grpId="0"/>
      <p:bldP spid="15667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z="4000" smtClean="0"/>
              <a:t>Example: benzene v. toluene v. phenol</a:t>
            </a:r>
          </a:p>
        </p:txBody>
      </p:sp>
      <p:sp>
        <p:nvSpPr>
          <p:cNvPr id="65539" name="Text Box 3"/>
          <p:cNvSpPr txBox="1">
            <a:spLocks noChangeArrowheads="1"/>
          </p:cNvSpPr>
          <p:nvPr/>
        </p:nvSpPr>
        <p:spPr bwMode="auto">
          <a:xfrm>
            <a:off x="3657600" y="4205288"/>
            <a:ext cx="2057400" cy="5191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t>H-C-H</a:t>
            </a:r>
          </a:p>
        </p:txBody>
      </p:sp>
      <p:pic>
        <p:nvPicPr>
          <p:cNvPr id="65540" name="Picture 4" descr="ben4"/>
          <p:cNvPicPr>
            <a:picLocks noChangeAspect="1" noChangeArrowheads="1"/>
          </p:cNvPicPr>
          <p:nvPr/>
        </p:nvPicPr>
        <p:blipFill>
          <a:blip r:embed="rId3">
            <a:extLst>
              <a:ext uri="{28A0092B-C50C-407E-A947-70E740481C1C}">
                <a14:useLocalDpi xmlns:a14="http://schemas.microsoft.com/office/drawing/2010/main" val="0"/>
              </a:ext>
            </a:extLst>
          </a:blip>
          <a:srcRect l="66748" t="5899" r="20164" b="26270"/>
          <a:stretch>
            <a:fillRect/>
          </a:stretch>
        </p:blipFill>
        <p:spPr bwMode="auto">
          <a:xfrm>
            <a:off x="5181600" y="4738688"/>
            <a:ext cx="1127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Text Box 7"/>
          <p:cNvSpPr txBox="1">
            <a:spLocks noChangeArrowheads="1"/>
          </p:cNvSpPr>
          <p:nvPr/>
        </p:nvSpPr>
        <p:spPr bwMode="auto">
          <a:xfrm>
            <a:off x="2057400" y="6262688"/>
            <a:ext cx="5257800" cy="5191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u="sng"/>
              <a:t>Benzene  Toluene   Phenol</a:t>
            </a:r>
          </a:p>
        </p:txBody>
      </p:sp>
      <p:sp>
        <p:nvSpPr>
          <p:cNvPr id="65542" name="Text Box 8"/>
          <p:cNvSpPr txBox="1">
            <a:spLocks noChangeArrowheads="1"/>
          </p:cNvSpPr>
          <p:nvPr/>
        </p:nvSpPr>
        <p:spPr bwMode="auto">
          <a:xfrm>
            <a:off x="4114800" y="3748088"/>
            <a:ext cx="457200" cy="5191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t>H</a:t>
            </a:r>
          </a:p>
        </p:txBody>
      </p:sp>
      <p:sp>
        <p:nvSpPr>
          <p:cNvPr id="65543" name="Line 9"/>
          <p:cNvSpPr>
            <a:spLocks noChangeShapeType="1"/>
          </p:cNvSpPr>
          <p:nvPr/>
        </p:nvSpPr>
        <p:spPr bwMode="auto">
          <a:xfrm>
            <a:off x="4343400" y="4205288"/>
            <a:ext cx="1588"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4" name="Line 10"/>
          <p:cNvSpPr>
            <a:spLocks noChangeShapeType="1"/>
          </p:cNvSpPr>
          <p:nvPr/>
        </p:nvSpPr>
        <p:spPr bwMode="auto">
          <a:xfrm>
            <a:off x="4314825" y="4633913"/>
            <a:ext cx="1588"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5" name="Text Box 11"/>
          <p:cNvSpPr txBox="1">
            <a:spLocks noChangeArrowheads="1"/>
          </p:cNvSpPr>
          <p:nvPr/>
        </p:nvSpPr>
        <p:spPr bwMode="auto">
          <a:xfrm>
            <a:off x="5562600" y="4143375"/>
            <a:ext cx="1447800" cy="5191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t>O-H</a:t>
            </a:r>
          </a:p>
        </p:txBody>
      </p:sp>
      <p:sp>
        <p:nvSpPr>
          <p:cNvPr id="65546" name="Line 12"/>
          <p:cNvSpPr>
            <a:spLocks noChangeShapeType="1"/>
          </p:cNvSpPr>
          <p:nvPr/>
        </p:nvSpPr>
        <p:spPr bwMode="auto">
          <a:xfrm>
            <a:off x="5772150" y="4586288"/>
            <a:ext cx="1588"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5547" name="Picture 13" descr="ben4"/>
          <p:cNvPicPr>
            <a:picLocks noChangeAspect="1" noChangeArrowheads="1"/>
          </p:cNvPicPr>
          <p:nvPr/>
        </p:nvPicPr>
        <p:blipFill>
          <a:blip r:embed="rId3">
            <a:extLst>
              <a:ext uri="{28A0092B-C50C-407E-A947-70E740481C1C}">
                <a14:useLocalDpi xmlns:a14="http://schemas.microsoft.com/office/drawing/2010/main" val="0"/>
              </a:ext>
            </a:extLst>
          </a:blip>
          <a:srcRect l="66748" t="5899" r="20164" b="26270"/>
          <a:stretch>
            <a:fillRect/>
          </a:stretch>
        </p:blipFill>
        <p:spPr bwMode="auto">
          <a:xfrm>
            <a:off x="2286000" y="4738688"/>
            <a:ext cx="1127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8" name="Picture 14" descr="ben4"/>
          <p:cNvPicPr>
            <a:picLocks noChangeAspect="1" noChangeArrowheads="1"/>
          </p:cNvPicPr>
          <p:nvPr/>
        </p:nvPicPr>
        <p:blipFill>
          <a:blip r:embed="rId3">
            <a:extLst>
              <a:ext uri="{28A0092B-C50C-407E-A947-70E740481C1C}">
                <a14:useLocalDpi xmlns:a14="http://schemas.microsoft.com/office/drawing/2010/main" val="0"/>
              </a:ext>
            </a:extLst>
          </a:blip>
          <a:srcRect l="66748" t="5899" r="20164" b="26270"/>
          <a:stretch>
            <a:fillRect/>
          </a:stretch>
        </p:blipFill>
        <p:spPr bwMode="auto">
          <a:xfrm>
            <a:off x="3733800" y="4738688"/>
            <a:ext cx="1127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9" name="Rectangle 15"/>
          <p:cNvSpPr>
            <a:spLocks noGrp="1" noChangeArrowheads="1"/>
          </p:cNvSpPr>
          <p:nvPr>
            <p:ph type="body" idx="1"/>
          </p:nvPr>
        </p:nvSpPr>
        <p:spPr/>
        <p:txBody>
          <a:bodyPr/>
          <a:lstStyle/>
          <a:p>
            <a:pPr eaLnBrk="1" hangingPunct="1"/>
            <a:r>
              <a:rPr lang="en-US" sz="2400" smtClean="0"/>
              <a:t>The properties of molecular solids depend not only on the strength of the forces that operate between molecules but also on the abilities on the molecules to pack efficiently in three dimensions</a:t>
            </a:r>
          </a:p>
          <a:p>
            <a:pPr eaLnBrk="1" hangingPunct="1"/>
            <a:endParaRPr lang="en-US" sz="240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z="4000" smtClean="0"/>
              <a:t>Example: benzene v. toluene v. phenol</a:t>
            </a:r>
          </a:p>
        </p:txBody>
      </p:sp>
      <p:sp>
        <p:nvSpPr>
          <p:cNvPr id="66563" name="Text Box 3"/>
          <p:cNvSpPr txBox="1">
            <a:spLocks noChangeArrowheads="1"/>
          </p:cNvSpPr>
          <p:nvPr/>
        </p:nvSpPr>
        <p:spPr bwMode="auto">
          <a:xfrm>
            <a:off x="3657600" y="4205288"/>
            <a:ext cx="2057400" cy="5191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t>H-C-H</a:t>
            </a:r>
          </a:p>
        </p:txBody>
      </p:sp>
      <p:pic>
        <p:nvPicPr>
          <p:cNvPr id="66564" name="Picture 4" descr="ben4"/>
          <p:cNvPicPr>
            <a:picLocks noChangeAspect="1" noChangeArrowheads="1"/>
          </p:cNvPicPr>
          <p:nvPr/>
        </p:nvPicPr>
        <p:blipFill>
          <a:blip r:embed="rId3">
            <a:extLst>
              <a:ext uri="{28A0092B-C50C-407E-A947-70E740481C1C}">
                <a14:useLocalDpi xmlns:a14="http://schemas.microsoft.com/office/drawing/2010/main" val="0"/>
              </a:ext>
            </a:extLst>
          </a:blip>
          <a:srcRect l="66748" t="5899" r="20164" b="26270"/>
          <a:stretch>
            <a:fillRect/>
          </a:stretch>
        </p:blipFill>
        <p:spPr bwMode="auto">
          <a:xfrm>
            <a:off x="5181600" y="4738688"/>
            <a:ext cx="1127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Text Box 5"/>
          <p:cNvSpPr txBox="1">
            <a:spLocks noChangeArrowheads="1"/>
          </p:cNvSpPr>
          <p:nvPr/>
        </p:nvSpPr>
        <p:spPr bwMode="auto">
          <a:xfrm>
            <a:off x="2057400" y="6262688"/>
            <a:ext cx="5257800" cy="5191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u="sng"/>
              <a:t>Benzene  Toluene   Phenol</a:t>
            </a:r>
          </a:p>
        </p:txBody>
      </p:sp>
      <p:sp>
        <p:nvSpPr>
          <p:cNvPr id="66566" name="Text Box 6"/>
          <p:cNvSpPr txBox="1">
            <a:spLocks noChangeArrowheads="1"/>
          </p:cNvSpPr>
          <p:nvPr/>
        </p:nvSpPr>
        <p:spPr bwMode="auto">
          <a:xfrm>
            <a:off x="4114800" y="3748088"/>
            <a:ext cx="457200" cy="5191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t>H</a:t>
            </a:r>
          </a:p>
        </p:txBody>
      </p:sp>
      <p:sp>
        <p:nvSpPr>
          <p:cNvPr id="66567" name="Line 7"/>
          <p:cNvSpPr>
            <a:spLocks noChangeShapeType="1"/>
          </p:cNvSpPr>
          <p:nvPr/>
        </p:nvSpPr>
        <p:spPr bwMode="auto">
          <a:xfrm>
            <a:off x="4343400" y="4205288"/>
            <a:ext cx="1588"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68" name="Line 8"/>
          <p:cNvSpPr>
            <a:spLocks noChangeShapeType="1"/>
          </p:cNvSpPr>
          <p:nvPr/>
        </p:nvSpPr>
        <p:spPr bwMode="auto">
          <a:xfrm>
            <a:off x="4314825" y="4633913"/>
            <a:ext cx="1588"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69" name="Text Box 9"/>
          <p:cNvSpPr txBox="1">
            <a:spLocks noChangeArrowheads="1"/>
          </p:cNvSpPr>
          <p:nvPr/>
        </p:nvSpPr>
        <p:spPr bwMode="auto">
          <a:xfrm>
            <a:off x="5562600" y="4143375"/>
            <a:ext cx="1447800" cy="5191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t>O-H</a:t>
            </a:r>
          </a:p>
        </p:txBody>
      </p:sp>
      <p:sp>
        <p:nvSpPr>
          <p:cNvPr id="66570" name="Line 10"/>
          <p:cNvSpPr>
            <a:spLocks noChangeShapeType="1"/>
          </p:cNvSpPr>
          <p:nvPr/>
        </p:nvSpPr>
        <p:spPr bwMode="auto">
          <a:xfrm>
            <a:off x="5772150" y="4586288"/>
            <a:ext cx="1588"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6571" name="Picture 11" descr="ben4"/>
          <p:cNvPicPr>
            <a:picLocks noChangeAspect="1" noChangeArrowheads="1"/>
          </p:cNvPicPr>
          <p:nvPr/>
        </p:nvPicPr>
        <p:blipFill>
          <a:blip r:embed="rId3">
            <a:extLst>
              <a:ext uri="{28A0092B-C50C-407E-A947-70E740481C1C}">
                <a14:useLocalDpi xmlns:a14="http://schemas.microsoft.com/office/drawing/2010/main" val="0"/>
              </a:ext>
            </a:extLst>
          </a:blip>
          <a:srcRect l="66748" t="5899" r="20164" b="26270"/>
          <a:stretch>
            <a:fillRect/>
          </a:stretch>
        </p:blipFill>
        <p:spPr bwMode="auto">
          <a:xfrm>
            <a:off x="2286000" y="4738688"/>
            <a:ext cx="1127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2" name="Picture 12" descr="ben4"/>
          <p:cNvPicPr>
            <a:picLocks noChangeAspect="1" noChangeArrowheads="1"/>
          </p:cNvPicPr>
          <p:nvPr/>
        </p:nvPicPr>
        <p:blipFill>
          <a:blip r:embed="rId3">
            <a:extLst>
              <a:ext uri="{28A0092B-C50C-407E-A947-70E740481C1C}">
                <a14:useLocalDpi xmlns:a14="http://schemas.microsoft.com/office/drawing/2010/main" val="0"/>
              </a:ext>
            </a:extLst>
          </a:blip>
          <a:srcRect l="66748" t="5899" r="20164" b="26270"/>
          <a:stretch>
            <a:fillRect/>
          </a:stretch>
        </p:blipFill>
        <p:spPr bwMode="auto">
          <a:xfrm>
            <a:off x="3733800" y="4738688"/>
            <a:ext cx="1127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3" name="Rectangle 13"/>
          <p:cNvSpPr>
            <a:spLocks noGrp="1" noChangeArrowheads="1"/>
          </p:cNvSpPr>
          <p:nvPr>
            <p:ph type="body" idx="1"/>
          </p:nvPr>
        </p:nvSpPr>
        <p:spPr/>
        <p:txBody>
          <a:bodyPr/>
          <a:lstStyle/>
          <a:p>
            <a:pPr eaLnBrk="1" hangingPunct="1"/>
            <a:r>
              <a:rPr lang="en-US" sz="2200" smtClean="0"/>
              <a:t>Benzene is a highly symmetrical planar molecule.  It has a higher melting point than toluene.  The lower symmetry of toluene molecules  prevents them from packing as efficiently as benzene molecules.  As a result, the intermolecular forces that depend on close contact are not as effective, and the melting point is lower.  </a:t>
            </a:r>
          </a:p>
          <a:p>
            <a:pPr eaLnBrk="1" hangingPunct="1"/>
            <a:endParaRPr lang="en-US" sz="220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z="4000" smtClean="0"/>
              <a:t>Example: benzene v. toluene v. phenol</a:t>
            </a:r>
          </a:p>
        </p:txBody>
      </p:sp>
      <p:sp>
        <p:nvSpPr>
          <p:cNvPr id="67587" name="Text Box 3"/>
          <p:cNvSpPr txBox="1">
            <a:spLocks noChangeArrowheads="1"/>
          </p:cNvSpPr>
          <p:nvPr/>
        </p:nvSpPr>
        <p:spPr bwMode="auto">
          <a:xfrm>
            <a:off x="3657600" y="4205288"/>
            <a:ext cx="2057400" cy="5191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t>H-C-H</a:t>
            </a:r>
          </a:p>
        </p:txBody>
      </p:sp>
      <p:pic>
        <p:nvPicPr>
          <p:cNvPr id="67588" name="Picture 4" descr="ben4"/>
          <p:cNvPicPr>
            <a:picLocks noChangeAspect="1" noChangeArrowheads="1"/>
          </p:cNvPicPr>
          <p:nvPr/>
        </p:nvPicPr>
        <p:blipFill>
          <a:blip r:embed="rId3">
            <a:extLst>
              <a:ext uri="{28A0092B-C50C-407E-A947-70E740481C1C}">
                <a14:useLocalDpi xmlns:a14="http://schemas.microsoft.com/office/drawing/2010/main" val="0"/>
              </a:ext>
            </a:extLst>
          </a:blip>
          <a:srcRect l="66748" t="5899" r="20164" b="26270"/>
          <a:stretch>
            <a:fillRect/>
          </a:stretch>
        </p:blipFill>
        <p:spPr bwMode="auto">
          <a:xfrm>
            <a:off x="5181600" y="4738688"/>
            <a:ext cx="1127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Text Box 5"/>
          <p:cNvSpPr txBox="1">
            <a:spLocks noChangeArrowheads="1"/>
          </p:cNvSpPr>
          <p:nvPr/>
        </p:nvSpPr>
        <p:spPr bwMode="auto">
          <a:xfrm>
            <a:off x="2057400" y="6262688"/>
            <a:ext cx="5257800" cy="5191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u="sng"/>
              <a:t>Benzene  Toluene   Phenol</a:t>
            </a:r>
          </a:p>
        </p:txBody>
      </p:sp>
      <p:sp>
        <p:nvSpPr>
          <p:cNvPr id="67590" name="Text Box 6"/>
          <p:cNvSpPr txBox="1">
            <a:spLocks noChangeArrowheads="1"/>
          </p:cNvSpPr>
          <p:nvPr/>
        </p:nvSpPr>
        <p:spPr bwMode="auto">
          <a:xfrm>
            <a:off x="4114800" y="3748088"/>
            <a:ext cx="457200" cy="5191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t>H</a:t>
            </a:r>
          </a:p>
        </p:txBody>
      </p:sp>
      <p:sp>
        <p:nvSpPr>
          <p:cNvPr id="67591" name="Line 7"/>
          <p:cNvSpPr>
            <a:spLocks noChangeShapeType="1"/>
          </p:cNvSpPr>
          <p:nvPr/>
        </p:nvSpPr>
        <p:spPr bwMode="auto">
          <a:xfrm>
            <a:off x="4343400" y="4205288"/>
            <a:ext cx="1588"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2" name="Line 8"/>
          <p:cNvSpPr>
            <a:spLocks noChangeShapeType="1"/>
          </p:cNvSpPr>
          <p:nvPr/>
        </p:nvSpPr>
        <p:spPr bwMode="auto">
          <a:xfrm>
            <a:off x="4314825" y="4633913"/>
            <a:ext cx="1588"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3" name="Text Box 9"/>
          <p:cNvSpPr txBox="1">
            <a:spLocks noChangeArrowheads="1"/>
          </p:cNvSpPr>
          <p:nvPr/>
        </p:nvSpPr>
        <p:spPr bwMode="auto">
          <a:xfrm>
            <a:off x="5562600" y="4143375"/>
            <a:ext cx="1447800" cy="5191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t>O-H</a:t>
            </a:r>
          </a:p>
        </p:txBody>
      </p:sp>
      <p:sp>
        <p:nvSpPr>
          <p:cNvPr id="67594" name="Line 10"/>
          <p:cNvSpPr>
            <a:spLocks noChangeShapeType="1"/>
          </p:cNvSpPr>
          <p:nvPr/>
        </p:nvSpPr>
        <p:spPr bwMode="auto">
          <a:xfrm>
            <a:off x="5772150" y="4586288"/>
            <a:ext cx="1588"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7595" name="Picture 11" descr="ben4"/>
          <p:cNvPicPr>
            <a:picLocks noChangeAspect="1" noChangeArrowheads="1"/>
          </p:cNvPicPr>
          <p:nvPr/>
        </p:nvPicPr>
        <p:blipFill>
          <a:blip r:embed="rId3">
            <a:extLst>
              <a:ext uri="{28A0092B-C50C-407E-A947-70E740481C1C}">
                <a14:useLocalDpi xmlns:a14="http://schemas.microsoft.com/office/drawing/2010/main" val="0"/>
              </a:ext>
            </a:extLst>
          </a:blip>
          <a:srcRect l="66748" t="5899" r="20164" b="26270"/>
          <a:stretch>
            <a:fillRect/>
          </a:stretch>
        </p:blipFill>
        <p:spPr bwMode="auto">
          <a:xfrm>
            <a:off x="2286000" y="4738688"/>
            <a:ext cx="1127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6" name="Picture 12" descr="ben4"/>
          <p:cNvPicPr>
            <a:picLocks noChangeAspect="1" noChangeArrowheads="1"/>
          </p:cNvPicPr>
          <p:nvPr/>
        </p:nvPicPr>
        <p:blipFill>
          <a:blip r:embed="rId3">
            <a:extLst>
              <a:ext uri="{28A0092B-C50C-407E-A947-70E740481C1C}">
                <a14:useLocalDpi xmlns:a14="http://schemas.microsoft.com/office/drawing/2010/main" val="0"/>
              </a:ext>
            </a:extLst>
          </a:blip>
          <a:srcRect l="66748" t="5899" r="20164" b="26270"/>
          <a:stretch>
            <a:fillRect/>
          </a:stretch>
        </p:blipFill>
        <p:spPr bwMode="auto">
          <a:xfrm>
            <a:off x="3733800" y="4738688"/>
            <a:ext cx="1127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7" name="Rectangle 13"/>
          <p:cNvSpPr>
            <a:spLocks noGrp="1" noChangeArrowheads="1"/>
          </p:cNvSpPr>
          <p:nvPr>
            <p:ph type="body" idx="1"/>
          </p:nvPr>
        </p:nvSpPr>
        <p:spPr/>
        <p:txBody>
          <a:bodyPr/>
          <a:lstStyle/>
          <a:p>
            <a:pPr eaLnBrk="1" hangingPunct="1"/>
            <a:r>
              <a:rPr lang="en-US" sz="2400" smtClean="0"/>
              <a:t>In contrast, the boiling point of toluene is higher than that of benzene, indicating that the intermolecular attractive forces are larger in liquid toluene than in liquid benzene. (greater molecular weight … greater dispersion forces)</a:t>
            </a:r>
          </a:p>
          <a:p>
            <a:pPr eaLnBrk="1" hangingPunct="1"/>
            <a:endParaRPr lang="en-US" sz="240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z="4000" smtClean="0"/>
              <a:t>Example: benzene v. toluene v. phenol</a:t>
            </a:r>
          </a:p>
        </p:txBody>
      </p:sp>
      <p:sp>
        <p:nvSpPr>
          <p:cNvPr id="68611" name="Text Box 3"/>
          <p:cNvSpPr txBox="1">
            <a:spLocks noChangeArrowheads="1"/>
          </p:cNvSpPr>
          <p:nvPr/>
        </p:nvSpPr>
        <p:spPr bwMode="auto">
          <a:xfrm>
            <a:off x="3657600" y="4205288"/>
            <a:ext cx="2057400" cy="5191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t>H-C-H</a:t>
            </a:r>
          </a:p>
        </p:txBody>
      </p:sp>
      <p:pic>
        <p:nvPicPr>
          <p:cNvPr id="68612" name="Picture 4" descr="ben4"/>
          <p:cNvPicPr>
            <a:picLocks noChangeAspect="1" noChangeArrowheads="1"/>
          </p:cNvPicPr>
          <p:nvPr/>
        </p:nvPicPr>
        <p:blipFill>
          <a:blip r:embed="rId3">
            <a:extLst>
              <a:ext uri="{28A0092B-C50C-407E-A947-70E740481C1C}">
                <a14:useLocalDpi xmlns:a14="http://schemas.microsoft.com/office/drawing/2010/main" val="0"/>
              </a:ext>
            </a:extLst>
          </a:blip>
          <a:srcRect l="66748" t="5899" r="20164" b="26270"/>
          <a:stretch>
            <a:fillRect/>
          </a:stretch>
        </p:blipFill>
        <p:spPr bwMode="auto">
          <a:xfrm>
            <a:off x="5181600" y="4738688"/>
            <a:ext cx="1127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Text Box 5"/>
          <p:cNvSpPr txBox="1">
            <a:spLocks noChangeArrowheads="1"/>
          </p:cNvSpPr>
          <p:nvPr/>
        </p:nvSpPr>
        <p:spPr bwMode="auto">
          <a:xfrm>
            <a:off x="2057400" y="6262688"/>
            <a:ext cx="5257800" cy="5191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u="sng"/>
              <a:t>Benzene  Toluene   Phenol</a:t>
            </a:r>
          </a:p>
        </p:txBody>
      </p:sp>
      <p:sp>
        <p:nvSpPr>
          <p:cNvPr id="68614" name="Text Box 6"/>
          <p:cNvSpPr txBox="1">
            <a:spLocks noChangeArrowheads="1"/>
          </p:cNvSpPr>
          <p:nvPr/>
        </p:nvSpPr>
        <p:spPr bwMode="auto">
          <a:xfrm>
            <a:off x="4114800" y="3748088"/>
            <a:ext cx="457200" cy="5191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t>H</a:t>
            </a:r>
          </a:p>
        </p:txBody>
      </p:sp>
      <p:sp>
        <p:nvSpPr>
          <p:cNvPr id="68615" name="Line 7"/>
          <p:cNvSpPr>
            <a:spLocks noChangeShapeType="1"/>
          </p:cNvSpPr>
          <p:nvPr/>
        </p:nvSpPr>
        <p:spPr bwMode="auto">
          <a:xfrm>
            <a:off x="4343400" y="4205288"/>
            <a:ext cx="1588"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6" name="Line 8"/>
          <p:cNvSpPr>
            <a:spLocks noChangeShapeType="1"/>
          </p:cNvSpPr>
          <p:nvPr/>
        </p:nvSpPr>
        <p:spPr bwMode="auto">
          <a:xfrm>
            <a:off x="4314825" y="4633913"/>
            <a:ext cx="1588"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7" name="Text Box 9"/>
          <p:cNvSpPr txBox="1">
            <a:spLocks noChangeArrowheads="1"/>
          </p:cNvSpPr>
          <p:nvPr/>
        </p:nvSpPr>
        <p:spPr bwMode="auto">
          <a:xfrm>
            <a:off x="5562600" y="4143375"/>
            <a:ext cx="1447800" cy="5191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t>O-H</a:t>
            </a:r>
          </a:p>
        </p:txBody>
      </p:sp>
      <p:sp>
        <p:nvSpPr>
          <p:cNvPr id="68618" name="Line 10"/>
          <p:cNvSpPr>
            <a:spLocks noChangeShapeType="1"/>
          </p:cNvSpPr>
          <p:nvPr/>
        </p:nvSpPr>
        <p:spPr bwMode="auto">
          <a:xfrm>
            <a:off x="5772150" y="4586288"/>
            <a:ext cx="1588"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8619" name="Picture 11" descr="ben4"/>
          <p:cNvPicPr>
            <a:picLocks noChangeAspect="1" noChangeArrowheads="1"/>
          </p:cNvPicPr>
          <p:nvPr/>
        </p:nvPicPr>
        <p:blipFill>
          <a:blip r:embed="rId3">
            <a:extLst>
              <a:ext uri="{28A0092B-C50C-407E-A947-70E740481C1C}">
                <a14:useLocalDpi xmlns:a14="http://schemas.microsoft.com/office/drawing/2010/main" val="0"/>
              </a:ext>
            </a:extLst>
          </a:blip>
          <a:srcRect l="66748" t="5899" r="20164" b="26270"/>
          <a:stretch>
            <a:fillRect/>
          </a:stretch>
        </p:blipFill>
        <p:spPr bwMode="auto">
          <a:xfrm>
            <a:off x="2286000" y="4738688"/>
            <a:ext cx="1127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0" name="Picture 12" descr="ben4"/>
          <p:cNvPicPr>
            <a:picLocks noChangeAspect="1" noChangeArrowheads="1"/>
          </p:cNvPicPr>
          <p:nvPr/>
        </p:nvPicPr>
        <p:blipFill>
          <a:blip r:embed="rId3">
            <a:extLst>
              <a:ext uri="{28A0092B-C50C-407E-A947-70E740481C1C}">
                <a14:useLocalDpi xmlns:a14="http://schemas.microsoft.com/office/drawing/2010/main" val="0"/>
              </a:ext>
            </a:extLst>
          </a:blip>
          <a:srcRect l="66748" t="5899" r="20164" b="26270"/>
          <a:stretch>
            <a:fillRect/>
          </a:stretch>
        </p:blipFill>
        <p:spPr bwMode="auto">
          <a:xfrm>
            <a:off x="3733800" y="4738688"/>
            <a:ext cx="1127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1" name="Rectangle 13"/>
          <p:cNvSpPr>
            <a:spLocks noGrp="1" noChangeArrowheads="1"/>
          </p:cNvSpPr>
          <p:nvPr>
            <p:ph type="body" idx="1"/>
          </p:nvPr>
        </p:nvSpPr>
        <p:spPr/>
        <p:txBody>
          <a:bodyPr/>
          <a:lstStyle/>
          <a:p>
            <a:pPr eaLnBrk="1" hangingPunct="1"/>
            <a:r>
              <a:rPr lang="en-US" smtClean="0"/>
              <a:t>For phenol, both the melting and boiling points are higher than those of benzene because of the hydrogen bonding ability of the OH group in phenol.</a:t>
            </a:r>
          </a:p>
          <a:p>
            <a:pPr eaLnBrk="1" hangingPunct="1"/>
            <a:endParaRPr lang="en-US" sz="240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Relative strengths of forces:</a:t>
            </a:r>
          </a:p>
        </p:txBody>
      </p:sp>
      <p:graphicFrame>
        <p:nvGraphicFramePr>
          <p:cNvPr id="150561" name="Group 33"/>
          <p:cNvGraphicFramePr>
            <a:graphicFrameLocks noGrp="1"/>
          </p:cNvGraphicFramePr>
          <p:nvPr/>
        </p:nvGraphicFramePr>
        <p:xfrm>
          <a:off x="457200" y="2667000"/>
          <a:ext cx="8382000" cy="1524000"/>
        </p:xfrm>
        <a:graphic>
          <a:graphicData uri="http://schemas.openxmlformats.org/drawingml/2006/table">
            <a:tbl>
              <a:tblPr/>
              <a:tblGrid>
                <a:gridCol w="1987550"/>
                <a:gridCol w="1968500"/>
                <a:gridCol w="2786063"/>
                <a:gridCol w="1639887"/>
              </a:tblGrid>
              <a:tr h="1524000">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en-US" sz="2000" b="0" i="0" u="none" strike="noStrike" cap="none" normalizeH="0" baseline="0" smtClean="0">
                          <a:ln>
                            <a:noFill/>
                          </a:ln>
                          <a:solidFill>
                            <a:schemeClr val="tx1"/>
                          </a:solidFill>
                          <a:effectLst/>
                          <a:latin typeface="Palatino" pitchFamily="18" charset="0"/>
                        </a:rPr>
                        <a:t>Covalent </a:t>
                      </a:r>
                      <a:br>
                        <a:rPr kumimoji="0" lang="en-US" sz="2000" b="0" i="0" u="none" strike="noStrike" cap="none" normalizeH="0" baseline="0" smtClean="0">
                          <a:ln>
                            <a:noFill/>
                          </a:ln>
                          <a:solidFill>
                            <a:schemeClr val="tx1"/>
                          </a:solidFill>
                          <a:effectLst/>
                          <a:latin typeface="Palatino" pitchFamily="18" charset="0"/>
                        </a:rPr>
                      </a:br>
                      <a:r>
                        <a:rPr kumimoji="0" lang="en-US" sz="2000" b="0" i="0" u="none" strike="noStrike" cap="none" normalizeH="0" baseline="0" smtClean="0">
                          <a:ln>
                            <a:noFill/>
                          </a:ln>
                          <a:solidFill>
                            <a:schemeClr val="tx1"/>
                          </a:solidFill>
                          <a:effectLst/>
                          <a:latin typeface="Palatino" pitchFamily="18" charset="0"/>
                        </a:rPr>
                        <a:t>bonds            </a:t>
                      </a:r>
                      <a:r>
                        <a:rPr kumimoji="0" lang="en-US" sz="2000" b="1" i="0" u="none" strike="noStrike" cap="none" normalizeH="0" baseline="0" smtClean="0">
                          <a:ln>
                            <a:noFill/>
                          </a:ln>
                          <a:solidFill>
                            <a:schemeClr val="tx1"/>
                          </a:solidFill>
                          <a:effectLst/>
                          <a:latin typeface="Palatino" pitchFamily="18" charset="0"/>
                        </a:rPr>
                        <a:t>&gt;</a:t>
                      </a:r>
                      <a:endParaRPr kumimoji="0" lang="en-US" sz="2000" b="0" i="0" u="none" strike="noStrike" cap="none" normalizeH="0" baseline="0" smtClean="0">
                        <a:ln>
                          <a:noFill/>
                        </a:ln>
                        <a:solidFill>
                          <a:schemeClr val="tx1"/>
                        </a:solidFill>
                        <a:effectLst/>
                        <a:latin typeface="Comic Sans MS" pitchFamily="66"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en-US" sz="2000" b="0" i="0" u="none" strike="noStrike" cap="none" normalizeH="0" baseline="0" smtClean="0">
                          <a:ln>
                            <a:noFill/>
                          </a:ln>
                          <a:solidFill>
                            <a:schemeClr val="tx1"/>
                          </a:solidFill>
                          <a:effectLst/>
                          <a:latin typeface="Palatino" pitchFamily="18" charset="0"/>
                        </a:rPr>
                        <a:t>Hydrogen bonding          </a:t>
                      </a:r>
                      <a:r>
                        <a:rPr kumimoji="0" lang="en-US" sz="2000" b="1" i="0" u="none" strike="noStrike" cap="none" normalizeH="0" baseline="0" smtClean="0">
                          <a:ln>
                            <a:noFill/>
                          </a:ln>
                          <a:solidFill>
                            <a:schemeClr val="tx1"/>
                          </a:solidFill>
                          <a:effectLst/>
                          <a:latin typeface="Palatino" pitchFamily="18" charset="0"/>
                        </a:rPr>
                        <a:t>&gt;</a:t>
                      </a:r>
                      <a:endParaRPr kumimoji="0" lang="en-US" sz="20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en-US" sz="2000" b="0" i="0" u="none" strike="noStrike" cap="none" normalizeH="0" baseline="0" smtClean="0">
                          <a:ln>
                            <a:noFill/>
                          </a:ln>
                          <a:solidFill>
                            <a:schemeClr val="tx1"/>
                          </a:solidFill>
                          <a:effectLst/>
                          <a:latin typeface="Palatino" pitchFamily="18" charset="0"/>
                        </a:rPr>
                        <a:t>Dipole-dipole interactions</a:t>
                      </a:r>
                      <a:r>
                        <a:rPr kumimoji="0" lang="en-US" sz="2000" b="1" i="0" u="none" strike="noStrike" cap="none" normalizeH="0" baseline="0" smtClean="0">
                          <a:ln>
                            <a:noFill/>
                          </a:ln>
                          <a:solidFill>
                            <a:schemeClr val="tx1"/>
                          </a:solidFill>
                          <a:effectLst/>
                          <a:latin typeface="Palatino" pitchFamily="18" charset="0"/>
                        </a:rPr>
                        <a:t>         &gt;</a:t>
                      </a:r>
                      <a:endParaRPr kumimoji="0" lang="en-US" sz="20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en-US" sz="2000" b="0" i="0" u="none" strike="noStrike" cap="none" normalizeH="0" baseline="0" smtClean="0">
                          <a:ln>
                            <a:noFill/>
                          </a:ln>
                          <a:solidFill>
                            <a:srgbClr val="000033"/>
                          </a:solidFill>
                          <a:effectLst/>
                          <a:latin typeface="Palatino" pitchFamily="18" charset="0"/>
                        </a:rPr>
                        <a:t>London forces</a:t>
                      </a:r>
                      <a:endParaRPr kumimoji="0" lang="en-US" sz="20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alpha val="50000"/>
                      </a:schemeClr>
                    </a:solidFill>
                  </a:tcPr>
                </a:tc>
              </a:tr>
            </a:tbl>
          </a:graphicData>
        </a:graphic>
      </p:graphicFrame>
      <p:graphicFrame>
        <p:nvGraphicFramePr>
          <p:cNvPr id="150563" name="Group 35"/>
          <p:cNvGraphicFramePr>
            <a:graphicFrameLocks noGrp="1"/>
          </p:cNvGraphicFramePr>
          <p:nvPr/>
        </p:nvGraphicFramePr>
        <p:xfrm>
          <a:off x="457200" y="4191000"/>
          <a:ext cx="8382000" cy="838200"/>
        </p:xfrm>
        <a:graphic>
          <a:graphicData uri="http://schemas.openxmlformats.org/drawingml/2006/table">
            <a:tbl>
              <a:tblPr/>
              <a:tblGrid>
                <a:gridCol w="1971675"/>
                <a:gridCol w="1973263"/>
                <a:gridCol w="2792412"/>
                <a:gridCol w="1644650"/>
              </a:tblGrid>
              <a:tr h="838200">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endParaRPr kumimoji="0" lang="en-US" sz="2000" b="0" i="0" u="none" strike="noStrike" cap="none" normalizeH="0" baseline="0" smtClean="0">
                        <a:ln>
                          <a:noFill/>
                        </a:ln>
                        <a:solidFill>
                          <a:schemeClr val="tx1"/>
                        </a:solidFill>
                        <a:effectLst/>
                        <a:latin typeface="Palatino" pitchFamily="18" charset="0"/>
                      </a:endParaRPr>
                    </a:p>
                    <a:p>
                      <a:pPr marL="0" marR="0" lvl="0" indent="0" algn="l" defTabSz="914400" rtl="0" eaLnBrk="1" fontAlgn="base" latinLnBrk="0" hangingPunct="1">
                        <a:lnSpc>
                          <a:spcPct val="100000"/>
                        </a:lnSpc>
                        <a:spcBef>
                          <a:spcPct val="0"/>
                        </a:spcBef>
                        <a:spcAft>
                          <a:spcPct val="0"/>
                        </a:spcAft>
                        <a:buClrTx/>
                        <a:buSzPct val="75000"/>
                        <a:buFontTx/>
                        <a:buNone/>
                        <a:tabLst/>
                      </a:pPr>
                      <a:r>
                        <a:rPr kumimoji="0" lang="en-US" sz="2000" b="0" i="0" u="none" strike="noStrike" cap="none" normalizeH="0" baseline="0" smtClean="0">
                          <a:ln>
                            <a:noFill/>
                          </a:ln>
                          <a:solidFill>
                            <a:schemeClr val="tx1"/>
                          </a:solidFill>
                          <a:effectLst/>
                          <a:latin typeface="Palatino" pitchFamily="18" charset="0"/>
                        </a:rPr>
                        <a:t>400 kcal         </a:t>
                      </a:r>
                      <a:r>
                        <a:rPr kumimoji="0" lang="en-US" sz="2000" b="1" i="0" u="none" strike="noStrike" cap="none" normalizeH="0" baseline="0" smtClean="0">
                          <a:ln>
                            <a:noFill/>
                          </a:ln>
                          <a:solidFill>
                            <a:schemeClr val="tx1"/>
                          </a:solidFill>
                          <a:effectLst/>
                          <a:latin typeface="Palatino" pitchFamily="18" charset="0"/>
                        </a:rPr>
                        <a:t>&gt;</a:t>
                      </a:r>
                      <a:r>
                        <a:rPr kumimoji="0" lang="en-US" sz="2000" b="0" i="0" u="none" strike="noStrike" cap="none" normalizeH="0" baseline="0" smtClean="0">
                          <a:ln>
                            <a:noFill/>
                          </a:ln>
                          <a:solidFill>
                            <a:schemeClr val="tx1"/>
                          </a:solidFill>
                          <a:effectLst/>
                          <a:latin typeface="Comic Sans MS" pitchFamily="66"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en-US" sz="2000" b="0" i="0" u="none" strike="noStrike" cap="none" normalizeH="0" baseline="0" smtClean="0">
                          <a:ln>
                            <a:noFill/>
                          </a:ln>
                          <a:solidFill>
                            <a:schemeClr val="tx1"/>
                          </a:solidFill>
                          <a:effectLst/>
                          <a:latin typeface="Palatino" pitchFamily="18" charset="0"/>
                        </a:rPr>
                        <a:t>12-16 kcal      </a:t>
                      </a:r>
                      <a:r>
                        <a:rPr kumimoji="0" lang="en-US" sz="2000" b="1" i="0" u="none" strike="noStrike" cap="none" normalizeH="0" baseline="0" smtClean="0">
                          <a:ln>
                            <a:noFill/>
                          </a:ln>
                          <a:solidFill>
                            <a:schemeClr val="tx1"/>
                          </a:solidFill>
                          <a:effectLst/>
                          <a:latin typeface="Palatino" pitchFamily="18" charset="0"/>
                        </a:rPr>
                        <a:t>&gt;</a:t>
                      </a:r>
                      <a:endParaRPr kumimoji="0" lang="en-US" sz="20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en-US" sz="2000" b="0" i="0" u="none" strike="noStrike" cap="none" normalizeH="0" baseline="0" smtClean="0">
                          <a:ln>
                            <a:noFill/>
                          </a:ln>
                          <a:solidFill>
                            <a:schemeClr val="tx1"/>
                          </a:solidFill>
                          <a:effectLst/>
                          <a:latin typeface="Palatino" pitchFamily="18" charset="0"/>
                        </a:rPr>
                        <a:t>2-0.5 kcal           </a:t>
                      </a:r>
                      <a:r>
                        <a:rPr kumimoji="0" lang="en-US" sz="2000" b="1" i="0" u="none" strike="noStrike" cap="none" normalizeH="0" baseline="0" smtClean="0">
                          <a:ln>
                            <a:noFill/>
                          </a:ln>
                          <a:solidFill>
                            <a:schemeClr val="tx1"/>
                          </a:solidFill>
                          <a:effectLst/>
                          <a:latin typeface="Palatino" pitchFamily="18" charset="0"/>
                        </a:rPr>
                        <a:t>&gt;</a:t>
                      </a:r>
                      <a:endParaRPr kumimoji="0" lang="en-US" sz="20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en-US" sz="2000" b="0" i="0" u="none" strike="noStrike" cap="none" normalizeH="0" baseline="0" smtClean="0">
                          <a:ln>
                            <a:noFill/>
                          </a:ln>
                          <a:solidFill>
                            <a:schemeClr val="tx1"/>
                          </a:solidFill>
                          <a:effectLst/>
                          <a:latin typeface="Palatino" pitchFamily="18" charset="0"/>
                        </a:rPr>
                        <a:t>less than 1 kcal</a:t>
                      </a:r>
                      <a:endParaRPr kumimoji="0" lang="en-US" sz="20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alpha val="50000"/>
                      </a:schemeClr>
                    </a:solidFill>
                  </a:tcPr>
                </a:tc>
              </a:tr>
            </a:tbl>
          </a:graphicData>
        </a:graphic>
      </p:graphicFrame>
      <p:sp>
        <p:nvSpPr>
          <p:cNvPr id="69659" name="Rectangle 28"/>
          <p:cNvSpPr>
            <a:spLocks noChangeArrowheads="1"/>
          </p:cNvSpPr>
          <p:nvPr/>
        </p:nvSpPr>
        <p:spPr bwMode="auto">
          <a:xfrm>
            <a:off x="469900" y="2667000"/>
            <a:ext cx="8382000" cy="2362200"/>
          </a:xfrm>
          <a:prstGeom prst="rect">
            <a:avLst/>
          </a:prstGeom>
          <a:noFill/>
          <a:ln w="317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Liquids</a:t>
            </a:r>
          </a:p>
        </p:txBody>
      </p:sp>
      <p:sp>
        <p:nvSpPr>
          <p:cNvPr id="9219" name="Rectangle 3"/>
          <p:cNvSpPr>
            <a:spLocks noGrp="1" noChangeArrowheads="1"/>
          </p:cNvSpPr>
          <p:nvPr>
            <p:ph type="body" idx="1"/>
          </p:nvPr>
        </p:nvSpPr>
        <p:spPr/>
        <p:txBody>
          <a:bodyPr/>
          <a:lstStyle/>
          <a:p>
            <a:pPr eaLnBrk="1" hangingPunct="1"/>
            <a:r>
              <a:rPr lang="en-US" smtClean="0"/>
              <a:t>In liquids the intermolecular attractive forces are strong enough to hold molecules close together.  Thus liquids are much denser &amp; far less compressible than gases.</a:t>
            </a:r>
          </a:p>
          <a:p>
            <a:pPr eaLnBrk="1" hangingPunct="1"/>
            <a:r>
              <a:rPr lang="en-US" smtClean="0"/>
              <a:t>The attractive forces in liquids are not strong enough, however, to keep the molecules from moving past one another.  Thus liquids can be poured, and assume the shapes of their container.</a:t>
            </a:r>
          </a:p>
        </p:txBody>
      </p:sp>
      <p:pic>
        <p:nvPicPr>
          <p:cNvPr id="9220" name="Picture 4" descr="splash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33350"/>
            <a:ext cx="16764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Intermolecular Forces</a:t>
            </a:r>
          </a:p>
        </p:txBody>
      </p:sp>
      <p:sp>
        <p:nvSpPr>
          <p:cNvPr id="10243" name="Rectangle 3"/>
          <p:cNvSpPr>
            <a:spLocks noGrp="1" noChangeArrowheads="1"/>
          </p:cNvSpPr>
          <p:nvPr>
            <p:ph type="body" idx="1"/>
          </p:nvPr>
        </p:nvSpPr>
        <p:spPr>
          <a:xfrm>
            <a:off x="457200" y="1600200"/>
            <a:ext cx="8305800" cy="4953000"/>
          </a:xfrm>
        </p:spPr>
        <p:txBody>
          <a:bodyPr/>
          <a:lstStyle/>
          <a:p>
            <a:pPr eaLnBrk="1" hangingPunct="1"/>
            <a:r>
              <a:rPr lang="en-US" smtClean="0"/>
              <a:t>Many properties of materials, including their boiling and melting points, reflect the strength of the intermolecular forces.  </a:t>
            </a:r>
          </a:p>
          <a:p>
            <a:pPr eaLnBrk="1" hangingPunct="1">
              <a:buFont typeface="Wingdings" pitchFamily="2" charset="2"/>
              <a:buNone/>
            </a:pPr>
            <a:endParaRPr lang="en-US" smtClean="0"/>
          </a:p>
        </p:txBody>
      </p:sp>
      <p:pic>
        <p:nvPicPr>
          <p:cNvPr id="1024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419600"/>
            <a:ext cx="1952625"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276600"/>
            <a:ext cx="2881313"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581400"/>
            <a:ext cx="2062163" cy="154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124200"/>
            <a:ext cx="184785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Intermolecular Forces</a:t>
            </a:r>
          </a:p>
        </p:txBody>
      </p:sp>
      <p:sp>
        <p:nvSpPr>
          <p:cNvPr id="11267" name="Rectangle 3"/>
          <p:cNvSpPr>
            <a:spLocks noGrp="1" noChangeArrowheads="1"/>
          </p:cNvSpPr>
          <p:nvPr>
            <p:ph type="body" idx="1"/>
          </p:nvPr>
        </p:nvSpPr>
        <p:spPr>
          <a:xfrm>
            <a:off x="457200" y="1295400"/>
            <a:ext cx="6629400" cy="4953000"/>
          </a:xfrm>
        </p:spPr>
        <p:txBody>
          <a:bodyPr/>
          <a:lstStyle/>
          <a:p>
            <a:pPr eaLnBrk="1" hangingPunct="1">
              <a:buFont typeface="Wingdings" pitchFamily="2" charset="2"/>
              <a:buNone/>
            </a:pPr>
            <a:endParaRPr lang="en-US" sz="2400" smtClean="0"/>
          </a:p>
          <a:p>
            <a:pPr eaLnBrk="1" hangingPunct="1"/>
            <a:r>
              <a:rPr lang="en-US" sz="2400" smtClean="0"/>
              <a:t>A liquid boils when bubbles of its vapor form within the liquid.  The molecules of a liquid must overcome their attractive forces in order to separate and form a vapor.  </a:t>
            </a:r>
          </a:p>
          <a:p>
            <a:pPr lvl="1" eaLnBrk="1" hangingPunct="1"/>
            <a:r>
              <a:rPr lang="en-US" sz="2000" smtClean="0"/>
              <a:t>The stronger the attractive forces, the higher the temperature at which the liquid boils.  </a:t>
            </a:r>
          </a:p>
          <a:p>
            <a:pPr eaLnBrk="1" hangingPunct="1"/>
            <a:r>
              <a:rPr lang="en-US" sz="2400" smtClean="0"/>
              <a:t>Similarly, the melting points of solids increase with an increase in the strength of the intermolecular forces.</a:t>
            </a:r>
          </a:p>
          <a:p>
            <a:pPr eaLnBrk="1" hangingPunct="1"/>
            <a:endParaRPr lang="en-US" sz="2400" smtClean="0"/>
          </a:p>
        </p:txBody>
      </p:sp>
      <p:pic>
        <p:nvPicPr>
          <p:cNvPr id="11268" name="Picture 4" descr="beakerwithre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2895600"/>
            <a:ext cx="10048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5399</TotalTime>
  <Words>2042</Words>
  <Application>Microsoft Office PowerPoint</Application>
  <PresentationFormat>On-screen Show (4:3)</PresentationFormat>
  <Paragraphs>465</Paragraphs>
  <Slides>66</Slides>
  <Notes>65</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66</vt:i4>
      </vt:variant>
    </vt:vector>
  </HeadingPairs>
  <TitlesOfParts>
    <vt:vector size="76" baseType="lpstr">
      <vt:lpstr>Verdana</vt:lpstr>
      <vt:lpstr>Arial</vt:lpstr>
      <vt:lpstr>Garamond</vt:lpstr>
      <vt:lpstr>Wingdings</vt:lpstr>
      <vt:lpstr>Times New Roman</vt:lpstr>
      <vt:lpstr>Berlin Sans FB</vt:lpstr>
      <vt:lpstr>Comic Sans MS</vt:lpstr>
      <vt:lpstr>Symbol</vt:lpstr>
      <vt:lpstr>Palatino</vt:lpstr>
      <vt:lpstr>Level</vt:lpstr>
      <vt:lpstr>Unit 04: BONDING</vt:lpstr>
      <vt:lpstr>PART 4:  Intermolecular Forces</vt:lpstr>
      <vt:lpstr>Intermolecular Forces</vt:lpstr>
      <vt:lpstr>Intermolecular Forces</vt:lpstr>
      <vt:lpstr>Intermolecular Forces</vt:lpstr>
      <vt:lpstr>Solids</vt:lpstr>
      <vt:lpstr>Liquids</vt:lpstr>
      <vt:lpstr>Intermolecular Forces</vt:lpstr>
      <vt:lpstr>Intermolecular Forces</vt:lpstr>
      <vt:lpstr>Kinds of Solids</vt:lpstr>
      <vt:lpstr>Kinds of Solids</vt:lpstr>
      <vt:lpstr>Kinds of Solids</vt:lpstr>
      <vt:lpstr>Kinds of Solids</vt:lpstr>
      <vt:lpstr>Kinds of Solids</vt:lpstr>
      <vt:lpstr>PowerPoint Presentation</vt:lpstr>
      <vt:lpstr>Intermolecular Forces</vt:lpstr>
      <vt:lpstr>Dipole-Dipole Interactions</vt:lpstr>
      <vt:lpstr>Hydrogen Bonding</vt:lpstr>
      <vt:lpstr>Hydrogen Bonding</vt:lpstr>
      <vt:lpstr>Water</vt:lpstr>
      <vt:lpstr>Hydrogen Bonding</vt:lpstr>
      <vt:lpstr>Water</vt:lpstr>
      <vt:lpstr>Water</vt:lpstr>
      <vt:lpstr>Water</vt:lpstr>
      <vt:lpstr>Water</vt:lpstr>
      <vt:lpstr>May the Force be with you, Luke.</vt:lpstr>
      <vt:lpstr>When approaching IB Chemistry…</vt:lpstr>
      <vt:lpstr>PowerPoint Presentation</vt:lpstr>
      <vt:lpstr>H-bonding</vt:lpstr>
      <vt:lpstr>H-bonding</vt:lpstr>
      <vt:lpstr>H-bonding in Methanol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London dispersion forces</vt:lpstr>
      <vt:lpstr>Dispersion forces</vt:lpstr>
      <vt:lpstr>Dispersion forces</vt:lpstr>
      <vt:lpstr>Dispersion forces</vt:lpstr>
      <vt:lpstr>Dispersion forces</vt:lpstr>
      <vt:lpstr>Dispersion forces</vt:lpstr>
      <vt:lpstr>Dispersion forces</vt:lpstr>
      <vt:lpstr>Dispersion forces</vt:lpstr>
      <vt:lpstr>Dispersion forces</vt:lpstr>
      <vt:lpstr>Dispersion forces</vt:lpstr>
      <vt:lpstr>Dispersion forces</vt:lpstr>
      <vt:lpstr>Dispersion forces</vt:lpstr>
      <vt:lpstr>Dispersion forces</vt:lpstr>
      <vt:lpstr>Dispersion forces</vt:lpstr>
      <vt:lpstr>Dispersion forces</vt:lpstr>
      <vt:lpstr>Dispersion forces</vt:lpstr>
      <vt:lpstr>Dispersion forces</vt:lpstr>
      <vt:lpstr>Dispersion forces and molar mass</vt:lpstr>
      <vt:lpstr>Dispersion forces</vt:lpstr>
      <vt:lpstr>Dispersion forces</vt:lpstr>
      <vt:lpstr>Rules of Thumb…</vt:lpstr>
      <vt:lpstr>Challenge: benzene v. toluene v. phenol</vt:lpstr>
      <vt:lpstr>Example: benzene v. toluene v. phenol</vt:lpstr>
      <vt:lpstr>Example: benzene v. toluene v. phenol</vt:lpstr>
      <vt:lpstr>Example: benzene v. toluene v. phenol</vt:lpstr>
      <vt:lpstr>Example: benzene v. toluene v. phenol</vt:lpstr>
      <vt:lpstr>Relative strengths of forces: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Liquids and Solids</dc:title>
  <dc:creator>Debbie Y. Dogancay</dc:creator>
  <cp:lastModifiedBy>Deborah Dogancay</cp:lastModifiedBy>
  <cp:revision>50</cp:revision>
  <dcterms:created xsi:type="dcterms:W3CDTF">2008-01-15T08:08:26Z</dcterms:created>
  <dcterms:modified xsi:type="dcterms:W3CDTF">2011-10-19T04:32:11Z</dcterms:modified>
</cp:coreProperties>
</file>