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2"/>
  </p:sldMasterIdLst>
  <p:notesMasterIdLst>
    <p:notesMasterId r:id="rId52"/>
  </p:notesMasterIdLst>
  <p:sldIdLst>
    <p:sldId id="256" r:id="rId3"/>
    <p:sldId id="481" r:id="rId4"/>
    <p:sldId id="411" r:id="rId5"/>
    <p:sldId id="412" r:id="rId6"/>
    <p:sldId id="413" r:id="rId7"/>
    <p:sldId id="410" r:id="rId8"/>
    <p:sldId id="414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492" r:id="rId30"/>
    <p:sldId id="489" r:id="rId31"/>
    <p:sldId id="493" r:id="rId32"/>
    <p:sldId id="498" r:id="rId33"/>
    <p:sldId id="494" r:id="rId34"/>
    <p:sldId id="495" r:id="rId35"/>
    <p:sldId id="499" r:id="rId36"/>
    <p:sldId id="496" r:id="rId37"/>
    <p:sldId id="490" r:id="rId38"/>
    <p:sldId id="513" r:id="rId39"/>
    <p:sldId id="491" r:id="rId40"/>
    <p:sldId id="422" r:id="rId41"/>
    <p:sldId id="423" r:id="rId42"/>
    <p:sldId id="424" r:id="rId43"/>
    <p:sldId id="425" r:id="rId44"/>
    <p:sldId id="426" r:id="rId45"/>
    <p:sldId id="479" r:id="rId46"/>
    <p:sldId id="514" r:id="rId47"/>
    <p:sldId id="515" r:id="rId48"/>
    <p:sldId id="517" r:id="rId49"/>
    <p:sldId id="518" r:id="rId50"/>
    <p:sldId id="516" r:id="rId51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3" autoAdjust="0"/>
  </p:normalViewPr>
  <p:slideViewPr>
    <p:cSldViewPr>
      <p:cViewPr varScale="1">
        <p:scale>
          <a:sx n="106" d="100"/>
          <a:sy n="106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07034F-293A-44DE-BA4F-CB515C40F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24EE1C-1C15-473A-88FB-BD119A07BF52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9FE56B-C561-4351-AA13-EC718BEFA97B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28211A-E77D-457E-8A17-95F1EE34B033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AB39EF-5EAD-481F-9455-EE082B69FFE2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B21B7D-F770-485B-B7E0-B4F66CF4F15D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CEB20C-78D9-4369-9211-FDE6983E9B62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6EAF-CA62-445C-BDA3-D36B28AE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BC92-C408-4AAE-9115-2B36972A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A31A-B58F-4D22-AC62-041FE406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ED67-DD7C-472F-85A4-6A55D0886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4963-2AC8-451D-A176-F9656F308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065-094D-4A58-8287-EDBC2193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0043-251E-47B8-89DA-80D8BA0B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928DE-444A-4B1C-A90B-83736AB95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54C3-C471-4C16-9D98-B72BBC19E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505B-5FA9-44E0-98A3-75C82A6B3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5B96-00BF-4B50-81BB-C194814D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3A34DB5-0006-47BA-B423-D750674DE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IB_new\04_bonding\jamesbond.mp3" TargetMode="External"/><Relationship Id="rId6" Type="http://schemas.openxmlformats.org/officeDocument/2006/relationships/image" Target="../media/image2.png"/><Relationship Id="rId5" Type="http://schemas.openxmlformats.org/officeDocument/2006/relationships/hyperlink" Target="file:///C:\Documents%20and%20Settings\Rick\Desktop\jamesbond.ram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0668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Berlin Sans FB" pitchFamily="34" charset="0"/>
              </a:rPr>
              <a:t>Unit 04: BONDING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0250"/>
            <a:ext cx="6400800" cy="2209800"/>
          </a:xfrm>
        </p:spPr>
        <p:txBody>
          <a:bodyPr/>
          <a:lstStyle/>
          <a:p>
            <a:pPr algn="l" eaLnBrk="1" hangingPunct="1"/>
            <a:r>
              <a:rPr lang="en-US" sz="2200" b="1" smtClean="0"/>
              <a:t>IB Topics 4 &amp; 14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1600" b="1" smtClean="0"/>
              <a:t>Text:</a:t>
            </a:r>
            <a:r>
              <a:rPr lang="en-US" sz="1600" smtClean="0"/>
              <a:t> Ch 8 (all except sections 4,5 &amp; 8)</a:t>
            </a:r>
            <a:br>
              <a:rPr lang="en-US" sz="1600" smtClean="0"/>
            </a:br>
            <a:r>
              <a:rPr lang="en-US" sz="1600" smtClean="0"/>
              <a:t>Ch 9.1 &amp; 9.5</a:t>
            </a:r>
            <a:br>
              <a:rPr lang="en-US" sz="1600" smtClean="0"/>
            </a:br>
            <a:r>
              <a:rPr lang="en-US" sz="1600" smtClean="0"/>
              <a:t>Ch 10.1-10.7</a:t>
            </a:r>
          </a:p>
        </p:txBody>
      </p:sp>
      <p:pic>
        <p:nvPicPr>
          <p:cNvPr id="3076" name="Picture 5" descr="C:\Users\DEBORA~1\AppData\Local\Temp\SNAGHTML1fd86cf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33750"/>
            <a:ext cx="238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hlinkClick r:id="rId5" action="ppaction://program"/>
          </p:cNvPr>
          <p:cNvSpPr>
            <a:spLocks noChangeArrowheads="1"/>
          </p:cNvSpPr>
          <p:nvPr/>
        </p:nvSpPr>
        <p:spPr bwMode="auto">
          <a:xfrm>
            <a:off x="2438400" y="4191000"/>
            <a:ext cx="4724400" cy="1447800"/>
          </a:xfrm>
          <a:prstGeom prst="wedgeRoundRectCallout">
            <a:avLst>
              <a:gd name="adj1" fmla="val 60464"/>
              <a:gd name="adj2" fmla="val -15601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/>
              <a:t>My Name is Bond.  Chemical Bond</a:t>
            </a:r>
          </a:p>
        </p:txBody>
      </p:sp>
      <p:pic>
        <p:nvPicPr>
          <p:cNvPr id="3078" name="Picture 7" descr="C:\Users\DEBORA~1\AppData\Local\Temp\SNAGHTML1fde383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59475"/>
            <a:ext cx="1371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amesbo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26955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 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Note: while strength increases and length decreases from  C – C </a:t>
            </a:r>
            <a:r>
              <a:rPr lang="en-US" i="1" smtClean="0">
                <a:sym typeface="Symbol" pitchFamily="18" charset="2"/>
              </a:rPr>
              <a:t></a:t>
            </a:r>
            <a:r>
              <a:rPr lang="en-US" i="1" smtClean="0"/>
              <a:t> C = C </a:t>
            </a:r>
            <a:r>
              <a:rPr lang="en-US" i="1" smtClean="0">
                <a:sym typeface="Symbol" pitchFamily="18" charset="2"/>
              </a:rPr>
              <a:t></a:t>
            </a:r>
            <a:r>
              <a:rPr lang="en-US" i="1" smtClean="0"/>
              <a:t> C ≡ C, the double bond is not twice as strong as the single bond and the triple bond is not three times stronger (or shorter) than the single bond.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Valence Shell Electron Pair Repulsion (VSEPR) Theory</a:t>
            </a:r>
            <a:endParaRPr lang="en-US" smtClean="0"/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530725"/>
          </a:xfrm>
        </p:spPr>
        <p:txBody>
          <a:bodyPr/>
          <a:lstStyle/>
          <a:p>
            <a:r>
              <a:rPr lang="en-US" smtClean="0"/>
              <a:t>As the name implies, electron pairs in the outer energy level or valence shell of atoms repel each other and therefore position themselves as far apart as possible.  </a:t>
            </a:r>
          </a:p>
          <a:p>
            <a:pPr lvl="1"/>
            <a:r>
              <a:rPr lang="en-US" sz="2800" smtClean="0"/>
              <a:t>This allows us to predict molecular </a:t>
            </a:r>
            <a:r>
              <a:rPr lang="en-US" sz="2800" b="1" smtClean="0">
                <a:solidFill>
                  <a:schemeClr val="bg2"/>
                </a:solidFill>
              </a:rPr>
              <a:t>SHAPES.</a:t>
            </a:r>
          </a:p>
          <a:p>
            <a:endParaRPr lang="en-US" smtClean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3D3D2A-08BE-4F46-A792-BF2D0D415ACF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7" name="Picture 2" descr="http://web.fccj.org/~ethall/2045/shap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875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Valence Shell Electron Pair Repulsion (VSEPR) Theory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The following points will help you apply the VSEPR Theory to predict molecular shapes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/>
          </a:p>
          <a:p>
            <a:pPr>
              <a:defRPr/>
            </a:pPr>
            <a:r>
              <a:rPr lang="en-US" sz="2000" dirty="0"/>
              <a:t>Repulsion applies to both bonding and non-bonding pairs of electrons.</a:t>
            </a:r>
          </a:p>
          <a:p>
            <a:pPr>
              <a:defRPr/>
            </a:pPr>
            <a:r>
              <a:rPr lang="en-US" sz="2000" dirty="0"/>
              <a:t>Double and triple bonded electron pairs are orientated together and so behave in terms of repulsion as a single unit known as a negative charge center (or electron region).</a:t>
            </a:r>
          </a:p>
          <a:p>
            <a:pPr>
              <a:defRPr/>
            </a:pPr>
            <a:r>
              <a:rPr lang="en-US" sz="2000" dirty="0"/>
              <a:t>The total number of charge centers around the central atom determines the geometrical arrangement of the electrons.</a:t>
            </a:r>
          </a:p>
          <a:p>
            <a:pPr>
              <a:defRPr/>
            </a:pPr>
            <a:r>
              <a:rPr lang="en-US" sz="2000" dirty="0"/>
              <a:t>Non-bonding pairs of electrons (lone pairs) have a higher concentration of charge than a bonding pair because they are not shared between two atoms and so they cause more repulsion than bonding pairs. 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685B14B-5251-4C23-A0E2-4BE9FA270AA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Valence Shell Electron Pair Repulsion (VSEPR) Theory</a:t>
            </a:r>
            <a:endParaRPr lang="en-US" smtClean="0"/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mtClean="0"/>
              <a:t>The repulsion increases in the following order: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17AA26-9C25-4F51-BB1A-EAA297DAFAD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Rounded Rectangle 2"/>
          <p:cNvSpPr>
            <a:spLocks noChangeArrowheads="1"/>
          </p:cNvSpPr>
          <p:nvPr/>
        </p:nvSpPr>
        <p:spPr bwMode="auto">
          <a:xfrm>
            <a:off x="457200" y="3505200"/>
            <a:ext cx="2438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200"/>
              <a:t>bonding pair – bonding pair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895600" y="36210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600"/>
              <a:t>&lt;</a:t>
            </a:r>
          </a:p>
        </p:txBody>
      </p:sp>
      <p:sp>
        <p:nvSpPr>
          <p:cNvPr id="15367" name="Rounded Rectangle 6"/>
          <p:cNvSpPr>
            <a:spLocks noChangeArrowheads="1"/>
          </p:cNvSpPr>
          <p:nvPr/>
        </p:nvSpPr>
        <p:spPr bwMode="auto">
          <a:xfrm>
            <a:off x="3429000" y="3505200"/>
            <a:ext cx="2438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200"/>
              <a:t>lone pair – bonding pair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867400" y="36210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600"/>
              <a:t>&lt;</a:t>
            </a:r>
          </a:p>
        </p:txBody>
      </p:sp>
      <p:sp>
        <p:nvSpPr>
          <p:cNvPr id="15369" name="Rounded Rectangle 8"/>
          <p:cNvSpPr>
            <a:spLocks noChangeArrowheads="1"/>
          </p:cNvSpPr>
          <p:nvPr/>
        </p:nvSpPr>
        <p:spPr bwMode="auto">
          <a:xfrm>
            <a:off x="6415088" y="3524250"/>
            <a:ext cx="2438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200"/>
              <a:t>lone pair – lone pair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685800" y="4724400"/>
            <a:ext cx="7848600" cy="1219200"/>
          </a:xfrm>
          <a:prstGeom prst="rightArrow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  <a:lumMod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800" dirty="0"/>
              <a:t>Increasing repulsion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Valence Shell Electron Pair Repulsion (VSEPR) Theory</a:t>
            </a:r>
            <a:endParaRPr lang="en-US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04E33A-DE06-4CDE-989B-3E00DF34EDAC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8" name="Picture 2" descr="http://www.mikeblaber.org/oldwine/chm1045/notes/Geometry/VSEPR/IMG00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0675"/>
            <a:ext cx="33575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3A9EB4-A7E2-4C85-B8FA-FFF7C3F688D6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838200" y="1905000"/>
            <a:ext cx="7467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 i="1">
                <a:solidFill>
                  <a:srgbClr val="002060"/>
                </a:solidFill>
              </a:rPr>
              <a:t>Shapes are named based on the </a:t>
            </a:r>
            <a:r>
              <a:rPr lang="en-US" sz="3200" b="1" i="1">
                <a:solidFill>
                  <a:srgbClr val="002060"/>
                </a:solidFill>
              </a:rPr>
              <a:t>geometry of atoms</a:t>
            </a:r>
            <a:r>
              <a:rPr lang="en-US" sz="3200" i="1">
                <a:solidFill>
                  <a:srgbClr val="002060"/>
                </a:solidFill>
              </a:rPr>
              <a:t>, which is affected by the arrangement of all valence electrons (including bonding and non-bonding pairs, or lone pairs)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599A35F-B7C1-4080-BF21-AD7ED041522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Linear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  <a:p>
            <a:r>
              <a:rPr lang="en-US" sz="2400">
                <a:solidFill>
                  <a:srgbClr val="002060"/>
                </a:solidFill>
              </a:rPr>
              <a:t>bond angle = 180°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18437" name="TextBox 40"/>
          <p:cNvSpPr txBox="1">
            <a:spLocks noChangeArrowheads="1"/>
          </p:cNvSpPr>
          <p:nvPr/>
        </p:nvSpPr>
        <p:spPr bwMode="auto">
          <a:xfrm>
            <a:off x="3086100" y="48768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linear</a:t>
            </a:r>
          </a:p>
        </p:txBody>
      </p:sp>
      <p:pic>
        <p:nvPicPr>
          <p:cNvPr id="18438" name="Picture 16" descr="linear electron ge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02013"/>
            <a:ext cx="31194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linear molecular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801938"/>
            <a:ext cx="4238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rc 53"/>
          <p:cNvSpPr/>
          <p:nvPr/>
        </p:nvSpPr>
        <p:spPr bwMode="auto">
          <a:xfrm rot="18692719">
            <a:off x="5741194" y="2842419"/>
            <a:ext cx="1633538" cy="1619250"/>
          </a:xfrm>
          <a:prstGeom prst="arc">
            <a:avLst>
              <a:gd name="adj1" fmla="val 14500923"/>
              <a:gd name="adj2" fmla="val 184968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41" name="TextBox 54"/>
          <p:cNvSpPr txBox="1">
            <a:spLocks noChangeArrowheads="1"/>
          </p:cNvSpPr>
          <p:nvPr/>
        </p:nvSpPr>
        <p:spPr bwMode="auto">
          <a:xfrm rot="5448">
            <a:off x="6229350" y="2449513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180°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B1D37C-8D57-4E3F-ABDE-910B7A007754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Triangular planar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  <a:p>
            <a:r>
              <a:rPr lang="en-US" sz="2400">
                <a:solidFill>
                  <a:srgbClr val="002060"/>
                </a:solidFill>
              </a:rPr>
              <a:t>bond angle = 120°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19461" name="TextBox 40"/>
          <p:cNvSpPr txBox="1">
            <a:spLocks noChangeArrowheads="1"/>
          </p:cNvSpPr>
          <p:nvPr/>
        </p:nvSpPr>
        <p:spPr bwMode="auto">
          <a:xfrm>
            <a:off x="1143000" y="54864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triangular planar</a:t>
            </a:r>
          </a:p>
        </p:txBody>
      </p:sp>
      <p:pic>
        <p:nvPicPr>
          <p:cNvPr id="19462" name="Picture 2" descr="trigonal planar electron ge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1752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trigonal planar molecular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362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bent molecular ge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581400"/>
            <a:ext cx="2066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5715000" y="55118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V-shaped</a:t>
            </a:r>
          </a:p>
        </p:txBody>
      </p:sp>
      <p:pic>
        <p:nvPicPr>
          <p:cNvPr id="19466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068638"/>
            <a:ext cx="368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c 12"/>
          <p:cNvSpPr/>
          <p:nvPr/>
        </p:nvSpPr>
        <p:spPr bwMode="auto">
          <a:xfrm rot="9250597">
            <a:off x="1751013" y="4256088"/>
            <a:ext cx="852487" cy="889000"/>
          </a:xfrm>
          <a:prstGeom prst="arc">
            <a:avLst>
              <a:gd name="adj1" fmla="val 16200000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1123950" y="495935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120°</a:t>
            </a:r>
          </a:p>
        </p:txBody>
      </p:sp>
      <p:sp>
        <p:nvSpPr>
          <p:cNvPr id="15" name="Arc 14"/>
          <p:cNvSpPr/>
          <p:nvPr/>
        </p:nvSpPr>
        <p:spPr bwMode="auto">
          <a:xfrm rot="9250597">
            <a:off x="6388100" y="3951288"/>
            <a:ext cx="852488" cy="889000"/>
          </a:xfrm>
          <a:prstGeom prst="arc">
            <a:avLst>
              <a:gd name="adj1" fmla="val 16200000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5638800" y="465455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&lt;120°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E182663-B4C8-4204-8E51-F013F401EAA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Tetrahedral </a:t>
            </a:r>
            <a:r>
              <a:rPr lang="en-US" sz="2400">
                <a:solidFill>
                  <a:srgbClr val="666600"/>
                </a:solidFill>
              </a:rPr>
              <a:t>arrangement of electrons:</a:t>
            </a:r>
          </a:p>
          <a:p>
            <a:r>
              <a:rPr lang="en-US" sz="2400">
                <a:solidFill>
                  <a:srgbClr val="002060"/>
                </a:solidFill>
              </a:rPr>
              <a:t>bond angle = 109.5°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20485" name="TextBox 40"/>
          <p:cNvSpPr txBox="1">
            <a:spLocks noChangeArrowheads="1"/>
          </p:cNvSpPr>
          <p:nvPr/>
        </p:nvSpPr>
        <p:spPr bwMode="auto">
          <a:xfrm>
            <a:off x="609600" y="58674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</a:rPr>
              <a:t>tetrahedral</a:t>
            </a:r>
          </a:p>
        </p:txBody>
      </p:sp>
      <p:pic>
        <p:nvPicPr>
          <p:cNvPr id="20486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659313"/>
            <a:ext cx="3667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c 12"/>
          <p:cNvSpPr/>
          <p:nvPr/>
        </p:nvSpPr>
        <p:spPr bwMode="auto">
          <a:xfrm rot="9250597">
            <a:off x="1420813" y="4711700"/>
            <a:ext cx="852487" cy="889000"/>
          </a:xfrm>
          <a:prstGeom prst="arc">
            <a:avLst>
              <a:gd name="adj1" fmla="val 16200000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762000" y="55070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109.5°</a:t>
            </a:r>
          </a:p>
        </p:txBody>
      </p:sp>
      <p:pic>
        <p:nvPicPr>
          <p:cNvPr id="20489" name="Picture 2" descr="tetrahedr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43088"/>
            <a:ext cx="1323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 descr="tetrahedral molecular ge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10000"/>
            <a:ext cx="19478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 descr="trigonal pyramidal molecular geo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389438"/>
            <a:ext cx="18653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8" descr="bent molecular geome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470400"/>
            <a:ext cx="16700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868738"/>
            <a:ext cx="36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889375"/>
            <a:ext cx="3667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c 20"/>
          <p:cNvSpPr/>
          <p:nvPr/>
        </p:nvSpPr>
        <p:spPr bwMode="auto">
          <a:xfrm rot="9250597">
            <a:off x="4054475" y="4779963"/>
            <a:ext cx="731838" cy="792162"/>
          </a:xfrm>
          <a:prstGeom prst="arc">
            <a:avLst>
              <a:gd name="adj1" fmla="val 14161342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6" name="TextBox 21"/>
          <p:cNvSpPr txBox="1">
            <a:spLocks noChangeArrowheads="1"/>
          </p:cNvSpPr>
          <p:nvPr/>
        </p:nvSpPr>
        <p:spPr bwMode="auto">
          <a:xfrm>
            <a:off x="3333750" y="54864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&lt;109.5°</a:t>
            </a:r>
          </a:p>
        </p:txBody>
      </p:sp>
      <p:sp>
        <p:nvSpPr>
          <p:cNvPr id="23" name="Arc 22"/>
          <p:cNvSpPr/>
          <p:nvPr/>
        </p:nvSpPr>
        <p:spPr bwMode="auto">
          <a:xfrm rot="9250597">
            <a:off x="6826250" y="4851400"/>
            <a:ext cx="769938" cy="760413"/>
          </a:xfrm>
          <a:prstGeom prst="arc">
            <a:avLst>
              <a:gd name="adj1" fmla="val 13967013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8" name="TextBox 23"/>
          <p:cNvSpPr txBox="1">
            <a:spLocks noChangeArrowheads="1"/>
          </p:cNvSpPr>
          <p:nvPr/>
        </p:nvSpPr>
        <p:spPr bwMode="auto">
          <a:xfrm>
            <a:off x="6008688" y="55451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&lt;109.5°</a:t>
            </a:r>
          </a:p>
        </p:txBody>
      </p:sp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3352800" y="58769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</a:rPr>
              <a:t>pyramidal</a:t>
            </a:r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6096000" y="58674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</a:rPr>
              <a:t>V-shaped</a:t>
            </a:r>
          </a:p>
        </p:txBody>
      </p:sp>
      <p:pic>
        <p:nvPicPr>
          <p:cNvPr id="20501" name="Picture 2" descr="http://www.asiact.org/archive/numerology/img/seq_tet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71463"/>
            <a:ext cx="12144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  <a:p>
            <a:r>
              <a:rPr lang="en-US" sz="2400">
                <a:solidFill>
                  <a:srgbClr val="002060"/>
                </a:solidFill>
              </a:rPr>
              <a:t>bond angles = 90°, 120°</a:t>
            </a:r>
          </a:p>
        </p:txBody>
      </p:sp>
      <p:sp>
        <p:nvSpPr>
          <p:cNvPr id="21508" name="TextBox 40"/>
          <p:cNvSpPr txBox="1">
            <a:spLocks noChangeArrowheads="1"/>
          </p:cNvSpPr>
          <p:nvPr/>
        </p:nvSpPr>
        <p:spPr bwMode="auto">
          <a:xfrm>
            <a:off x="3276600" y="46482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triangular bipyramidal</a:t>
            </a:r>
          </a:p>
        </p:txBody>
      </p:sp>
      <p:pic>
        <p:nvPicPr>
          <p:cNvPr id="21509" name="Picture 2" descr="trigonal bipyramidal molecular ge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886200"/>
            <a:ext cx="2019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trigonal bipyramid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600200"/>
            <a:ext cx="1752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1" name="Straight Connector 15"/>
          <p:cNvCxnSpPr>
            <a:cxnSpLocks noChangeShapeType="1"/>
          </p:cNvCxnSpPr>
          <p:nvPr/>
        </p:nvCxnSpPr>
        <p:spPr bwMode="auto">
          <a:xfrm>
            <a:off x="7142163" y="2473325"/>
            <a:ext cx="230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2" name="Straight Connector 16"/>
          <p:cNvCxnSpPr>
            <a:cxnSpLocks noChangeShapeType="1"/>
          </p:cNvCxnSpPr>
          <p:nvPr/>
        </p:nvCxnSpPr>
        <p:spPr bwMode="auto">
          <a:xfrm>
            <a:off x="7372350" y="2473325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rc 20"/>
          <p:cNvSpPr/>
          <p:nvPr/>
        </p:nvSpPr>
        <p:spPr bwMode="auto">
          <a:xfrm rot="6571511">
            <a:off x="6688931" y="2240757"/>
            <a:ext cx="852487" cy="889000"/>
          </a:xfrm>
          <a:prstGeom prst="arc">
            <a:avLst>
              <a:gd name="adj1" fmla="val 16200000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7219950" y="301942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120°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38113"/>
            <a:ext cx="126523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600" b="1" dirty="0" smtClean="0">
                <a:solidFill>
                  <a:schemeClr val="accent6">
                    <a:lumMod val="50000"/>
                  </a:schemeClr>
                </a:solidFill>
              </a:rPr>
              <a:t>PART 2: </a:t>
            </a:r>
            <a:br>
              <a:rPr lang="en-US" sz="4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600" b="1" dirty="0" smtClean="0">
                <a:solidFill>
                  <a:schemeClr val="accent6">
                    <a:lumMod val="50000"/>
                  </a:schemeClr>
                </a:solidFill>
              </a:rPr>
              <a:t>Shapes &amp; Polarity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581400"/>
            <a:ext cx="8201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563" y="6202363"/>
            <a:ext cx="2133600" cy="5032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F43904-5FD1-4781-9772-EF569110CC7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</p:txBody>
      </p:sp>
      <p:sp>
        <p:nvSpPr>
          <p:cNvPr id="22533" name="TextBox 40"/>
          <p:cNvSpPr txBox="1">
            <a:spLocks noChangeArrowheads="1"/>
          </p:cNvSpPr>
          <p:nvPr/>
        </p:nvSpPr>
        <p:spPr bwMode="auto">
          <a:xfrm>
            <a:off x="3505200" y="4587875"/>
            <a:ext cx="342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see saw</a:t>
            </a:r>
          </a:p>
        </p:txBody>
      </p:sp>
      <p:pic>
        <p:nvPicPr>
          <p:cNvPr id="22534" name="Picture 6" descr="http://www.askthetachemistryhelp.com/image-files/see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846513"/>
            <a:ext cx="13716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trigonal bipyramid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600200"/>
            <a:ext cx="1752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902200"/>
            <a:ext cx="3667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38113"/>
            <a:ext cx="126523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563" y="6202363"/>
            <a:ext cx="2133600" cy="5032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73DC4F3-DAD1-47D0-92BE-1F1CDDE6DB09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</p:txBody>
      </p:sp>
      <p:sp>
        <p:nvSpPr>
          <p:cNvPr id="23557" name="TextBox 40"/>
          <p:cNvSpPr txBox="1">
            <a:spLocks noChangeArrowheads="1"/>
          </p:cNvSpPr>
          <p:nvPr/>
        </p:nvSpPr>
        <p:spPr bwMode="auto">
          <a:xfrm>
            <a:off x="4191000" y="4713288"/>
            <a:ext cx="342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en-US" sz="3200">
              <a:solidFill>
                <a:srgbClr val="000000"/>
              </a:solidFill>
            </a:endParaRPr>
          </a:p>
          <a:p>
            <a:pPr algn="ctr"/>
            <a:r>
              <a:rPr lang="en-US" sz="3200">
                <a:solidFill>
                  <a:srgbClr val="002060"/>
                </a:solidFill>
              </a:rPr>
              <a:t>See it </a:t>
            </a:r>
            <a:r>
              <a:rPr lang="en-US" sz="3200" i="1">
                <a:solidFill>
                  <a:srgbClr val="002060"/>
                </a:solidFill>
              </a:rPr>
              <a:t>now?</a:t>
            </a:r>
          </a:p>
        </p:txBody>
      </p:sp>
      <p:pic>
        <p:nvPicPr>
          <p:cNvPr id="23558" name="Picture 6" descr="http://www.askthetachemistryhelp.com/image-files/see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9232">
            <a:off x="1481138" y="3921125"/>
            <a:ext cx="1371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311">
            <a:off x="2032000" y="4125913"/>
            <a:ext cx="36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http://www.clipartheaven.com/clipart/kids_stuff/images_(g_-_z)/see_sa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217738"/>
            <a:ext cx="287655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http://www.effinghamschools.com/106720927143820577/lib/106720927143820577/animated_see_sa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533400"/>
            <a:ext cx="1220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" descr="http://www.eb23-cmdt-conceicao-silva.rcts.pt/sev/lp/ki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38575"/>
            <a:ext cx="1143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 descr="http://www.eb23-cmdt-conceicao-silva.rcts.pt/sev/lp/ki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43375"/>
            <a:ext cx="1143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439865-A5E2-4BC2-9E2D-A8D5B0B5F0FC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</p:txBody>
      </p:sp>
      <p:sp>
        <p:nvSpPr>
          <p:cNvPr id="24581" name="TextBox 40"/>
          <p:cNvSpPr txBox="1">
            <a:spLocks noChangeArrowheads="1"/>
          </p:cNvSpPr>
          <p:nvPr/>
        </p:nvSpPr>
        <p:spPr bwMode="auto">
          <a:xfrm>
            <a:off x="2917825" y="4510088"/>
            <a:ext cx="3638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T-shaped</a:t>
            </a:r>
          </a:p>
        </p:txBody>
      </p:sp>
      <p:pic>
        <p:nvPicPr>
          <p:cNvPr id="24582" name="Picture 2" descr="http://www.askthetachemistryhelp.com/image-files/tshap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903663"/>
            <a:ext cx="148748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trigonal bipyramid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600200"/>
            <a:ext cx="1752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35488"/>
            <a:ext cx="36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821238"/>
            <a:ext cx="3667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38113"/>
            <a:ext cx="126523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6E480EB-47B3-4ED9-A8A1-4EDF52A2E98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</p:txBody>
      </p:sp>
      <p:sp>
        <p:nvSpPr>
          <p:cNvPr id="25605" name="TextBox 40"/>
          <p:cNvSpPr txBox="1">
            <a:spLocks noChangeArrowheads="1"/>
          </p:cNvSpPr>
          <p:nvPr/>
        </p:nvSpPr>
        <p:spPr bwMode="auto">
          <a:xfrm>
            <a:off x="2982913" y="5257800"/>
            <a:ext cx="363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</a:rPr>
              <a:t>See it </a:t>
            </a:r>
            <a:r>
              <a:rPr lang="en-US" sz="3200" i="1">
                <a:solidFill>
                  <a:srgbClr val="002060"/>
                </a:solidFill>
              </a:rPr>
              <a:t>now?</a:t>
            </a:r>
          </a:p>
        </p:txBody>
      </p:sp>
      <p:pic>
        <p:nvPicPr>
          <p:cNvPr id="25606" name="Picture 2" descr="http://comcastchd.vo.llnwd.net/o15/resized/7dc7cebc-eb30-484e-8a08-9c2a00be0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8063"/>
            <a:ext cx="3201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http://shop1.actinicexpress.co.uk/shops/Mumsandlittleones/images/catalog/T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525"/>
            <a:ext cx="990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http://chemlab.truman.edu/CHEM131Labs/MM1Files/TShap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9963"/>
            <a:ext cx="20716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1C1B14-E118-4417-AC18-6E51BFCFD2E7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Bipyramidal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</p:txBody>
      </p:sp>
      <p:sp>
        <p:nvSpPr>
          <p:cNvPr id="26629" name="TextBox 40"/>
          <p:cNvSpPr txBox="1">
            <a:spLocks noChangeArrowheads="1"/>
          </p:cNvSpPr>
          <p:nvPr/>
        </p:nvSpPr>
        <p:spPr bwMode="auto">
          <a:xfrm>
            <a:off x="3429000" y="4602163"/>
            <a:ext cx="4038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linear</a:t>
            </a:r>
          </a:p>
        </p:txBody>
      </p:sp>
      <p:pic>
        <p:nvPicPr>
          <p:cNvPr id="26630" name="Picture 4" descr="trigonal bipyramidal electron ge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600200"/>
            <a:ext cx="1752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linear molecular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00488"/>
            <a:ext cx="6699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3667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4973638"/>
            <a:ext cx="504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619625"/>
            <a:ext cx="38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38113"/>
            <a:ext cx="126523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0814FEF-8A5D-4CD6-807F-DC3061736CBD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Octahedral</a:t>
            </a:r>
            <a:r>
              <a:rPr lang="en-US" sz="2400">
                <a:solidFill>
                  <a:srgbClr val="666600"/>
                </a:solidFill>
              </a:rPr>
              <a:t> arrangement of electrons:</a:t>
            </a:r>
          </a:p>
          <a:p>
            <a:r>
              <a:rPr lang="en-US" sz="2400">
                <a:solidFill>
                  <a:srgbClr val="002060"/>
                </a:solidFill>
              </a:rPr>
              <a:t>all angles = 90°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27653" name="TextBox 40"/>
          <p:cNvSpPr txBox="1">
            <a:spLocks noChangeArrowheads="1"/>
          </p:cNvSpPr>
          <p:nvPr/>
        </p:nvSpPr>
        <p:spPr bwMode="auto">
          <a:xfrm>
            <a:off x="4267200" y="48768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octahedral</a:t>
            </a:r>
          </a:p>
        </p:txBody>
      </p:sp>
      <p:pic>
        <p:nvPicPr>
          <p:cNvPr id="27654" name="Picture 8" descr="http://www.askthetachemistryhelp.com/image-files/octahedral3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578225"/>
            <a:ext cx="25876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octahedr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2013"/>
            <a:ext cx="20669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6" name="Straight Connector 41"/>
          <p:cNvCxnSpPr>
            <a:cxnSpLocks noChangeShapeType="1"/>
          </p:cNvCxnSpPr>
          <p:nvPr/>
        </p:nvCxnSpPr>
        <p:spPr bwMode="auto">
          <a:xfrm>
            <a:off x="4038600" y="2719388"/>
            <a:ext cx="2301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7" name="Straight Connector 42"/>
          <p:cNvCxnSpPr>
            <a:cxnSpLocks noChangeShapeType="1"/>
          </p:cNvCxnSpPr>
          <p:nvPr/>
        </p:nvCxnSpPr>
        <p:spPr bwMode="auto">
          <a:xfrm>
            <a:off x="4038600" y="27432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Straight Connector 43"/>
          <p:cNvCxnSpPr>
            <a:cxnSpLocks noChangeShapeType="1"/>
          </p:cNvCxnSpPr>
          <p:nvPr/>
        </p:nvCxnSpPr>
        <p:spPr bwMode="auto">
          <a:xfrm>
            <a:off x="4154488" y="3162300"/>
            <a:ext cx="265112" cy="104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9" name="Straight Connector 44"/>
          <p:cNvCxnSpPr>
            <a:cxnSpLocks noChangeShapeType="1"/>
          </p:cNvCxnSpPr>
          <p:nvPr/>
        </p:nvCxnSpPr>
        <p:spPr bwMode="auto">
          <a:xfrm flipH="1">
            <a:off x="4419600" y="3089275"/>
            <a:ext cx="152400" cy="187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60" name="Picture 2" descr="http://kunsthandelinezstodel.files.wordpress.com/2010/05/octahedron-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52400"/>
            <a:ext cx="11715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8170D25-D790-4B41-93AC-9F8BD69EB05D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Octahedral </a:t>
            </a:r>
            <a:r>
              <a:rPr lang="en-US" sz="2400">
                <a:solidFill>
                  <a:srgbClr val="666600"/>
                </a:solidFill>
              </a:rPr>
              <a:t>arrangement of electrons: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28677" name="TextBox 40"/>
          <p:cNvSpPr txBox="1">
            <a:spLocks noChangeArrowheads="1"/>
          </p:cNvSpPr>
          <p:nvPr/>
        </p:nvSpPr>
        <p:spPr bwMode="auto">
          <a:xfrm>
            <a:off x="4114800" y="44450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square pyramidal</a:t>
            </a:r>
          </a:p>
        </p:txBody>
      </p:sp>
      <p:pic>
        <p:nvPicPr>
          <p:cNvPr id="28678" name="Picture 12" descr="http://www.askthetachemistryhelp.com/image-files/squarepyramid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4088"/>
            <a:ext cx="25130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4" descr="octahedral electron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5813"/>
            <a:ext cx="20669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5680075"/>
            <a:ext cx="36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" descr="http://kunsthandelinezstodel.files.wordpress.com/2010/05/octahedron-1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52400"/>
            <a:ext cx="11715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SHAPES:</a:t>
            </a:r>
            <a:endParaRPr lang="en-US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208CBE-93D8-4938-951C-9254FF49CFFC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>
                <a:solidFill>
                  <a:srgbClr val="666600"/>
                </a:solidFill>
              </a:rPr>
              <a:t>Octahedral </a:t>
            </a:r>
            <a:r>
              <a:rPr lang="en-US" sz="2400">
                <a:solidFill>
                  <a:srgbClr val="666600"/>
                </a:solidFill>
              </a:rPr>
              <a:t>arrangement of electrons:</a:t>
            </a:r>
          </a:p>
          <a:p>
            <a:endParaRPr lang="en-US" sz="2400">
              <a:solidFill>
                <a:srgbClr val="666600"/>
              </a:solidFill>
            </a:endParaRPr>
          </a:p>
        </p:txBody>
      </p:sp>
      <p:sp>
        <p:nvSpPr>
          <p:cNvPr id="29701" name="TextBox 40"/>
          <p:cNvSpPr txBox="1">
            <a:spLocks noChangeArrowheads="1"/>
          </p:cNvSpPr>
          <p:nvPr/>
        </p:nvSpPr>
        <p:spPr bwMode="auto">
          <a:xfrm>
            <a:off x="4114800" y="44450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square planar</a:t>
            </a:r>
          </a:p>
        </p:txBody>
      </p:sp>
      <p:pic>
        <p:nvPicPr>
          <p:cNvPr id="29702" name="Picture 14" descr="octahedral electron ge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5813"/>
            <a:ext cx="20669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5680075"/>
            <a:ext cx="36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 descr="square planar electron ge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343400"/>
            <a:ext cx="25447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http://whatscookingmexico.com/wp-content/uploads/2007/09/p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3667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http://kunsthandelinezstodel.files.wordpress.com/2010/05/octahedron-1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52400"/>
            <a:ext cx="11715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C19951-B5EF-44D5-9F45-88C66E82890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723" name="Picture 2" descr="vseprg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613"/>
            <a:ext cx="84582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BF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B336381-AAEB-4278-B443-6C388FDEC44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chemeClr val="bg2"/>
                </a:solidFill>
              </a:rPr>
              <a:t>24 </a:t>
            </a:r>
            <a:br>
              <a:rPr lang="en-US" sz="2800">
                <a:solidFill>
                  <a:schemeClr val="bg2"/>
                </a:solidFill>
              </a:rPr>
            </a:br>
            <a:r>
              <a:rPr lang="en-US" sz="2800">
                <a:solidFill>
                  <a:schemeClr val="bg2"/>
                </a:solidFill>
              </a:rPr>
              <a:t>electrons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9624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/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44878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/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44958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/>
              <a:t>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28876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/>
              <a:t>F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962400" y="3657600"/>
            <a:ext cx="0" cy="3810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3429000" y="4572000"/>
            <a:ext cx="304800" cy="174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4191000" y="4568825"/>
            <a:ext cx="304800" cy="1778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848100" y="28225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076700" y="28225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6101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8387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10100" y="51847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838700" y="51847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0099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385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971800" y="5181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200400" y="5181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581400" y="33559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581400" y="31273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67200" y="3352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267200" y="3124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857500" y="4876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857500" y="4648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991100" y="4876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991100" y="4648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>
            <a:off x="3719513" y="3732213"/>
            <a:ext cx="990600" cy="106521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95800" y="359251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120°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9300" y="3327400"/>
            <a:ext cx="27051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4"/>
                </a:solidFill>
              </a:rPr>
              <a:t>planar triangular</a:t>
            </a:r>
          </a:p>
        </p:txBody>
      </p:sp>
      <p:sp>
        <p:nvSpPr>
          <p:cNvPr id="52224" name="Isosceles Triangle 52223"/>
          <p:cNvSpPr>
            <a:spLocks noChangeArrowheads="1"/>
          </p:cNvSpPr>
          <p:nvPr/>
        </p:nvSpPr>
        <p:spPr bwMode="auto">
          <a:xfrm>
            <a:off x="2305050" y="2438400"/>
            <a:ext cx="3314700" cy="2894013"/>
          </a:xfrm>
          <a:prstGeom prst="triangle">
            <a:avLst>
              <a:gd name="adj" fmla="val 50000"/>
            </a:avLst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  <p:bldP spid="41" grpId="0"/>
      <p:bldP spid="522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055F671-A1EC-467A-8612-2BCCDBB7FB6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Bonds</a:t>
            </a: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21336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60198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3505200" y="4038600"/>
            <a:ext cx="2133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057400" y="38100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019800" y="37338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962400" y="39624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/>
              <a:t>- -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381000" y="1905000"/>
            <a:ext cx="7772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Consider two hydrogen atoms.  The electrons are shared by both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211609E-0195-4AF7-B738-39627E5FE298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666600"/>
                </a:solidFill>
              </a:rPr>
              <a:t>18 </a:t>
            </a:r>
            <a:br>
              <a:rPr lang="en-US" sz="2800">
                <a:solidFill>
                  <a:srgbClr val="666600"/>
                </a:solidFill>
              </a:rPr>
            </a:br>
            <a:r>
              <a:rPr lang="en-US" sz="2800">
                <a:solidFill>
                  <a:srgbClr val="666600"/>
                </a:solidFill>
              </a:rPr>
              <a:t>electrons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9624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44878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44958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3429000" y="4449763"/>
            <a:ext cx="304800" cy="1762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848100" y="3657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076700" y="3657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6863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9149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64075" y="5172075"/>
            <a:ext cx="114300" cy="147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892675" y="5172075"/>
            <a:ext cx="114300" cy="147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971800" y="5181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200400" y="5181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819400" y="4876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819400" y="4648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067300" y="49561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067300" y="47275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 rot="8188294">
            <a:off x="3471863" y="4233863"/>
            <a:ext cx="990600" cy="1063625"/>
          </a:xfrm>
          <a:prstGeom prst="arc">
            <a:avLst>
              <a:gd name="adj1" fmla="val 14860891"/>
              <a:gd name="adj2" fmla="val 12700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5200" y="531971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&lt;120°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53100" y="3276600"/>
            <a:ext cx="24003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bent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or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angular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6"/>
                </a:solidFill>
              </a:rPr>
              <a:t>or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v-shaped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 flipV="1">
            <a:off x="4267200" y="4545013"/>
            <a:ext cx="304800" cy="1793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ardrop 4"/>
          <p:cNvSpPr/>
          <p:nvPr/>
        </p:nvSpPr>
        <p:spPr bwMode="auto">
          <a:xfrm rot="8169166">
            <a:off x="3365500" y="2501900"/>
            <a:ext cx="1368425" cy="1382713"/>
          </a:xfrm>
          <a:prstGeom prst="teardrop">
            <a:avLst>
              <a:gd name="adj" fmla="val 140002"/>
            </a:avLst>
          </a:prstGeom>
          <a:solidFill>
            <a:schemeClr val="accent1"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H="1">
            <a:off x="3505200" y="4572000"/>
            <a:ext cx="304800" cy="174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1828800"/>
            <a:ext cx="2609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Lone pair – more repulsion / takes up more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1" grpId="0"/>
      <p:bldP spid="41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F72D08-79AB-4CAB-B2FB-3F0BEBC77123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695325" y="2701925"/>
            <a:ext cx="2400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800">
                <a:solidFill>
                  <a:srgbClr val="666600"/>
                </a:solidFill>
              </a:rPr>
              <a:t>Also acceptable…</a:t>
            </a:r>
          </a:p>
        </p:txBody>
      </p:sp>
      <p:sp>
        <p:nvSpPr>
          <p:cNvPr id="33798" name="TextBox 40"/>
          <p:cNvSpPr txBox="1">
            <a:spLocks noChangeArrowheads="1"/>
          </p:cNvSpPr>
          <p:nvPr/>
        </p:nvSpPr>
        <p:spPr bwMode="auto">
          <a:xfrm>
            <a:off x="685800" y="579913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More on why this is a possible structure when we get to “formal charge” (later this unit)</a:t>
            </a:r>
          </a:p>
        </p:txBody>
      </p:sp>
      <p:pic>
        <p:nvPicPr>
          <p:cNvPr id="33799" name="Picture 2" descr="http://upload.wikimedia.org/wikipedia/commons/2/21/Sulfur-dioxide-ve-B-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572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E02ED2C-DBC0-4436-BFAA-FA794A1592F8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666600"/>
                </a:solidFill>
              </a:rPr>
              <a:t>8 </a:t>
            </a:r>
            <a:br>
              <a:rPr lang="en-US" sz="2800">
                <a:solidFill>
                  <a:srgbClr val="666600"/>
                </a:solidFill>
              </a:rPr>
            </a:br>
            <a:r>
              <a:rPr lang="en-US" sz="2800">
                <a:solidFill>
                  <a:srgbClr val="666600"/>
                </a:solidFill>
              </a:rPr>
              <a:t>electrons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9624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44878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44958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3429000" y="4572000"/>
            <a:ext cx="304800" cy="174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4191000" y="4568825"/>
            <a:ext cx="304800" cy="1778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657600" y="41179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810000" y="39624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305300" y="41179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181475" y="395922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 rot="8098432">
            <a:off x="3502819" y="4074319"/>
            <a:ext cx="990600" cy="1065212"/>
          </a:xfrm>
          <a:prstGeom prst="arc">
            <a:avLst>
              <a:gd name="adj1" fmla="val 15332682"/>
              <a:gd name="adj2" fmla="val 10022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43300" y="519271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104.5°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29300" y="3835400"/>
            <a:ext cx="255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v-shaped</a:t>
            </a:r>
          </a:p>
        </p:txBody>
      </p:sp>
      <p:sp>
        <p:nvSpPr>
          <p:cNvPr id="5" name="Teardrop 4"/>
          <p:cNvSpPr/>
          <p:nvPr/>
        </p:nvSpPr>
        <p:spPr bwMode="auto">
          <a:xfrm rot="4608332">
            <a:off x="2947988" y="3400425"/>
            <a:ext cx="1054100" cy="911225"/>
          </a:xfrm>
          <a:prstGeom prst="teardrop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ardrop 38"/>
          <p:cNvSpPr/>
          <p:nvPr/>
        </p:nvSpPr>
        <p:spPr bwMode="auto">
          <a:xfrm rot="10563632">
            <a:off x="4057650" y="3319463"/>
            <a:ext cx="1068388" cy="946150"/>
          </a:xfrm>
          <a:prstGeom prst="teardrop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31" grpId="0" animBg="1"/>
      <p:bldP spid="32" grpId="0" animBg="1"/>
      <p:bldP spid="33" grpId="0" animBg="1"/>
      <p:bldP spid="34" grpId="0" animBg="1"/>
      <p:bldP spid="21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813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BF</a:t>
            </a:r>
            <a:r>
              <a:rPr lang="en-US" sz="3600" baseline="-25000" dirty="0" smtClean="0"/>
              <a:t>4</a:t>
            </a:r>
            <a:r>
              <a:rPr lang="en-US" sz="3600" baseline="30000" dirty="0" smtClean="0"/>
              <a:t>-</a:t>
            </a:r>
            <a:endParaRPr lang="en-US" sz="3600" baseline="30000" dirty="0"/>
          </a:p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5A61A7-F64D-47AB-8DCD-0A3B0A1FEF7F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666600"/>
                </a:solidFill>
              </a:rPr>
              <a:t>32 </a:t>
            </a:r>
            <a:br>
              <a:rPr lang="en-US" sz="2800">
                <a:solidFill>
                  <a:srgbClr val="666600"/>
                </a:solidFill>
              </a:rPr>
            </a:br>
            <a:r>
              <a:rPr lang="en-US" sz="2800">
                <a:solidFill>
                  <a:srgbClr val="666600"/>
                </a:solidFill>
              </a:rPr>
              <a:t>electrons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8563" y="38862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44878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4416425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28876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F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033838" y="3594100"/>
            <a:ext cx="4762" cy="3683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3352800" y="4572000"/>
            <a:ext cx="381000" cy="160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924300" y="28225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152900" y="28225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8387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067300" y="4419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838700" y="51847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67300" y="51847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933700" y="43434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162300" y="43434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895600" y="51054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124200" y="51054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657600" y="33559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657600" y="3127375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343400" y="3352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343400" y="3124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781300" y="4800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781300" y="45720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219700" y="48768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219700" y="4648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3719513" y="3732213"/>
            <a:ext cx="990600" cy="106521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95800" y="359251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109.5°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10300" y="3836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tetrahedral</a:t>
            </a:r>
          </a:p>
        </p:txBody>
      </p:sp>
      <p:sp>
        <p:nvSpPr>
          <p:cNvPr id="5" name="Double Bracket 4"/>
          <p:cNvSpPr>
            <a:spLocks noChangeArrowheads="1"/>
          </p:cNvSpPr>
          <p:nvPr/>
        </p:nvSpPr>
        <p:spPr bwMode="auto">
          <a:xfrm>
            <a:off x="2362200" y="2743200"/>
            <a:ext cx="3352800" cy="3276600"/>
          </a:xfrm>
          <a:prstGeom prst="bracketPair">
            <a:avLst>
              <a:gd name="adj" fmla="val 16667"/>
            </a:avLst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57600" y="50292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113213" y="5440363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125913" y="5224463"/>
            <a:ext cx="114300" cy="1476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733800" y="57150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962400" y="57150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619500" y="54102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619500" y="5181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34050" y="2590800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2235" name="Right Triangle 52234"/>
          <p:cNvSpPr>
            <a:spLocks noChangeArrowheads="1"/>
          </p:cNvSpPr>
          <p:nvPr/>
        </p:nvSpPr>
        <p:spPr bwMode="auto">
          <a:xfrm flipH="1">
            <a:off x="3924300" y="4538663"/>
            <a:ext cx="87313" cy="566737"/>
          </a:xfrm>
          <a:prstGeom prst="rtTriangl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2252" name="Straight Connector 52251"/>
          <p:cNvCxnSpPr>
            <a:cxnSpLocks noChangeShapeType="1"/>
          </p:cNvCxnSpPr>
          <p:nvPr/>
        </p:nvCxnSpPr>
        <p:spPr bwMode="auto">
          <a:xfrm>
            <a:off x="4214813" y="4508500"/>
            <a:ext cx="509587" cy="22383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  <p:bldP spid="41" grpId="0"/>
      <p:bldP spid="5" grpId="0" animBg="1"/>
      <p:bldP spid="39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2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siact.org/archive/numerology/img/seq_te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590800"/>
            <a:ext cx="3348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BF</a:t>
            </a:r>
            <a:r>
              <a:rPr lang="en-US" sz="3600" baseline="-25000" dirty="0" smtClean="0"/>
              <a:t>4</a:t>
            </a:r>
            <a:r>
              <a:rPr lang="en-US" sz="3600" baseline="30000" dirty="0" smtClean="0"/>
              <a:t>-</a:t>
            </a:r>
            <a:endParaRPr lang="en-US" sz="3600" baseline="30000" dirty="0"/>
          </a:p>
          <a:p>
            <a:pPr>
              <a:defRPr/>
            </a:pPr>
            <a:endParaRPr lang="en-US" dirty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1536E2-EE22-43A1-891D-CB9ED492640B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3810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666600"/>
                </a:solidFill>
              </a:rPr>
              <a:t>32 </a:t>
            </a:r>
            <a:br>
              <a:rPr lang="en-US" sz="2800">
                <a:solidFill>
                  <a:srgbClr val="666600"/>
                </a:solidFill>
              </a:rPr>
            </a:br>
            <a:r>
              <a:rPr lang="en-US" sz="2800">
                <a:solidFill>
                  <a:srgbClr val="666600"/>
                </a:solidFill>
              </a:rPr>
              <a:t>electrons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563" y="3962400"/>
            <a:ext cx="609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4487863"/>
            <a:ext cx="6096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5100" y="4416425"/>
            <a:ext cx="6096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100" y="2808288"/>
            <a:ext cx="6096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F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000500" y="3505200"/>
            <a:ext cx="38100" cy="6238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4572000"/>
            <a:ext cx="381000" cy="1603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7" name="Oval 18"/>
          <p:cNvSpPr>
            <a:spLocks noChangeArrowheads="1"/>
          </p:cNvSpPr>
          <p:nvPr/>
        </p:nvSpPr>
        <p:spPr bwMode="auto">
          <a:xfrm>
            <a:off x="3962400" y="27432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8" name="Oval 21"/>
          <p:cNvSpPr>
            <a:spLocks noChangeArrowheads="1"/>
          </p:cNvSpPr>
          <p:nvPr/>
        </p:nvSpPr>
        <p:spPr bwMode="auto">
          <a:xfrm>
            <a:off x="4191000" y="27432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9" name="Oval 22"/>
          <p:cNvSpPr>
            <a:spLocks noChangeArrowheads="1"/>
          </p:cNvSpPr>
          <p:nvPr/>
        </p:nvSpPr>
        <p:spPr bwMode="auto">
          <a:xfrm>
            <a:off x="4991100" y="44196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0" name="Oval 23"/>
          <p:cNvSpPr>
            <a:spLocks noChangeArrowheads="1"/>
          </p:cNvSpPr>
          <p:nvPr/>
        </p:nvSpPr>
        <p:spPr bwMode="auto">
          <a:xfrm>
            <a:off x="5219700" y="44196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1" name="Oval 24"/>
          <p:cNvSpPr>
            <a:spLocks noChangeArrowheads="1"/>
          </p:cNvSpPr>
          <p:nvPr/>
        </p:nvSpPr>
        <p:spPr bwMode="auto">
          <a:xfrm>
            <a:off x="4991100" y="5184775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2" name="Oval 25"/>
          <p:cNvSpPr>
            <a:spLocks noChangeArrowheads="1"/>
          </p:cNvSpPr>
          <p:nvPr/>
        </p:nvSpPr>
        <p:spPr bwMode="auto">
          <a:xfrm>
            <a:off x="5219700" y="5184775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3" name="Oval 26"/>
          <p:cNvSpPr>
            <a:spLocks noChangeArrowheads="1"/>
          </p:cNvSpPr>
          <p:nvPr/>
        </p:nvSpPr>
        <p:spPr bwMode="auto">
          <a:xfrm>
            <a:off x="2819400" y="43434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4" name="Oval 27"/>
          <p:cNvSpPr>
            <a:spLocks noChangeArrowheads="1"/>
          </p:cNvSpPr>
          <p:nvPr/>
        </p:nvSpPr>
        <p:spPr bwMode="auto">
          <a:xfrm>
            <a:off x="3048000" y="43434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5" name="Oval 28"/>
          <p:cNvSpPr>
            <a:spLocks noChangeArrowheads="1"/>
          </p:cNvSpPr>
          <p:nvPr/>
        </p:nvSpPr>
        <p:spPr bwMode="auto">
          <a:xfrm>
            <a:off x="2781300" y="51054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6" name="Oval 29"/>
          <p:cNvSpPr>
            <a:spLocks noChangeArrowheads="1"/>
          </p:cNvSpPr>
          <p:nvPr/>
        </p:nvSpPr>
        <p:spPr bwMode="auto">
          <a:xfrm>
            <a:off x="3009900" y="51054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7" name="Oval 30"/>
          <p:cNvSpPr>
            <a:spLocks noChangeArrowheads="1"/>
          </p:cNvSpPr>
          <p:nvPr/>
        </p:nvSpPr>
        <p:spPr bwMode="auto">
          <a:xfrm>
            <a:off x="3695700" y="32766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8" name="Oval 31"/>
          <p:cNvSpPr>
            <a:spLocks noChangeArrowheads="1"/>
          </p:cNvSpPr>
          <p:nvPr/>
        </p:nvSpPr>
        <p:spPr bwMode="auto">
          <a:xfrm>
            <a:off x="3695700" y="30480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89" name="Oval 32"/>
          <p:cNvSpPr>
            <a:spLocks noChangeArrowheads="1"/>
          </p:cNvSpPr>
          <p:nvPr/>
        </p:nvSpPr>
        <p:spPr bwMode="auto">
          <a:xfrm>
            <a:off x="4381500" y="3273425"/>
            <a:ext cx="114300" cy="147638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90" name="Oval 33"/>
          <p:cNvSpPr>
            <a:spLocks noChangeArrowheads="1"/>
          </p:cNvSpPr>
          <p:nvPr/>
        </p:nvSpPr>
        <p:spPr bwMode="auto">
          <a:xfrm>
            <a:off x="4381500" y="3044825"/>
            <a:ext cx="114300" cy="147638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91" name="Oval 34"/>
          <p:cNvSpPr>
            <a:spLocks noChangeArrowheads="1"/>
          </p:cNvSpPr>
          <p:nvPr/>
        </p:nvSpPr>
        <p:spPr bwMode="auto">
          <a:xfrm>
            <a:off x="2667000" y="48006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92" name="Oval 35"/>
          <p:cNvSpPr>
            <a:spLocks noChangeArrowheads="1"/>
          </p:cNvSpPr>
          <p:nvPr/>
        </p:nvSpPr>
        <p:spPr bwMode="auto">
          <a:xfrm>
            <a:off x="2667000" y="45720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93" name="Oval 36"/>
          <p:cNvSpPr>
            <a:spLocks noChangeArrowheads="1"/>
          </p:cNvSpPr>
          <p:nvPr/>
        </p:nvSpPr>
        <p:spPr bwMode="auto">
          <a:xfrm>
            <a:off x="5372100" y="48768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94" name="Oval 37"/>
          <p:cNvSpPr>
            <a:spLocks noChangeArrowheads="1"/>
          </p:cNvSpPr>
          <p:nvPr/>
        </p:nvSpPr>
        <p:spPr bwMode="auto">
          <a:xfrm>
            <a:off x="5372100" y="46482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3886200" y="3732213"/>
            <a:ext cx="990600" cy="106521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96" name="TextBox 20"/>
          <p:cNvSpPr txBox="1">
            <a:spLocks noChangeArrowheads="1"/>
          </p:cNvSpPr>
          <p:nvPr/>
        </p:nvSpPr>
        <p:spPr bwMode="auto">
          <a:xfrm>
            <a:off x="4762500" y="359251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109.5°</a:t>
            </a:r>
          </a:p>
        </p:txBody>
      </p:sp>
      <p:sp>
        <p:nvSpPr>
          <p:cNvPr id="36897" name="TextBox 40"/>
          <p:cNvSpPr txBox="1">
            <a:spLocks noChangeArrowheads="1"/>
          </p:cNvSpPr>
          <p:nvPr/>
        </p:nvSpPr>
        <p:spPr bwMode="auto">
          <a:xfrm>
            <a:off x="6210300" y="3836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tetrahedral</a:t>
            </a:r>
          </a:p>
        </p:txBody>
      </p:sp>
      <p:sp>
        <p:nvSpPr>
          <p:cNvPr id="36898" name="Double Bracket 4"/>
          <p:cNvSpPr>
            <a:spLocks noChangeArrowheads="1"/>
          </p:cNvSpPr>
          <p:nvPr/>
        </p:nvSpPr>
        <p:spPr bwMode="auto">
          <a:xfrm>
            <a:off x="2362200" y="2743200"/>
            <a:ext cx="3352800" cy="3276600"/>
          </a:xfrm>
          <a:prstGeom prst="bracketPair">
            <a:avLst>
              <a:gd name="adj" fmla="val 16667"/>
            </a:avLst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5029200"/>
            <a:ext cx="609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F</a:t>
            </a:r>
          </a:p>
        </p:txBody>
      </p:sp>
      <p:sp>
        <p:nvSpPr>
          <p:cNvPr id="36900" name="Oval 41"/>
          <p:cNvSpPr>
            <a:spLocks noChangeArrowheads="1"/>
          </p:cNvSpPr>
          <p:nvPr/>
        </p:nvSpPr>
        <p:spPr bwMode="auto">
          <a:xfrm>
            <a:off x="4113213" y="5440363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1" name="Oval 42"/>
          <p:cNvSpPr>
            <a:spLocks noChangeArrowheads="1"/>
          </p:cNvSpPr>
          <p:nvPr/>
        </p:nvSpPr>
        <p:spPr bwMode="auto">
          <a:xfrm>
            <a:off x="4125913" y="5224463"/>
            <a:ext cx="114300" cy="1476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2" name="Oval 43"/>
          <p:cNvSpPr>
            <a:spLocks noChangeArrowheads="1"/>
          </p:cNvSpPr>
          <p:nvPr/>
        </p:nvSpPr>
        <p:spPr bwMode="auto">
          <a:xfrm>
            <a:off x="3733800" y="57150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3" name="Oval 44"/>
          <p:cNvSpPr>
            <a:spLocks noChangeArrowheads="1"/>
          </p:cNvSpPr>
          <p:nvPr/>
        </p:nvSpPr>
        <p:spPr bwMode="auto">
          <a:xfrm>
            <a:off x="3962400" y="57150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4" name="Oval 45"/>
          <p:cNvSpPr>
            <a:spLocks noChangeArrowheads="1"/>
          </p:cNvSpPr>
          <p:nvPr/>
        </p:nvSpPr>
        <p:spPr bwMode="auto">
          <a:xfrm>
            <a:off x="3619500" y="54102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5" name="Oval 46"/>
          <p:cNvSpPr>
            <a:spLocks noChangeArrowheads="1"/>
          </p:cNvSpPr>
          <p:nvPr/>
        </p:nvSpPr>
        <p:spPr bwMode="auto">
          <a:xfrm>
            <a:off x="3619500" y="5181600"/>
            <a:ext cx="114300" cy="1492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906" name="TextBox 47"/>
          <p:cNvSpPr txBox="1">
            <a:spLocks noChangeArrowheads="1"/>
          </p:cNvSpPr>
          <p:nvPr/>
        </p:nvSpPr>
        <p:spPr bwMode="auto">
          <a:xfrm>
            <a:off x="5734050" y="2590800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>
                <a:solidFill>
                  <a:srgbClr val="000000"/>
                </a:solidFill>
              </a:rPr>
              <a:t>-</a:t>
            </a:r>
          </a:p>
        </p:txBody>
      </p:sp>
      <p:pic>
        <p:nvPicPr>
          <p:cNvPr id="36907" name="Picture 2" descr="http://www.asiact.org/archive/numerology/img/seq_te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4213"/>
            <a:ext cx="121443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4367213" y="4578350"/>
            <a:ext cx="509587" cy="222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ight Triangle 50"/>
          <p:cNvSpPr/>
          <p:nvPr/>
        </p:nvSpPr>
        <p:spPr bwMode="auto">
          <a:xfrm flipH="1">
            <a:off x="3886200" y="4651375"/>
            <a:ext cx="76200" cy="530225"/>
          </a:xfrm>
          <a:prstGeom prst="rtTriangle">
            <a:avLst/>
          </a:prstGeom>
          <a:noFill/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Examples: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137160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/>
              <a:t>NH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696ED3-CF08-4AB9-B9F0-D5C58B6617DD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465513"/>
            <a:ext cx="186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666600"/>
                </a:solidFill>
              </a:rPr>
              <a:t>24 </a:t>
            </a:r>
            <a:br>
              <a:rPr lang="en-US" sz="2800">
                <a:solidFill>
                  <a:srgbClr val="666600"/>
                </a:solidFill>
              </a:rPr>
            </a:br>
            <a:r>
              <a:rPr lang="en-US" sz="2800">
                <a:solidFill>
                  <a:srgbClr val="666600"/>
                </a:solidFill>
              </a:rPr>
              <a:t>electrons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19800" y="337820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</a:rPr>
              <a:t>pyramidal</a:t>
            </a:r>
          </a:p>
        </p:txBody>
      </p:sp>
      <p:pic>
        <p:nvPicPr>
          <p:cNvPr id="370690" name="Picture 2" descr="http://personal.maths.surrey.ac.uk/st/H.Bruin/image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114800"/>
            <a:ext cx="21002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38563" y="38862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24400" y="4487863"/>
            <a:ext cx="60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19400" y="4416425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H="1">
            <a:off x="3352800" y="4572000"/>
            <a:ext cx="381000" cy="160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848100" y="3657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76700" y="3657600"/>
            <a:ext cx="114300" cy="149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Arc 63"/>
          <p:cNvSpPr/>
          <p:nvPr/>
        </p:nvSpPr>
        <p:spPr bwMode="auto">
          <a:xfrm rot="6571511">
            <a:off x="3936207" y="4766468"/>
            <a:ext cx="990600" cy="1065213"/>
          </a:xfrm>
          <a:prstGeom prst="arc">
            <a:avLst>
              <a:gd name="adj1" fmla="val 16200000"/>
              <a:gd name="adj2" fmla="val 12612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705350" y="57546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&lt;109.5°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657600" y="5029200"/>
            <a:ext cx="60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5" name="Right Triangle 74"/>
          <p:cNvSpPr>
            <a:spLocks noChangeArrowheads="1"/>
          </p:cNvSpPr>
          <p:nvPr/>
        </p:nvSpPr>
        <p:spPr bwMode="auto">
          <a:xfrm flipH="1">
            <a:off x="3924300" y="4538663"/>
            <a:ext cx="87313" cy="566737"/>
          </a:xfrm>
          <a:prstGeom prst="rtTriangl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>
            <a:off x="4214813" y="4508500"/>
            <a:ext cx="509587" cy="22383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162550" y="61071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=</a:t>
            </a:r>
            <a:r>
              <a:rPr lang="en-US" b="1">
                <a:solidFill>
                  <a:srgbClr val="000000"/>
                </a:solidFill>
              </a:rPr>
              <a:t>107°</a:t>
            </a:r>
          </a:p>
        </p:txBody>
      </p:sp>
      <p:sp>
        <p:nvSpPr>
          <p:cNvPr id="78" name="Teardrop 77"/>
          <p:cNvSpPr/>
          <p:nvPr/>
        </p:nvSpPr>
        <p:spPr bwMode="auto">
          <a:xfrm rot="8037419">
            <a:off x="3492500" y="2832100"/>
            <a:ext cx="1055688" cy="1049338"/>
          </a:xfrm>
          <a:prstGeom prst="teardrop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39" grpId="0"/>
      <p:bldP spid="40" grpId="0"/>
      <p:bldP spid="42" grpId="0"/>
      <p:bldP spid="46" grpId="0" animBg="1"/>
      <p:bldP spid="47" grpId="0" animBg="1"/>
      <p:bldP spid="65" grpId="0"/>
      <p:bldP spid="67" grpId="0"/>
      <p:bldP spid="75" grpId="0" animBg="1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Bond Polarity:</a:t>
            </a: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Non-polar bond</a:t>
            </a:r>
            <a:r>
              <a:rPr lang="en-US" smtClean="0"/>
              <a:t> - equal sharing of electrons; atoms of identical electronegativity </a:t>
            </a:r>
          </a:p>
          <a:p>
            <a:pPr lvl="1"/>
            <a:r>
              <a:rPr lang="en-US" smtClean="0"/>
              <a:t>i.e. diatomic molecules such as H</a:t>
            </a:r>
            <a:r>
              <a:rPr lang="en-US" baseline="-25000" smtClean="0"/>
              <a:t>2</a:t>
            </a:r>
            <a:r>
              <a:rPr lang="en-US" smtClean="0"/>
              <a:t> and Cl</a:t>
            </a:r>
            <a:r>
              <a:rPr lang="en-US" baseline="-25000" smtClean="0"/>
              <a:t>2</a:t>
            </a:r>
            <a:endParaRPr lang="en-US" smtClean="0"/>
          </a:p>
          <a:p>
            <a:endParaRPr lang="en-US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D7AD702-FDD6-4364-A53A-2E5378805319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7" name="Picture 2" descr="http://www.mrmungin.com/chembond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343400"/>
            <a:ext cx="3581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Bond Polarity:</a:t>
            </a:r>
          </a:p>
        </p:txBody>
      </p:sp>
      <p:sp>
        <p:nvSpPr>
          <p:cNvPr id="3993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Polar bond</a:t>
            </a:r>
            <a:r>
              <a:rPr lang="en-US" smtClean="0"/>
              <a:t>: unequal sharing of electrons; different atoms &amp; the more electronegative atom exerts greater attraction for the shared electrons.  </a:t>
            </a:r>
          </a:p>
          <a:p>
            <a:pPr lvl="1"/>
            <a:r>
              <a:rPr lang="en-US" smtClean="0"/>
              <a:t>We label electron-rich and –poor atoms with partial charges, </a:t>
            </a:r>
            <a:r>
              <a:rPr lang="en-US" smtClean="0">
                <a:sym typeface="Symbol" pitchFamily="18" charset="2"/>
              </a:rPr>
              <a:t></a:t>
            </a:r>
            <a:r>
              <a:rPr lang="en-US" smtClean="0"/>
              <a:t>- and </a:t>
            </a:r>
            <a:r>
              <a:rPr lang="en-US" smtClean="0">
                <a:sym typeface="Symbol" pitchFamily="18" charset="2"/>
              </a:rPr>
              <a:t></a:t>
            </a:r>
            <a:r>
              <a:rPr lang="en-US" smtClean="0"/>
              <a:t>+.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D224942-7F51-44F2-8CA0-2E00C14C9D66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9941" name="Picture 2" descr="http://upload.wikimedia.org/wikipedia/commons/c/ce/Carbon-fluorine-bond-polarity-2D-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743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Polarity: </a:t>
            </a:r>
          </a:p>
        </p:txBody>
      </p:sp>
      <p:sp>
        <p:nvSpPr>
          <p:cNvPr id="409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bonds are arranged geometrically such that one side of the molecule is more electron-rich and the other side is more electron-poor, the molecule is considered polar.</a:t>
            </a:r>
          </a:p>
          <a:p>
            <a:r>
              <a:rPr lang="en-US" smtClean="0"/>
              <a:t>If the entire molecule is polar (or there is a significant polar region), then label this resulting net dipole with an arrow.</a:t>
            </a:r>
          </a:p>
          <a:p>
            <a:endParaRPr lang="en-US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090B7F-A983-460E-AD1D-1ADA245BF493}" type="slidenum">
              <a:rPr lang="en-US" smtClean="0"/>
              <a:pPr/>
              <a:t>38</a:t>
            </a:fld>
            <a:endParaRPr lang="en-US" smtClean="0"/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3581400" y="5562600"/>
            <a:ext cx="1295400" cy="381000"/>
            <a:chOff x="2352" y="1344"/>
            <a:chExt cx="816" cy="240"/>
          </a:xfrm>
        </p:grpSpPr>
        <p:sp>
          <p:nvSpPr>
            <p:cNvPr id="40967" name="Line 8"/>
            <p:cNvSpPr>
              <a:spLocks noChangeShapeType="1"/>
            </p:cNvSpPr>
            <p:nvPr/>
          </p:nvSpPr>
          <p:spPr bwMode="auto">
            <a:xfrm>
              <a:off x="2352" y="146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9"/>
            <p:cNvSpPr>
              <a:spLocks noChangeShapeType="1"/>
            </p:cNvSpPr>
            <p:nvPr/>
          </p:nvSpPr>
          <p:spPr bwMode="auto">
            <a:xfrm>
              <a:off x="2496" y="1344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3581400" y="5927725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H -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6FF2B8-E221-4A4F-8F32-0A9244AA241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69925"/>
            <a:ext cx="7772400" cy="70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smtClean="0"/>
              <a:t>Geometry and polarity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1530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Some shapes can cancel out polarity.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Example: Linear  </a:t>
            </a:r>
            <a:r>
              <a:rPr lang="en-US" smtClean="0"/>
              <a:t>															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6248400" y="3505200"/>
            <a:ext cx="520700" cy="520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4572000" y="3505200"/>
            <a:ext cx="520700" cy="520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5105400" y="3124200"/>
            <a:ext cx="1130300" cy="1130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2" name="Group 7"/>
          <p:cNvGrpSpPr>
            <a:grpSpLocks/>
          </p:cNvGrpSpPr>
          <p:nvPr/>
        </p:nvGrpSpPr>
        <p:grpSpPr bwMode="auto">
          <a:xfrm>
            <a:off x="5715000" y="4572000"/>
            <a:ext cx="1219200" cy="349250"/>
            <a:chOff x="2976" y="2112"/>
            <a:chExt cx="768" cy="220"/>
          </a:xfrm>
        </p:grpSpPr>
        <p:sp>
          <p:nvSpPr>
            <p:cNvPr id="41996" name="Line 8"/>
            <p:cNvSpPr>
              <a:spLocks noChangeShapeType="1"/>
            </p:cNvSpPr>
            <p:nvPr/>
          </p:nvSpPr>
          <p:spPr bwMode="auto">
            <a:xfrm>
              <a:off x="2976" y="2222"/>
              <a:ext cx="7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Line 9"/>
            <p:cNvSpPr>
              <a:spLocks noChangeShapeType="1"/>
            </p:cNvSpPr>
            <p:nvPr/>
          </p:nvSpPr>
          <p:spPr bwMode="auto">
            <a:xfrm>
              <a:off x="3112" y="2112"/>
              <a:ext cx="0" cy="2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3" name="Group 10"/>
          <p:cNvGrpSpPr>
            <a:grpSpLocks/>
          </p:cNvGrpSpPr>
          <p:nvPr/>
        </p:nvGrpSpPr>
        <p:grpSpPr bwMode="auto">
          <a:xfrm>
            <a:off x="4419600" y="4572000"/>
            <a:ext cx="1219200" cy="349250"/>
            <a:chOff x="2160" y="2112"/>
            <a:chExt cx="768" cy="220"/>
          </a:xfrm>
        </p:grpSpPr>
        <p:sp>
          <p:nvSpPr>
            <p:cNvPr id="41994" name="Line 11"/>
            <p:cNvSpPr>
              <a:spLocks noChangeShapeType="1"/>
            </p:cNvSpPr>
            <p:nvPr/>
          </p:nvSpPr>
          <p:spPr bwMode="auto">
            <a:xfrm flipH="1">
              <a:off x="2160" y="2222"/>
              <a:ext cx="7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12"/>
            <p:cNvSpPr>
              <a:spLocks noChangeShapeType="1"/>
            </p:cNvSpPr>
            <p:nvPr/>
          </p:nvSpPr>
          <p:spPr bwMode="auto">
            <a:xfrm>
              <a:off x="2792" y="2112"/>
              <a:ext cx="0" cy="2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DC369CA-8D2E-40AE-8BEC-23BC03C7CF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Bonds</a:t>
            </a:r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21336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60198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505200" y="4038600"/>
            <a:ext cx="2133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209800" y="38100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172200" y="38100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962400" y="39624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/>
              <a:t>- -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819400" y="4343400"/>
            <a:ext cx="1219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rot="-10773143">
            <a:off x="5257800" y="4343400"/>
            <a:ext cx="12192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800600" y="4876800"/>
            <a:ext cx="1219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rot="-10773143">
            <a:off x="3200400" y="4800600"/>
            <a:ext cx="12192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42900" y="23622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There are attractive forces between opposite charges.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DAAF3F-9FD4-4C35-9C68-9AF38511F52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69925"/>
            <a:ext cx="7772400" cy="70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smtClean="0"/>
              <a:t>Geometry and polarity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Some shapes can cancel out polarity.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Example: planar triangular</a:t>
            </a:r>
            <a:r>
              <a:rPr lang="en-US" smtClean="0"/>
              <a:t>																		</a:t>
            </a:r>
          </a:p>
        </p:txBody>
      </p:sp>
      <p:sp>
        <p:nvSpPr>
          <p:cNvPr id="43013" name="Oval 4"/>
          <p:cNvSpPr>
            <a:spLocks noChangeArrowheads="1"/>
          </p:cNvSpPr>
          <p:nvPr/>
        </p:nvSpPr>
        <p:spPr bwMode="auto">
          <a:xfrm>
            <a:off x="4730750" y="3359150"/>
            <a:ext cx="901700" cy="901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5"/>
          <p:cNvSpPr>
            <a:spLocks noChangeArrowheads="1"/>
          </p:cNvSpPr>
          <p:nvPr/>
        </p:nvSpPr>
        <p:spPr bwMode="auto">
          <a:xfrm>
            <a:off x="5416550" y="3168650"/>
            <a:ext cx="520700" cy="520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4349750" y="3168650"/>
            <a:ext cx="520700" cy="520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4921250" y="4197350"/>
            <a:ext cx="520700" cy="520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7" name="Group 8"/>
          <p:cNvGrpSpPr>
            <a:grpSpLocks/>
          </p:cNvGrpSpPr>
          <p:nvPr/>
        </p:nvGrpSpPr>
        <p:grpSpPr bwMode="auto">
          <a:xfrm>
            <a:off x="2339975" y="4746625"/>
            <a:ext cx="349250" cy="1219200"/>
            <a:chOff x="1474" y="2990"/>
            <a:chExt cx="220" cy="768"/>
          </a:xfrm>
        </p:grpSpPr>
        <p:sp>
          <p:nvSpPr>
            <p:cNvPr id="43026" name="Line 9"/>
            <p:cNvSpPr>
              <a:spLocks noChangeShapeType="1"/>
            </p:cNvSpPr>
            <p:nvPr/>
          </p:nvSpPr>
          <p:spPr bwMode="auto">
            <a:xfrm>
              <a:off x="1584" y="299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10"/>
            <p:cNvSpPr>
              <a:spLocks noChangeShapeType="1"/>
            </p:cNvSpPr>
            <p:nvPr/>
          </p:nvSpPr>
          <p:spPr bwMode="auto">
            <a:xfrm flipH="1">
              <a:off x="1474" y="3126"/>
              <a:ext cx="2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8" name="Group 11"/>
          <p:cNvGrpSpPr>
            <a:grpSpLocks/>
          </p:cNvGrpSpPr>
          <p:nvPr/>
        </p:nvGrpSpPr>
        <p:grpSpPr bwMode="auto">
          <a:xfrm>
            <a:off x="2667000" y="4032250"/>
            <a:ext cx="1066800" cy="638175"/>
            <a:chOff x="1680" y="2540"/>
            <a:chExt cx="672" cy="402"/>
          </a:xfrm>
        </p:grpSpPr>
        <p:sp>
          <p:nvSpPr>
            <p:cNvPr id="43024" name="Line 12"/>
            <p:cNvSpPr>
              <a:spLocks noChangeShapeType="1"/>
            </p:cNvSpPr>
            <p:nvPr/>
          </p:nvSpPr>
          <p:spPr bwMode="auto">
            <a:xfrm flipV="1">
              <a:off x="1680" y="2540"/>
              <a:ext cx="672" cy="3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13"/>
            <p:cNvSpPr>
              <a:spLocks noChangeShapeType="1"/>
            </p:cNvSpPr>
            <p:nvPr/>
          </p:nvSpPr>
          <p:spPr bwMode="auto">
            <a:xfrm>
              <a:off x="1746" y="2750"/>
              <a:ext cx="106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9" name="Group 14"/>
          <p:cNvGrpSpPr>
            <a:grpSpLocks/>
          </p:cNvGrpSpPr>
          <p:nvPr/>
        </p:nvGrpSpPr>
        <p:grpSpPr bwMode="auto">
          <a:xfrm>
            <a:off x="1219200" y="4032250"/>
            <a:ext cx="1066800" cy="638175"/>
            <a:chOff x="768" y="2540"/>
            <a:chExt cx="672" cy="402"/>
          </a:xfrm>
        </p:grpSpPr>
        <p:sp>
          <p:nvSpPr>
            <p:cNvPr id="43022" name="Line 15"/>
            <p:cNvSpPr>
              <a:spLocks noChangeShapeType="1"/>
            </p:cNvSpPr>
            <p:nvPr/>
          </p:nvSpPr>
          <p:spPr bwMode="auto">
            <a:xfrm flipH="1" flipV="1">
              <a:off x="768" y="2540"/>
              <a:ext cx="672" cy="3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16"/>
            <p:cNvSpPr>
              <a:spLocks noChangeShapeType="1"/>
            </p:cNvSpPr>
            <p:nvPr/>
          </p:nvSpPr>
          <p:spPr bwMode="auto">
            <a:xfrm flipH="1">
              <a:off x="1268" y="2750"/>
              <a:ext cx="106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Arc 17"/>
          <p:cNvSpPr>
            <a:spLocks/>
          </p:cNvSpPr>
          <p:nvPr/>
        </p:nvSpPr>
        <p:spPr bwMode="auto">
          <a:xfrm>
            <a:off x="2667000" y="4389438"/>
            <a:ext cx="762000" cy="1243012"/>
          </a:xfrm>
          <a:custGeom>
            <a:avLst/>
            <a:gdLst>
              <a:gd name="T0" fmla="*/ 828643568 w 21600"/>
              <a:gd name="T1" fmla="*/ 0 h 32103"/>
              <a:gd name="T2" fmla="*/ 0 w 21600"/>
              <a:gd name="T3" fmla="*/ 1863522870 h 32103"/>
              <a:gd name="T4" fmla="*/ 0 w 21600"/>
              <a:gd name="T5" fmla="*/ 609680911 h 32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103" fill="none" extrusionOk="0">
                <a:moveTo>
                  <a:pt x="18874" y="-1"/>
                </a:moveTo>
                <a:cubicBezTo>
                  <a:pt x="20661" y="3211"/>
                  <a:pt x="21600" y="6827"/>
                  <a:pt x="21600" y="10503"/>
                </a:cubicBezTo>
                <a:cubicBezTo>
                  <a:pt x="21600" y="22432"/>
                  <a:pt x="11929" y="32102"/>
                  <a:pt x="0" y="32103"/>
                </a:cubicBezTo>
              </a:path>
              <a:path w="21600" h="32103" stroke="0" extrusionOk="0">
                <a:moveTo>
                  <a:pt x="18874" y="-1"/>
                </a:moveTo>
                <a:cubicBezTo>
                  <a:pt x="20661" y="3211"/>
                  <a:pt x="21600" y="6827"/>
                  <a:pt x="21600" y="10503"/>
                </a:cubicBezTo>
                <a:cubicBezTo>
                  <a:pt x="21600" y="22432"/>
                  <a:pt x="11929" y="32102"/>
                  <a:pt x="0" y="32103"/>
                </a:cubicBezTo>
                <a:lnTo>
                  <a:pt x="0" y="10503"/>
                </a:lnTo>
                <a:lnTo>
                  <a:pt x="18874" y="-1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8"/>
          <p:cNvSpPr>
            <a:spLocks noChangeArrowheads="1"/>
          </p:cNvSpPr>
          <p:nvPr/>
        </p:nvSpPr>
        <p:spPr bwMode="auto">
          <a:xfrm>
            <a:off x="3429000" y="4953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Arial" charset="0"/>
              </a:rPr>
              <a:t>120º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64F65C-4290-4FB6-873E-6F249208C7B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69925"/>
            <a:ext cx="7772400" cy="70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smtClean="0"/>
              <a:t>Geometry and polarity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11128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Some shapes can cancel out polarity.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Example: tetrahedral</a:t>
            </a:r>
            <a:endParaRPr lang="en-US" smtClean="0"/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3587750" y="4729163"/>
            <a:ext cx="444500" cy="4032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V="1">
            <a:off x="3810000" y="4722813"/>
            <a:ext cx="2743200" cy="20637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H="1" flipV="1">
            <a:off x="4933950" y="4552950"/>
            <a:ext cx="1603375" cy="1587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 flipV="1">
            <a:off x="3819525" y="4513263"/>
            <a:ext cx="1133475" cy="420687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5037138" y="4637088"/>
            <a:ext cx="258762" cy="10223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>
            <a:off x="4953000" y="3160713"/>
            <a:ext cx="60325" cy="1430337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0"/>
          <p:cNvSpPr>
            <a:spLocks noChangeArrowheads="1"/>
          </p:cNvSpPr>
          <p:nvPr/>
        </p:nvSpPr>
        <p:spPr bwMode="auto">
          <a:xfrm>
            <a:off x="4730750" y="4311650"/>
            <a:ext cx="558800" cy="508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/>
          <p:cNvSpPr>
            <a:spLocks noChangeShapeType="1"/>
          </p:cNvSpPr>
          <p:nvPr/>
        </p:nvSpPr>
        <p:spPr bwMode="auto">
          <a:xfrm flipH="1">
            <a:off x="3810000" y="2951163"/>
            <a:ext cx="1143000" cy="197802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"/>
          <p:cNvSpPr>
            <a:spLocks noChangeShapeType="1"/>
          </p:cNvSpPr>
          <p:nvPr/>
        </p:nvSpPr>
        <p:spPr bwMode="auto">
          <a:xfrm>
            <a:off x="4933950" y="2965450"/>
            <a:ext cx="361950" cy="2693988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"/>
          <p:cNvSpPr>
            <a:spLocks noChangeShapeType="1"/>
          </p:cNvSpPr>
          <p:nvPr/>
        </p:nvSpPr>
        <p:spPr bwMode="auto">
          <a:xfrm>
            <a:off x="4933950" y="2932113"/>
            <a:ext cx="1638300" cy="1809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flipV="1">
            <a:off x="5295900" y="4722813"/>
            <a:ext cx="1257300" cy="93662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5"/>
          <p:cNvSpPr>
            <a:spLocks noChangeArrowheads="1"/>
          </p:cNvSpPr>
          <p:nvPr/>
        </p:nvSpPr>
        <p:spPr bwMode="auto">
          <a:xfrm>
            <a:off x="4730750" y="2749550"/>
            <a:ext cx="444500" cy="40481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6"/>
          <p:cNvSpPr>
            <a:spLocks noChangeShapeType="1"/>
          </p:cNvSpPr>
          <p:nvPr/>
        </p:nvSpPr>
        <p:spPr bwMode="auto">
          <a:xfrm flipH="1" flipV="1">
            <a:off x="3810000" y="4929188"/>
            <a:ext cx="1471613" cy="700087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7"/>
          <p:cNvSpPr>
            <a:spLocks noChangeArrowheads="1"/>
          </p:cNvSpPr>
          <p:nvPr/>
        </p:nvSpPr>
        <p:spPr bwMode="auto">
          <a:xfrm>
            <a:off x="5073650" y="5456238"/>
            <a:ext cx="444500" cy="4048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8"/>
          <p:cNvSpPr>
            <a:spLocks noChangeArrowheads="1"/>
          </p:cNvSpPr>
          <p:nvPr/>
        </p:nvSpPr>
        <p:spPr bwMode="auto">
          <a:xfrm>
            <a:off x="6330950" y="4519613"/>
            <a:ext cx="444500" cy="4032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1DB872-000C-4FE3-A53B-67CB276F8F9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69925"/>
            <a:ext cx="7772400" cy="70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smtClean="0"/>
              <a:t>Geometry and polarity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Other shapes don’t cancel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Example: V-shaped</a:t>
            </a:r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2749550" y="3224213"/>
            <a:ext cx="444500" cy="444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749550" y="4443413"/>
            <a:ext cx="444500" cy="444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844800" y="3460750"/>
            <a:ext cx="1130300" cy="1130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4" name="Group 7"/>
          <p:cNvGrpSpPr>
            <a:grpSpLocks/>
          </p:cNvGrpSpPr>
          <p:nvPr/>
        </p:nvGrpSpPr>
        <p:grpSpPr bwMode="auto">
          <a:xfrm>
            <a:off x="5889625" y="3355975"/>
            <a:ext cx="731838" cy="987425"/>
            <a:chOff x="3710" y="1671"/>
            <a:chExt cx="461" cy="622"/>
          </a:xfrm>
        </p:grpSpPr>
        <p:sp>
          <p:nvSpPr>
            <p:cNvPr id="45070" name="Line 8"/>
            <p:cNvSpPr>
              <a:spLocks noChangeShapeType="1"/>
            </p:cNvSpPr>
            <p:nvPr/>
          </p:nvSpPr>
          <p:spPr bwMode="auto">
            <a:xfrm flipH="1" flipV="1">
              <a:off x="3710" y="1671"/>
              <a:ext cx="452" cy="62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Line 9"/>
            <p:cNvSpPr>
              <a:spLocks noChangeShapeType="1"/>
            </p:cNvSpPr>
            <p:nvPr/>
          </p:nvSpPr>
          <p:spPr bwMode="auto">
            <a:xfrm flipV="1">
              <a:off x="3993" y="2118"/>
              <a:ext cx="178" cy="1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5" name="Group 10"/>
          <p:cNvGrpSpPr>
            <a:grpSpLocks/>
          </p:cNvGrpSpPr>
          <p:nvPr/>
        </p:nvGrpSpPr>
        <p:grpSpPr bwMode="auto">
          <a:xfrm>
            <a:off x="5889625" y="4498975"/>
            <a:ext cx="731838" cy="987425"/>
            <a:chOff x="3710" y="2391"/>
            <a:chExt cx="461" cy="622"/>
          </a:xfrm>
        </p:grpSpPr>
        <p:sp>
          <p:nvSpPr>
            <p:cNvPr id="45068" name="Line 11"/>
            <p:cNvSpPr>
              <a:spLocks noChangeShapeType="1"/>
            </p:cNvSpPr>
            <p:nvPr/>
          </p:nvSpPr>
          <p:spPr bwMode="auto">
            <a:xfrm flipH="1">
              <a:off x="3710" y="2391"/>
              <a:ext cx="452" cy="62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Line 12"/>
            <p:cNvSpPr>
              <a:spLocks noChangeShapeType="1"/>
            </p:cNvSpPr>
            <p:nvPr/>
          </p:nvSpPr>
          <p:spPr bwMode="auto">
            <a:xfrm>
              <a:off x="3993" y="2436"/>
              <a:ext cx="178" cy="1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6" name="Line 13"/>
          <p:cNvSpPr>
            <a:spLocks noChangeShapeType="1"/>
          </p:cNvSpPr>
          <p:nvPr/>
        </p:nvSpPr>
        <p:spPr bwMode="auto">
          <a:xfrm flipH="1">
            <a:off x="5562600" y="4437063"/>
            <a:ext cx="903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6249988" y="4284663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1C5B05-07F8-4FAF-8213-52329FA2C51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6172200" y="45720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6019800" y="5334000"/>
            <a:ext cx="304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1981200" y="4648200"/>
            <a:ext cx="2209800" cy="76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title"/>
          </p:nvPr>
        </p:nvSpPr>
        <p:spPr>
          <a:xfrm>
            <a:off x="406400" y="669925"/>
            <a:ext cx="7772400" cy="70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smtClean="0"/>
              <a:t>Geometry and polarity</a:t>
            </a:r>
          </a:p>
        </p:txBody>
      </p:sp>
      <p:sp>
        <p:nvSpPr>
          <p:cNvPr id="460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1390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Other shapes don’t cancel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002060"/>
                </a:solidFill>
              </a:rPr>
              <a:t>Example: pyramidal</a:t>
            </a:r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 flipH="1" flipV="1">
            <a:off x="2743200" y="4419600"/>
            <a:ext cx="1457325" cy="2635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 flipH="1">
            <a:off x="2057400" y="4419600"/>
            <a:ext cx="762000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flipV="1">
            <a:off x="2690813" y="4419600"/>
            <a:ext cx="280987" cy="12160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0"/>
          <p:cNvSpPr>
            <a:spLocks noChangeArrowheads="1"/>
          </p:cNvSpPr>
          <p:nvPr/>
        </p:nvSpPr>
        <p:spPr bwMode="auto">
          <a:xfrm>
            <a:off x="2597150" y="4044950"/>
            <a:ext cx="749300" cy="749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 flipV="1">
            <a:off x="2667000" y="4648200"/>
            <a:ext cx="1600200" cy="990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2"/>
          <p:cNvSpPr>
            <a:spLocks noChangeShapeType="1"/>
          </p:cNvSpPr>
          <p:nvPr/>
        </p:nvSpPr>
        <p:spPr bwMode="auto">
          <a:xfrm flipH="1" flipV="1">
            <a:off x="1981200" y="4648200"/>
            <a:ext cx="685800" cy="990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13"/>
          <p:cNvSpPr>
            <a:spLocks noChangeArrowheads="1"/>
          </p:cNvSpPr>
          <p:nvPr/>
        </p:nvSpPr>
        <p:spPr bwMode="auto">
          <a:xfrm>
            <a:off x="1841500" y="4479925"/>
            <a:ext cx="368300" cy="3683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Oval 14"/>
          <p:cNvSpPr>
            <a:spLocks noChangeArrowheads="1"/>
          </p:cNvSpPr>
          <p:nvPr/>
        </p:nvSpPr>
        <p:spPr bwMode="auto">
          <a:xfrm>
            <a:off x="2520950" y="5416550"/>
            <a:ext cx="368300" cy="3683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Oval 15"/>
          <p:cNvSpPr>
            <a:spLocks noChangeArrowheads="1"/>
          </p:cNvSpPr>
          <p:nvPr/>
        </p:nvSpPr>
        <p:spPr bwMode="auto">
          <a:xfrm>
            <a:off x="4044950" y="4502150"/>
            <a:ext cx="368300" cy="3683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 flipV="1">
            <a:off x="6019800" y="4419600"/>
            <a:ext cx="1457325" cy="263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 flipH="1">
            <a:off x="5334000" y="4419600"/>
            <a:ext cx="762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8"/>
          <p:cNvSpPr>
            <a:spLocks noChangeShapeType="1"/>
          </p:cNvSpPr>
          <p:nvPr/>
        </p:nvSpPr>
        <p:spPr bwMode="auto">
          <a:xfrm flipV="1">
            <a:off x="5967413" y="4419600"/>
            <a:ext cx="128587" cy="1216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>
            <a:off x="7315200" y="44958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>
            <a:off x="5791200" y="5486400"/>
            <a:ext cx="3048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1"/>
          <p:cNvSpPr>
            <a:spLocks noChangeShapeType="1"/>
          </p:cNvSpPr>
          <p:nvPr/>
        </p:nvSpPr>
        <p:spPr bwMode="auto">
          <a:xfrm>
            <a:off x="5486400" y="4419600"/>
            <a:ext cx="762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polarity – </a:t>
            </a:r>
            <a:br>
              <a:rPr lang="en-US" smtClean="0"/>
            </a:br>
            <a:r>
              <a:rPr lang="en-US" smtClean="0"/>
              <a:t>How do you figure it out?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2060"/>
                </a:solidFill>
              </a:rPr>
              <a:t>Remember physics?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2060"/>
                </a:solidFill>
              </a:rPr>
              <a:t>Balanced/unbalanced forces</a:t>
            </a:r>
          </a:p>
          <a:p>
            <a:pPr lvl="1">
              <a:defRPr/>
            </a:pPr>
            <a:endParaRPr lang="en-US" i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i="1" dirty="0" smtClean="0">
              <a:solidFill>
                <a:srgbClr val="00206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rgbClr val="002060"/>
                </a:solidFill>
              </a:rPr>
              <a:t>Remember math?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2060"/>
                </a:solidFill>
              </a:rPr>
              <a:t>Adding vectors</a:t>
            </a:r>
          </a:p>
        </p:txBody>
      </p:sp>
      <p:pic>
        <p:nvPicPr>
          <p:cNvPr id="47108" name="Picture 8" descr="http://www.tutornext.com/system/files/u81/Chapter-12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42021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C:\Users\DEBORA~1\AppData\Local\Temp\SNAGHTMLc77c5a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9988"/>
            <a:ext cx="3048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49850"/>
            <a:ext cx="5937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16475"/>
            <a:ext cx="25447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14" name="Picture 19" descr="http://upload.wikimedia.org/wikibooks/en/c/c9/Fhsst_forces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97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71600" cy="76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400" smtClean="0">
                <a:solidFill>
                  <a:srgbClr val="002060"/>
                </a:solidFill>
              </a:rPr>
              <a:t>HF</a:t>
            </a:r>
            <a:endParaRPr lang="en-US" sz="4400" i="1" smtClean="0">
              <a:solidFill>
                <a:srgbClr val="002060"/>
              </a:solidFill>
            </a:endParaRPr>
          </a:p>
        </p:txBody>
      </p:sp>
      <p:sp>
        <p:nvSpPr>
          <p:cNvPr id="48132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14800" y="3695700"/>
            <a:ext cx="131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>
                <a:latin typeface="Arial" charset="0"/>
              </a:rPr>
              <a:t>H - F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953000" y="3886200"/>
            <a:ext cx="471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>
                <a:latin typeface="Arial" charset="0"/>
              </a:rPr>
              <a:t>..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57800" y="3657600"/>
            <a:ext cx="3571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>
                <a:latin typeface="Arial" charset="0"/>
              </a:rPr>
              <a:t>: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4191000" y="4724400"/>
            <a:ext cx="134778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343400" y="4594225"/>
            <a:ext cx="0" cy="282575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098925" y="5410200"/>
            <a:ext cx="1920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POLAR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1242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31242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953000" y="3254375"/>
            <a:ext cx="471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>
                <a:latin typeface="Arial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8" grpId="0"/>
      <p:bldP spid="27" grpId="0"/>
      <p:bldP spid="2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52600" cy="76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400" smtClean="0">
                <a:solidFill>
                  <a:srgbClr val="002060"/>
                </a:solidFill>
              </a:rPr>
              <a:t>H</a:t>
            </a:r>
            <a:r>
              <a:rPr lang="en-US" sz="4400" baseline="-25000" smtClean="0">
                <a:solidFill>
                  <a:srgbClr val="002060"/>
                </a:solidFill>
              </a:rPr>
              <a:t>2</a:t>
            </a:r>
            <a:r>
              <a:rPr lang="en-US" sz="4400" smtClean="0">
                <a:solidFill>
                  <a:srgbClr val="002060"/>
                </a:solidFill>
              </a:rPr>
              <a:t>O</a:t>
            </a:r>
            <a:endParaRPr lang="en-US" sz="4400" i="1" smtClean="0">
              <a:solidFill>
                <a:srgbClr val="002060"/>
              </a:solidFill>
            </a:endParaRPr>
          </a:p>
        </p:txBody>
      </p:sp>
      <p:sp>
        <p:nvSpPr>
          <p:cNvPr id="49156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07554" name="Picture 2" descr="http://4.bp.blogspot.com/_NvQHHJRdJ9o/SY_aQIYWvhI/AAAAAAAAAGk/eu4L-bwoW0k/s400/wa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7545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8100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7338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8956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4573588" y="3462338"/>
            <a:ext cx="0" cy="107791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4419600" y="4398963"/>
            <a:ext cx="306388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962400" y="5410200"/>
            <a:ext cx="1920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71600" cy="76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400" smtClean="0">
                <a:solidFill>
                  <a:srgbClr val="002060"/>
                </a:solidFill>
              </a:rPr>
              <a:t>CO</a:t>
            </a:r>
            <a:r>
              <a:rPr lang="en-US" sz="4400" baseline="-25000" smtClean="0">
                <a:solidFill>
                  <a:srgbClr val="002060"/>
                </a:solidFill>
              </a:rPr>
              <a:t>2</a:t>
            </a:r>
            <a:endParaRPr lang="en-US" sz="4400" i="1" baseline="-25000" smtClean="0">
              <a:solidFill>
                <a:srgbClr val="002060"/>
              </a:solidFill>
            </a:endParaRPr>
          </a:p>
        </p:txBody>
      </p:sp>
      <p:sp>
        <p:nvSpPr>
          <p:cNvPr id="50180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29797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8600" y="29718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29718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029200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NONPOLAR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9718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71600" cy="76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400" smtClean="0">
                <a:solidFill>
                  <a:srgbClr val="002060"/>
                </a:solidFill>
              </a:rPr>
              <a:t>CCl</a:t>
            </a:r>
            <a:r>
              <a:rPr lang="en-US" sz="4400" baseline="-25000" smtClean="0">
                <a:solidFill>
                  <a:srgbClr val="002060"/>
                </a:solidFill>
              </a:rPr>
              <a:t>4</a:t>
            </a:r>
            <a:endParaRPr lang="en-US" sz="4400" i="1" baseline="-25000" smtClean="0">
              <a:solidFill>
                <a:srgbClr val="002060"/>
              </a:solidFill>
            </a:endParaRPr>
          </a:p>
        </p:txBody>
      </p:sp>
      <p:sp>
        <p:nvSpPr>
          <p:cNvPr id="51204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05508" name="Picture 4" descr="http://www.chemeddl.org/labs/avisualdatabase/data/png/cc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90725"/>
            <a:ext cx="353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95800" y="14573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9813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5800725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NONPOLAR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51911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32861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32861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76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4400" smtClean="0">
                <a:solidFill>
                  <a:srgbClr val="002060"/>
                </a:solidFill>
              </a:rPr>
              <a:t>CH</a:t>
            </a:r>
            <a:r>
              <a:rPr lang="en-US" sz="4400" baseline="-25000" smtClean="0">
                <a:solidFill>
                  <a:srgbClr val="002060"/>
                </a:solidFill>
              </a:rPr>
              <a:t>3</a:t>
            </a:r>
            <a:r>
              <a:rPr lang="en-US" sz="4400" smtClean="0">
                <a:solidFill>
                  <a:srgbClr val="002060"/>
                </a:solidFill>
              </a:rPr>
              <a:t>Cl</a:t>
            </a:r>
            <a:endParaRPr lang="en-US" sz="4400" i="1" smtClean="0">
              <a:solidFill>
                <a:srgbClr val="002060"/>
              </a:solidFill>
            </a:endParaRPr>
          </a:p>
        </p:txBody>
      </p:sp>
      <p:sp>
        <p:nvSpPr>
          <p:cNvPr id="52228" name="AutoShape 15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AutoShape 17" descr="data:image/jpg;base64,/9j/4AAQSkZJRgABAQAAAQABAAD/2wCEAAkGBggGDwkIBwgUEwkUGBIWEhEWEyAVGBsYFhMhFR8UGBYjHyYfGyUvHRkeHzsgLyoxODgsIR8xNzwtOCcsLjUBCQoKBQUFDQUFDSkYEhgpKSkpKSkpKSkpKSkpKSkpKSkpKSkpKSkpKSkpKSkpKSkpKSkpKSkpKSkpKSkpKSkpKf/AABEIAOAA4AMBIgACEQEDEQH/xAAbAAEBAQEAAwEAAAAAAAAAAAAABgUEAQIDB//EAD8QAAIBAwICBQYOAAYDAAAAAAABAgMEEQUSBiEHEyIxQTVRYXSz0RQVFyMmMjRUVnORk5SyQlJxgbHBFlOh/8QAFAEBAAAAAAAAAAAAAAAAAAAAAP/EABQRAQAAAAAAAAAAAAAAAAAAAAD/2gAMAwEAAhEDEQA/AP3EAAAAAAAAAAAAAAAAAAAAAAAAAAAAAAAAAAAAAAAAAAAAAAAAAAAAAAAAAAAAAAAAAAAAAAAAAAAAAAAAAAAAAAAAAAACG6Y+J4cOaTexjUSurhdTSXj2+U5LDTWIbnnwe3PeBcglejHianxTpen3cZfPQiqVZY24qU0k+SWMNYkseDXpRVAAAAAAAAAAAAAAAAAAAAAAAAAAAAAAAAACD6UuF6OsWupanqD3Uba1upUKWXjrZU387JedJLHpbfgi8J/pB8kcQerXPsmBz8HcLU+HZXVzYTxZXMaVWVHn2K23EnD/AAqLWHtxya82EqgxL7VJ6JpktRpwjKVKjGajKTiniCe3ck2m+5cu/B7aRqOrXdRQvLa36jbLM6NeVRxmtrUJJ04rmpN5z4ekDZAAAA8ZXdnmB5AAAAAAAAAAAAAAAAAAAAAAAAAAAn+kHyRxB6tc+yZQE/0g+SOIPVrn2TA+WraTe63Z6dZWvVfB38GlXVRvtQpyhU6tJJ8pbdrz4Z7z6anpd9Z06Nvw2lQhivKUacKajudOTiluTw3UcfDGFLPesa+l/Z7T8un/AER1ATFzV4juKlr1NGdOmoUZTa6pxec9bCabclNJLbte3c8yckmj6QseII0bNS1KbuZSoOs+rpdhKHziXZw08PHJtScebjlFGAJKg+KLenUjWVSpUlTtW3ignGUp7aqp90XKMO12k4uS5cntOrRKWp3FayutWtJRqxt5xc3syqk6sXOD2vzQg01yaTzh8ijAAAAAAAAAAAAAAAAMy+4m0XTKnwa/1WjTuMZ2TqxjLD8drecAaYPla3dC+hTubStGdCSzGcWpRa86a5M+oAAAAAAAAAn+kHyRxB6tc+yZQE/0g+SOIPVrn2TA1tL+z2n5dP8AojqOXS/s9p+XT/ojqAAAAAes5xpqU5yxFc235l4gewMi24u0C8nToWutW860ntjGNaLbf+VLPN+g1wAAAAAAAAAAAEZp9e41zVNRvNO1Cmral8HoNbN8pRg3WqOEtyUcynsb2v6mOWCsvL2206E7m9uI06EVmU5yUYpLnzb5ETqXTLw9Rq09O0WUr2/nJxjCliMM8u+tPEMYbe5ZXJ5wBRT4n0bTeuoSqSiqfWbl1NTGYxVWSi9mJPbLfhZ7OX3Js6rziHTbCnO6uLnFFTdNvbJ9tNpxSSbfc+7zMwtL0exrUr2XEV5QqXdz1vXRhXl1cY1Y7HTgnPl2OzvSi2kjt+J+HHGnTnWjKMZzqJSupz7c1iTlmo9yffh5WeffzA6rPiGlcXd3plRYnGWKb2yxLFKM59vbsyt+Nu7PJvBrmPCjolOpSuoXEFWg6zTVd4zWe6bcd2JZa8U8eGDu+NLH77T/AHF7wOoHL8aWP32n+4vePjSx++0/3F7wOoHL8aWP32n+4vePjSx++0/3F7wOon+kHyRxB6tc+yZrfGlj99p/uL3kX0s8baRo2mX1pVuN9xdU61GlCm1J5lTa3y58ksr/AKAtNL+z2n5dP+iOoluB+ONG4msre6tLlQcUqc6dRqMoyjFcsZ5rxTX/ADlG/wDGlj99p/uL3gdQOX40sfvtP9xe8fGlj99p/uL3gdRn6/q9HQra6v68liEZOK/zSSzGCXi2+WD7fGlj99p/uL3kfxF0mR4QrUlrNrGel1JuMLq3qKpt72o1afenhZynzWcd2ANDhOxraXY0J6neRrW0KdOcerpPKlHNSc3iU3Ulu55WMtdx97DjCk7a2vdWoypOspSpwjSqzltUN+JR6vcpYUuWOai5Ryjxa8S6Jxxb1rfQ9ZpSdRbZJfXUW2pJ0pbZRbipYbXp5o3HY0HKhVcO3TUlB5fLckny7u5Yz/r52BwR4osH1jlV7KqdVHbCcpNrbmTioZjFOce39XDi84aPlR4rtbjeo0pxarq3j1lOpTUpPCck3Duy2s92UllbkdEeG9PhONxCnNVlOrNSVaonmq05r6/1W4xez6vJcuR7R4fsI7cU54VZ3C+dnyqNybf1u7M5PZ9Xn3AfF8WaSlWl8Je2Dp5fVTw1Vk4wnHs9uLaa3rMeT5mhYX9DU6cbm1k3SbkucXBpxk4Si4ySlFqUWmmu9HHZ8NaZYQVC3t2qadLCdScsKlLdCCbk3ti+6HcvMdljYW+nRdG1htpuU5Y3OXOc3N4y3hZbeO5eAHQAAMO81HVat3X0/TIUFGnSoVJSq7st1alWGEo+bqc/7+g8/Sfz2f6VBaeVNT9Wsfb3RtgT15Y69qMJ217QsalCSxKE4TlFp8uafIgNW6CI31SN1YK2tqykpYip1aWVLdzo1Mr0bc7cLGD9gAEHT6PYRUVU4e0dzwstWrim/Olzx/plnt8n1L8OaR/GfuLoAQvyfUvw5pH8Z+4fJ9S/Dmkfxn7i6AEL8n1L8OaR/GfuHyfUvw5pH8Z+4ugBC/J9S/Dmkfxn7h8n1L8OaR/GfuLoAQvyfUvw5pH8Z+4lOkfosVxZXGoUbOxtZW0KtVu3pSg5xjBycGuS8Fh+H+5+yk/0g+SOIPVrn2TAiuEOiaOjWtOnWsNPuqk+26tejKUu0liK78JLw8+X4m38n1L8OaR/GfuLDS/s9p+XT/ojqAhfk+pfhzSP4z9w+T6l+HNI/jP3F0AIX5PqX4c0j+M/cYHEHQrU1+rb1dllb2sFJOjbUHScm19aVXDb8OWMcvS2frIAhuHuBKvCz36NpWn06vP5zFWdTDxldZJuWOXdnBvfSfz2f6VDbAGJ9J/PZ/pUH0n89n+lQ2wBifSfz2f6VB9J/PZ/pUNsAYn0n89n+lQ9tI1HUalzeafqcKW+nTt6kZUt2Gqs6sMNS83U/wD02TFtPKep+rWPt7oDxaeVNT9Wsfb3RtmJaeVNT9Wsfb3RtgAAAAAAAAAAAAAAn+kHyRxB6tc+yZQE/wBIPkjiD1a59kwNbS/s9p+XT/ojqOXS/s9p+XT/AKI6gAAAAAAAAAAAAAAYtp5T1P1ax9vdG0Ytp5T1P1ax9vdAdlHTXSu7rUes7NSlb09uOa6qdWec55565LHo9J3AAAAAAAAAAAAAAAAn+kHyRxB6tc+yZQE/0g+SOIPVrn2TA1tLaVvaZ/8AXT/ojqzkhNdq1atTQbW3pXNRRoVKtWnb3LoNxUI04qWK1NNbpZ5ZfZWE1kqdKtaGlKpaq7nKTansq15VpxU0o43Tk543ReM+LaQGkDlqarY0ntneU1LY6mN6zsX+NLPd6T2+HW0XQhUrKNSoswhJ7ZPlnCi+eefcB0AyKPFel1LVatVuo07XllynHKb5qL2yazjD25zzNaMlNKUXlPuYHkAAAAAAAA4aOmuldXWodZ2alK3p7cd3VTqzznPPPXJY9HpO4AAAAAAAAAAAAAAAAACf6QfJHEHq1z7JlAQfSlxRR0e11LTNQW2jc2t1GhVw8dbGm/mpPztNY9Ka8UBR6PolnSdDVIxn8LlSpRcnVm1tUOUVBy2Jc28Jd7b7z01jhn4yrU72heOlUSpppQjJS6uqqkW8+Zr/AI8xz8KcSU9clWtrBxnZ29OhCVZNvNZxzKnF42tRSWWm+bx4FIBOVeC7actQlGs1GtBQjFxU1TaoqjupxfZj2V3JLx5+B8bnhK5uLmnWVyo2sYUot/Wk3SpzUZRjsSptTmp8pNPauSKkAT0uDqKhdUaNxtpzdq4rq4tRVvtxHGO0nt5587KCK2pI8gAAAAAAAAAAAAAAAAAAAAAAAAAAABCdM3C3/kuk3U6WPhNv8/B4y2oJ74J4b5xzyXfJRzyLsASXRbwyuFdKsLSePhE06tVp5TnU7WM5aeI7Y5XJ7c+JWg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4" descr="http://www.chemeddl.org/labs/avisualdatabase/data/png/cc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90725"/>
            <a:ext cx="353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38600" y="1730375"/>
            <a:ext cx="762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040063"/>
            <a:ext cx="762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+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715000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POLAR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4597400"/>
            <a:ext cx="1371600" cy="5842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600" y="3302000"/>
            <a:ext cx="814388" cy="584200"/>
          </a:xfrm>
          <a:prstGeom prst="rect">
            <a:avLst/>
          </a:prstGeom>
          <a:solidFill>
            <a:schemeClr val="accent3"/>
          </a:solidFill>
          <a:ln w="730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19400" y="3302000"/>
            <a:ext cx="814388" cy="584200"/>
          </a:xfrm>
          <a:prstGeom prst="rect">
            <a:avLst/>
          </a:prstGeom>
          <a:solidFill>
            <a:schemeClr val="accent3"/>
          </a:solidFill>
          <a:ln w="730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H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4953000" y="2222500"/>
            <a:ext cx="0" cy="12827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4776788" y="3375025"/>
            <a:ext cx="328612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B6D0EA5-F8CF-466B-AD24-922C012EC2E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Bonds</a:t>
            </a:r>
          </a:p>
        </p:txBody>
      </p:sp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21336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6019800" y="40386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3505200" y="4038600"/>
            <a:ext cx="2133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209800" y="38100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172200" y="3810000"/>
            <a:ext cx="1600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/>
              <a:t>+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962400" y="39624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/>
              <a:t>- -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6934200" y="4495800"/>
            <a:ext cx="1219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rot="-10773143">
            <a:off x="914400" y="4419600"/>
            <a:ext cx="12192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4876800" y="4038600"/>
            <a:ext cx="1219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rot="-10773143">
            <a:off x="3276600" y="4038600"/>
            <a:ext cx="12192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There are repulsive forces between like charges.</a:t>
            </a:r>
          </a:p>
        </p:txBody>
      </p:sp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457200" y="5562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At the bond length, the forces are equal, and the molecule is 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FF44B30-9A98-4BF0-ACE4-06846789F6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Bond Length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2057400" y="2133600"/>
            <a:ext cx="0" cy="3657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2057400" y="3886200"/>
            <a:ext cx="6019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Repulsive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5105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Attractive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2484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Distance (r)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 rot="3091564">
            <a:off x="2171700" y="33147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Force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 rot="-1848160">
            <a:off x="3505200" y="4953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Energy</a:t>
            </a:r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3352800" y="2057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Freeform 19"/>
          <p:cNvSpPr>
            <a:spLocks/>
          </p:cNvSpPr>
          <p:nvPr/>
        </p:nvSpPr>
        <p:spPr bwMode="auto">
          <a:xfrm>
            <a:off x="2209800" y="2209800"/>
            <a:ext cx="5181600" cy="3225800"/>
          </a:xfrm>
          <a:custGeom>
            <a:avLst/>
            <a:gdLst>
              <a:gd name="T0" fmla="*/ 0 w 3264"/>
              <a:gd name="T1" fmla="*/ 0 h 2032"/>
              <a:gd name="T2" fmla="*/ 2147483647 w 3264"/>
              <a:gd name="T3" fmla="*/ 2147483647 h 2032"/>
              <a:gd name="T4" fmla="*/ 2147483647 w 3264"/>
              <a:gd name="T5" fmla="*/ 2147483647 h 2032"/>
              <a:gd name="T6" fmla="*/ 2147483647 w 3264"/>
              <a:gd name="T7" fmla="*/ 2147483647 h 2032"/>
              <a:gd name="T8" fmla="*/ 2147483647 w 3264"/>
              <a:gd name="T9" fmla="*/ 2147483647 h 2032"/>
              <a:gd name="T10" fmla="*/ 2147483647 w 3264"/>
              <a:gd name="T11" fmla="*/ 2147483647 h 2032"/>
              <a:gd name="T12" fmla="*/ 2147483647 w 3264"/>
              <a:gd name="T13" fmla="*/ 2147483647 h 2032"/>
              <a:gd name="T14" fmla="*/ 2147483647 w 3264"/>
              <a:gd name="T15" fmla="*/ 2147483647 h 2032"/>
              <a:gd name="T16" fmla="*/ 2147483647 w 3264"/>
              <a:gd name="T17" fmla="*/ 2147483647 h 20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64" h="2032">
                <a:moveTo>
                  <a:pt x="0" y="0"/>
                </a:moveTo>
                <a:cubicBezTo>
                  <a:pt x="80" y="608"/>
                  <a:pt x="160" y="1216"/>
                  <a:pt x="240" y="1536"/>
                </a:cubicBezTo>
                <a:cubicBezTo>
                  <a:pt x="320" y="1856"/>
                  <a:pt x="400" y="1840"/>
                  <a:pt x="480" y="1920"/>
                </a:cubicBezTo>
                <a:cubicBezTo>
                  <a:pt x="560" y="2000"/>
                  <a:pt x="632" y="2008"/>
                  <a:pt x="720" y="2016"/>
                </a:cubicBezTo>
                <a:cubicBezTo>
                  <a:pt x="808" y="2024"/>
                  <a:pt x="848" y="2032"/>
                  <a:pt x="1008" y="1968"/>
                </a:cubicBezTo>
                <a:cubicBezTo>
                  <a:pt x="1168" y="1904"/>
                  <a:pt x="1472" y="1736"/>
                  <a:pt x="1680" y="1632"/>
                </a:cubicBezTo>
                <a:cubicBezTo>
                  <a:pt x="1888" y="1528"/>
                  <a:pt x="2048" y="1424"/>
                  <a:pt x="2256" y="1344"/>
                </a:cubicBezTo>
                <a:cubicBezTo>
                  <a:pt x="2464" y="1264"/>
                  <a:pt x="2760" y="1192"/>
                  <a:pt x="2928" y="1152"/>
                </a:cubicBezTo>
                <a:cubicBezTo>
                  <a:pt x="3096" y="1112"/>
                  <a:pt x="3180" y="1108"/>
                  <a:pt x="3264" y="1104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Freeform 20"/>
          <p:cNvSpPr>
            <a:spLocks/>
          </p:cNvSpPr>
          <p:nvPr/>
        </p:nvSpPr>
        <p:spPr bwMode="auto">
          <a:xfrm>
            <a:off x="2209800" y="2209800"/>
            <a:ext cx="5029200" cy="2755900"/>
          </a:xfrm>
          <a:custGeom>
            <a:avLst/>
            <a:gdLst>
              <a:gd name="T0" fmla="*/ 0 w 3168"/>
              <a:gd name="T1" fmla="*/ 0 h 1736"/>
              <a:gd name="T2" fmla="*/ 2147483647 w 3168"/>
              <a:gd name="T3" fmla="*/ 2147483647 h 1736"/>
              <a:gd name="T4" fmla="*/ 2147483647 w 3168"/>
              <a:gd name="T5" fmla="*/ 2147483647 h 1736"/>
              <a:gd name="T6" fmla="*/ 2147483647 w 3168"/>
              <a:gd name="T7" fmla="*/ 2147483647 h 1736"/>
              <a:gd name="T8" fmla="*/ 2147483647 w 3168"/>
              <a:gd name="T9" fmla="*/ 2147483647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" h="1736">
                <a:moveTo>
                  <a:pt x="0" y="0"/>
                </a:moveTo>
                <a:cubicBezTo>
                  <a:pt x="300" y="484"/>
                  <a:pt x="600" y="968"/>
                  <a:pt x="864" y="1248"/>
                </a:cubicBezTo>
                <a:cubicBezTo>
                  <a:pt x="1128" y="1528"/>
                  <a:pt x="1336" y="1624"/>
                  <a:pt x="1584" y="1680"/>
                </a:cubicBezTo>
                <a:cubicBezTo>
                  <a:pt x="1832" y="1736"/>
                  <a:pt x="2088" y="1672"/>
                  <a:pt x="2352" y="1584"/>
                </a:cubicBezTo>
                <a:cubicBezTo>
                  <a:pt x="2616" y="1496"/>
                  <a:pt x="2892" y="1324"/>
                  <a:pt x="3168" y="115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21"/>
          <p:cNvSpPr>
            <a:spLocks/>
          </p:cNvSpPr>
          <p:nvPr/>
        </p:nvSpPr>
        <p:spPr bwMode="auto">
          <a:xfrm rot="-5438947">
            <a:off x="2438400" y="5562600"/>
            <a:ext cx="533400" cy="1295400"/>
          </a:xfrm>
          <a:prstGeom prst="leftBrace">
            <a:avLst>
              <a:gd name="adj1" fmla="val 202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1828800" y="640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Bond Length</a:t>
            </a:r>
          </a:p>
        </p:txBody>
      </p:sp>
      <p:sp>
        <p:nvSpPr>
          <p:cNvPr id="8209" name="Oval 3"/>
          <p:cNvSpPr>
            <a:spLocks noChangeArrowheads="1"/>
          </p:cNvSpPr>
          <p:nvPr/>
        </p:nvSpPr>
        <p:spPr bwMode="auto">
          <a:xfrm>
            <a:off x="34290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3"/>
          <p:cNvSpPr>
            <a:spLocks noChangeArrowheads="1"/>
          </p:cNvSpPr>
          <p:nvPr/>
        </p:nvSpPr>
        <p:spPr bwMode="auto">
          <a:xfrm>
            <a:off x="29718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3"/>
          <p:cNvSpPr>
            <a:spLocks noChangeArrowheads="1"/>
          </p:cNvSpPr>
          <p:nvPr/>
        </p:nvSpPr>
        <p:spPr bwMode="auto">
          <a:xfrm>
            <a:off x="64770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3"/>
          <p:cNvSpPr>
            <a:spLocks noChangeArrowheads="1"/>
          </p:cNvSpPr>
          <p:nvPr/>
        </p:nvSpPr>
        <p:spPr bwMode="auto">
          <a:xfrm>
            <a:off x="79248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13" name="Straight Connector 2"/>
          <p:cNvCxnSpPr>
            <a:cxnSpLocks noChangeShapeType="1"/>
            <a:stCxn id="8210" idx="6"/>
            <a:endCxn id="8209" idx="2"/>
          </p:cNvCxnSpPr>
          <p:nvPr/>
        </p:nvCxnSpPr>
        <p:spPr bwMode="auto">
          <a:xfrm>
            <a:off x="3276600" y="19050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4" name="Straight Connector 4"/>
          <p:cNvCxnSpPr>
            <a:cxnSpLocks noChangeShapeType="1"/>
            <a:stCxn id="8211" idx="6"/>
            <a:endCxn id="8212" idx="2"/>
          </p:cNvCxnSpPr>
          <p:nvPr/>
        </p:nvCxnSpPr>
        <p:spPr bwMode="auto">
          <a:xfrm>
            <a:off x="6781800" y="1905000"/>
            <a:ext cx="114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5" name="TextBox 5"/>
          <p:cNvSpPr txBox="1">
            <a:spLocks noChangeArrowheads="1"/>
          </p:cNvSpPr>
          <p:nvPr/>
        </p:nvSpPr>
        <p:spPr bwMode="auto">
          <a:xfrm>
            <a:off x="5257800" y="51054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Minimum energy</a:t>
            </a:r>
            <a:br>
              <a:rPr lang="en-US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  <a:p>
            <a:r>
              <a:rPr lang="en-US">
                <a:solidFill>
                  <a:srgbClr val="7030A0"/>
                </a:solidFill>
              </a:rPr>
              <a:t>Attractive &amp; repulsive forces are balanced (at equilibrium)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Bond Length and Bond Strength</a:t>
            </a:r>
            <a:endParaRPr lang="en-US" smtClean="0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strength of attraction that the two nuclei have for the shared electrons affects both the length and strength of the bond.</a:t>
            </a:r>
          </a:p>
          <a:p>
            <a:endParaRPr lang="en-US" smtClean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AB7ABE-E379-46C0-ADD9-F0AC668AF8C5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21" name="Picture 6" descr="http://www.chem.latech.edu/~upali/chem101/101MSJc8_files/image0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447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Bond Length and Bond Strength</a:t>
            </a:r>
            <a:endParaRPr lang="en-US" smtClean="0"/>
          </a:p>
        </p:txBody>
      </p:sp>
      <p:sp>
        <p:nvSpPr>
          <p:cNvPr id="10243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40188" cy="3951288"/>
          </a:xfrm>
        </p:spPr>
        <p:txBody>
          <a:bodyPr/>
          <a:lstStyle/>
          <a:p>
            <a:r>
              <a:rPr lang="en-US" smtClean="0"/>
              <a:t>Although there is a great deal of variation in the bond lengths and strengths of single bonds in different compounds, double bonds are generally much stronger and shorter than single bonds.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quarter" idx="4"/>
          </p:nvPr>
        </p:nvSpPr>
        <p:spPr>
          <a:xfrm>
            <a:off x="381000" y="5684838"/>
            <a:ext cx="8461375" cy="1096962"/>
          </a:xfrm>
        </p:spPr>
        <p:txBody>
          <a:bodyPr/>
          <a:lstStyle/>
          <a:p>
            <a:r>
              <a:rPr lang="en-US" smtClean="0"/>
              <a:t>The strongest covalent bonds are shown by triple bonds.</a:t>
            </a:r>
          </a:p>
          <a:p>
            <a:endParaRPr lang="en-US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363966-8B4A-4919-8B5D-E79854B4506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246" name="Picture 2" descr="http://ibchem.com/IB/ibfiles/bonding/bon_img/cov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 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Examples:</a:t>
            </a:r>
            <a:endParaRPr 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0" y="1760538"/>
          <a:ext cx="7772400" cy="4596384"/>
        </p:xfrm>
        <a:graphic>
          <a:graphicData uri="http://schemas.openxmlformats.org/drawingml/2006/table">
            <a:tbl>
              <a:tblPr/>
              <a:tblGrid>
                <a:gridCol w="1600200"/>
                <a:gridCol w="2057400"/>
                <a:gridCol w="2057400"/>
                <a:gridCol w="2057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Bond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Bond Type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(nm)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Strength (kJ mol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 – Cl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0.199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 – 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 = 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0.134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 = 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0.121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 ≡ 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0.120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 ≡ 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944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2844800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single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4600" y="3454400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single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3987800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double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4597400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double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4600" y="5207000"/>
            <a:ext cx="124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triple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4600" y="5816600"/>
            <a:ext cx="124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3200"/>
              <a:t>triple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078DBADE-E306-4B2E-BBF2-4A99F4FD15F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8588</TotalTime>
  <Words>992</Words>
  <Application>Microsoft Office PowerPoint</Application>
  <PresentationFormat>On-screen Show (4:3)</PresentationFormat>
  <Paragraphs>317</Paragraphs>
  <Slides>49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Level</vt:lpstr>
      <vt:lpstr>Unit 04: BONDING</vt:lpstr>
      <vt:lpstr>PART 2:  Shapes &amp; Polarity</vt:lpstr>
      <vt:lpstr>Covalent Bonds</vt:lpstr>
      <vt:lpstr>Covalent Bonds</vt:lpstr>
      <vt:lpstr>Covalent Bonds</vt:lpstr>
      <vt:lpstr>Average Bond Length</vt:lpstr>
      <vt:lpstr>Bond Length and Bond Strength</vt:lpstr>
      <vt:lpstr>Bond Length and Bond Strength</vt:lpstr>
      <vt:lpstr>  Examples:</vt:lpstr>
      <vt:lpstr>  Examples:</vt:lpstr>
      <vt:lpstr>Valence Shell Electron Pair Repulsion (VSEPR) Theory</vt:lpstr>
      <vt:lpstr>Valence Shell Electron Pair Repulsion (VSEPR) Theory</vt:lpstr>
      <vt:lpstr>Valence Shell Electron Pair Repulsion (VSEPR) Theory</vt:lpstr>
      <vt:lpstr>Valence Shell Electron Pair Repulsion (VSEPR) Theory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SHAPES:</vt:lpstr>
      <vt:lpstr>PowerPoint Presentation</vt:lpstr>
      <vt:lpstr>Examples:</vt:lpstr>
      <vt:lpstr>Examples:</vt:lpstr>
      <vt:lpstr>Examples:</vt:lpstr>
      <vt:lpstr>Examples:</vt:lpstr>
      <vt:lpstr>Examples:</vt:lpstr>
      <vt:lpstr>Examples:</vt:lpstr>
      <vt:lpstr>Examples:</vt:lpstr>
      <vt:lpstr>Bond Polarity:</vt:lpstr>
      <vt:lpstr>Bond Polarity:</vt:lpstr>
      <vt:lpstr>Molecular Polarity: </vt:lpstr>
      <vt:lpstr>Geometry and polarity</vt:lpstr>
      <vt:lpstr>Geometry and polarity</vt:lpstr>
      <vt:lpstr>Geometry and polarity</vt:lpstr>
      <vt:lpstr>Geometry and polarity</vt:lpstr>
      <vt:lpstr>Geometry and polarity</vt:lpstr>
      <vt:lpstr>Molecular polarity –  How do you figure it out?</vt:lpstr>
      <vt:lpstr>Example:</vt:lpstr>
      <vt:lpstr>Example:</vt:lpstr>
      <vt:lpstr>Example:</vt:lpstr>
      <vt:lpstr>Example:</vt:lpstr>
      <vt:lpstr>Example: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Liquids and Solids</dc:title>
  <dc:creator>Debbie Y. Dogancay</dc:creator>
  <cp:lastModifiedBy>Dogancay, Deborah</cp:lastModifiedBy>
  <cp:revision>83</cp:revision>
  <dcterms:created xsi:type="dcterms:W3CDTF">2008-01-15T08:08:26Z</dcterms:created>
  <dcterms:modified xsi:type="dcterms:W3CDTF">2011-10-24T20:08:49Z</dcterms:modified>
</cp:coreProperties>
</file>