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3" r:id="rId2"/>
  </p:sldMasterIdLst>
  <p:notesMasterIdLst>
    <p:notesMasterId r:id="rId52"/>
  </p:notesMasterIdLst>
  <p:sldIdLst>
    <p:sldId id="256" r:id="rId3"/>
    <p:sldId id="481" r:id="rId4"/>
    <p:sldId id="411" r:id="rId5"/>
    <p:sldId id="412" r:id="rId6"/>
    <p:sldId id="413" r:id="rId7"/>
    <p:sldId id="410" r:id="rId8"/>
    <p:sldId id="414" r:id="rId9"/>
    <p:sldId id="482" r:id="rId10"/>
    <p:sldId id="483" r:id="rId11"/>
    <p:sldId id="484" r:id="rId12"/>
    <p:sldId id="485" r:id="rId13"/>
    <p:sldId id="486" r:id="rId14"/>
    <p:sldId id="487" r:id="rId15"/>
    <p:sldId id="488" r:id="rId16"/>
    <p:sldId id="500" r:id="rId17"/>
    <p:sldId id="501" r:id="rId18"/>
    <p:sldId id="502" r:id="rId19"/>
    <p:sldId id="503" r:id="rId20"/>
    <p:sldId id="504" r:id="rId21"/>
    <p:sldId id="505" r:id="rId22"/>
    <p:sldId id="506" r:id="rId23"/>
    <p:sldId id="507" r:id="rId24"/>
    <p:sldId id="508" r:id="rId25"/>
    <p:sldId id="509" r:id="rId26"/>
    <p:sldId id="510" r:id="rId27"/>
    <p:sldId id="511" r:id="rId28"/>
    <p:sldId id="512" r:id="rId29"/>
    <p:sldId id="492" r:id="rId30"/>
    <p:sldId id="489" r:id="rId31"/>
    <p:sldId id="493" r:id="rId32"/>
    <p:sldId id="498" r:id="rId33"/>
    <p:sldId id="494" r:id="rId34"/>
    <p:sldId id="495" r:id="rId35"/>
    <p:sldId id="499" r:id="rId36"/>
    <p:sldId id="496" r:id="rId37"/>
    <p:sldId id="490" r:id="rId38"/>
    <p:sldId id="513" r:id="rId39"/>
    <p:sldId id="491" r:id="rId40"/>
    <p:sldId id="422" r:id="rId41"/>
    <p:sldId id="423" r:id="rId42"/>
    <p:sldId id="424" r:id="rId43"/>
    <p:sldId id="425" r:id="rId44"/>
    <p:sldId id="426" r:id="rId45"/>
    <p:sldId id="479" r:id="rId46"/>
    <p:sldId id="514" r:id="rId47"/>
    <p:sldId id="515" r:id="rId48"/>
    <p:sldId id="517" r:id="rId49"/>
    <p:sldId id="518" r:id="rId50"/>
    <p:sldId id="516" r:id="rId51"/>
  </p:sldIdLst>
  <p:sldSz cx="9144000" cy="6858000" type="screen4x3"/>
  <p:notesSz cx="6858000" cy="9144000"/>
  <p:custDataLst>
    <p:custData r:id="rId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3333CC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333" autoAdjust="0"/>
  </p:normalViewPr>
  <p:slideViewPr>
    <p:cSldViewPr>
      <p:cViewPr varScale="1">
        <p:scale>
          <a:sx n="106" d="100"/>
          <a:sy n="106" d="100"/>
        </p:scale>
        <p:origin x="-114" y="-1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slide" Target="slides/slide39.xml"/><Relationship Id="rId54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tableStyles" Target="tableStyles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B807034F-293A-44DE-BA4F-CB515C40F3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0066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924EE1C-1C15-473A-88FB-BD119A07BF52}" type="slidenum">
              <a:rPr lang="en-US" smtClean="0">
                <a:latin typeface="Arial" charset="0"/>
              </a:rPr>
              <a:pPr/>
              <a:t>1</a:t>
            </a:fld>
            <a:endParaRPr lang="en-US" smtClean="0">
              <a:latin typeface="Arial" charset="0"/>
            </a:endParaRPr>
          </a:p>
        </p:txBody>
      </p:sp>
      <p:sp>
        <p:nvSpPr>
          <p:cNvPr id="542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E9FE56B-C561-4351-AA13-EC718BEFA97B}" type="slidenum">
              <a:rPr lang="en-US" smtClean="0">
                <a:latin typeface="Arial" charset="0"/>
              </a:rPr>
              <a:pPr/>
              <a:t>39</a:t>
            </a:fld>
            <a:endParaRPr lang="en-US" smtClean="0">
              <a:latin typeface="Arial" charset="0"/>
            </a:endParaRPr>
          </a:p>
        </p:txBody>
      </p:sp>
      <p:sp>
        <p:nvSpPr>
          <p:cNvPr id="552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5530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628211A-E77D-457E-8A17-95F1EE34B033}" type="slidenum">
              <a:rPr lang="en-US" smtClean="0">
                <a:latin typeface="Arial" charset="0"/>
              </a:rPr>
              <a:pPr/>
              <a:t>40</a:t>
            </a:fld>
            <a:endParaRPr lang="en-US" smtClean="0">
              <a:latin typeface="Arial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4AB39EF-5EAD-481F-9455-EE082B69FFE2}" type="slidenum">
              <a:rPr lang="en-US" smtClean="0">
                <a:latin typeface="Arial" charset="0"/>
              </a:rPr>
              <a:pPr/>
              <a:t>41</a:t>
            </a:fld>
            <a:endParaRPr lang="en-US" smtClean="0">
              <a:latin typeface="Arial" charset="0"/>
            </a:endParaRPr>
          </a:p>
        </p:txBody>
      </p:sp>
      <p:sp>
        <p:nvSpPr>
          <p:cNvPr id="573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57348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5B21B7D-F770-485B-B7E0-B4F66CF4F15D}" type="slidenum">
              <a:rPr lang="en-US" smtClean="0">
                <a:latin typeface="Arial" charset="0"/>
              </a:rPr>
              <a:pPr/>
              <a:t>42</a:t>
            </a:fld>
            <a:endParaRPr lang="en-US" smtClean="0">
              <a:latin typeface="Arial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1031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4CEB20C-78D9-4369-9211-FDE6983E9B62}" type="slidenum">
              <a:rPr lang="en-US" smtClean="0">
                <a:latin typeface="Arial" charset="0"/>
              </a:rPr>
              <a:pPr/>
              <a:t>43</a:t>
            </a:fld>
            <a:endParaRPr lang="en-US" smtClean="0">
              <a:latin typeface="Arial" charset="0"/>
            </a:endParaRPr>
          </a:p>
        </p:txBody>
      </p:sp>
      <p:sp>
        <p:nvSpPr>
          <p:cNvPr id="593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  <p:sp>
        <p:nvSpPr>
          <p:cNvPr id="59396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 lIns="92075" tIns="46038" rIns="92075" bIns="46038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7"/>
          <p:cNvGrpSpPr>
            <a:grpSpLocks/>
          </p:cNvGrpSpPr>
          <p:nvPr/>
        </p:nvGrpSpPr>
        <p:grpSpPr bwMode="auto">
          <a:xfrm>
            <a:off x="228600" y="2889250"/>
            <a:ext cx="8610600" cy="201613"/>
            <a:chOff x="144" y="1680"/>
            <a:chExt cx="5424" cy="144"/>
          </a:xfrm>
        </p:grpSpPr>
        <p:sp>
          <p:nvSpPr>
            <p:cNvPr id="5" name="Rectangle 8"/>
            <p:cNvSpPr>
              <a:spLocks noChangeArrowheads="1"/>
            </p:cNvSpPr>
            <p:nvPr userDrawn="1"/>
          </p:nvSpPr>
          <p:spPr bwMode="auto">
            <a:xfrm>
              <a:off x="144" y="1680"/>
              <a:ext cx="1808" cy="144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Rectangle 9"/>
            <p:cNvSpPr>
              <a:spLocks noChangeArrowheads="1"/>
            </p:cNvSpPr>
            <p:nvPr userDrawn="1"/>
          </p:nvSpPr>
          <p:spPr bwMode="auto">
            <a:xfrm>
              <a:off x="1952" y="1680"/>
              <a:ext cx="1808" cy="14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3760" y="1680"/>
              <a:ext cx="1808" cy="14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331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685800"/>
            <a:ext cx="7772400" cy="2127250"/>
          </a:xfrm>
        </p:spPr>
        <p:txBody>
          <a:bodyPr/>
          <a:lstStyle>
            <a:lvl1pPr algn="ctr">
              <a:defRPr sz="5800"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270250"/>
            <a:ext cx="6400800" cy="22098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 sz="3000"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8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8C86EAF-CA62-445C-BDA3-D36B28AEE5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4101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6BBC92-C408-4AAE-9115-2B36972ADD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352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B4A31A-B58F-4D22-AC62-041FE40658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06292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037ED67-DD7C-472F-85A4-6A55D0886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11614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0A4963-2AC8-451D-A176-F9656F308F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94822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F2A065-094D-4A58-8287-EDBC219338B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087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4D0043-251E-47B8-89DA-80D8BA0B28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2004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55928DE-444A-4B1C-A90B-83736AB952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03686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4B54C3-C471-4C16-9D98-B72BBC19E1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68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E5505B-5FA9-44E0-98A3-75C82A6B31E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383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9055B96-00BF-4B50-81BB-C194814DE8B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93123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2294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/>
            </a:lvl1pPr>
          </a:lstStyle>
          <a:p>
            <a:pPr>
              <a:defRPr/>
            </a:pPr>
            <a:fld id="{83A34DB5-0006-47BA-B423-D750674DE4E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031" name="Rectangle 7"/>
          <p:cNvSpPr>
            <a:spLocks noChangeArrowheads="1"/>
          </p:cNvSpPr>
          <p:nvPr/>
        </p:nvSpPr>
        <p:spPr bwMode="auto">
          <a:xfrm>
            <a:off x="0" y="0"/>
            <a:ext cx="228600" cy="228600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032" name="Line 8"/>
          <p:cNvSpPr>
            <a:spLocks noChangeShapeType="1"/>
          </p:cNvSpPr>
          <p:nvPr/>
        </p:nvSpPr>
        <p:spPr bwMode="auto">
          <a:xfrm>
            <a:off x="457200" y="1447800"/>
            <a:ext cx="8077200" cy="0"/>
          </a:xfrm>
          <a:prstGeom prst="line">
            <a:avLst/>
          </a:prstGeom>
          <a:noFill/>
          <a:ln w="190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33" name="Rectangle 9"/>
          <p:cNvSpPr>
            <a:spLocks noChangeArrowheads="1"/>
          </p:cNvSpPr>
          <p:nvPr/>
        </p:nvSpPr>
        <p:spPr bwMode="auto">
          <a:xfrm>
            <a:off x="0" y="2286000"/>
            <a:ext cx="228600" cy="2286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  <p:sp>
        <p:nvSpPr>
          <p:cNvPr id="1034" name="Rectangle 10"/>
          <p:cNvSpPr>
            <a:spLocks noChangeArrowheads="1"/>
          </p:cNvSpPr>
          <p:nvPr/>
        </p:nvSpPr>
        <p:spPr bwMode="auto">
          <a:xfrm>
            <a:off x="0" y="4572000"/>
            <a:ext cx="228600" cy="228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/>
            <a:endParaRPr lang="en-US" sz="2400">
              <a:latin typeface="Times New Roman" pitchFamily="18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SzPct val="75000"/>
        <a:buFont typeface="Wingdings" pitchFamily="2" charset="2"/>
        <a:buChar char="p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n"/>
        <a:defRPr sz="24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p"/>
        <a:defRPr sz="20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bg2"/>
        </a:buClr>
        <a:buFont typeface="Wingdings" pitchFamily="2" charset="2"/>
        <a:buChar char="§"/>
        <a:defRPr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80000"/>
        <a:buFont typeface="Wingdings" pitchFamily="2" charset="2"/>
        <a:buChar char="§"/>
        <a:defRPr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F:\IB_new\04_bonding\jamesbond.mp3" TargetMode="External"/><Relationship Id="rId6" Type="http://schemas.openxmlformats.org/officeDocument/2006/relationships/image" Target="../media/image2.png"/><Relationship Id="rId5" Type="http://schemas.openxmlformats.org/officeDocument/2006/relationships/hyperlink" Target="file:///C:\Documents%20and%20Settings\Rick\Desktop\jamesbond.ram" TargetMode="Externa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4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25.gif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14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14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14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1524000"/>
            <a:ext cx="7772400" cy="1066800"/>
          </a:xfrm>
        </p:spPr>
        <p:txBody>
          <a:bodyPr/>
          <a:lstStyle/>
          <a:p>
            <a:pPr eaLnBrk="1" hangingPunct="1"/>
            <a:r>
              <a:rPr lang="en-US" i="1" smtClean="0">
                <a:latin typeface="Berlin Sans FB" pitchFamily="34" charset="0"/>
              </a:rPr>
              <a:t>Unit 04: BONDING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28600" y="3270250"/>
            <a:ext cx="6400800" cy="2209800"/>
          </a:xfrm>
        </p:spPr>
        <p:txBody>
          <a:bodyPr/>
          <a:lstStyle/>
          <a:p>
            <a:pPr algn="l" eaLnBrk="1" hangingPunct="1"/>
            <a:r>
              <a:rPr lang="en-US" sz="2200" b="1" smtClean="0"/>
              <a:t>IB Topics 4 &amp; 14</a:t>
            </a:r>
            <a:r>
              <a:rPr lang="en-US" sz="2200" smtClean="0"/>
              <a:t/>
            </a:r>
            <a:br>
              <a:rPr lang="en-US" sz="2200" smtClean="0"/>
            </a:br>
            <a:r>
              <a:rPr lang="en-US" sz="1600" b="1" smtClean="0"/>
              <a:t>Text:</a:t>
            </a:r>
            <a:r>
              <a:rPr lang="en-US" sz="1600" smtClean="0"/>
              <a:t> Ch 8 (all except sections 4,5 &amp; 8)</a:t>
            </a:r>
            <a:br>
              <a:rPr lang="en-US" sz="1600" smtClean="0"/>
            </a:br>
            <a:r>
              <a:rPr lang="en-US" sz="1600" smtClean="0"/>
              <a:t>Ch 9.1 &amp; 9.5</a:t>
            </a:r>
            <a:br>
              <a:rPr lang="en-US" sz="1600" smtClean="0"/>
            </a:br>
            <a:r>
              <a:rPr lang="en-US" sz="1600" smtClean="0"/>
              <a:t>Ch 10.1-10.7</a:t>
            </a:r>
          </a:p>
        </p:txBody>
      </p:sp>
      <p:pic>
        <p:nvPicPr>
          <p:cNvPr id="3076" name="Picture 5" descr="C:\Users\DEBORA~1\AppData\Local\Temp\SNAGHTML1fd86cfc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3200" y="3333750"/>
            <a:ext cx="2381250" cy="352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AutoShape 7">
            <a:hlinkClick r:id="rId5" action="ppaction://program"/>
          </p:cNvPr>
          <p:cNvSpPr>
            <a:spLocks noChangeArrowheads="1"/>
          </p:cNvSpPr>
          <p:nvPr/>
        </p:nvSpPr>
        <p:spPr bwMode="auto">
          <a:xfrm>
            <a:off x="2438400" y="4191000"/>
            <a:ext cx="4724400" cy="1447800"/>
          </a:xfrm>
          <a:prstGeom prst="wedgeRoundRectCallout">
            <a:avLst>
              <a:gd name="adj1" fmla="val 60464"/>
              <a:gd name="adj2" fmla="val -15601"/>
              <a:gd name="adj3" fmla="val 16667"/>
            </a:avLst>
          </a:prstGeom>
          <a:solidFill>
            <a:schemeClr val="accent5">
              <a:lumMod val="75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/>
          <a:lstStyle/>
          <a:p>
            <a:pPr algn="ctr">
              <a:defRPr/>
            </a:pPr>
            <a:r>
              <a:rPr lang="en-US" sz="3200" dirty="0"/>
              <a:t>My Name is Bond.  Chemical Bond</a:t>
            </a:r>
          </a:p>
        </p:txBody>
      </p:sp>
      <p:pic>
        <p:nvPicPr>
          <p:cNvPr id="3078" name="Picture 7" descr="C:\Users\DEBORA~1\AppData\Local\Temp\SNAGHTML1fde3836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5959475"/>
            <a:ext cx="13716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jamesbond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6126955"/>
            <a:ext cx="334963" cy="334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0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 </a:t>
            </a:r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Examples:</a:t>
            </a:r>
            <a:endParaRPr lang="en-US" smtClean="0"/>
          </a:p>
        </p:txBody>
      </p:sp>
      <p:sp>
        <p:nvSpPr>
          <p:cNvPr id="12291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i="1" smtClean="0"/>
              <a:t>Note: while strength increases and length decreases from  C – C </a:t>
            </a:r>
            <a:r>
              <a:rPr lang="en-US" i="1" smtClean="0">
                <a:sym typeface="Symbol" pitchFamily="18" charset="2"/>
              </a:rPr>
              <a:t></a:t>
            </a:r>
            <a:r>
              <a:rPr lang="en-US" i="1" smtClean="0"/>
              <a:t> C = C </a:t>
            </a:r>
            <a:r>
              <a:rPr lang="en-US" i="1" smtClean="0">
                <a:sym typeface="Symbol" pitchFamily="18" charset="2"/>
              </a:rPr>
              <a:t></a:t>
            </a:r>
            <a:r>
              <a:rPr lang="en-US" i="1" smtClean="0"/>
              <a:t> C ≡ C, the double bond is not twice as strong as the single bond and the triple bond is not three times stronger (or shorter) than the single bond.</a:t>
            </a:r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Valence Shell Electron Pair Repulsion (VSEPR) Theory</a:t>
            </a:r>
            <a:endParaRPr lang="en-US" smtClean="0"/>
          </a:p>
        </p:txBody>
      </p:sp>
      <p:sp>
        <p:nvSpPr>
          <p:cNvPr id="13315" name="Content Placeholder 1"/>
          <p:cNvSpPr>
            <a:spLocks noGrp="1"/>
          </p:cNvSpPr>
          <p:nvPr>
            <p:ph idx="1"/>
          </p:nvPr>
        </p:nvSpPr>
        <p:spPr>
          <a:xfrm>
            <a:off x="228600" y="1600200"/>
            <a:ext cx="5943600" cy="4530725"/>
          </a:xfrm>
        </p:spPr>
        <p:txBody>
          <a:bodyPr/>
          <a:lstStyle/>
          <a:p>
            <a:r>
              <a:rPr lang="en-US" smtClean="0"/>
              <a:t>As the name implies, electron pairs in the outer energy level or valence shell of atoms repel each other and therefore position themselves as far apart as possible.  </a:t>
            </a:r>
          </a:p>
          <a:p>
            <a:pPr lvl="1"/>
            <a:r>
              <a:rPr lang="en-US" sz="2800" smtClean="0"/>
              <a:t>This allows us to predict molecular </a:t>
            </a:r>
            <a:r>
              <a:rPr lang="en-US" sz="2800" b="1" smtClean="0">
                <a:solidFill>
                  <a:schemeClr val="bg2"/>
                </a:solidFill>
              </a:rPr>
              <a:t>SHAPES.</a:t>
            </a:r>
          </a:p>
          <a:p>
            <a:endParaRPr lang="en-US" smtClean="0"/>
          </a:p>
        </p:txBody>
      </p:sp>
      <p:sp>
        <p:nvSpPr>
          <p:cNvPr id="1331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C3D3D2A-08BE-4F46-A792-BF2D0D415ACF}" type="slidenum">
              <a:rPr lang="en-US" smtClean="0"/>
              <a:pPr/>
              <a:t>11</a:t>
            </a:fld>
            <a:endParaRPr lang="en-US" smtClean="0"/>
          </a:p>
        </p:txBody>
      </p:sp>
      <p:pic>
        <p:nvPicPr>
          <p:cNvPr id="13317" name="Picture 2" descr="http://web.fccj.org/~ethall/2045/shapes.gi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600200"/>
            <a:ext cx="2087563" cy="487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Valence Shell Electron Pair Repulsion (VSEPR) Theory</a:t>
            </a:r>
            <a:endParaRPr lang="en-US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2000" dirty="0"/>
              <a:t>The following points will help you apply the VSEPR Theory to predict molecular shapes</a:t>
            </a:r>
            <a:r>
              <a:rPr lang="en-US" sz="2000" dirty="0" smtClean="0"/>
              <a:t>:</a:t>
            </a:r>
            <a:br>
              <a:rPr lang="en-US" sz="2000" dirty="0" smtClean="0"/>
            </a:br>
            <a:endParaRPr lang="en-US" sz="2000" dirty="0"/>
          </a:p>
          <a:p>
            <a:pPr>
              <a:defRPr/>
            </a:pPr>
            <a:r>
              <a:rPr lang="en-US" sz="2000" dirty="0"/>
              <a:t>Repulsion applies to both bonding and non-bonding pairs of electrons.</a:t>
            </a:r>
          </a:p>
          <a:p>
            <a:pPr>
              <a:defRPr/>
            </a:pPr>
            <a:r>
              <a:rPr lang="en-US" sz="2000" dirty="0"/>
              <a:t>Double and triple bonded electron pairs are orientated together and so behave in terms of repulsion as a single unit known as a negative charge center (or electron region).</a:t>
            </a:r>
          </a:p>
          <a:p>
            <a:pPr>
              <a:defRPr/>
            </a:pPr>
            <a:r>
              <a:rPr lang="en-US" sz="2000" dirty="0"/>
              <a:t>The total number of charge centers around the central atom determines the geometrical arrangement of the electrons.</a:t>
            </a:r>
          </a:p>
          <a:p>
            <a:pPr>
              <a:defRPr/>
            </a:pPr>
            <a:r>
              <a:rPr lang="en-US" sz="2000" dirty="0"/>
              <a:t>Non-bonding pairs of electrons (lone pairs) have a higher concentration of charge than a bonding pair because they are not shared between two atoms and so they cause more repulsion than bonding pairs. </a:t>
            </a:r>
          </a:p>
        </p:txBody>
      </p:sp>
      <p:sp>
        <p:nvSpPr>
          <p:cNvPr id="1434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685B14B-5251-4C23-A0E2-4BE9FA270AA7}" type="slidenum">
              <a:rPr lang="en-US" smtClean="0"/>
              <a:pPr/>
              <a:t>12</a:t>
            </a:fld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Valence Shell Electron Pair Repulsion (VSEPR) Theory</a:t>
            </a:r>
            <a:endParaRPr lang="en-US" smtClean="0"/>
          </a:p>
        </p:txBody>
      </p:sp>
      <p:sp>
        <p:nvSpPr>
          <p:cNvPr id="15363" name="Content Placeholder 1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29200"/>
          </a:xfrm>
        </p:spPr>
        <p:txBody>
          <a:bodyPr/>
          <a:lstStyle/>
          <a:p>
            <a:r>
              <a:rPr lang="en-US" smtClean="0"/>
              <a:t>The repulsion increases in the following order:</a:t>
            </a:r>
          </a:p>
          <a:p>
            <a:endParaRPr lang="en-US" smtClean="0"/>
          </a:p>
          <a:p>
            <a:endParaRPr lang="en-US" smtClean="0"/>
          </a:p>
        </p:txBody>
      </p:sp>
      <p:sp>
        <p:nvSpPr>
          <p:cNvPr id="1536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705600" y="6400800"/>
            <a:ext cx="2133600" cy="457200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317AA26-9C25-4F51-BB1A-EAA297DAFADC}" type="slidenum">
              <a:rPr lang="en-US" smtClean="0"/>
              <a:pPr/>
              <a:t>13</a:t>
            </a:fld>
            <a:endParaRPr lang="en-US" smtClean="0"/>
          </a:p>
        </p:txBody>
      </p:sp>
      <p:sp>
        <p:nvSpPr>
          <p:cNvPr id="15365" name="Rounded Rectangle 2"/>
          <p:cNvSpPr>
            <a:spLocks noChangeArrowheads="1"/>
          </p:cNvSpPr>
          <p:nvPr/>
        </p:nvSpPr>
        <p:spPr bwMode="auto">
          <a:xfrm>
            <a:off x="457200" y="3505200"/>
            <a:ext cx="2438400" cy="838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200"/>
              <a:t>bonding pair – bonding pair</a:t>
            </a:r>
          </a:p>
        </p:txBody>
      </p:sp>
      <p:sp>
        <p:nvSpPr>
          <p:cNvPr id="15366" name="TextBox 3"/>
          <p:cNvSpPr txBox="1">
            <a:spLocks noChangeArrowheads="1"/>
          </p:cNvSpPr>
          <p:nvPr/>
        </p:nvSpPr>
        <p:spPr bwMode="auto">
          <a:xfrm>
            <a:off x="2895600" y="3621088"/>
            <a:ext cx="76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3600"/>
              <a:t>&lt;</a:t>
            </a:r>
          </a:p>
        </p:txBody>
      </p:sp>
      <p:sp>
        <p:nvSpPr>
          <p:cNvPr id="15367" name="Rounded Rectangle 6"/>
          <p:cNvSpPr>
            <a:spLocks noChangeArrowheads="1"/>
          </p:cNvSpPr>
          <p:nvPr/>
        </p:nvSpPr>
        <p:spPr bwMode="auto">
          <a:xfrm>
            <a:off x="3429000" y="3505200"/>
            <a:ext cx="2438400" cy="838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200"/>
              <a:t>lone pair – bonding pair</a:t>
            </a:r>
          </a:p>
        </p:txBody>
      </p:sp>
      <p:sp>
        <p:nvSpPr>
          <p:cNvPr id="15368" name="TextBox 7"/>
          <p:cNvSpPr txBox="1">
            <a:spLocks noChangeArrowheads="1"/>
          </p:cNvSpPr>
          <p:nvPr/>
        </p:nvSpPr>
        <p:spPr bwMode="auto">
          <a:xfrm>
            <a:off x="5867400" y="3621088"/>
            <a:ext cx="7620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3600"/>
              <a:t>&lt;</a:t>
            </a:r>
          </a:p>
        </p:txBody>
      </p:sp>
      <p:sp>
        <p:nvSpPr>
          <p:cNvPr id="15369" name="Rounded Rectangle 8"/>
          <p:cNvSpPr>
            <a:spLocks noChangeArrowheads="1"/>
          </p:cNvSpPr>
          <p:nvPr/>
        </p:nvSpPr>
        <p:spPr bwMode="auto">
          <a:xfrm>
            <a:off x="6415088" y="3524250"/>
            <a:ext cx="2438400" cy="838200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algn="ctr"/>
            <a:r>
              <a:rPr lang="en-US" sz="2200"/>
              <a:t>lone pair – lone pair</a:t>
            </a:r>
          </a:p>
        </p:txBody>
      </p:sp>
      <p:sp>
        <p:nvSpPr>
          <p:cNvPr id="11" name="Right Arrow 10"/>
          <p:cNvSpPr/>
          <p:nvPr/>
        </p:nvSpPr>
        <p:spPr bwMode="auto">
          <a:xfrm>
            <a:off x="685800" y="4724400"/>
            <a:ext cx="7848600" cy="1219200"/>
          </a:xfrm>
          <a:prstGeom prst="rightArrow">
            <a:avLst/>
          </a:prstGeom>
          <a:gradFill flip="none" rotWithShape="1">
            <a:gsLst>
              <a:gs pos="99000">
                <a:schemeClr val="accent1">
                  <a:tint val="66000"/>
                  <a:satMod val="160000"/>
                  <a:lumMod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 algn="ctr">
              <a:defRPr/>
            </a:pPr>
            <a:r>
              <a:rPr lang="en-US" sz="2800" dirty="0"/>
              <a:t>Increasing repulsion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Valence Shell Electron Pair Repulsion (VSEPR) Theory</a:t>
            </a:r>
            <a:endParaRPr lang="en-US" smtClean="0"/>
          </a:p>
        </p:txBody>
      </p:sp>
      <p:sp>
        <p:nvSpPr>
          <p:cNvPr id="1638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404E33A-DE06-4CDE-989B-3E00DF34EDAC}" type="slidenum">
              <a:rPr lang="en-US" smtClean="0"/>
              <a:pPr/>
              <a:t>14</a:t>
            </a:fld>
            <a:endParaRPr lang="en-US" smtClean="0"/>
          </a:p>
        </p:txBody>
      </p:sp>
      <p:pic>
        <p:nvPicPr>
          <p:cNvPr id="16388" name="Picture 2" descr="http://www.mikeblaber.org/oldwine/chm1045/notes/Geometry/VSEPR/IMG00010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590675"/>
            <a:ext cx="3357563" cy="519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1741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A23A9EB4-A7E2-4C85-B8FA-FFF7C3F688D6}" type="slidenum">
              <a:rPr lang="en-US" smtClean="0">
                <a:solidFill>
                  <a:srgbClr val="000000"/>
                </a:solidFill>
              </a:rPr>
              <a:pPr/>
              <a:t>15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7412" name="TextBox 2"/>
          <p:cNvSpPr txBox="1">
            <a:spLocks noChangeArrowheads="1"/>
          </p:cNvSpPr>
          <p:nvPr/>
        </p:nvSpPr>
        <p:spPr bwMode="auto">
          <a:xfrm>
            <a:off x="838200" y="1905000"/>
            <a:ext cx="7467600" cy="304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3200" i="1">
                <a:solidFill>
                  <a:srgbClr val="002060"/>
                </a:solidFill>
              </a:rPr>
              <a:t>Shapes are named based on the </a:t>
            </a:r>
            <a:r>
              <a:rPr lang="en-US" sz="3200" b="1" i="1">
                <a:solidFill>
                  <a:srgbClr val="002060"/>
                </a:solidFill>
              </a:rPr>
              <a:t>geometry of atoms</a:t>
            </a:r>
            <a:r>
              <a:rPr lang="en-US" sz="3200" i="1">
                <a:solidFill>
                  <a:srgbClr val="002060"/>
                </a:solidFill>
              </a:rPr>
              <a:t>, which is affected by the arrangement of all valence electrons (including bonding and non-bonding pairs, or lone pairs)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1843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599A35F-B7C1-4080-BF21-AD7ED041522B}" type="slidenum">
              <a:rPr lang="en-US" smtClean="0">
                <a:solidFill>
                  <a:srgbClr val="000000"/>
                </a:solidFill>
              </a:rPr>
              <a:pPr/>
              <a:t>16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8436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Linear</a:t>
            </a:r>
            <a:r>
              <a:rPr lang="en-US" sz="2400">
                <a:solidFill>
                  <a:srgbClr val="666600"/>
                </a:solidFill>
              </a:rPr>
              <a:t> arrangement of electrons:</a:t>
            </a:r>
          </a:p>
          <a:p>
            <a:r>
              <a:rPr lang="en-US" sz="2400">
                <a:solidFill>
                  <a:srgbClr val="002060"/>
                </a:solidFill>
              </a:rPr>
              <a:t>bond angle = 180°</a:t>
            </a:r>
          </a:p>
          <a:p>
            <a:endParaRPr lang="en-US" sz="2400">
              <a:solidFill>
                <a:srgbClr val="666600"/>
              </a:solidFill>
            </a:endParaRPr>
          </a:p>
        </p:txBody>
      </p:sp>
      <p:sp>
        <p:nvSpPr>
          <p:cNvPr id="18437" name="TextBox 40"/>
          <p:cNvSpPr txBox="1">
            <a:spLocks noChangeArrowheads="1"/>
          </p:cNvSpPr>
          <p:nvPr/>
        </p:nvSpPr>
        <p:spPr bwMode="auto">
          <a:xfrm>
            <a:off x="3086100" y="48768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linear</a:t>
            </a:r>
          </a:p>
        </p:txBody>
      </p:sp>
      <p:pic>
        <p:nvPicPr>
          <p:cNvPr id="18438" name="Picture 16" descr="linear electron geome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1563" y="3402013"/>
            <a:ext cx="3119437" cy="712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9" name="Picture 18" descr="linear molecular geome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1663" y="2801938"/>
            <a:ext cx="42386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4" name="Arc 53"/>
          <p:cNvSpPr/>
          <p:nvPr/>
        </p:nvSpPr>
        <p:spPr bwMode="auto">
          <a:xfrm rot="18692719">
            <a:off x="5741194" y="2842419"/>
            <a:ext cx="1633538" cy="1619250"/>
          </a:xfrm>
          <a:prstGeom prst="arc">
            <a:avLst>
              <a:gd name="adj1" fmla="val 14500923"/>
              <a:gd name="adj2" fmla="val 184968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8441" name="TextBox 54"/>
          <p:cNvSpPr txBox="1">
            <a:spLocks noChangeArrowheads="1"/>
          </p:cNvSpPr>
          <p:nvPr/>
        </p:nvSpPr>
        <p:spPr bwMode="auto">
          <a:xfrm rot="5448">
            <a:off x="6229350" y="2449513"/>
            <a:ext cx="1390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180°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1945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EB1D37C-8D57-4E3F-ABDE-910B7A007754}" type="slidenum">
              <a:rPr lang="en-US" smtClean="0">
                <a:solidFill>
                  <a:srgbClr val="000000"/>
                </a:solidFill>
              </a:rPr>
              <a:pPr/>
              <a:t>17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19460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Triangular planar</a:t>
            </a:r>
            <a:r>
              <a:rPr lang="en-US" sz="2400">
                <a:solidFill>
                  <a:srgbClr val="666600"/>
                </a:solidFill>
              </a:rPr>
              <a:t> arrangement of electrons:</a:t>
            </a:r>
          </a:p>
          <a:p>
            <a:r>
              <a:rPr lang="en-US" sz="2400">
                <a:solidFill>
                  <a:srgbClr val="002060"/>
                </a:solidFill>
              </a:rPr>
              <a:t>bond angle = 120°</a:t>
            </a:r>
          </a:p>
          <a:p>
            <a:endParaRPr lang="en-US" sz="2400">
              <a:solidFill>
                <a:srgbClr val="666600"/>
              </a:solidFill>
            </a:endParaRPr>
          </a:p>
        </p:txBody>
      </p:sp>
      <p:sp>
        <p:nvSpPr>
          <p:cNvPr id="19461" name="TextBox 40"/>
          <p:cNvSpPr txBox="1">
            <a:spLocks noChangeArrowheads="1"/>
          </p:cNvSpPr>
          <p:nvPr/>
        </p:nvSpPr>
        <p:spPr bwMode="auto">
          <a:xfrm>
            <a:off x="1143000" y="5486400"/>
            <a:ext cx="23622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triangular planar</a:t>
            </a:r>
          </a:p>
        </p:txBody>
      </p:sp>
      <p:pic>
        <p:nvPicPr>
          <p:cNvPr id="19462" name="Picture 2" descr="trigonal planar electron geome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1905000"/>
            <a:ext cx="1752600" cy="1741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3" name="Picture 4" descr="trigonal planar molecular geome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124200"/>
            <a:ext cx="2362200" cy="2598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4" name="Picture 6" descr="bent molecular geomet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1675" y="3581400"/>
            <a:ext cx="2066925" cy="1885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5" name="TextBox 10"/>
          <p:cNvSpPr txBox="1">
            <a:spLocks noChangeArrowheads="1"/>
          </p:cNvSpPr>
          <p:nvPr/>
        </p:nvSpPr>
        <p:spPr bwMode="auto">
          <a:xfrm>
            <a:off x="5715000" y="55118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V-shaped</a:t>
            </a:r>
          </a:p>
        </p:txBody>
      </p:sp>
      <p:pic>
        <p:nvPicPr>
          <p:cNvPr id="19466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6800" y="3068638"/>
            <a:ext cx="368300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rc 12"/>
          <p:cNvSpPr/>
          <p:nvPr/>
        </p:nvSpPr>
        <p:spPr bwMode="auto">
          <a:xfrm rot="9250597">
            <a:off x="1751013" y="4256088"/>
            <a:ext cx="852487" cy="889000"/>
          </a:xfrm>
          <a:prstGeom prst="arc">
            <a:avLst>
              <a:gd name="adj1" fmla="val 16200000"/>
              <a:gd name="adj2" fmla="val 126128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468" name="TextBox 13"/>
          <p:cNvSpPr txBox="1">
            <a:spLocks noChangeArrowheads="1"/>
          </p:cNvSpPr>
          <p:nvPr/>
        </p:nvSpPr>
        <p:spPr bwMode="auto">
          <a:xfrm>
            <a:off x="1123950" y="4959350"/>
            <a:ext cx="1390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120°</a:t>
            </a:r>
          </a:p>
        </p:txBody>
      </p:sp>
      <p:sp>
        <p:nvSpPr>
          <p:cNvPr id="15" name="Arc 14"/>
          <p:cNvSpPr/>
          <p:nvPr/>
        </p:nvSpPr>
        <p:spPr bwMode="auto">
          <a:xfrm rot="9250597">
            <a:off x="6388100" y="3951288"/>
            <a:ext cx="852488" cy="889000"/>
          </a:xfrm>
          <a:prstGeom prst="arc">
            <a:avLst>
              <a:gd name="adj1" fmla="val 16200000"/>
              <a:gd name="adj2" fmla="val 126128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9470" name="TextBox 15"/>
          <p:cNvSpPr txBox="1">
            <a:spLocks noChangeArrowheads="1"/>
          </p:cNvSpPr>
          <p:nvPr/>
        </p:nvSpPr>
        <p:spPr bwMode="auto">
          <a:xfrm>
            <a:off x="5638800" y="4654550"/>
            <a:ext cx="1390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&lt;120°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2048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E182663-B4C8-4204-8E51-F013F401EAA6}" type="slidenum">
              <a:rPr lang="en-US" smtClean="0">
                <a:solidFill>
                  <a:srgbClr val="000000"/>
                </a:solidFill>
              </a:rPr>
              <a:pPr/>
              <a:t>18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0484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Tetrahedral </a:t>
            </a:r>
            <a:r>
              <a:rPr lang="en-US" sz="2400">
                <a:solidFill>
                  <a:srgbClr val="666600"/>
                </a:solidFill>
              </a:rPr>
              <a:t>arrangement of electrons:</a:t>
            </a:r>
          </a:p>
          <a:p>
            <a:r>
              <a:rPr lang="en-US" sz="2400">
                <a:solidFill>
                  <a:srgbClr val="002060"/>
                </a:solidFill>
              </a:rPr>
              <a:t>bond angle = 109.5°</a:t>
            </a:r>
          </a:p>
          <a:p>
            <a:endParaRPr lang="en-US" sz="2400">
              <a:solidFill>
                <a:srgbClr val="666600"/>
              </a:solidFill>
            </a:endParaRPr>
          </a:p>
        </p:txBody>
      </p:sp>
      <p:sp>
        <p:nvSpPr>
          <p:cNvPr id="20485" name="TextBox 40"/>
          <p:cNvSpPr txBox="1">
            <a:spLocks noChangeArrowheads="1"/>
          </p:cNvSpPr>
          <p:nvPr/>
        </p:nvSpPr>
        <p:spPr bwMode="auto">
          <a:xfrm>
            <a:off x="609600" y="58674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000000"/>
                </a:solidFill>
              </a:rPr>
              <a:t>tetrahedral</a:t>
            </a:r>
          </a:p>
        </p:txBody>
      </p:sp>
      <p:pic>
        <p:nvPicPr>
          <p:cNvPr id="20486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0488" y="4659313"/>
            <a:ext cx="366712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Arc 12"/>
          <p:cNvSpPr/>
          <p:nvPr/>
        </p:nvSpPr>
        <p:spPr bwMode="auto">
          <a:xfrm rot="9250597">
            <a:off x="1420813" y="4711700"/>
            <a:ext cx="852487" cy="889000"/>
          </a:xfrm>
          <a:prstGeom prst="arc">
            <a:avLst>
              <a:gd name="adj1" fmla="val 16200000"/>
              <a:gd name="adj2" fmla="val 126128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488" name="TextBox 13"/>
          <p:cNvSpPr txBox="1">
            <a:spLocks noChangeArrowheads="1"/>
          </p:cNvSpPr>
          <p:nvPr/>
        </p:nvSpPr>
        <p:spPr bwMode="auto">
          <a:xfrm>
            <a:off x="762000" y="5507038"/>
            <a:ext cx="1390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109.5°</a:t>
            </a:r>
          </a:p>
        </p:txBody>
      </p:sp>
      <p:pic>
        <p:nvPicPr>
          <p:cNvPr id="20489" name="Picture 2" descr="tetrahedral electron geome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1843088"/>
            <a:ext cx="1323975" cy="160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0" name="Picture 4" descr="tetrahedral molecular geomet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888" y="3810000"/>
            <a:ext cx="1947862" cy="2111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1" name="Picture 6" descr="trigonal pyramidal molecular geometry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4725" y="4389438"/>
            <a:ext cx="1865313" cy="1303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2" name="Picture 8" descr="bent molecular geometry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7150" y="4470400"/>
            <a:ext cx="1670050" cy="1169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3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4025" y="3868738"/>
            <a:ext cx="36671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94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1038" y="3889375"/>
            <a:ext cx="366712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Arc 20"/>
          <p:cNvSpPr/>
          <p:nvPr/>
        </p:nvSpPr>
        <p:spPr bwMode="auto">
          <a:xfrm rot="9250597">
            <a:off x="4054475" y="4779963"/>
            <a:ext cx="731838" cy="792162"/>
          </a:xfrm>
          <a:prstGeom prst="arc">
            <a:avLst>
              <a:gd name="adj1" fmla="val 14161342"/>
              <a:gd name="adj2" fmla="val 126128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496" name="TextBox 21"/>
          <p:cNvSpPr txBox="1">
            <a:spLocks noChangeArrowheads="1"/>
          </p:cNvSpPr>
          <p:nvPr/>
        </p:nvSpPr>
        <p:spPr bwMode="auto">
          <a:xfrm>
            <a:off x="3333750" y="5486400"/>
            <a:ext cx="13906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&lt;109.5°</a:t>
            </a:r>
          </a:p>
        </p:txBody>
      </p:sp>
      <p:sp>
        <p:nvSpPr>
          <p:cNvPr id="23" name="Arc 22"/>
          <p:cNvSpPr/>
          <p:nvPr/>
        </p:nvSpPr>
        <p:spPr bwMode="auto">
          <a:xfrm rot="9250597">
            <a:off x="6826250" y="4851400"/>
            <a:ext cx="769938" cy="760413"/>
          </a:xfrm>
          <a:prstGeom prst="arc">
            <a:avLst>
              <a:gd name="adj1" fmla="val 13967013"/>
              <a:gd name="adj2" fmla="val 126128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0498" name="TextBox 23"/>
          <p:cNvSpPr txBox="1">
            <a:spLocks noChangeArrowheads="1"/>
          </p:cNvSpPr>
          <p:nvPr/>
        </p:nvSpPr>
        <p:spPr bwMode="auto">
          <a:xfrm>
            <a:off x="6008688" y="5545138"/>
            <a:ext cx="1390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&lt;109.5°</a:t>
            </a:r>
          </a:p>
        </p:txBody>
      </p:sp>
      <p:sp>
        <p:nvSpPr>
          <p:cNvPr id="20499" name="TextBox 24"/>
          <p:cNvSpPr txBox="1">
            <a:spLocks noChangeArrowheads="1"/>
          </p:cNvSpPr>
          <p:nvPr/>
        </p:nvSpPr>
        <p:spPr bwMode="auto">
          <a:xfrm>
            <a:off x="3352800" y="5876925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000000"/>
                </a:solidFill>
              </a:rPr>
              <a:t>pyramidal</a:t>
            </a:r>
          </a:p>
        </p:txBody>
      </p:sp>
      <p:sp>
        <p:nvSpPr>
          <p:cNvPr id="20500" name="TextBox 25"/>
          <p:cNvSpPr txBox="1">
            <a:spLocks noChangeArrowheads="1"/>
          </p:cNvSpPr>
          <p:nvPr/>
        </p:nvSpPr>
        <p:spPr bwMode="auto">
          <a:xfrm>
            <a:off x="6096000" y="5867400"/>
            <a:ext cx="23622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000000"/>
                </a:solidFill>
              </a:rPr>
              <a:t>V-shaped</a:t>
            </a:r>
          </a:p>
        </p:txBody>
      </p:sp>
      <p:pic>
        <p:nvPicPr>
          <p:cNvPr id="20501" name="Picture 2" descr="http://www.asiact.org/archive/numerology/img/seq_tetra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3763" y="271463"/>
            <a:ext cx="1214437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21507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Bipyramidal</a:t>
            </a:r>
            <a:r>
              <a:rPr lang="en-US" sz="2400">
                <a:solidFill>
                  <a:srgbClr val="666600"/>
                </a:solidFill>
              </a:rPr>
              <a:t> arrangement of electrons:</a:t>
            </a:r>
          </a:p>
          <a:p>
            <a:r>
              <a:rPr lang="en-US" sz="2400">
                <a:solidFill>
                  <a:srgbClr val="002060"/>
                </a:solidFill>
              </a:rPr>
              <a:t>bond angles = 90°, 120°</a:t>
            </a:r>
          </a:p>
        </p:txBody>
      </p:sp>
      <p:sp>
        <p:nvSpPr>
          <p:cNvPr id="21508" name="TextBox 40"/>
          <p:cNvSpPr txBox="1">
            <a:spLocks noChangeArrowheads="1"/>
          </p:cNvSpPr>
          <p:nvPr/>
        </p:nvSpPr>
        <p:spPr bwMode="auto">
          <a:xfrm>
            <a:off x="3276600" y="4648200"/>
            <a:ext cx="4572000" cy="1077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triangular bipyramidal</a:t>
            </a:r>
          </a:p>
        </p:txBody>
      </p:sp>
      <p:pic>
        <p:nvPicPr>
          <p:cNvPr id="21509" name="Picture 2" descr="trigonal bipyramidal molecular geome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3886200"/>
            <a:ext cx="2019300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10" name="Picture 4" descr="trigonal bipyramidal electron geome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863" y="1600200"/>
            <a:ext cx="17526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1511" name="Straight Connector 15"/>
          <p:cNvCxnSpPr>
            <a:cxnSpLocks noChangeShapeType="1"/>
          </p:cNvCxnSpPr>
          <p:nvPr/>
        </p:nvCxnSpPr>
        <p:spPr bwMode="auto">
          <a:xfrm>
            <a:off x="7142163" y="2473325"/>
            <a:ext cx="230187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1512" name="Straight Connector 16"/>
          <p:cNvCxnSpPr>
            <a:cxnSpLocks noChangeShapeType="1"/>
          </p:cNvCxnSpPr>
          <p:nvPr/>
        </p:nvCxnSpPr>
        <p:spPr bwMode="auto">
          <a:xfrm>
            <a:off x="7372350" y="2473325"/>
            <a:ext cx="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1" name="Arc 20"/>
          <p:cNvSpPr/>
          <p:nvPr/>
        </p:nvSpPr>
        <p:spPr bwMode="auto">
          <a:xfrm rot="6571511">
            <a:off x="6688931" y="2240757"/>
            <a:ext cx="852487" cy="889000"/>
          </a:xfrm>
          <a:prstGeom prst="arc">
            <a:avLst>
              <a:gd name="adj1" fmla="val 16200000"/>
              <a:gd name="adj2" fmla="val 126128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514" name="TextBox 21"/>
          <p:cNvSpPr txBox="1">
            <a:spLocks noChangeArrowheads="1"/>
          </p:cNvSpPr>
          <p:nvPr/>
        </p:nvSpPr>
        <p:spPr bwMode="auto">
          <a:xfrm>
            <a:off x="7219950" y="3019425"/>
            <a:ext cx="139065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120°</a:t>
            </a:r>
          </a:p>
        </p:txBody>
      </p:sp>
      <p:pic>
        <p:nvPicPr>
          <p:cNvPr id="21515" name="Picture 1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363" y="138113"/>
            <a:ext cx="1265237" cy="161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l" eaLnBrk="1" hangingPunct="1">
              <a:defRPr/>
            </a:pPr>
            <a:r>
              <a:rPr lang="en-US" sz="4600" b="1" dirty="0" smtClean="0">
                <a:solidFill>
                  <a:schemeClr val="accent6">
                    <a:lumMod val="50000"/>
                  </a:schemeClr>
                </a:solidFill>
              </a:rPr>
              <a:t>PART 2: </a:t>
            </a:r>
            <a:br>
              <a:rPr lang="en-US" sz="4600" b="1" dirty="0" smtClean="0">
                <a:solidFill>
                  <a:schemeClr val="accent6">
                    <a:lumMod val="50000"/>
                  </a:schemeClr>
                </a:solidFill>
              </a:rPr>
            </a:br>
            <a:r>
              <a:rPr lang="en-US" sz="4600" b="1" dirty="0" smtClean="0">
                <a:solidFill>
                  <a:schemeClr val="accent6">
                    <a:lumMod val="50000"/>
                  </a:schemeClr>
                </a:solidFill>
              </a:rPr>
              <a:t>Shapes &amp; Polarity</a:t>
            </a:r>
          </a:p>
        </p:txBody>
      </p:sp>
      <p:pic>
        <p:nvPicPr>
          <p:cNvPr id="409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" y="3581400"/>
            <a:ext cx="8201025" cy="2286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22531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32563" y="6202363"/>
            <a:ext cx="2133600" cy="50323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6F43904-5FD1-4781-9772-EF569110CC76}" type="slidenum">
              <a:rPr lang="en-US" smtClean="0">
                <a:solidFill>
                  <a:srgbClr val="000000"/>
                </a:solidFill>
              </a:rPr>
              <a:pPr/>
              <a:t>20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2532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Bipyramidal</a:t>
            </a:r>
            <a:r>
              <a:rPr lang="en-US" sz="2400">
                <a:solidFill>
                  <a:srgbClr val="666600"/>
                </a:solidFill>
              </a:rPr>
              <a:t> arrangement of electrons:</a:t>
            </a:r>
          </a:p>
        </p:txBody>
      </p:sp>
      <p:sp>
        <p:nvSpPr>
          <p:cNvPr id="22533" name="TextBox 40"/>
          <p:cNvSpPr txBox="1">
            <a:spLocks noChangeArrowheads="1"/>
          </p:cNvSpPr>
          <p:nvPr/>
        </p:nvSpPr>
        <p:spPr bwMode="auto">
          <a:xfrm>
            <a:off x="3505200" y="4587875"/>
            <a:ext cx="3429000" cy="585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see saw</a:t>
            </a:r>
          </a:p>
        </p:txBody>
      </p:sp>
      <p:pic>
        <p:nvPicPr>
          <p:cNvPr id="22534" name="Picture 6" descr="http://www.askthetachemistryhelp.com/image-files/seesaw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3488" y="3846513"/>
            <a:ext cx="1371600" cy="2560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5" name="Picture 4" descr="trigonal bipyramidal electron geome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863" y="1600200"/>
            <a:ext cx="17526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6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4902200"/>
            <a:ext cx="366712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363" y="138113"/>
            <a:ext cx="1265237" cy="161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2355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32563" y="6202363"/>
            <a:ext cx="2133600" cy="503237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73DC4F3-DAD1-47D0-92BE-1F1CDDE6DB09}" type="slidenum">
              <a:rPr lang="en-US" smtClean="0">
                <a:solidFill>
                  <a:srgbClr val="000000"/>
                </a:solidFill>
              </a:rPr>
              <a:pPr/>
              <a:t>21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3556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Bipyramidal</a:t>
            </a:r>
            <a:r>
              <a:rPr lang="en-US" sz="2400">
                <a:solidFill>
                  <a:srgbClr val="666600"/>
                </a:solidFill>
              </a:rPr>
              <a:t> arrangement of electrons:</a:t>
            </a:r>
          </a:p>
        </p:txBody>
      </p:sp>
      <p:sp>
        <p:nvSpPr>
          <p:cNvPr id="23557" name="TextBox 40"/>
          <p:cNvSpPr txBox="1">
            <a:spLocks noChangeArrowheads="1"/>
          </p:cNvSpPr>
          <p:nvPr/>
        </p:nvSpPr>
        <p:spPr bwMode="auto">
          <a:xfrm>
            <a:off x="4191000" y="4713288"/>
            <a:ext cx="3429000" cy="1077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endParaRPr lang="en-US" sz="3200">
              <a:solidFill>
                <a:srgbClr val="000000"/>
              </a:solidFill>
            </a:endParaRPr>
          </a:p>
          <a:p>
            <a:pPr algn="ctr"/>
            <a:r>
              <a:rPr lang="en-US" sz="3200">
                <a:solidFill>
                  <a:srgbClr val="002060"/>
                </a:solidFill>
              </a:rPr>
              <a:t>See it </a:t>
            </a:r>
            <a:r>
              <a:rPr lang="en-US" sz="3200" i="1">
                <a:solidFill>
                  <a:srgbClr val="002060"/>
                </a:solidFill>
              </a:rPr>
              <a:t>now?</a:t>
            </a:r>
          </a:p>
        </p:txBody>
      </p:sp>
      <p:pic>
        <p:nvPicPr>
          <p:cNvPr id="23558" name="Picture 6" descr="http://www.askthetachemistryhelp.com/image-files/seesaw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-4939232">
            <a:off x="1481138" y="3921125"/>
            <a:ext cx="1371600" cy="2562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9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26311">
            <a:off x="2032000" y="4125913"/>
            <a:ext cx="36671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0" name="Picture 4" descr="http://www.clipartheaven.com/clipart/kids_stuff/images_(g_-_z)/see_saw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57650" y="2217738"/>
            <a:ext cx="2876550" cy="2201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1" name="Picture 6" descr="http://www.effinghamschools.com/106720927143820577/lib/106720927143820577/animated_see_saw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8363" y="533400"/>
            <a:ext cx="1220787" cy="89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2" name="Picture 8" descr="http://www.eb23-cmdt-conceicao-silva.rcts.pt/sev/lp/kid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3838575"/>
            <a:ext cx="11430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63" name="Picture 10" descr="http://www.eb23-cmdt-conceicao-silva.rcts.pt/sev/lp/kid.gi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000" y="4143375"/>
            <a:ext cx="1143000" cy="1114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2457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98439865-A5E2-4BC2-9E2D-A8D5B0B5F0FC}" type="slidenum">
              <a:rPr lang="en-US" smtClean="0">
                <a:solidFill>
                  <a:srgbClr val="000000"/>
                </a:solidFill>
              </a:rPr>
              <a:pPr/>
              <a:t>22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4580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Bipyramidal</a:t>
            </a:r>
            <a:r>
              <a:rPr lang="en-US" sz="2400">
                <a:solidFill>
                  <a:srgbClr val="666600"/>
                </a:solidFill>
              </a:rPr>
              <a:t> arrangement of electrons:</a:t>
            </a:r>
          </a:p>
        </p:txBody>
      </p:sp>
      <p:sp>
        <p:nvSpPr>
          <p:cNvPr id="24581" name="TextBox 40"/>
          <p:cNvSpPr txBox="1">
            <a:spLocks noChangeArrowheads="1"/>
          </p:cNvSpPr>
          <p:nvPr/>
        </p:nvSpPr>
        <p:spPr bwMode="auto">
          <a:xfrm>
            <a:off x="2917825" y="4510088"/>
            <a:ext cx="363855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T-shaped</a:t>
            </a:r>
          </a:p>
        </p:txBody>
      </p:sp>
      <p:pic>
        <p:nvPicPr>
          <p:cNvPr id="24582" name="Picture 2" descr="http://www.askthetachemistryhelp.com/image-files/tshape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3903663"/>
            <a:ext cx="1487488" cy="2455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3" name="Picture 4" descr="trigonal bipyramidal electron geome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5863" y="1600200"/>
            <a:ext cx="17526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4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4535488"/>
            <a:ext cx="36671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5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5088" y="4821238"/>
            <a:ext cx="366712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586" name="Picture 1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363" y="138113"/>
            <a:ext cx="1265237" cy="161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25603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86E480EB-47B3-4ED9-A8A1-4EDF52A2E98F}" type="slidenum">
              <a:rPr lang="en-US" smtClean="0">
                <a:solidFill>
                  <a:srgbClr val="000000"/>
                </a:solidFill>
              </a:rPr>
              <a:pPr/>
              <a:t>23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5604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Bipyramidal</a:t>
            </a:r>
            <a:r>
              <a:rPr lang="en-US" sz="2400">
                <a:solidFill>
                  <a:srgbClr val="666600"/>
                </a:solidFill>
              </a:rPr>
              <a:t> arrangement of electrons:</a:t>
            </a:r>
          </a:p>
        </p:txBody>
      </p:sp>
      <p:sp>
        <p:nvSpPr>
          <p:cNvPr id="25605" name="TextBox 40"/>
          <p:cNvSpPr txBox="1">
            <a:spLocks noChangeArrowheads="1"/>
          </p:cNvSpPr>
          <p:nvPr/>
        </p:nvSpPr>
        <p:spPr bwMode="auto">
          <a:xfrm>
            <a:off x="2982913" y="5257800"/>
            <a:ext cx="363855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2060"/>
                </a:solidFill>
              </a:rPr>
              <a:t>See it </a:t>
            </a:r>
            <a:r>
              <a:rPr lang="en-US" sz="3200" i="1">
                <a:solidFill>
                  <a:srgbClr val="002060"/>
                </a:solidFill>
              </a:rPr>
              <a:t>now?</a:t>
            </a:r>
          </a:p>
        </p:txBody>
      </p:sp>
      <p:pic>
        <p:nvPicPr>
          <p:cNvPr id="25606" name="Picture 2" descr="http://comcastchd.vo.llnwd.net/o15/resized/7dc7cebc-eb30-484e-8a08-9c2a00be0c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2278063"/>
            <a:ext cx="3201988" cy="2647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7" name="Picture 4" descr="http://shop1.actinicexpress.co.uk/shops/Mumsandlittleones/images/catalog/T_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52800" y="9525"/>
            <a:ext cx="990600" cy="1362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608" name="Picture 6" descr="http://chemlab.truman.edu/CHEM131Labs/MM1Files/TShaped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3509963"/>
            <a:ext cx="2071688" cy="1416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26627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D1C1B14-E118-4417-AC18-6E51BFCFD2E7}" type="slidenum">
              <a:rPr lang="en-US" smtClean="0">
                <a:solidFill>
                  <a:srgbClr val="000000"/>
                </a:solidFill>
              </a:rPr>
              <a:pPr/>
              <a:t>24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6628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Bipyramidal</a:t>
            </a:r>
            <a:r>
              <a:rPr lang="en-US" sz="2400">
                <a:solidFill>
                  <a:srgbClr val="666600"/>
                </a:solidFill>
              </a:rPr>
              <a:t> arrangement of electrons:</a:t>
            </a:r>
          </a:p>
        </p:txBody>
      </p:sp>
      <p:sp>
        <p:nvSpPr>
          <p:cNvPr id="26629" name="TextBox 40"/>
          <p:cNvSpPr txBox="1">
            <a:spLocks noChangeArrowheads="1"/>
          </p:cNvSpPr>
          <p:nvPr/>
        </p:nvSpPr>
        <p:spPr bwMode="auto">
          <a:xfrm>
            <a:off x="3429000" y="4602163"/>
            <a:ext cx="40386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linear</a:t>
            </a:r>
          </a:p>
        </p:txBody>
      </p:sp>
      <p:pic>
        <p:nvPicPr>
          <p:cNvPr id="26630" name="Picture 4" descr="trigonal bipyramidal electron geome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8088" y="1600200"/>
            <a:ext cx="1752600" cy="22463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1" name="Picture 6" descr="linear molecular geome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900488"/>
            <a:ext cx="669925" cy="221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2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4419600"/>
            <a:ext cx="366713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3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9688" y="4973638"/>
            <a:ext cx="504825" cy="70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4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450" y="4619625"/>
            <a:ext cx="387350" cy="54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26363" y="138113"/>
            <a:ext cx="1265237" cy="1614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27651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0814FEF-8A5D-4CD6-807F-DC3061736CBD}" type="slidenum">
              <a:rPr lang="en-US" smtClean="0">
                <a:solidFill>
                  <a:srgbClr val="000000"/>
                </a:solidFill>
              </a:rPr>
              <a:pPr/>
              <a:t>25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7652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Octahedral</a:t>
            </a:r>
            <a:r>
              <a:rPr lang="en-US" sz="2400">
                <a:solidFill>
                  <a:srgbClr val="666600"/>
                </a:solidFill>
              </a:rPr>
              <a:t> arrangement of electrons:</a:t>
            </a:r>
          </a:p>
          <a:p>
            <a:r>
              <a:rPr lang="en-US" sz="2400">
                <a:solidFill>
                  <a:srgbClr val="002060"/>
                </a:solidFill>
              </a:rPr>
              <a:t>all angles = 90°</a:t>
            </a:r>
          </a:p>
          <a:p>
            <a:endParaRPr lang="en-US" sz="2400">
              <a:solidFill>
                <a:srgbClr val="666600"/>
              </a:solidFill>
            </a:endParaRPr>
          </a:p>
        </p:txBody>
      </p:sp>
      <p:sp>
        <p:nvSpPr>
          <p:cNvPr id="27653" name="TextBox 40"/>
          <p:cNvSpPr txBox="1">
            <a:spLocks noChangeArrowheads="1"/>
          </p:cNvSpPr>
          <p:nvPr/>
        </p:nvSpPr>
        <p:spPr bwMode="auto">
          <a:xfrm>
            <a:off x="4267200" y="4876800"/>
            <a:ext cx="23622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octahedral</a:t>
            </a:r>
          </a:p>
        </p:txBody>
      </p:sp>
      <p:pic>
        <p:nvPicPr>
          <p:cNvPr id="27654" name="Picture 8" descr="http://www.askthetachemistryhelp.com/image-files/octahedral3d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088" y="3578225"/>
            <a:ext cx="2587625" cy="2811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5" name="Picture 14" descr="octahedral electron geome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132013"/>
            <a:ext cx="2066925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656" name="Straight Connector 41"/>
          <p:cNvCxnSpPr>
            <a:cxnSpLocks noChangeShapeType="1"/>
          </p:cNvCxnSpPr>
          <p:nvPr/>
        </p:nvCxnSpPr>
        <p:spPr bwMode="auto">
          <a:xfrm>
            <a:off x="4038600" y="2719388"/>
            <a:ext cx="230188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57" name="Straight Connector 42"/>
          <p:cNvCxnSpPr>
            <a:cxnSpLocks noChangeShapeType="1"/>
          </p:cNvCxnSpPr>
          <p:nvPr/>
        </p:nvCxnSpPr>
        <p:spPr bwMode="auto">
          <a:xfrm>
            <a:off x="4038600" y="2743200"/>
            <a:ext cx="0" cy="2286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58" name="Straight Connector 43"/>
          <p:cNvCxnSpPr>
            <a:cxnSpLocks noChangeShapeType="1"/>
          </p:cNvCxnSpPr>
          <p:nvPr/>
        </p:nvCxnSpPr>
        <p:spPr bwMode="auto">
          <a:xfrm>
            <a:off x="4154488" y="3162300"/>
            <a:ext cx="265112" cy="10477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7659" name="Straight Connector 44"/>
          <p:cNvCxnSpPr>
            <a:cxnSpLocks noChangeShapeType="1"/>
          </p:cNvCxnSpPr>
          <p:nvPr/>
        </p:nvCxnSpPr>
        <p:spPr bwMode="auto">
          <a:xfrm flipH="1">
            <a:off x="4419600" y="3089275"/>
            <a:ext cx="152400" cy="187325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27660" name="Picture 2" descr="http://kunsthandelinezstodel.files.wordpress.com/2010/05/octahedron-13.gif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25" y="152400"/>
            <a:ext cx="1171575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2867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8170D25-D790-4B41-93AC-9F8BD69EB05D}" type="slidenum">
              <a:rPr lang="en-US" smtClean="0">
                <a:solidFill>
                  <a:srgbClr val="000000"/>
                </a:solidFill>
              </a:rPr>
              <a:pPr/>
              <a:t>26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8676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Octahedral </a:t>
            </a:r>
            <a:r>
              <a:rPr lang="en-US" sz="2400">
                <a:solidFill>
                  <a:srgbClr val="666600"/>
                </a:solidFill>
              </a:rPr>
              <a:t>arrangement of electrons:</a:t>
            </a:r>
          </a:p>
          <a:p>
            <a:endParaRPr lang="en-US" sz="2400">
              <a:solidFill>
                <a:srgbClr val="666600"/>
              </a:solidFill>
            </a:endParaRPr>
          </a:p>
        </p:txBody>
      </p:sp>
      <p:sp>
        <p:nvSpPr>
          <p:cNvPr id="28677" name="TextBox 40"/>
          <p:cNvSpPr txBox="1">
            <a:spLocks noChangeArrowheads="1"/>
          </p:cNvSpPr>
          <p:nvPr/>
        </p:nvSpPr>
        <p:spPr bwMode="auto">
          <a:xfrm>
            <a:off x="4114800" y="4445000"/>
            <a:ext cx="449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square pyramidal</a:t>
            </a:r>
          </a:p>
        </p:txBody>
      </p:sp>
      <p:pic>
        <p:nvPicPr>
          <p:cNvPr id="28678" name="Picture 12" descr="http://www.askthetachemistryhelp.com/image-files/squarepyramidal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3494088"/>
            <a:ext cx="2513013" cy="24431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9" name="Picture 14" descr="octahedral electron geometr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055813"/>
            <a:ext cx="2066925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0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5680075"/>
            <a:ext cx="36671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81" name="Picture 2" descr="http://kunsthandelinezstodel.files.wordpress.com/2010/05/octahedron-13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25" y="152400"/>
            <a:ext cx="1171575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SHAPES:</a:t>
            </a:r>
            <a:endParaRPr lang="en-US" smtClean="0"/>
          </a:p>
        </p:txBody>
      </p:sp>
      <p:sp>
        <p:nvSpPr>
          <p:cNvPr id="2969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8208CBE-93D8-4938-951C-9254FF49CFFC}" type="slidenum">
              <a:rPr lang="en-US" smtClean="0">
                <a:solidFill>
                  <a:srgbClr val="000000"/>
                </a:solidFill>
              </a:rPr>
              <a:pPr/>
              <a:t>27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29700" name="TextBox 2"/>
          <p:cNvSpPr txBox="1">
            <a:spLocks noChangeArrowheads="1"/>
          </p:cNvSpPr>
          <p:nvPr/>
        </p:nvSpPr>
        <p:spPr bwMode="auto">
          <a:xfrm>
            <a:off x="381000" y="1447800"/>
            <a:ext cx="83820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 b="1">
                <a:solidFill>
                  <a:srgbClr val="666600"/>
                </a:solidFill>
              </a:rPr>
              <a:t>Octahedral </a:t>
            </a:r>
            <a:r>
              <a:rPr lang="en-US" sz="2400">
                <a:solidFill>
                  <a:srgbClr val="666600"/>
                </a:solidFill>
              </a:rPr>
              <a:t>arrangement of electrons:</a:t>
            </a:r>
          </a:p>
          <a:p>
            <a:endParaRPr lang="en-US" sz="2400">
              <a:solidFill>
                <a:srgbClr val="666600"/>
              </a:solidFill>
            </a:endParaRPr>
          </a:p>
        </p:txBody>
      </p:sp>
      <p:sp>
        <p:nvSpPr>
          <p:cNvPr id="29701" name="TextBox 40"/>
          <p:cNvSpPr txBox="1">
            <a:spLocks noChangeArrowheads="1"/>
          </p:cNvSpPr>
          <p:nvPr/>
        </p:nvSpPr>
        <p:spPr bwMode="auto">
          <a:xfrm>
            <a:off x="4114800" y="4445000"/>
            <a:ext cx="449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square planar</a:t>
            </a:r>
          </a:p>
        </p:txBody>
      </p:sp>
      <p:pic>
        <p:nvPicPr>
          <p:cNvPr id="29702" name="Picture 14" descr="octahedral electron geomet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2055813"/>
            <a:ext cx="2066925" cy="1906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3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9950" y="5680075"/>
            <a:ext cx="366713" cy="514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4" name="Picture 2" descr="square planar electron geometry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638" y="4343400"/>
            <a:ext cx="2544762" cy="140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5" name="Picture 10" descr="http://whatscookingmexico.com/wp-content/uploads/2007/09/pear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3505200"/>
            <a:ext cx="366713" cy="512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706" name="Picture 2" descr="http://kunsthandelinezstodel.files.wordpress.com/2010/05/octahedron-13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025" y="152400"/>
            <a:ext cx="1171575" cy="1339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37C19951-B5EF-44D5-9F45-88C66E828902}" type="slidenum">
              <a:rPr lang="en-US" smtClean="0">
                <a:solidFill>
                  <a:srgbClr val="000000"/>
                </a:solidFill>
              </a:rPr>
              <a:pPr/>
              <a:t>28</a:t>
            </a:fld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30723" name="Picture 2" descr="vseprge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74613"/>
            <a:ext cx="8458200" cy="6707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Examples:</a:t>
            </a:r>
            <a:endParaRPr lang="en-US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00200"/>
            <a:ext cx="1371600" cy="1143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600" dirty="0" smtClean="0"/>
              <a:t>BF</a:t>
            </a:r>
            <a:r>
              <a:rPr lang="en-US" sz="3600" baseline="-25000" dirty="0" smtClean="0"/>
              <a:t>3</a:t>
            </a:r>
            <a:endParaRPr lang="en-US" sz="3600" baseline="-25000" dirty="0"/>
          </a:p>
          <a:p>
            <a:pPr>
              <a:defRPr/>
            </a:pPr>
            <a:endParaRPr lang="en-US" dirty="0"/>
          </a:p>
        </p:txBody>
      </p:sp>
      <p:sp>
        <p:nvSpPr>
          <p:cNvPr id="31748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B336381-AAEB-4278-B443-6C388FDEC441}" type="slidenum">
              <a:rPr lang="en-US" smtClean="0"/>
              <a:pPr/>
              <a:t>29</a:t>
            </a:fld>
            <a:endParaRPr lang="en-US" smtClean="0"/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3400" y="3465513"/>
            <a:ext cx="1866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800">
                <a:solidFill>
                  <a:schemeClr val="bg2"/>
                </a:solidFill>
              </a:rPr>
              <a:t>24 </a:t>
            </a:r>
            <a:br>
              <a:rPr lang="en-US" sz="2800">
                <a:solidFill>
                  <a:schemeClr val="bg2"/>
                </a:solidFill>
              </a:rPr>
            </a:br>
            <a:r>
              <a:rPr lang="en-US" sz="2800">
                <a:solidFill>
                  <a:schemeClr val="bg2"/>
                </a:solidFill>
              </a:rPr>
              <a:t>electrons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33800" y="3962400"/>
            <a:ext cx="609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/>
              <a:t>B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495800" y="4487863"/>
            <a:ext cx="609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/>
              <a:t>F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95600" y="4495800"/>
            <a:ext cx="609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/>
              <a:t>F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733800" y="2887663"/>
            <a:ext cx="609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/>
              <a:t>F</a:t>
            </a:r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>
            <a:off x="3962400" y="3657600"/>
            <a:ext cx="0" cy="38100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flipH="1">
            <a:off x="3429000" y="4572000"/>
            <a:ext cx="304800" cy="174625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 flipH="1" flipV="1">
            <a:off x="4191000" y="4568825"/>
            <a:ext cx="304800" cy="17780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3848100" y="28225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4076700" y="28225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4610100" y="4419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4838700" y="4419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4610100" y="51847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4838700" y="51847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3009900" y="4419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3238500" y="4419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971800" y="5181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3200400" y="5181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3581400" y="33559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3581400" y="31273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4267200" y="33528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4267200" y="31242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2857500" y="48768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2857500" y="46482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4991100" y="48768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4991100" y="46482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Arc 19"/>
          <p:cNvSpPr/>
          <p:nvPr/>
        </p:nvSpPr>
        <p:spPr bwMode="auto">
          <a:xfrm>
            <a:off x="3719513" y="3732213"/>
            <a:ext cx="990600" cy="106521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495800" y="3592513"/>
            <a:ext cx="1028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/>
              <a:t>120°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829300" y="3327400"/>
            <a:ext cx="2705100" cy="107791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chemeClr val="accent4"/>
                </a:solidFill>
              </a:rPr>
              <a:t>planar triangular</a:t>
            </a:r>
          </a:p>
        </p:txBody>
      </p:sp>
      <p:sp>
        <p:nvSpPr>
          <p:cNvPr id="52224" name="Isosceles Triangle 52223"/>
          <p:cNvSpPr>
            <a:spLocks noChangeArrowheads="1"/>
          </p:cNvSpPr>
          <p:nvPr/>
        </p:nvSpPr>
        <p:spPr bwMode="auto">
          <a:xfrm>
            <a:off x="2305050" y="2438400"/>
            <a:ext cx="3314700" cy="2894013"/>
          </a:xfrm>
          <a:prstGeom prst="triangle">
            <a:avLst>
              <a:gd name="adj" fmla="val 50000"/>
            </a:avLst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9" grpId="0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1" grpId="0"/>
      <p:bldP spid="41" grpId="0"/>
      <p:bldP spid="5222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055F671-A1EC-467A-8612-2BCCDBB7FB69}" type="slidenum">
              <a:rPr lang="en-US" smtClean="0"/>
              <a:pPr/>
              <a:t>3</a:t>
            </a:fld>
            <a:endParaRPr lang="en-US" smtClean="0"/>
          </a:p>
        </p:txBody>
      </p:sp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Covalent Bonds</a:t>
            </a:r>
          </a:p>
        </p:txBody>
      </p:sp>
      <p:sp>
        <p:nvSpPr>
          <p:cNvPr id="5124" name="Oval 3"/>
          <p:cNvSpPr>
            <a:spLocks noChangeArrowheads="1"/>
          </p:cNvSpPr>
          <p:nvPr/>
        </p:nvSpPr>
        <p:spPr bwMode="auto">
          <a:xfrm>
            <a:off x="2133600" y="4038600"/>
            <a:ext cx="990600" cy="990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Oval 4"/>
          <p:cNvSpPr>
            <a:spLocks noChangeArrowheads="1"/>
          </p:cNvSpPr>
          <p:nvPr/>
        </p:nvSpPr>
        <p:spPr bwMode="auto">
          <a:xfrm>
            <a:off x="6019800" y="4038600"/>
            <a:ext cx="990600" cy="990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Oval 5"/>
          <p:cNvSpPr>
            <a:spLocks noChangeArrowheads="1"/>
          </p:cNvSpPr>
          <p:nvPr/>
        </p:nvSpPr>
        <p:spPr bwMode="auto">
          <a:xfrm>
            <a:off x="3505200" y="4038600"/>
            <a:ext cx="2133600" cy="9144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2057400" y="3810000"/>
            <a:ext cx="16002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800"/>
              <a:t>+</a:t>
            </a:r>
          </a:p>
        </p:txBody>
      </p:sp>
      <p:sp>
        <p:nvSpPr>
          <p:cNvPr id="5128" name="Text Box 7"/>
          <p:cNvSpPr txBox="1">
            <a:spLocks noChangeArrowheads="1"/>
          </p:cNvSpPr>
          <p:nvPr/>
        </p:nvSpPr>
        <p:spPr bwMode="auto">
          <a:xfrm>
            <a:off x="6019800" y="3733800"/>
            <a:ext cx="16002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800"/>
              <a:t>+</a:t>
            </a:r>
          </a:p>
        </p:txBody>
      </p:sp>
      <p:sp>
        <p:nvSpPr>
          <p:cNvPr id="5129" name="Text Box 8"/>
          <p:cNvSpPr txBox="1">
            <a:spLocks noChangeArrowheads="1"/>
          </p:cNvSpPr>
          <p:nvPr/>
        </p:nvSpPr>
        <p:spPr bwMode="auto">
          <a:xfrm>
            <a:off x="3962400" y="3962400"/>
            <a:ext cx="1905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/>
              <a:t>- -</a:t>
            </a:r>
          </a:p>
        </p:txBody>
      </p:sp>
      <p:sp>
        <p:nvSpPr>
          <p:cNvPr id="48138" name="Text Box 9"/>
          <p:cNvSpPr txBox="1">
            <a:spLocks noChangeArrowheads="1"/>
          </p:cNvSpPr>
          <p:nvPr/>
        </p:nvSpPr>
        <p:spPr bwMode="auto">
          <a:xfrm>
            <a:off x="381000" y="1905000"/>
            <a:ext cx="7772400" cy="10779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i="1" dirty="0" smtClean="0">
                <a:solidFill>
                  <a:schemeClr val="accent6">
                    <a:lumMod val="75000"/>
                  </a:schemeClr>
                </a:solidFill>
              </a:rPr>
              <a:t>Consider two hydrogen atoms.  The electrons are shared by both atoms.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Examples:</a:t>
            </a:r>
            <a:endParaRPr lang="en-US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00200"/>
            <a:ext cx="1371600" cy="1143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600" dirty="0" smtClean="0"/>
              <a:t>SO</a:t>
            </a:r>
            <a:r>
              <a:rPr lang="en-US" sz="3600" baseline="-25000" dirty="0" smtClean="0"/>
              <a:t>2</a:t>
            </a:r>
            <a:endParaRPr lang="en-US" sz="3600" baseline="-25000" dirty="0"/>
          </a:p>
          <a:p>
            <a:pPr>
              <a:defRPr/>
            </a:pPr>
            <a:endParaRPr lang="en-US" dirty="0"/>
          </a:p>
        </p:txBody>
      </p:sp>
      <p:sp>
        <p:nvSpPr>
          <p:cNvPr id="3277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211609E-0195-4AF7-B738-39627E5FE298}" type="slidenum">
              <a:rPr lang="en-US" smtClean="0">
                <a:solidFill>
                  <a:srgbClr val="000000"/>
                </a:solidFill>
              </a:rPr>
              <a:pPr/>
              <a:t>30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3400" y="3465513"/>
            <a:ext cx="1866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666600"/>
                </a:solidFill>
              </a:rPr>
              <a:t>18 </a:t>
            </a:r>
            <a:br>
              <a:rPr lang="en-US" sz="2800">
                <a:solidFill>
                  <a:srgbClr val="666600"/>
                </a:solidFill>
              </a:rPr>
            </a:br>
            <a:r>
              <a:rPr lang="en-US" sz="2800">
                <a:solidFill>
                  <a:srgbClr val="666600"/>
                </a:solidFill>
              </a:rPr>
              <a:t>electrons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33800" y="3962400"/>
            <a:ext cx="609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S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495800" y="4487863"/>
            <a:ext cx="609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95600" y="4495800"/>
            <a:ext cx="609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O</a:t>
            </a:r>
          </a:p>
        </p:txBody>
      </p: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flipH="1">
            <a:off x="3429000" y="4449763"/>
            <a:ext cx="304800" cy="176212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3848100" y="3657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4076700" y="3657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4686300" y="4419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4914900" y="4419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4664075" y="5172075"/>
            <a:ext cx="114300" cy="14763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4892675" y="5172075"/>
            <a:ext cx="114300" cy="147638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971800" y="5181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3200400" y="5181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2819400" y="48768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2819400" y="46482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5067300" y="49561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5067300" y="47275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Arc 19"/>
          <p:cNvSpPr/>
          <p:nvPr/>
        </p:nvSpPr>
        <p:spPr bwMode="auto">
          <a:xfrm rot="8188294">
            <a:off x="3471863" y="4233863"/>
            <a:ext cx="990600" cy="1063625"/>
          </a:xfrm>
          <a:prstGeom prst="arc">
            <a:avLst>
              <a:gd name="adj1" fmla="val 14860891"/>
              <a:gd name="adj2" fmla="val 1270077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505200" y="5319713"/>
            <a:ext cx="1028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&lt;120°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5753100" y="3276600"/>
            <a:ext cx="2400300" cy="2554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>
                <a:solidFill>
                  <a:srgbClr val="000000"/>
                </a:solidFill>
              </a:rPr>
              <a:t>bent</a:t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>
                <a:solidFill>
                  <a:schemeClr val="accent6"/>
                </a:solidFill>
              </a:rPr>
              <a:t>or</a:t>
            </a:r>
            <a:r>
              <a:rPr lang="en-US" sz="3200" dirty="0">
                <a:solidFill>
                  <a:srgbClr val="000000"/>
                </a:solidFill>
              </a:rPr>
              <a:t/>
            </a:r>
            <a:br>
              <a:rPr lang="en-US" sz="3200" dirty="0">
                <a:solidFill>
                  <a:srgbClr val="000000"/>
                </a:solidFill>
              </a:rPr>
            </a:br>
            <a:r>
              <a:rPr lang="en-US" sz="3200" dirty="0">
                <a:solidFill>
                  <a:srgbClr val="000000"/>
                </a:solidFill>
              </a:rPr>
              <a:t>angular</a:t>
            </a:r>
          </a:p>
          <a:p>
            <a:pPr algn="ctr">
              <a:defRPr/>
            </a:pPr>
            <a:r>
              <a:rPr lang="en-US" sz="3200" dirty="0">
                <a:solidFill>
                  <a:schemeClr val="accent6"/>
                </a:solidFill>
              </a:rPr>
              <a:t>or</a:t>
            </a:r>
          </a:p>
          <a:p>
            <a:pPr algn="ctr">
              <a:defRPr/>
            </a:pPr>
            <a:r>
              <a:rPr lang="en-US" sz="3200" b="1" dirty="0">
                <a:solidFill>
                  <a:srgbClr val="000000"/>
                </a:solidFill>
              </a:rPr>
              <a:t>v-shaped</a:t>
            </a:r>
          </a:p>
        </p:txBody>
      </p:sp>
      <p:cxnSp>
        <p:nvCxnSpPr>
          <p:cNvPr id="43" name="Straight Connector 42"/>
          <p:cNvCxnSpPr>
            <a:cxnSpLocks noChangeShapeType="1"/>
          </p:cNvCxnSpPr>
          <p:nvPr/>
        </p:nvCxnSpPr>
        <p:spPr bwMode="auto">
          <a:xfrm flipH="1" flipV="1">
            <a:off x="4267200" y="4545013"/>
            <a:ext cx="304800" cy="179387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" name="Teardrop 4"/>
          <p:cNvSpPr/>
          <p:nvPr/>
        </p:nvSpPr>
        <p:spPr bwMode="auto">
          <a:xfrm rot="8169166">
            <a:off x="3365500" y="2501900"/>
            <a:ext cx="1368425" cy="1382713"/>
          </a:xfrm>
          <a:prstGeom prst="teardrop">
            <a:avLst>
              <a:gd name="adj" fmla="val 140002"/>
            </a:avLst>
          </a:prstGeom>
          <a:solidFill>
            <a:schemeClr val="accent1">
              <a:alpha val="2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  <p:cxnSp>
        <p:nvCxnSpPr>
          <p:cNvPr id="44" name="Straight Connector 43"/>
          <p:cNvCxnSpPr>
            <a:cxnSpLocks noChangeShapeType="1"/>
          </p:cNvCxnSpPr>
          <p:nvPr/>
        </p:nvCxnSpPr>
        <p:spPr bwMode="auto">
          <a:xfrm flipH="1">
            <a:off x="3505200" y="4572000"/>
            <a:ext cx="304800" cy="174625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4419600" y="1828800"/>
            <a:ext cx="26098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/>
              <a:t>Lone pair – more repulsion / takes up more space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9" grpId="0" animBg="1"/>
      <p:bldP spid="30" grpId="0" animBg="1"/>
      <p:bldP spid="35" grpId="0" animBg="1"/>
      <p:bldP spid="36" grpId="0" animBg="1"/>
      <p:bldP spid="37" grpId="0" animBg="1"/>
      <p:bldP spid="38" grpId="0" animBg="1"/>
      <p:bldP spid="21" grpId="0"/>
      <p:bldP spid="41" grpId="0"/>
      <p:bldP spid="10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Examples:</a:t>
            </a:r>
            <a:endParaRPr lang="en-US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00200"/>
            <a:ext cx="1371600" cy="1143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600" dirty="0" smtClean="0"/>
              <a:t>SO</a:t>
            </a:r>
            <a:r>
              <a:rPr lang="en-US" sz="3600" baseline="-25000" dirty="0" smtClean="0"/>
              <a:t>2</a:t>
            </a:r>
            <a:endParaRPr lang="en-US" sz="3600" baseline="-25000" dirty="0"/>
          </a:p>
          <a:p>
            <a:pPr>
              <a:defRPr/>
            </a:pPr>
            <a:endParaRPr lang="en-US" dirty="0"/>
          </a:p>
        </p:txBody>
      </p:sp>
      <p:sp>
        <p:nvSpPr>
          <p:cNvPr id="3379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BF72D08-79AB-4CAB-B2FB-3F0BEBC77123}" type="slidenum">
              <a:rPr lang="en-US" smtClean="0">
                <a:solidFill>
                  <a:srgbClr val="000000"/>
                </a:solidFill>
              </a:rPr>
              <a:pPr/>
              <a:t>31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3797" name="TextBox 2"/>
          <p:cNvSpPr txBox="1">
            <a:spLocks noChangeArrowheads="1"/>
          </p:cNvSpPr>
          <p:nvPr/>
        </p:nvSpPr>
        <p:spPr bwMode="auto">
          <a:xfrm>
            <a:off x="695325" y="2701925"/>
            <a:ext cx="24003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800">
                <a:solidFill>
                  <a:srgbClr val="666600"/>
                </a:solidFill>
              </a:rPr>
              <a:t>Also acceptable…</a:t>
            </a:r>
          </a:p>
        </p:txBody>
      </p:sp>
      <p:sp>
        <p:nvSpPr>
          <p:cNvPr id="33798" name="TextBox 40"/>
          <p:cNvSpPr txBox="1">
            <a:spLocks noChangeArrowheads="1"/>
          </p:cNvSpPr>
          <p:nvPr/>
        </p:nvSpPr>
        <p:spPr bwMode="auto">
          <a:xfrm>
            <a:off x="685800" y="5799138"/>
            <a:ext cx="76200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2400">
                <a:solidFill>
                  <a:srgbClr val="000000"/>
                </a:solidFill>
              </a:rPr>
              <a:t>More on why this is a possible structure when we get to “formal charge” (later this unit)</a:t>
            </a:r>
          </a:p>
        </p:txBody>
      </p:sp>
      <p:pic>
        <p:nvPicPr>
          <p:cNvPr id="33799" name="Picture 2" descr="http://upload.wikimedia.org/wikipedia/commons/2/21/Sulfur-dioxide-ve-B-2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819400"/>
            <a:ext cx="4572000" cy="2360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Examples:</a:t>
            </a:r>
            <a:endParaRPr lang="en-US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00200"/>
            <a:ext cx="1371600" cy="1143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600" dirty="0" smtClean="0"/>
              <a:t>H</a:t>
            </a:r>
            <a:r>
              <a:rPr lang="en-US" sz="3600" baseline="-25000" dirty="0" smtClean="0"/>
              <a:t>2</a:t>
            </a:r>
            <a:r>
              <a:rPr lang="en-US" sz="3600" dirty="0" smtClean="0"/>
              <a:t>O</a:t>
            </a:r>
            <a:endParaRPr lang="en-US" sz="3600" baseline="-25000" dirty="0"/>
          </a:p>
          <a:p>
            <a:pPr>
              <a:defRPr/>
            </a:pPr>
            <a:endParaRPr lang="en-US" dirty="0"/>
          </a:p>
        </p:txBody>
      </p:sp>
      <p:sp>
        <p:nvSpPr>
          <p:cNvPr id="3482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E02ED2C-DBC0-4436-BFAA-FA794A1592F8}" type="slidenum">
              <a:rPr lang="en-US" smtClean="0">
                <a:solidFill>
                  <a:srgbClr val="000000"/>
                </a:solidFill>
              </a:rPr>
              <a:pPr/>
              <a:t>32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533400" y="3465513"/>
            <a:ext cx="1866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666600"/>
                </a:solidFill>
              </a:rPr>
              <a:t>8 </a:t>
            </a:r>
            <a:br>
              <a:rPr lang="en-US" sz="2800">
                <a:solidFill>
                  <a:srgbClr val="666600"/>
                </a:solidFill>
              </a:rPr>
            </a:br>
            <a:r>
              <a:rPr lang="en-US" sz="2800">
                <a:solidFill>
                  <a:srgbClr val="666600"/>
                </a:solidFill>
              </a:rPr>
              <a:t>electrons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33800" y="3962400"/>
            <a:ext cx="609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O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495800" y="4487863"/>
            <a:ext cx="609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95600" y="4495800"/>
            <a:ext cx="609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H</a:t>
            </a:r>
          </a:p>
        </p:txBody>
      </p: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flipH="1">
            <a:off x="3429000" y="4572000"/>
            <a:ext cx="304800" cy="174625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7" name="Straight Connector 16"/>
          <p:cNvCxnSpPr>
            <a:cxnSpLocks noChangeShapeType="1"/>
          </p:cNvCxnSpPr>
          <p:nvPr/>
        </p:nvCxnSpPr>
        <p:spPr bwMode="auto">
          <a:xfrm flipH="1" flipV="1">
            <a:off x="4191000" y="4568825"/>
            <a:ext cx="304800" cy="17780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3657600" y="41179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3810000" y="39624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4305300" y="41179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4181475" y="395922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Arc 19"/>
          <p:cNvSpPr/>
          <p:nvPr/>
        </p:nvSpPr>
        <p:spPr bwMode="auto">
          <a:xfrm rot="8098432">
            <a:off x="3502819" y="4074319"/>
            <a:ext cx="990600" cy="1065212"/>
          </a:xfrm>
          <a:prstGeom prst="arc">
            <a:avLst>
              <a:gd name="adj1" fmla="val 15332682"/>
              <a:gd name="adj2" fmla="val 1002299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543300" y="5192713"/>
            <a:ext cx="1028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104.5°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5829300" y="3835400"/>
            <a:ext cx="25527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v-shaped</a:t>
            </a:r>
          </a:p>
        </p:txBody>
      </p:sp>
      <p:sp>
        <p:nvSpPr>
          <p:cNvPr id="5" name="Teardrop 4"/>
          <p:cNvSpPr/>
          <p:nvPr/>
        </p:nvSpPr>
        <p:spPr bwMode="auto">
          <a:xfrm rot="4608332">
            <a:off x="2947988" y="3400425"/>
            <a:ext cx="1054100" cy="911225"/>
          </a:xfrm>
          <a:prstGeom prst="teardrop">
            <a:avLst/>
          </a:prstGeom>
          <a:solidFill>
            <a:schemeClr val="accent1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9" name="Teardrop 38"/>
          <p:cNvSpPr/>
          <p:nvPr/>
        </p:nvSpPr>
        <p:spPr bwMode="auto">
          <a:xfrm rot="10563632">
            <a:off x="4057650" y="3319463"/>
            <a:ext cx="1068388" cy="946150"/>
          </a:xfrm>
          <a:prstGeom prst="teardrop">
            <a:avLst/>
          </a:prstGeom>
          <a:solidFill>
            <a:schemeClr val="accent1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31" grpId="0" animBg="1"/>
      <p:bldP spid="32" grpId="0" animBg="1"/>
      <p:bldP spid="33" grpId="0" animBg="1"/>
      <p:bldP spid="34" grpId="0" animBg="1"/>
      <p:bldP spid="21" grpId="0"/>
      <p:bldP spid="4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Examples:</a:t>
            </a:r>
            <a:endParaRPr lang="en-US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04813" y="1600200"/>
            <a:ext cx="1371600" cy="1143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600" dirty="0" smtClean="0"/>
              <a:t>BF</a:t>
            </a:r>
            <a:r>
              <a:rPr lang="en-US" sz="3600" baseline="-25000" dirty="0" smtClean="0"/>
              <a:t>4</a:t>
            </a:r>
            <a:r>
              <a:rPr lang="en-US" sz="3600" baseline="30000" dirty="0" smtClean="0"/>
              <a:t>-</a:t>
            </a:r>
            <a:endParaRPr lang="en-US" sz="3600" baseline="30000" dirty="0"/>
          </a:p>
          <a:p>
            <a:pPr>
              <a:defRPr/>
            </a:pPr>
            <a:endParaRPr lang="en-US" dirty="0"/>
          </a:p>
        </p:txBody>
      </p:sp>
      <p:sp>
        <p:nvSpPr>
          <p:cNvPr id="3584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A5A61A7-F64D-47AB-8DCD-0A3B0A1FEF7F}" type="slidenum">
              <a:rPr lang="en-US" smtClean="0">
                <a:solidFill>
                  <a:srgbClr val="000000"/>
                </a:solidFill>
              </a:rPr>
              <a:pPr/>
              <a:t>33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1000" y="3465513"/>
            <a:ext cx="1866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666600"/>
                </a:solidFill>
              </a:rPr>
              <a:t>32 </a:t>
            </a:r>
            <a:br>
              <a:rPr lang="en-US" sz="2800">
                <a:solidFill>
                  <a:srgbClr val="666600"/>
                </a:solidFill>
              </a:rPr>
            </a:br>
            <a:r>
              <a:rPr lang="en-US" sz="2800">
                <a:solidFill>
                  <a:srgbClr val="666600"/>
                </a:solidFill>
              </a:rPr>
              <a:t>electrons</a:t>
            </a:r>
          </a:p>
        </p:txBody>
      </p:sp>
      <p:sp>
        <p:nvSpPr>
          <p:cNvPr id="4" name="TextBox 3"/>
          <p:cNvSpPr txBox="1">
            <a:spLocks noChangeArrowheads="1"/>
          </p:cNvSpPr>
          <p:nvPr/>
        </p:nvSpPr>
        <p:spPr bwMode="auto">
          <a:xfrm>
            <a:off x="3738563" y="3886200"/>
            <a:ext cx="609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B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4724400" y="4487863"/>
            <a:ext cx="609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819400" y="4416425"/>
            <a:ext cx="6096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3810000" y="2887663"/>
            <a:ext cx="609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F</a:t>
            </a:r>
          </a:p>
        </p:txBody>
      </p:sp>
      <p:cxnSp>
        <p:nvCxnSpPr>
          <p:cNvPr id="6" name="Straight Connector 5"/>
          <p:cNvCxnSpPr>
            <a:cxnSpLocks noChangeShapeType="1"/>
          </p:cNvCxnSpPr>
          <p:nvPr/>
        </p:nvCxnSpPr>
        <p:spPr bwMode="auto">
          <a:xfrm>
            <a:off x="4033838" y="3594100"/>
            <a:ext cx="4762" cy="368300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12"/>
          <p:cNvCxnSpPr>
            <a:cxnSpLocks noChangeShapeType="1"/>
          </p:cNvCxnSpPr>
          <p:nvPr/>
        </p:nvCxnSpPr>
        <p:spPr bwMode="auto">
          <a:xfrm flipH="1">
            <a:off x="3352800" y="4572000"/>
            <a:ext cx="381000" cy="16033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9" name="Oval 18"/>
          <p:cNvSpPr>
            <a:spLocks noChangeArrowheads="1"/>
          </p:cNvSpPr>
          <p:nvPr/>
        </p:nvSpPr>
        <p:spPr bwMode="auto">
          <a:xfrm>
            <a:off x="3924300" y="28225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2" name="Oval 21"/>
          <p:cNvSpPr>
            <a:spLocks noChangeArrowheads="1"/>
          </p:cNvSpPr>
          <p:nvPr/>
        </p:nvSpPr>
        <p:spPr bwMode="auto">
          <a:xfrm>
            <a:off x="4152900" y="28225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3" name="Oval 22"/>
          <p:cNvSpPr>
            <a:spLocks noChangeArrowheads="1"/>
          </p:cNvSpPr>
          <p:nvPr/>
        </p:nvSpPr>
        <p:spPr bwMode="auto">
          <a:xfrm>
            <a:off x="4838700" y="4419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4" name="Oval 23"/>
          <p:cNvSpPr>
            <a:spLocks noChangeArrowheads="1"/>
          </p:cNvSpPr>
          <p:nvPr/>
        </p:nvSpPr>
        <p:spPr bwMode="auto">
          <a:xfrm>
            <a:off x="5067300" y="4419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5" name="Oval 24"/>
          <p:cNvSpPr>
            <a:spLocks noChangeArrowheads="1"/>
          </p:cNvSpPr>
          <p:nvPr/>
        </p:nvSpPr>
        <p:spPr bwMode="auto">
          <a:xfrm>
            <a:off x="4838700" y="51847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6" name="Oval 25"/>
          <p:cNvSpPr>
            <a:spLocks noChangeArrowheads="1"/>
          </p:cNvSpPr>
          <p:nvPr/>
        </p:nvSpPr>
        <p:spPr bwMode="auto">
          <a:xfrm>
            <a:off x="5067300" y="51847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7" name="Oval 26"/>
          <p:cNvSpPr>
            <a:spLocks noChangeArrowheads="1"/>
          </p:cNvSpPr>
          <p:nvPr/>
        </p:nvSpPr>
        <p:spPr bwMode="auto">
          <a:xfrm>
            <a:off x="2933700" y="43434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8" name="Oval 27"/>
          <p:cNvSpPr>
            <a:spLocks noChangeArrowheads="1"/>
          </p:cNvSpPr>
          <p:nvPr/>
        </p:nvSpPr>
        <p:spPr bwMode="auto">
          <a:xfrm>
            <a:off x="3162300" y="43434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9" name="Oval 28"/>
          <p:cNvSpPr>
            <a:spLocks noChangeArrowheads="1"/>
          </p:cNvSpPr>
          <p:nvPr/>
        </p:nvSpPr>
        <p:spPr bwMode="auto">
          <a:xfrm>
            <a:off x="2895600" y="51054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0" name="Oval 29"/>
          <p:cNvSpPr>
            <a:spLocks noChangeArrowheads="1"/>
          </p:cNvSpPr>
          <p:nvPr/>
        </p:nvSpPr>
        <p:spPr bwMode="auto">
          <a:xfrm>
            <a:off x="3124200" y="51054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1" name="Oval 30"/>
          <p:cNvSpPr>
            <a:spLocks noChangeArrowheads="1"/>
          </p:cNvSpPr>
          <p:nvPr/>
        </p:nvSpPr>
        <p:spPr bwMode="auto">
          <a:xfrm>
            <a:off x="3657600" y="33559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2" name="Oval 31"/>
          <p:cNvSpPr>
            <a:spLocks noChangeArrowheads="1"/>
          </p:cNvSpPr>
          <p:nvPr/>
        </p:nvSpPr>
        <p:spPr bwMode="auto">
          <a:xfrm>
            <a:off x="3657600" y="3127375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3" name="Oval 32"/>
          <p:cNvSpPr>
            <a:spLocks noChangeArrowheads="1"/>
          </p:cNvSpPr>
          <p:nvPr/>
        </p:nvSpPr>
        <p:spPr bwMode="auto">
          <a:xfrm>
            <a:off x="4343400" y="33528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4" name="Oval 33"/>
          <p:cNvSpPr>
            <a:spLocks noChangeArrowheads="1"/>
          </p:cNvSpPr>
          <p:nvPr/>
        </p:nvSpPr>
        <p:spPr bwMode="auto">
          <a:xfrm>
            <a:off x="4343400" y="31242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5" name="Oval 34"/>
          <p:cNvSpPr>
            <a:spLocks noChangeArrowheads="1"/>
          </p:cNvSpPr>
          <p:nvPr/>
        </p:nvSpPr>
        <p:spPr bwMode="auto">
          <a:xfrm>
            <a:off x="2781300" y="4800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" name="Oval 35"/>
          <p:cNvSpPr>
            <a:spLocks noChangeArrowheads="1"/>
          </p:cNvSpPr>
          <p:nvPr/>
        </p:nvSpPr>
        <p:spPr bwMode="auto">
          <a:xfrm>
            <a:off x="2781300" y="45720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7" name="Oval 36"/>
          <p:cNvSpPr>
            <a:spLocks noChangeArrowheads="1"/>
          </p:cNvSpPr>
          <p:nvPr/>
        </p:nvSpPr>
        <p:spPr bwMode="auto">
          <a:xfrm>
            <a:off x="5219700" y="48768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8" name="Oval 37"/>
          <p:cNvSpPr>
            <a:spLocks noChangeArrowheads="1"/>
          </p:cNvSpPr>
          <p:nvPr/>
        </p:nvSpPr>
        <p:spPr bwMode="auto">
          <a:xfrm>
            <a:off x="5219700" y="46482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Arc 19"/>
          <p:cNvSpPr/>
          <p:nvPr/>
        </p:nvSpPr>
        <p:spPr bwMode="auto">
          <a:xfrm>
            <a:off x="3719513" y="3732213"/>
            <a:ext cx="990600" cy="106521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4495800" y="3592513"/>
            <a:ext cx="1028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109.5°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210300" y="3836988"/>
            <a:ext cx="2857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tetrahedral</a:t>
            </a:r>
          </a:p>
        </p:txBody>
      </p:sp>
      <p:sp>
        <p:nvSpPr>
          <p:cNvPr id="5" name="Double Bracket 4"/>
          <p:cNvSpPr>
            <a:spLocks noChangeArrowheads="1"/>
          </p:cNvSpPr>
          <p:nvPr/>
        </p:nvSpPr>
        <p:spPr bwMode="auto">
          <a:xfrm>
            <a:off x="2362200" y="2743200"/>
            <a:ext cx="3352800" cy="3276600"/>
          </a:xfrm>
          <a:prstGeom prst="bracketPair">
            <a:avLst>
              <a:gd name="adj" fmla="val 16667"/>
            </a:avLst>
          </a:prstGeom>
          <a:noFill/>
          <a:ln w="349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657600" y="5029200"/>
            <a:ext cx="609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F</a:t>
            </a:r>
          </a:p>
        </p:txBody>
      </p:sp>
      <p:sp>
        <p:nvSpPr>
          <p:cNvPr id="42" name="Oval 41"/>
          <p:cNvSpPr>
            <a:spLocks noChangeArrowheads="1"/>
          </p:cNvSpPr>
          <p:nvPr/>
        </p:nvSpPr>
        <p:spPr bwMode="auto">
          <a:xfrm>
            <a:off x="4113213" y="5440363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3" name="Oval 42"/>
          <p:cNvSpPr>
            <a:spLocks noChangeArrowheads="1"/>
          </p:cNvSpPr>
          <p:nvPr/>
        </p:nvSpPr>
        <p:spPr bwMode="auto">
          <a:xfrm>
            <a:off x="4125913" y="5224463"/>
            <a:ext cx="114300" cy="147637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4" name="Oval 43"/>
          <p:cNvSpPr>
            <a:spLocks noChangeArrowheads="1"/>
          </p:cNvSpPr>
          <p:nvPr/>
        </p:nvSpPr>
        <p:spPr bwMode="auto">
          <a:xfrm>
            <a:off x="3733800" y="57150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5" name="Oval 44"/>
          <p:cNvSpPr>
            <a:spLocks noChangeArrowheads="1"/>
          </p:cNvSpPr>
          <p:nvPr/>
        </p:nvSpPr>
        <p:spPr bwMode="auto">
          <a:xfrm>
            <a:off x="3962400" y="57150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6" name="Oval 45"/>
          <p:cNvSpPr>
            <a:spLocks noChangeArrowheads="1"/>
          </p:cNvSpPr>
          <p:nvPr/>
        </p:nvSpPr>
        <p:spPr bwMode="auto">
          <a:xfrm>
            <a:off x="3619500" y="54102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7" name="Oval 46"/>
          <p:cNvSpPr>
            <a:spLocks noChangeArrowheads="1"/>
          </p:cNvSpPr>
          <p:nvPr/>
        </p:nvSpPr>
        <p:spPr bwMode="auto">
          <a:xfrm>
            <a:off x="3619500" y="5181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8" name="TextBox 47"/>
          <p:cNvSpPr txBox="1">
            <a:spLocks noChangeArrowheads="1"/>
          </p:cNvSpPr>
          <p:nvPr/>
        </p:nvSpPr>
        <p:spPr bwMode="auto">
          <a:xfrm>
            <a:off x="5734050" y="2590800"/>
            <a:ext cx="5143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5400">
                <a:solidFill>
                  <a:srgbClr val="000000"/>
                </a:solidFill>
              </a:rPr>
              <a:t>-</a:t>
            </a:r>
          </a:p>
        </p:txBody>
      </p:sp>
      <p:sp>
        <p:nvSpPr>
          <p:cNvPr id="52235" name="Right Triangle 52234"/>
          <p:cNvSpPr>
            <a:spLocks noChangeArrowheads="1"/>
          </p:cNvSpPr>
          <p:nvPr/>
        </p:nvSpPr>
        <p:spPr bwMode="auto">
          <a:xfrm flipH="1">
            <a:off x="3924300" y="4538663"/>
            <a:ext cx="87313" cy="566737"/>
          </a:xfrm>
          <a:prstGeom prst="rtTriangl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52252" name="Straight Connector 52251"/>
          <p:cNvCxnSpPr>
            <a:cxnSpLocks noChangeShapeType="1"/>
          </p:cNvCxnSpPr>
          <p:nvPr/>
        </p:nvCxnSpPr>
        <p:spPr bwMode="auto">
          <a:xfrm>
            <a:off x="4214813" y="4508500"/>
            <a:ext cx="509587" cy="223838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sys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 nodeType="clickPar">
                      <p:stCondLst>
                        <p:cond delay="indefinite"/>
                      </p:stCondLst>
                      <p:childTnLst>
                        <p:par>
                          <p:cTn id="8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8" grpId="0"/>
      <p:bldP spid="9" grpId="0"/>
      <p:bldP spid="19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21" grpId="0"/>
      <p:bldP spid="41" grpId="0"/>
      <p:bldP spid="5" grpId="0" animBg="1"/>
      <p:bldP spid="39" grpId="0"/>
      <p:bldP spid="42" grpId="0" animBg="1"/>
      <p:bldP spid="43" grpId="0" animBg="1"/>
      <p:bldP spid="44" grpId="0" animBg="1"/>
      <p:bldP spid="45" grpId="0" animBg="1"/>
      <p:bldP spid="46" grpId="0" animBg="1"/>
      <p:bldP spid="47" grpId="0" animBg="1"/>
      <p:bldP spid="48" grpId="0"/>
      <p:bldP spid="5223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866" name="Picture 2" descr="http://www.asiact.org/archive/numerology/img/seq_tet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9363" y="2590800"/>
            <a:ext cx="3348037" cy="32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6867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Examples:</a:t>
            </a:r>
            <a:endParaRPr lang="en-US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00200"/>
            <a:ext cx="1371600" cy="1143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600" dirty="0" smtClean="0"/>
              <a:t>BF</a:t>
            </a:r>
            <a:r>
              <a:rPr lang="en-US" sz="3600" baseline="-25000" dirty="0" smtClean="0"/>
              <a:t>4</a:t>
            </a:r>
            <a:r>
              <a:rPr lang="en-US" sz="3600" baseline="30000" dirty="0" smtClean="0"/>
              <a:t>-</a:t>
            </a:r>
            <a:endParaRPr lang="en-US" sz="3600" baseline="30000" dirty="0"/>
          </a:p>
          <a:p>
            <a:pPr>
              <a:defRPr/>
            </a:pPr>
            <a:endParaRPr lang="en-US" dirty="0"/>
          </a:p>
        </p:txBody>
      </p:sp>
      <p:sp>
        <p:nvSpPr>
          <p:cNvPr id="36869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4E1536E2-EE22-43A1-891D-CB9ED492640B}" type="slidenum">
              <a:rPr lang="en-US" smtClean="0">
                <a:solidFill>
                  <a:srgbClr val="000000"/>
                </a:solidFill>
              </a:rPr>
              <a:pPr/>
              <a:t>34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6870" name="TextBox 2"/>
          <p:cNvSpPr txBox="1">
            <a:spLocks noChangeArrowheads="1"/>
          </p:cNvSpPr>
          <p:nvPr/>
        </p:nvSpPr>
        <p:spPr bwMode="auto">
          <a:xfrm>
            <a:off x="381000" y="3465513"/>
            <a:ext cx="1866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666600"/>
                </a:solidFill>
              </a:rPr>
              <a:t>32 </a:t>
            </a:r>
            <a:br>
              <a:rPr lang="en-US" sz="2800">
                <a:solidFill>
                  <a:srgbClr val="666600"/>
                </a:solidFill>
              </a:rPr>
            </a:br>
            <a:r>
              <a:rPr lang="en-US" sz="2800">
                <a:solidFill>
                  <a:srgbClr val="666600"/>
                </a:solidFill>
              </a:rPr>
              <a:t>electrons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738563" y="3962400"/>
            <a:ext cx="6096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876800" y="4487863"/>
            <a:ext cx="609600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F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705100" y="4416425"/>
            <a:ext cx="609600" cy="7683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F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848100" y="2808288"/>
            <a:ext cx="609600" cy="76993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F</a:t>
            </a:r>
          </a:p>
        </p:txBody>
      </p:sp>
      <p:cxnSp>
        <p:nvCxnSpPr>
          <p:cNvPr id="6" name="Straight Connector 5"/>
          <p:cNvCxnSpPr/>
          <p:nvPr/>
        </p:nvCxnSpPr>
        <p:spPr bwMode="auto">
          <a:xfrm flipH="1">
            <a:off x="4000500" y="3505200"/>
            <a:ext cx="38100" cy="62388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13" name="Straight Connector 12"/>
          <p:cNvCxnSpPr/>
          <p:nvPr/>
        </p:nvCxnSpPr>
        <p:spPr bwMode="auto">
          <a:xfrm flipH="1">
            <a:off x="3352800" y="4572000"/>
            <a:ext cx="381000" cy="160338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877" name="Oval 18"/>
          <p:cNvSpPr>
            <a:spLocks noChangeArrowheads="1"/>
          </p:cNvSpPr>
          <p:nvPr/>
        </p:nvSpPr>
        <p:spPr bwMode="auto">
          <a:xfrm>
            <a:off x="3962400" y="27432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78" name="Oval 21"/>
          <p:cNvSpPr>
            <a:spLocks noChangeArrowheads="1"/>
          </p:cNvSpPr>
          <p:nvPr/>
        </p:nvSpPr>
        <p:spPr bwMode="auto">
          <a:xfrm>
            <a:off x="4191000" y="27432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79" name="Oval 22"/>
          <p:cNvSpPr>
            <a:spLocks noChangeArrowheads="1"/>
          </p:cNvSpPr>
          <p:nvPr/>
        </p:nvSpPr>
        <p:spPr bwMode="auto">
          <a:xfrm>
            <a:off x="4991100" y="44196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80" name="Oval 23"/>
          <p:cNvSpPr>
            <a:spLocks noChangeArrowheads="1"/>
          </p:cNvSpPr>
          <p:nvPr/>
        </p:nvSpPr>
        <p:spPr bwMode="auto">
          <a:xfrm>
            <a:off x="5219700" y="44196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81" name="Oval 24"/>
          <p:cNvSpPr>
            <a:spLocks noChangeArrowheads="1"/>
          </p:cNvSpPr>
          <p:nvPr/>
        </p:nvSpPr>
        <p:spPr bwMode="auto">
          <a:xfrm>
            <a:off x="4991100" y="5184775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82" name="Oval 25"/>
          <p:cNvSpPr>
            <a:spLocks noChangeArrowheads="1"/>
          </p:cNvSpPr>
          <p:nvPr/>
        </p:nvSpPr>
        <p:spPr bwMode="auto">
          <a:xfrm>
            <a:off x="5219700" y="5184775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83" name="Oval 26"/>
          <p:cNvSpPr>
            <a:spLocks noChangeArrowheads="1"/>
          </p:cNvSpPr>
          <p:nvPr/>
        </p:nvSpPr>
        <p:spPr bwMode="auto">
          <a:xfrm>
            <a:off x="2819400" y="43434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84" name="Oval 27"/>
          <p:cNvSpPr>
            <a:spLocks noChangeArrowheads="1"/>
          </p:cNvSpPr>
          <p:nvPr/>
        </p:nvSpPr>
        <p:spPr bwMode="auto">
          <a:xfrm>
            <a:off x="3048000" y="43434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85" name="Oval 28"/>
          <p:cNvSpPr>
            <a:spLocks noChangeArrowheads="1"/>
          </p:cNvSpPr>
          <p:nvPr/>
        </p:nvSpPr>
        <p:spPr bwMode="auto">
          <a:xfrm>
            <a:off x="2781300" y="51054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86" name="Oval 29"/>
          <p:cNvSpPr>
            <a:spLocks noChangeArrowheads="1"/>
          </p:cNvSpPr>
          <p:nvPr/>
        </p:nvSpPr>
        <p:spPr bwMode="auto">
          <a:xfrm>
            <a:off x="3009900" y="51054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87" name="Oval 30"/>
          <p:cNvSpPr>
            <a:spLocks noChangeArrowheads="1"/>
          </p:cNvSpPr>
          <p:nvPr/>
        </p:nvSpPr>
        <p:spPr bwMode="auto">
          <a:xfrm>
            <a:off x="3695700" y="32766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88" name="Oval 31"/>
          <p:cNvSpPr>
            <a:spLocks noChangeArrowheads="1"/>
          </p:cNvSpPr>
          <p:nvPr/>
        </p:nvSpPr>
        <p:spPr bwMode="auto">
          <a:xfrm>
            <a:off x="3695700" y="30480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89" name="Oval 32"/>
          <p:cNvSpPr>
            <a:spLocks noChangeArrowheads="1"/>
          </p:cNvSpPr>
          <p:nvPr/>
        </p:nvSpPr>
        <p:spPr bwMode="auto">
          <a:xfrm>
            <a:off x="4381500" y="3273425"/>
            <a:ext cx="114300" cy="147638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90" name="Oval 33"/>
          <p:cNvSpPr>
            <a:spLocks noChangeArrowheads="1"/>
          </p:cNvSpPr>
          <p:nvPr/>
        </p:nvSpPr>
        <p:spPr bwMode="auto">
          <a:xfrm>
            <a:off x="4381500" y="3044825"/>
            <a:ext cx="114300" cy="147638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91" name="Oval 34"/>
          <p:cNvSpPr>
            <a:spLocks noChangeArrowheads="1"/>
          </p:cNvSpPr>
          <p:nvPr/>
        </p:nvSpPr>
        <p:spPr bwMode="auto">
          <a:xfrm>
            <a:off x="2667000" y="48006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92" name="Oval 35"/>
          <p:cNvSpPr>
            <a:spLocks noChangeArrowheads="1"/>
          </p:cNvSpPr>
          <p:nvPr/>
        </p:nvSpPr>
        <p:spPr bwMode="auto">
          <a:xfrm>
            <a:off x="2667000" y="45720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93" name="Oval 36"/>
          <p:cNvSpPr>
            <a:spLocks noChangeArrowheads="1"/>
          </p:cNvSpPr>
          <p:nvPr/>
        </p:nvSpPr>
        <p:spPr bwMode="auto">
          <a:xfrm>
            <a:off x="5372100" y="48768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894" name="Oval 37"/>
          <p:cNvSpPr>
            <a:spLocks noChangeArrowheads="1"/>
          </p:cNvSpPr>
          <p:nvPr/>
        </p:nvSpPr>
        <p:spPr bwMode="auto">
          <a:xfrm>
            <a:off x="5372100" y="46482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20" name="Arc 19"/>
          <p:cNvSpPr/>
          <p:nvPr/>
        </p:nvSpPr>
        <p:spPr bwMode="auto">
          <a:xfrm>
            <a:off x="3886200" y="3732213"/>
            <a:ext cx="990600" cy="1065212"/>
          </a:xfrm>
          <a:prstGeom prst="arc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6896" name="TextBox 20"/>
          <p:cNvSpPr txBox="1">
            <a:spLocks noChangeArrowheads="1"/>
          </p:cNvSpPr>
          <p:nvPr/>
        </p:nvSpPr>
        <p:spPr bwMode="auto">
          <a:xfrm>
            <a:off x="4762500" y="3592513"/>
            <a:ext cx="10287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109.5°</a:t>
            </a:r>
          </a:p>
        </p:txBody>
      </p:sp>
      <p:sp>
        <p:nvSpPr>
          <p:cNvPr id="36897" name="TextBox 40"/>
          <p:cNvSpPr txBox="1">
            <a:spLocks noChangeArrowheads="1"/>
          </p:cNvSpPr>
          <p:nvPr/>
        </p:nvSpPr>
        <p:spPr bwMode="auto">
          <a:xfrm>
            <a:off x="6210300" y="3836988"/>
            <a:ext cx="2857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tetrahedral</a:t>
            </a:r>
          </a:p>
        </p:txBody>
      </p:sp>
      <p:sp>
        <p:nvSpPr>
          <p:cNvPr id="36898" name="Double Bracket 4"/>
          <p:cNvSpPr>
            <a:spLocks noChangeArrowheads="1"/>
          </p:cNvSpPr>
          <p:nvPr/>
        </p:nvSpPr>
        <p:spPr bwMode="auto">
          <a:xfrm>
            <a:off x="2362200" y="2743200"/>
            <a:ext cx="3352800" cy="3276600"/>
          </a:xfrm>
          <a:prstGeom prst="bracketPair">
            <a:avLst>
              <a:gd name="adj" fmla="val 16667"/>
            </a:avLst>
          </a:prstGeom>
          <a:noFill/>
          <a:ln w="349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657600" y="5029200"/>
            <a:ext cx="609600" cy="7699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400" dirty="0">
                <a:solidFill>
                  <a:schemeClr val="accent4">
                    <a:lumMod val="50000"/>
                    <a:lumOff val="50000"/>
                  </a:schemeClr>
                </a:solidFill>
              </a:rPr>
              <a:t>F</a:t>
            </a:r>
          </a:p>
        </p:txBody>
      </p:sp>
      <p:sp>
        <p:nvSpPr>
          <p:cNvPr id="36900" name="Oval 41"/>
          <p:cNvSpPr>
            <a:spLocks noChangeArrowheads="1"/>
          </p:cNvSpPr>
          <p:nvPr/>
        </p:nvSpPr>
        <p:spPr bwMode="auto">
          <a:xfrm>
            <a:off x="4113213" y="5440363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901" name="Oval 42"/>
          <p:cNvSpPr>
            <a:spLocks noChangeArrowheads="1"/>
          </p:cNvSpPr>
          <p:nvPr/>
        </p:nvSpPr>
        <p:spPr bwMode="auto">
          <a:xfrm>
            <a:off x="4125913" y="5224463"/>
            <a:ext cx="114300" cy="147637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902" name="Oval 43"/>
          <p:cNvSpPr>
            <a:spLocks noChangeArrowheads="1"/>
          </p:cNvSpPr>
          <p:nvPr/>
        </p:nvSpPr>
        <p:spPr bwMode="auto">
          <a:xfrm>
            <a:off x="3733800" y="57150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903" name="Oval 44"/>
          <p:cNvSpPr>
            <a:spLocks noChangeArrowheads="1"/>
          </p:cNvSpPr>
          <p:nvPr/>
        </p:nvSpPr>
        <p:spPr bwMode="auto">
          <a:xfrm>
            <a:off x="3962400" y="57150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904" name="Oval 45"/>
          <p:cNvSpPr>
            <a:spLocks noChangeArrowheads="1"/>
          </p:cNvSpPr>
          <p:nvPr/>
        </p:nvSpPr>
        <p:spPr bwMode="auto">
          <a:xfrm>
            <a:off x="3619500" y="54102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905" name="Oval 46"/>
          <p:cNvSpPr>
            <a:spLocks noChangeArrowheads="1"/>
          </p:cNvSpPr>
          <p:nvPr/>
        </p:nvSpPr>
        <p:spPr bwMode="auto">
          <a:xfrm>
            <a:off x="3619500" y="5181600"/>
            <a:ext cx="114300" cy="149225"/>
          </a:xfrm>
          <a:prstGeom prst="ellipse">
            <a:avLst/>
          </a:prstGeom>
          <a:solidFill>
            <a:schemeClr val="accent1">
              <a:alpha val="14902"/>
            </a:schemeClr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6906" name="TextBox 47"/>
          <p:cNvSpPr txBox="1">
            <a:spLocks noChangeArrowheads="1"/>
          </p:cNvSpPr>
          <p:nvPr/>
        </p:nvSpPr>
        <p:spPr bwMode="auto">
          <a:xfrm>
            <a:off x="5734050" y="2590800"/>
            <a:ext cx="5143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5400">
                <a:solidFill>
                  <a:srgbClr val="000000"/>
                </a:solidFill>
              </a:rPr>
              <a:t>-</a:t>
            </a:r>
          </a:p>
        </p:txBody>
      </p:sp>
      <p:pic>
        <p:nvPicPr>
          <p:cNvPr id="36907" name="Picture 2" descr="http://www.asiact.org/archive/numerology/img/seq_tetr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4200" y="4494213"/>
            <a:ext cx="1214438" cy="1160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0" name="Straight Connector 49"/>
          <p:cNvCxnSpPr/>
          <p:nvPr/>
        </p:nvCxnSpPr>
        <p:spPr bwMode="auto">
          <a:xfrm>
            <a:off x="4367213" y="4578350"/>
            <a:ext cx="509587" cy="22225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accent4">
                <a:lumMod val="50000"/>
                <a:lumOff val="50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Right Triangle 50"/>
          <p:cNvSpPr/>
          <p:nvPr/>
        </p:nvSpPr>
        <p:spPr bwMode="auto">
          <a:xfrm flipH="1">
            <a:off x="3886200" y="4651375"/>
            <a:ext cx="76200" cy="530225"/>
          </a:xfrm>
          <a:prstGeom prst="rtTriangle">
            <a:avLst/>
          </a:prstGeom>
          <a:noFill/>
          <a:ln w="38100" cap="flat" cmpd="sng" algn="ctr">
            <a:solidFill>
              <a:schemeClr val="accent4">
                <a:lumMod val="50000"/>
                <a:lumOff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Examples:</a:t>
            </a:r>
            <a:endParaRPr lang="en-US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533400" y="1600200"/>
            <a:ext cx="1371600" cy="1143000"/>
          </a:xfrm>
        </p:spPr>
        <p:txBody>
          <a:bodyPr/>
          <a:lstStyle/>
          <a:p>
            <a:pPr marL="0" indent="0">
              <a:buFont typeface="Wingdings" pitchFamily="2" charset="2"/>
              <a:buNone/>
              <a:defRPr/>
            </a:pPr>
            <a:r>
              <a:rPr lang="en-US" sz="3600" dirty="0" smtClean="0"/>
              <a:t>NH</a:t>
            </a:r>
            <a:r>
              <a:rPr lang="en-US" sz="3600" baseline="-25000" dirty="0" smtClean="0"/>
              <a:t>3</a:t>
            </a:r>
            <a:endParaRPr lang="en-US" sz="3600" baseline="-25000" dirty="0"/>
          </a:p>
          <a:p>
            <a:pPr>
              <a:defRPr/>
            </a:pPr>
            <a:endParaRPr lang="en-US" dirty="0"/>
          </a:p>
        </p:txBody>
      </p:sp>
      <p:sp>
        <p:nvSpPr>
          <p:cNvPr id="37892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2696ED3-CF08-4AB9-B9F0-D5C58B6617DD}" type="slidenum">
              <a:rPr lang="en-US" smtClean="0">
                <a:solidFill>
                  <a:srgbClr val="000000"/>
                </a:solidFill>
              </a:rPr>
              <a:pPr/>
              <a:t>35</a:t>
            </a:fld>
            <a:endParaRPr lang="en-US" smtClean="0">
              <a:solidFill>
                <a:srgbClr val="000000"/>
              </a:solidFill>
            </a:endParaRPr>
          </a:p>
        </p:txBody>
      </p:sp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81000" y="3465513"/>
            <a:ext cx="18669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2800">
                <a:solidFill>
                  <a:srgbClr val="666600"/>
                </a:solidFill>
              </a:rPr>
              <a:t>24 </a:t>
            </a:r>
            <a:br>
              <a:rPr lang="en-US" sz="2800">
                <a:solidFill>
                  <a:srgbClr val="666600"/>
                </a:solidFill>
              </a:rPr>
            </a:br>
            <a:r>
              <a:rPr lang="en-US" sz="2800">
                <a:solidFill>
                  <a:srgbClr val="666600"/>
                </a:solidFill>
              </a:rPr>
              <a:t>electrons</a:t>
            </a:r>
          </a:p>
        </p:txBody>
      </p:sp>
      <p:sp>
        <p:nvSpPr>
          <p:cNvPr id="41" name="TextBox 40"/>
          <p:cNvSpPr txBox="1">
            <a:spLocks noChangeArrowheads="1"/>
          </p:cNvSpPr>
          <p:nvPr/>
        </p:nvSpPr>
        <p:spPr bwMode="auto">
          <a:xfrm>
            <a:off x="6019800" y="3378200"/>
            <a:ext cx="28575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 algn="ctr"/>
            <a:r>
              <a:rPr lang="en-US" sz="3200">
                <a:solidFill>
                  <a:srgbClr val="000000"/>
                </a:solidFill>
              </a:rPr>
              <a:t>pyramidal</a:t>
            </a:r>
          </a:p>
        </p:txBody>
      </p:sp>
      <p:pic>
        <p:nvPicPr>
          <p:cNvPr id="370690" name="Picture 2" descr="http://personal.maths.surrey.ac.uk/st/H.Bruin/image/pyrami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7625" y="4114800"/>
            <a:ext cx="2100263" cy="163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TextBox 38"/>
          <p:cNvSpPr txBox="1">
            <a:spLocks noChangeArrowheads="1"/>
          </p:cNvSpPr>
          <p:nvPr/>
        </p:nvSpPr>
        <p:spPr bwMode="auto">
          <a:xfrm>
            <a:off x="3738563" y="3886200"/>
            <a:ext cx="609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N</a:t>
            </a:r>
          </a:p>
        </p:txBody>
      </p:sp>
      <p:sp>
        <p:nvSpPr>
          <p:cNvPr id="40" name="TextBox 39"/>
          <p:cNvSpPr txBox="1">
            <a:spLocks noChangeArrowheads="1"/>
          </p:cNvSpPr>
          <p:nvPr/>
        </p:nvSpPr>
        <p:spPr bwMode="auto">
          <a:xfrm>
            <a:off x="4724400" y="4487863"/>
            <a:ext cx="609600" cy="769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42" name="TextBox 41"/>
          <p:cNvSpPr txBox="1">
            <a:spLocks noChangeArrowheads="1"/>
          </p:cNvSpPr>
          <p:nvPr/>
        </p:nvSpPr>
        <p:spPr bwMode="auto">
          <a:xfrm>
            <a:off x="2819400" y="4416425"/>
            <a:ext cx="6096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 dirty="0">
                <a:solidFill>
                  <a:srgbClr val="000000"/>
                </a:solidFill>
              </a:rPr>
              <a:t>H</a:t>
            </a:r>
          </a:p>
        </p:txBody>
      </p:sp>
      <p:cxnSp>
        <p:nvCxnSpPr>
          <p:cNvPr id="45" name="Straight Connector 44"/>
          <p:cNvCxnSpPr>
            <a:cxnSpLocks noChangeShapeType="1"/>
          </p:cNvCxnSpPr>
          <p:nvPr/>
        </p:nvCxnSpPr>
        <p:spPr bwMode="auto">
          <a:xfrm flipH="1">
            <a:off x="3352800" y="4572000"/>
            <a:ext cx="381000" cy="160338"/>
          </a:xfrm>
          <a:prstGeom prst="lin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46" name="Oval 45"/>
          <p:cNvSpPr>
            <a:spLocks noChangeArrowheads="1"/>
          </p:cNvSpPr>
          <p:nvPr/>
        </p:nvSpPr>
        <p:spPr bwMode="auto">
          <a:xfrm>
            <a:off x="3848100" y="3657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7" name="Oval 46"/>
          <p:cNvSpPr>
            <a:spLocks noChangeArrowheads="1"/>
          </p:cNvSpPr>
          <p:nvPr/>
        </p:nvSpPr>
        <p:spPr bwMode="auto">
          <a:xfrm>
            <a:off x="4076700" y="3657600"/>
            <a:ext cx="114300" cy="149225"/>
          </a:xfrm>
          <a:prstGeom prst="ellipse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4" name="Arc 63"/>
          <p:cNvSpPr/>
          <p:nvPr/>
        </p:nvSpPr>
        <p:spPr bwMode="auto">
          <a:xfrm rot="6571511">
            <a:off x="3936207" y="4766468"/>
            <a:ext cx="990600" cy="1065213"/>
          </a:xfrm>
          <a:prstGeom prst="arc">
            <a:avLst>
              <a:gd name="adj1" fmla="val 16200000"/>
              <a:gd name="adj2" fmla="val 1261286"/>
            </a:avLst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4705350" y="5754688"/>
            <a:ext cx="1390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&lt;109.5°</a:t>
            </a:r>
          </a:p>
        </p:txBody>
      </p:sp>
      <p:sp>
        <p:nvSpPr>
          <p:cNvPr id="67" name="TextBox 66"/>
          <p:cNvSpPr txBox="1">
            <a:spLocks noChangeArrowheads="1"/>
          </p:cNvSpPr>
          <p:nvPr/>
        </p:nvSpPr>
        <p:spPr bwMode="auto">
          <a:xfrm>
            <a:off x="3657600" y="5029200"/>
            <a:ext cx="609600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4400">
                <a:solidFill>
                  <a:srgbClr val="000000"/>
                </a:solidFill>
              </a:rPr>
              <a:t>H</a:t>
            </a:r>
          </a:p>
        </p:txBody>
      </p:sp>
      <p:sp>
        <p:nvSpPr>
          <p:cNvPr id="75" name="Right Triangle 74"/>
          <p:cNvSpPr>
            <a:spLocks noChangeArrowheads="1"/>
          </p:cNvSpPr>
          <p:nvPr/>
        </p:nvSpPr>
        <p:spPr bwMode="auto">
          <a:xfrm flipH="1">
            <a:off x="3924300" y="4538663"/>
            <a:ext cx="87313" cy="566737"/>
          </a:xfrm>
          <a:prstGeom prst="rtTriangle">
            <a:avLst/>
          </a:prstGeom>
          <a:noFill/>
          <a:ln w="38100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/>
          <a:p>
            <a:endParaRPr lang="en-US"/>
          </a:p>
        </p:txBody>
      </p:sp>
      <p:cxnSp>
        <p:nvCxnSpPr>
          <p:cNvPr id="76" name="Straight Connector 75"/>
          <p:cNvCxnSpPr>
            <a:cxnSpLocks noChangeShapeType="1"/>
          </p:cNvCxnSpPr>
          <p:nvPr/>
        </p:nvCxnSpPr>
        <p:spPr bwMode="auto">
          <a:xfrm>
            <a:off x="4214813" y="4508500"/>
            <a:ext cx="509587" cy="223838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sysDash"/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77" name="TextBox 76"/>
          <p:cNvSpPr txBox="1">
            <a:spLocks noChangeArrowheads="1"/>
          </p:cNvSpPr>
          <p:nvPr/>
        </p:nvSpPr>
        <p:spPr bwMode="auto">
          <a:xfrm>
            <a:off x="5162550" y="6107113"/>
            <a:ext cx="13906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000000"/>
                </a:solidFill>
              </a:rPr>
              <a:t>=</a:t>
            </a:r>
            <a:r>
              <a:rPr lang="en-US" b="1">
                <a:solidFill>
                  <a:srgbClr val="000000"/>
                </a:solidFill>
              </a:rPr>
              <a:t>107°</a:t>
            </a:r>
          </a:p>
        </p:txBody>
      </p:sp>
      <p:sp>
        <p:nvSpPr>
          <p:cNvPr id="78" name="Teardrop 77"/>
          <p:cNvSpPr/>
          <p:nvPr/>
        </p:nvSpPr>
        <p:spPr bwMode="auto">
          <a:xfrm rot="8037419">
            <a:off x="3492500" y="2832100"/>
            <a:ext cx="1055688" cy="1049338"/>
          </a:xfrm>
          <a:prstGeom prst="teardrop">
            <a:avLst/>
          </a:prstGeom>
          <a:solidFill>
            <a:schemeClr val="accent1">
              <a:alpha val="39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0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1" grpId="0"/>
      <p:bldP spid="39" grpId="0"/>
      <p:bldP spid="40" grpId="0"/>
      <p:bldP spid="42" grpId="0"/>
      <p:bldP spid="46" grpId="0" animBg="1"/>
      <p:bldP spid="47" grpId="0" animBg="1"/>
      <p:bldP spid="65" grpId="0"/>
      <p:bldP spid="67" grpId="0"/>
      <p:bldP spid="75" grpId="0" animBg="1"/>
      <p:bldP spid="7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Bond Polarity:</a:t>
            </a:r>
          </a:p>
        </p:txBody>
      </p:sp>
      <p:sp>
        <p:nvSpPr>
          <p:cNvPr id="38915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smtClean="0"/>
              <a:t>Non-polar bond</a:t>
            </a:r>
            <a:r>
              <a:rPr lang="en-US" smtClean="0"/>
              <a:t> - equal sharing of electrons; atoms of identical electronegativity </a:t>
            </a:r>
          </a:p>
          <a:p>
            <a:pPr lvl="1"/>
            <a:r>
              <a:rPr lang="en-US" smtClean="0"/>
              <a:t>i.e. diatomic molecules such as H</a:t>
            </a:r>
            <a:r>
              <a:rPr lang="en-US" baseline="-25000" smtClean="0"/>
              <a:t>2</a:t>
            </a:r>
            <a:r>
              <a:rPr lang="en-US" smtClean="0"/>
              <a:t> and Cl</a:t>
            </a:r>
            <a:r>
              <a:rPr lang="en-US" baseline="-25000" smtClean="0"/>
              <a:t>2</a:t>
            </a:r>
            <a:endParaRPr lang="en-US" smtClean="0"/>
          </a:p>
          <a:p>
            <a:endParaRPr lang="en-US" smtClean="0"/>
          </a:p>
        </p:txBody>
      </p:sp>
      <p:sp>
        <p:nvSpPr>
          <p:cNvPr id="3891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BD7AD702-FDD6-4364-A53A-2E5378805319}" type="slidenum">
              <a:rPr lang="en-US" smtClean="0"/>
              <a:pPr/>
              <a:t>36</a:t>
            </a:fld>
            <a:endParaRPr lang="en-US" smtClean="0"/>
          </a:p>
        </p:txBody>
      </p:sp>
      <p:pic>
        <p:nvPicPr>
          <p:cNvPr id="38917" name="Picture 2" descr="http://www.mrmungin.com/chembonds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0013" y="4343400"/>
            <a:ext cx="3581400" cy="1385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Bond Polarity:</a:t>
            </a:r>
          </a:p>
        </p:txBody>
      </p:sp>
      <p:sp>
        <p:nvSpPr>
          <p:cNvPr id="3993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smtClean="0"/>
              <a:t>Polar bond</a:t>
            </a:r>
            <a:r>
              <a:rPr lang="en-US" smtClean="0"/>
              <a:t>: unequal sharing of electrons; different atoms &amp; the more electronegative atom exerts greater attraction for the shared electrons.  </a:t>
            </a:r>
          </a:p>
          <a:p>
            <a:pPr lvl="1"/>
            <a:r>
              <a:rPr lang="en-US" smtClean="0"/>
              <a:t>We label electron-rich and –poor atoms with partial charges, </a:t>
            </a:r>
            <a:r>
              <a:rPr lang="en-US" smtClean="0">
                <a:sym typeface="Symbol" pitchFamily="18" charset="2"/>
              </a:rPr>
              <a:t></a:t>
            </a:r>
            <a:r>
              <a:rPr lang="en-US" smtClean="0"/>
              <a:t>- and </a:t>
            </a:r>
            <a:r>
              <a:rPr lang="en-US" smtClean="0">
                <a:sym typeface="Symbol" pitchFamily="18" charset="2"/>
              </a:rPr>
              <a:t></a:t>
            </a:r>
            <a:r>
              <a:rPr lang="en-US" smtClean="0"/>
              <a:t>+.</a:t>
            </a:r>
          </a:p>
        </p:txBody>
      </p:sp>
      <p:sp>
        <p:nvSpPr>
          <p:cNvPr id="3994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1D224942-7F51-44F2-8CA0-2E00C14C9D66}" type="slidenum">
              <a:rPr lang="en-US" smtClean="0">
                <a:solidFill>
                  <a:srgbClr val="000000"/>
                </a:solidFill>
              </a:rPr>
              <a:pPr/>
              <a:t>37</a:t>
            </a:fld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39941" name="Picture 2" descr="http://upload.wikimedia.org/wikipedia/commons/c/ce/Carbon-fluorine-bond-polarity-2D-black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0400" y="4419600"/>
            <a:ext cx="2743200" cy="1568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102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Molecular Polarity: </a:t>
            </a:r>
          </a:p>
        </p:txBody>
      </p:sp>
      <p:sp>
        <p:nvSpPr>
          <p:cNvPr id="40963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When the bonds are arranged geometrically such that one side of the molecule is more electron-rich and the other side is more electron-poor, the molecule is considered polar.</a:t>
            </a:r>
          </a:p>
          <a:p>
            <a:r>
              <a:rPr lang="en-US" smtClean="0"/>
              <a:t>If the entire molecule is polar (or there is a significant polar region), then label this resulting net dipole with an arrow.</a:t>
            </a:r>
          </a:p>
          <a:p>
            <a:endParaRPr lang="en-US" smtClean="0"/>
          </a:p>
        </p:txBody>
      </p:sp>
      <p:sp>
        <p:nvSpPr>
          <p:cNvPr id="4096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F4090B7F-A983-460E-AD1D-1ADA245BF493}" type="slidenum">
              <a:rPr lang="en-US" smtClean="0"/>
              <a:pPr/>
              <a:t>38</a:t>
            </a:fld>
            <a:endParaRPr lang="en-US" smtClean="0"/>
          </a:p>
        </p:txBody>
      </p:sp>
      <p:grpSp>
        <p:nvGrpSpPr>
          <p:cNvPr id="40965" name="Group 7"/>
          <p:cNvGrpSpPr>
            <a:grpSpLocks/>
          </p:cNvGrpSpPr>
          <p:nvPr/>
        </p:nvGrpSpPr>
        <p:grpSpPr bwMode="auto">
          <a:xfrm>
            <a:off x="3581400" y="5562600"/>
            <a:ext cx="1295400" cy="381000"/>
            <a:chOff x="2352" y="1344"/>
            <a:chExt cx="816" cy="240"/>
          </a:xfrm>
        </p:grpSpPr>
        <p:sp>
          <p:nvSpPr>
            <p:cNvPr id="40967" name="Line 8"/>
            <p:cNvSpPr>
              <a:spLocks noChangeShapeType="1"/>
            </p:cNvSpPr>
            <p:nvPr/>
          </p:nvSpPr>
          <p:spPr bwMode="auto">
            <a:xfrm>
              <a:off x="2352" y="1464"/>
              <a:ext cx="816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0968" name="Line 9"/>
            <p:cNvSpPr>
              <a:spLocks noChangeShapeType="1"/>
            </p:cNvSpPr>
            <p:nvPr/>
          </p:nvSpPr>
          <p:spPr bwMode="auto">
            <a:xfrm>
              <a:off x="2496" y="1344"/>
              <a:ext cx="0" cy="24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0966" name="Text Box 12"/>
          <p:cNvSpPr txBox="1">
            <a:spLocks noChangeArrowheads="1"/>
          </p:cNvSpPr>
          <p:nvPr/>
        </p:nvSpPr>
        <p:spPr bwMode="auto">
          <a:xfrm>
            <a:off x="3581400" y="5927725"/>
            <a:ext cx="205740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4000" b="1">
                <a:latin typeface="Arial" charset="0"/>
              </a:rPr>
              <a:t>H - F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16FF2B8-E221-4A4F-8F32-0A9244AA2416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669925"/>
            <a:ext cx="7772400" cy="7016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Ctr="1">
            <a:spAutoFit/>
          </a:bodyPr>
          <a:lstStyle/>
          <a:p>
            <a:pPr eaLnBrk="1" hangingPunct="1"/>
            <a:r>
              <a:rPr lang="en-US" smtClean="0"/>
              <a:t>Geometry and polarity</a:t>
            </a:r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5950"/>
            <a:ext cx="8178800" cy="15303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i="1" smtClean="0">
                <a:solidFill>
                  <a:srgbClr val="002060"/>
                </a:solidFill>
              </a:rPr>
              <a:t>Some shapes can cancel out polarity.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i="1" smtClean="0">
                <a:solidFill>
                  <a:srgbClr val="002060"/>
                </a:solidFill>
              </a:rPr>
              <a:t>Example: Linear  </a:t>
            </a:r>
            <a:r>
              <a:rPr lang="en-US" smtClean="0"/>
              <a:t>															</a:t>
            </a:r>
          </a:p>
        </p:txBody>
      </p:sp>
      <p:sp>
        <p:nvSpPr>
          <p:cNvPr id="41989" name="Oval 4"/>
          <p:cNvSpPr>
            <a:spLocks noChangeArrowheads="1"/>
          </p:cNvSpPr>
          <p:nvPr/>
        </p:nvSpPr>
        <p:spPr bwMode="auto">
          <a:xfrm>
            <a:off x="6248400" y="3505200"/>
            <a:ext cx="520700" cy="520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0" name="Oval 5"/>
          <p:cNvSpPr>
            <a:spLocks noChangeArrowheads="1"/>
          </p:cNvSpPr>
          <p:nvPr/>
        </p:nvSpPr>
        <p:spPr bwMode="auto">
          <a:xfrm>
            <a:off x="4572000" y="3505200"/>
            <a:ext cx="520700" cy="520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1991" name="Oval 6"/>
          <p:cNvSpPr>
            <a:spLocks noChangeArrowheads="1"/>
          </p:cNvSpPr>
          <p:nvPr/>
        </p:nvSpPr>
        <p:spPr bwMode="auto">
          <a:xfrm>
            <a:off x="5105400" y="3124200"/>
            <a:ext cx="1130300" cy="11303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1992" name="Group 7"/>
          <p:cNvGrpSpPr>
            <a:grpSpLocks/>
          </p:cNvGrpSpPr>
          <p:nvPr/>
        </p:nvGrpSpPr>
        <p:grpSpPr bwMode="auto">
          <a:xfrm>
            <a:off x="5715000" y="4572000"/>
            <a:ext cx="1219200" cy="349250"/>
            <a:chOff x="2976" y="2112"/>
            <a:chExt cx="768" cy="220"/>
          </a:xfrm>
        </p:grpSpPr>
        <p:sp>
          <p:nvSpPr>
            <p:cNvPr id="41996" name="Line 8"/>
            <p:cNvSpPr>
              <a:spLocks noChangeShapeType="1"/>
            </p:cNvSpPr>
            <p:nvPr/>
          </p:nvSpPr>
          <p:spPr bwMode="auto">
            <a:xfrm>
              <a:off x="2976" y="2222"/>
              <a:ext cx="76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7" name="Line 9"/>
            <p:cNvSpPr>
              <a:spLocks noChangeShapeType="1"/>
            </p:cNvSpPr>
            <p:nvPr/>
          </p:nvSpPr>
          <p:spPr bwMode="auto">
            <a:xfrm>
              <a:off x="3112" y="2112"/>
              <a:ext cx="0" cy="22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1993" name="Group 10"/>
          <p:cNvGrpSpPr>
            <a:grpSpLocks/>
          </p:cNvGrpSpPr>
          <p:nvPr/>
        </p:nvGrpSpPr>
        <p:grpSpPr bwMode="auto">
          <a:xfrm>
            <a:off x="4419600" y="4572000"/>
            <a:ext cx="1219200" cy="349250"/>
            <a:chOff x="2160" y="2112"/>
            <a:chExt cx="768" cy="220"/>
          </a:xfrm>
        </p:grpSpPr>
        <p:sp>
          <p:nvSpPr>
            <p:cNvPr id="41994" name="Line 11"/>
            <p:cNvSpPr>
              <a:spLocks noChangeShapeType="1"/>
            </p:cNvSpPr>
            <p:nvPr/>
          </p:nvSpPr>
          <p:spPr bwMode="auto">
            <a:xfrm flipH="1">
              <a:off x="2160" y="2222"/>
              <a:ext cx="768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5" name="Line 12"/>
            <p:cNvSpPr>
              <a:spLocks noChangeShapeType="1"/>
            </p:cNvSpPr>
            <p:nvPr/>
          </p:nvSpPr>
          <p:spPr bwMode="auto">
            <a:xfrm>
              <a:off x="2792" y="2112"/>
              <a:ext cx="0" cy="22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0DC369CA-8D2E-40AE-8BEC-23BC03C7CFF4}" type="slidenum">
              <a:rPr lang="en-US" smtClean="0"/>
              <a:pPr/>
              <a:t>4</a:t>
            </a:fld>
            <a:endParaRPr lang="en-US" smtClean="0"/>
          </a:p>
        </p:txBody>
      </p:sp>
      <p:sp>
        <p:nvSpPr>
          <p:cNvPr id="61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Covalent Bonds</a:t>
            </a:r>
          </a:p>
        </p:txBody>
      </p:sp>
      <p:sp>
        <p:nvSpPr>
          <p:cNvPr id="6148" name="Oval 3"/>
          <p:cNvSpPr>
            <a:spLocks noChangeArrowheads="1"/>
          </p:cNvSpPr>
          <p:nvPr/>
        </p:nvSpPr>
        <p:spPr bwMode="auto">
          <a:xfrm>
            <a:off x="2133600" y="4038600"/>
            <a:ext cx="990600" cy="990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49" name="Oval 4"/>
          <p:cNvSpPr>
            <a:spLocks noChangeArrowheads="1"/>
          </p:cNvSpPr>
          <p:nvPr/>
        </p:nvSpPr>
        <p:spPr bwMode="auto">
          <a:xfrm>
            <a:off x="6019800" y="4038600"/>
            <a:ext cx="990600" cy="990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Oval 5"/>
          <p:cNvSpPr>
            <a:spLocks noChangeArrowheads="1"/>
          </p:cNvSpPr>
          <p:nvPr/>
        </p:nvSpPr>
        <p:spPr bwMode="auto">
          <a:xfrm>
            <a:off x="3505200" y="4038600"/>
            <a:ext cx="2133600" cy="9144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1" name="Text Box 6"/>
          <p:cNvSpPr txBox="1">
            <a:spLocks noChangeArrowheads="1"/>
          </p:cNvSpPr>
          <p:nvPr/>
        </p:nvSpPr>
        <p:spPr bwMode="auto">
          <a:xfrm>
            <a:off x="2209800" y="3810000"/>
            <a:ext cx="16002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800"/>
              <a:t>+</a:t>
            </a:r>
          </a:p>
        </p:txBody>
      </p:sp>
      <p:sp>
        <p:nvSpPr>
          <p:cNvPr id="6152" name="Text Box 7"/>
          <p:cNvSpPr txBox="1">
            <a:spLocks noChangeArrowheads="1"/>
          </p:cNvSpPr>
          <p:nvPr/>
        </p:nvSpPr>
        <p:spPr bwMode="auto">
          <a:xfrm>
            <a:off x="6172200" y="3810000"/>
            <a:ext cx="16002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800"/>
              <a:t>+</a:t>
            </a:r>
          </a:p>
        </p:txBody>
      </p:sp>
      <p:sp>
        <p:nvSpPr>
          <p:cNvPr id="6153" name="Text Box 8"/>
          <p:cNvSpPr txBox="1">
            <a:spLocks noChangeArrowheads="1"/>
          </p:cNvSpPr>
          <p:nvPr/>
        </p:nvSpPr>
        <p:spPr bwMode="auto">
          <a:xfrm>
            <a:off x="3962400" y="3962400"/>
            <a:ext cx="1905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/>
              <a:t>- -</a:t>
            </a:r>
          </a:p>
        </p:txBody>
      </p:sp>
      <p:sp>
        <p:nvSpPr>
          <p:cNvPr id="6154" name="Line 10"/>
          <p:cNvSpPr>
            <a:spLocks noChangeShapeType="1"/>
          </p:cNvSpPr>
          <p:nvPr/>
        </p:nvSpPr>
        <p:spPr bwMode="auto">
          <a:xfrm>
            <a:off x="2819400" y="4343400"/>
            <a:ext cx="12192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5" name="Line 11"/>
          <p:cNvSpPr>
            <a:spLocks noChangeShapeType="1"/>
          </p:cNvSpPr>
          <p:nvPr/>
        </p:nvSpPr>
        <p:spPr bwMode="auto">
          <a:xfrm rot="-10773143">
            <a:off x="5257800" y="4343400"/>
            <a:ext cx="1219200" cy="1588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6" name="Line 12"/>
          <p:cNvSpPr>
            <a:spLocks noChangeShapeType="1"/>
          </p:cNvSpPr>
          <p:nvPr/>
        </p:nvSpPr>
        <p:spPr bwMode="auto">
          <a:xfrm>
            <a:off x="4800600" y="4876800"/>
            <a:ext cx="12192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57" name="Line 13"/>
          <p:cNvSpPr>
            <a:spLocks noChangeShapeType="1"/>
          </p:cNvSpPr>
          <p:nvPr/>
        </p:nvSpPr>
        <p:spPr bwMode="auto">
          <a:xfrm rot="-10773143">
            <a:off x="3200400" y="4800600"/>
            <a:ext cx="1219200" cy="1588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9166" name="Text Box 14"/>
          <p:cNvSpPr txBox="1">
            <a:spLocks noChangeArrowheads="1"/>
          </p:cNvSpPr>
          <p:nvPr/>
        </p:nvSpPr>
        <p:spPr bwMode="auto">
          <a:xfrm>
            <a:off x="342900" y="2362200"/>
            <a:ext cx="8153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i="1" dirty="0" smtClean="0">
                <a:solidFill>
                  <a:schemeClr val="accent6">
                    <a:lumMod val="75000"/>
                  </a:schemeClr>
                </a:solidFill>
              </a:rPr>
              <a:t>There are attractive forces between opposite charges.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28DAAF3F-9FD4-4C35-9C68-9AF38511F528}" type="slidenum">
              <a:rPr lang="en-US" smtClean="0"/>
              <a:pPr/>
              <a:t>40</a:t>
            </a:fld>
            <a:endParaRPr lang="en-US" smtClean="0"/>
          </a:p>
        </p:txBody>
      </p:sp>
      <p:sp>
        <p:nvSpPr>
          <p:cNvPr id="43011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669925"/>
            <a:ext cx="7772400" cy="7016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Ctr="1">
            <a:spAutoFit/>
          </a:bodyPr>
          <a:lstStyle/>
          <a:p>
            <a:pPr eaLnBrk="1" hangingPunct="1"/>
            <a:r>
              <a:rPr lang="en-US" smtClean="0"/>
              <a:t>Geometry and polarity</a:t>
            </a:r>
          </a:p>
        </p:txBody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i="1" smtClean="0">
                <a:solidFill>
                  <a:srgbClr val="002060"/>
                </a:solidFill>
              </a:rPr>
              <a:t>Some shapes can cancel out polarity.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i="1" smtClean="0">
                <a:solidFill>
                  <a:srgbClr val="002060"/>
                </a:solidFill>
              </a:rPr>
              <a:t>Example: planar triangular</a:t>
            </a:r>
            <a:r>
              <a:rPr lang="en-US" smtClean="0"/>
              <a:t>																		</a:t>
            </a:r>
          </a:p>
        </p:txBody>
      </p:sp>
      <p:sp>
        <p:nvSpPr>
          <p:cNvPr id="43013" name="Oval 4"/>
          <p:cNvSpPr>
            <a:spLocks noChangeArrowheads="1"/>
          </p:cNvSpPr>
          <p:nvPr/>
        </p:nvSpPr>
        <p:spPr bwMode="auto">
          <a:xfrm>
            <a:off x="4730750" y="3359150"/>
            <a:ext cx="901700" cy="9017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4" name="Oval 5"/>
          <p:cNvSpPr>
            <a:spLocks noChangeArrowheads="1"/>
          </p:cNvSpPr>
          <p:nvPr/>
        </p:nvSpPr>
        <p:spPr bwMode="auto">
          <a:xfrm>
            <a:off x="5416550" y="3168650"/>
            <a:ext cx="520700" cy="520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5" name="Oval 6"/>
          <p:cNvSpPr>
            <a:spLocks noChangeArrowheads="1"/>
          </p:cNvSpPr>
          <p:nvPr/>
        </p:nvSpPr>
        <p:spPr bwMode="auto">
          <a:xfrm>
            <a:off x="4349750" y="3168650"/>
            <a:ext cx="520700" cy="520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16" name="Oval 7"/>
          <p:cNvSpPr>
            <a:spLocks noChangeArrowheads="1"/>
          </p:cNvSpPr>
          <p:nvPr/>
        </p:nvSpPr>
        <p:spPr bwMode="auto">
          <a:xfrm>
            <a:off x="4921250" y="4197350"/>
            <a:ext cx="520700" cy="5207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3017" name="Group 8"/>
          <p:cNvGrpSpPr>
            <a:grpSpLocks/>
          </p:cNvGrpSpPr>
          <p:nvPr/>
        </p:nvGrpSpPr>
        <p:grpSpPr bwMode="auto">
          <a:xfrm>
            <a:off x="2339975" y="4746625"/>
            <a:ext cx="349250" cy="1219200"/>
            <a:chOff x="1474" y="2990"/>
            <a:chExt cx="220" cy="768"/>
          </a:xfrm>
        </p:grpSpPr>
        <p:sp>
          <p:nvSpPr>
            <p:cNvPr id="43026" name="Line 9"/>
            <p:cNvSpPr>
              <a:spLocks noChangeShapeType="1"/>
            </p:cNvSpPr>
            <p:nvPr/>
          </p:nvSpPr>
          <p:spPr bwMode="auto">
            <a:xfrm>
              <a:off x="1584" y="2990"/>
              <a:ext cx="0" cy="768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7" name="Line 10"/>
            <p:cNvSpPr>
              <a:spLocks noChangeShapeType="1"/>
            </p:cNvSpPr>
            <p:nvPr/>
          </p:nvSpPr>
          <p:spPr bwMode="auto">
            <a:xfrm flipH="1">
              <a:off x="1474" y="3126"/>
              <a:ext cx="220" cy="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3018" name="Group 11"/>
          <p:cNvGrpSpPr>
            <a:grpSpLocks/>
          </p:cNvGrpSpPr>
          <p:nvPr/>
        </p:nvGrpSpPr>
        <p:grpSpPr bwMode="auto">
          <a:xfrm>
            <a:off x="2667000" y="4032250"/>
            <a:ext cx="1066800" cy="638175"/>
            <a:chOff x="1680" y="2540"/>
            <a:chExt cx="672" cy="402"/>
          </a:xfrm>
        </p:grpSpPr>
        <p:sp>
          <p:nvSpPr>
            <p:cNvPr id="43024" name="Line 12"/>
            <p:cNvSpPr>
              <a:spLocks noChangeShapeType="1"/>
            </p:cNvSpPr>
            <p:nvPr/>
          </p:nvSpPr>
          <p:spPr bwMode="auto">
            <a:xfrm flipV="1">
              <a:off x="1680" y="2540"/>
              <a:ext cx="672" cy="37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5" name="Line 13"/>
            <p:cNvSpPr>
              <a:spLocks noChangeShapeType="1"/>
            </p:cNvSpPr>
            <p:nvPr/>
          </p:nvSpPr>
          <p:spPr bwMode="auto">
            <a:xfrm>
              <a:off x="1746" y="2750"/>
              <a:ext cx="106" cy="19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3019" name="Group 14"/>
          <p:cNvGrpSpPr>
            <a:grpSpLocks/>
          </p:cNvGrpSpPr>
          <p:nvPr/>
        </p:nvGrpSpPr>
        <p:grpSpPr bwMode="auto">
          <a:xfrm>
            <a:off x="1219200" y="4032250"/>
            <a:ext cx="1066800" cy="638175"/>
            <a:chOff x="768" y="2540"/>
            <a:chExt cx="672" cy="402"/>
          </a:xfrm>
        </p:grpSpPr>
        <p:sp>
          <p:nvSpPr>
            <p:cNvPr id="43022" name="Line 15"/>
            <p:cNvSpPr>
              <a:spLocks noChangeShapeType="1"/>
            </p:cNvSpPr>
            <p:nvPr/>
          </p:nvSpPr>
          <p:spPr bwMode="auto">
            <a:xfrm flipH="1" flipV="1">
              <a:off x="768" y="2540"/>
              <a:ext cx="672" cy="37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3023" name="Line 16"/>
            <p:cNvSpPr>
              <a:spLocks noChangeShapeType="1"/>
            </p:cNvSpPr>
            <p:nvPr/>
          </p:nvSpPr>
          <p:spPr bwMode="auto">
            <a:xfrm flipH="1">
              <a:off x="1268" y="2750"/>
              <a:ext cx="106" cy="19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3020" name="Arc 17"/>
          <p:cNvSpPr>
            <a:spLocks/>
          </p:cNvSpPr>
          <p:nvPr/>
        </p:nvSpPr>
        <p:spPr bwMode="auto">
          <a:xfrm>
            <a:off x="2667000" y="4389438"/>
            <a:ext cx="762000" cy="1243012"/>
          </a:xfrm>
          <a:custGeom>
            <a:avLst/>
            <a:gdLst>
              <a:gd name="T0" fmla="*/ 828643568 w 21600"/>
              <a:gd name="T1" fmla="*/ 0 h 32103"/>
              <a:gd name="T2" fmla="*/ 0 w 21600"/>
              <a:gd name="T3" fmla="*/ 1863522870 h 32103"/>
              <a:gd name="T4" fmla="*/ 0 w 21600"/>
              <a:gd name="T5" fmla="*/ 609680911 h 32103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1600" h="32103" fill="none" extrusionOk="0">
                <a:moveTo>
                  <a:pt x="18874" y="-1"/>
                </a:moveTo>
                <a:cubicBezTo>
                  <a:pt x="20661" y="3211"/>
                  <a:pt x="21600" y="6827"/>
                  <a:pt x="21600" y="10503"/>
                </a:cubicBezTo>
                <a:cubicBezTo>
                  <a:pt x="21600" y="22432"/>
                  <a:pt x="11929" y="32102"/>
                  <a:pt x="0" y="32103"/>
                </a:cubicBezTo>
              </a:path>
              <a:path w="21600" h="32103" stroke="0" extrusionOk="0">
                <a:moveTo>
                  <a:pt x="18874" y="-1"/>
                </a:moveTo>
                <a:cubicBezTo>
                  <a:pt x="20661" y="3211"/>
                  <a:pt x="21600" y="6827"/>
                  <a:pt x="21600" y="10503"/>
                </a:cubicBezTo>
                <a:cubicBezTo>
                  <a:pt x="21600" y="22432"/>
                  <a:pt x="11929" y="32102"/>
                  <a:pt x="0" y="32103"/>
                </a:cubicBezTo>
                <a:lnTo>
                  <a:pt x="0" y="10503"/>
                </a:lnTo>
                <a:lnTo>
                  <a:pt x="18874" y="-1"/>
                </a:lnTo>
                <a:close/>
              </a:path>
            </a:pathLst>
          </a:custGeom>
          <a:noFill/>
          <a:ln w="50800" cap="rnd">
            <a:solidFill>
              <a:schemeClr val="tx2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1" name="Rectangle 18"/>
          <p:cNvSpPr>
            <a:spLocks noChangeArrowheads="1"/>
          </p:cNvSpPr>
          <p:nvPr/>
        </p:nvSpPr>
        <p:spPr bwMode="auto">
          <a:xfrm>
            <a:off x="3429000" y="495300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200" b="1">
                <a:solidFill>
                  <a:schemeClr val="tx2"/>
                </a:solidFill>
                <a:latin typeface="Arial" charset="0"/>
              </a:rPr>
              <a:t>120º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464F65C-4290-4FB6-873E-6F249208C7BE}" type="slidenum">
              <a:rPr lang="en-US" smtClean="0"/>
              <a:pPr/>
              <a:t>41</a:t>
            </a:fld>
            <a:endParaRPr lang="en-US" smtClean="0"/>
          </a:p>
        </p:txBody>
      </p:sp>
      <p:sp>
        <p:nvSpPr>
          <p:cNvPr id="44035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669925"/>
            <a:ext cx="7772400" cy="7016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Ctr="1">
            <a:spAutoFit/>
          </a:bodyPr>
          <a:lstStyle/>
          <a:p>
            <a:pPr eaLnBrk="1" hangingPunct="1"/>
            <a:r>
              <a:rPr lang="en-US" smtClean="0"/>
              <a:t>Geometry and polarity</a:t>
            </a:r>
          </a:p>
        </p:txBody>
      </p:sp>
      <p:sp>
        <p:nvSpPr>
          <p:cNvPr id="440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885950"/>
            <a:ext cx="8178800" cy="1112838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i="1" smtClean="0">
                <a:solidFill>
                  <a:srgbClr val="002060"/>
                </a:solidFill>
              </a:rPr>
              <a:t>Some shapes can cancel out polarity.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i="1" smtClean="0">
                <a:solidFill>
                  <a:srgbClr val="002060"/>
                </a:solidFill>
              </a:rPr>
              <a:t>Example: tetrahedral</a:t>
            </a:r>
            <a:endParaRPr lang="en-US" smtClean="0"/>
          </a:p>
        </p:txBody>
      </p:sp>
      <p:sp>
        <p:nvSpPr>
          <p:cNvPr id="44037" name="Oval 4"/>
          <p:cNvSpPr>
            <a:spLocks noChangeArrowheads="1"/>
          </p:cNvSpPr>
          <p:nvPr/>
        </p:nvSpPr>
        <p:spPr bwMode="auto">
          <a:xfrm>
            <a:off x="3587750" y="4729163"/>
            <a:ext cx="444500" cy="40322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8" name="Line 5"/>
          <p:cNvSpPr>
            <a:spLocks noChangeShapeType="1"/>
          </p:cNvSpPr>
          <p:nvPr/>
        </p:nvSpPr>
        <p:spPr bwMode="auto">
          <a:xfrm flipV="1">
            <a:off x="3810000" y="4722813"/>
            <a:ext cx="2743200" cy="20637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39" name="Line 6"/>
          <p:cNvSpPr>
            <a:spLocks noChangeShapeType="1"/>
          </p:cNvSpPr>
          <p:nvPr/>
        </p:nvSpPr>
        <p:spPr bwMode="auto">
          <a:xfrm flipH="1" flipV="1">
            <a:off x="4933950" y="4552950"/>
            <a:ext cx="1603375" cy="15875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0" name="Line 7"/>
          <p:cNvSpPr>
            <a:spLocks noChangeShapeType="1"/>
          </p:cNvSpPr>
          <p:nvPr/>
        </p:nvSpPr>
        <p:spPr bwMode="auto">
          <a:xfrm flipV="1">
            <a:off x="3819525" y="4513263"/>
            <a:ext cx="1133475" cy="420687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1" name="Line 8"/>
          <p:cNvSpPr>
            <a:spLocks noChangeShapeType="1"/>
          </p:cNvSpPr>
          <p:nvPr/>
        </p:nvSpPr>
        <p:spPr bwMode="auto">
          <a:xfrm>
            <a:off x="5037138" y="4637088"/>
            <a:ext cx="258762" cy="102235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9"/>
          <p:cNvSpPr>
            <a:spLocks noChangeShapeType="1"/>
          </p:cNvSpPr>
          <p:nvPr/>
        </p:nvSpPr>
        <p:spPr bwMode="auto">
          <a:xfrm>
            <a:off x="4953000" y="3160713"/>
            <a:ext cx="60325" cy="1430337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3" name="Oval 10"/>
          <p:cNvSpPr>
            <a:spLocks noChangeArrowheads="1"/>
          </p:cNvSpPr>
          <p:nvPr/>
        </p:nvSpPr>
        <p:spPr bwMode="auto">
          <a:xfrm>
            <a:off x="4730750" y="4311650"/>
            <a:ext cx="558800" cy="5080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4" name="Line 11"/>
          <p:cNvSpPr>
            <a:spLocks noChangeShapeType="1"/>
          </p:cNvSpPr>
          <p:nvPr/>
        </p:nvSpPr>
        <p:spPr bwMode="auto">
          <a:xfrm flipH="1">
            <a:off x="3810000" y="2951163"/>
            <a:ext cx="1143000" cy="197802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5" name="Line 12"/>
          <p:cNvSpPr>
            <a:spLocks noChangeShapeType="1"/>
          </p:cNvSpPr>
          <p:nvPr/>
        </p:nvSpPr>
        <p:spPr bwMode="auto">
          <a:xfrm>
            <a:off x="4933950" y="2965450"/>
            <a:ext cx="361950" cy="2693988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6" name="Line 13"/>
          <p:cNvSpPr>
            <a:spLocks noChangeShapeType="1"/>
          </p:cNvSpPr>
          <p:nvPr/>
        </p:nvSpPr>
        <p:spPr bwMode="auto">
          <a:xfrm>
            <a:off x="4933950" y="2932113"/>
            <a:ext cx="1638300" cy="180975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7" name="Line 14"/>
          <p:cNvSpPr>
            <a:spLocks noChangeShapeType="1"/>
          </p:cNvSpPr>
          <p:nvPr/>
        </p:nvSpPr>
        <p:spPr bwMode="auto">
          <a:xfrm flipV="1">
            <a:off x="5295900" y="4722813"/>
            <a:ext cx="1257300" cy="936625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8" name="Oval 15"/>
          <p:cNvSpPr>
            <a:spLocks noChangeArrowheads="1"/>
          </p:cNvSpPr>
          <p:nvPr/>
        </p:nvSpPr>
        <p:spPr bwMode="auto">
          <a:xfrm>
            <a:off x="4730750" y="2749550"/>
            <a:ext cx="444500" cy="404813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49" name="Line 16"/>
          <p:cNvSpPr>
            <a:spLocks noChangeShapeType="1"/>
          </p:cNvSpPr>
          <p:nvPr/>
        </p:nvSpPr>
        <p:spPr bwMode="auto">
          <a:xfrm flipH="1" flipV="1">
            <a:off x="3810000" y="4929188"/>
            <a:ext cx="1471613" cy="700087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0" name="Oval 17"/>
          <p:cNvSpPr>
            <a:spLocks noChangeArrowheads="1"/>
          </p:cNvSpPr>
          <p:nvPr/>
        </p:nvSpPr>
        <p:spPr bwMode="auto">
          <a:xfrm>
            <a:off x="5073650" y="5456238"/>
            <a:ext cx="444500" cy="404812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4051" name="Oval 18"/>
          <p:cNvSpPr>
            <a:spLocks noChangeArrowheads="1"/>
          </p:cNvSpPr>
          <p:nvPr/>
        </p:nvSpPr>
        <p:spPr bwMode="auto">
          <a:xfrm>
            <a:off x="6330950" y="4519613"/>
            <a:ext cx="444500" cy="403225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541DB872-000C-4FE3-A53B-67CB276F8F99}" type="slidenum">
              <a:rPr lang="en-US" smtClean="0"/>
              <a:pPr/>
              <a:t>42</a:t>
            </a:fld>
            <a:endParaRPr lang="en-US" smtClean="0"/>
          </a:p>
        </p:txBody>
      </p:sp>
      <p:sp>
        <p:nvSpPr>
          <p:cNvPr id="45059" name="Rectangle 2"/>
          <p:cNvSpPr>
            <a:spLocks noGrp="1" noChangeArrowheads="1"/>
          </p:cNvSpPr>
          <p:nvPr>
            <p:ph type="title"/>
          </p:nvPr>
        </p:nvSpPr>
        <p:spPr>
          <a:xfrm>
            <a:off x="406400" y="669925"/>
            <a:ext cx="7772400" cy="7016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Ctr="1">
            <a:spAutoFit/>
          </a:bodyPr>
          <a:lstStyle/>
          <a:p>
            <a:pPr eaLnBrk="1" hangingPunct="1"/>
            <a:r>
              <a:rPr lang="en-US" smtClean="0"/>
              <a:t>Geometry and polarity</a:t>
            </a:r>
          </a:p>
        </p:txBody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i="1" smtClean="0">
                <a:solidFill>
                  <a:srgbClr val="002060"/>
                </a:solidFill>
              </a:rPr>
              <a:t>Other shapes don’t cancel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i="1" smtClean="0">
                <a:solidFill>
                  <a:srgbClr val="002060"/>
                </a:solidFill>
              </a:rPr>
              <a:t>Example: V-shaped</a:t>
            </a:r>
          </a:p>
        </p:txBody>
      </p:sp>
      <p:sp>
        <p:nvSpPr>
          <p:cNvPr id="45061" name="Oval 4"/>
          <p:cNvSpPr>
            <a:spLocks noChangeArrowheads="1"/>
          </p:cNvSpPr>
          <p:nvPr/>
        </p:nvSpPr>
        <p:spPr bwMode="auto">
          <a:xfrm>
            <a:off x="2749550" y="3224213"/>
            <a:ext cx="444500" cy="4445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2" name="Oval 5"/>
          <p:cNvSpPr>
            <a:spLocks noChangeArrowheads="1"/>
          </p:cNvSpPr>
          <p:nvPr/>
        </p:nvSpPr>
        <p:spPr bwMode="auto">
          <a:xfrm>
            <a:off x="2749550" y="4443413"/>
            <a:ext cx="444500" cy="4445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3" name="Oval 6"/>
          <p:cNvSpPr>
            <a:spLocks noChangeArrowheads="1"/>
          </p:cNvSpPr>
          <p:nvPr/>
        </p:nvSpPr>
        <p:spPr bwMode="auto">
          <a:xfrm>
            <a:off x="2844800" y="3460750"/>
            <a:ext cx="1130300" cy="11303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grpSp>
        <p:nvGrpSpPr>
          <p:cNvPr id="45064" name="Group 7"/>
          <p:cNvGrpSpPr>
            <a:grpSpLocks/>
          </p:cNvGrpSpPr>
          <p:nvPr/>
        </p:nvGrpSpPr>
        <p:grpSpPr bwMode="auto">
          <a:xfrm>
            <a:off x="5889625" y="3355975"/>
            <a:ext cx="731838" cy="987425"/>
            <a:chOff x="3710" y="1671"/>
            <a:chExt cx="461" cy="622"/>
          </a:xfrm>
        </p:grpSpPr>
        <p:sp>
          <p:nvSpPr>
            <p:cNvPr id="45070" name="Line 8"/>
            <p:cNvSpPr>
              <a:spLocks noChangeShapeType="1"/>
            </p:cNvSpPr>
            <p:nvPr/>
          </p:nvSpPr>
          <p:spPr bwMode="auto">
            <a:xfrm flipH="1" flipV="1">
              <a:off x="3710" y="1671"/>
              <a:ext cx="452" cy="62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71" name="Line 9"/>
            <p:cNvSpPr>
              <a:spLocks noChangeShapeType="1"/>
            </p:cNvSpPr>
            <p:nvPr/>
          </p:nvSpPr>
          <p:spPr bwMode="auto">
            <a:xfrm flipV="1">
              <a:off x="3993" y="2118"/>
              <a:ext cx="178" cy="13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45065" name="Group 10"/>
          <p:cNvGrpSpPr>
            <a:grpSpLocks/>
          </p:cNvGrpSpPr>
          <p:nvPr/>
        </p:nvGrpSpPr>
        <p:grpSpPr bwMode="auto">
          <a:xfrm>
            <a:off x="5889625" y="4498975"/>
            <a:ext cx="731838" cy="987425"/>
            <a:chOff x="3710" y="2391"/>
            <a:chExt cx="461" cy="622"/>
          </a:xfrm>
        </p:grpSpPr>
        <p:sp>
          <p:nvSpPr>
            <p:cNvPr id="45068" name="Line 11"/>
            <p:cNvSpPr>
              <a:spLocks noChangeShapeType="1"/>
            </p:cNvSpPr>
            <p:nvPr/>
          </p:nvSpPr>
          <p:spPr bwMode="auto">
            <a:xfrm flipH="1">
              <a:off x="3710" y="2391"/>
              <a:ext cx="452" cy="622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stealth" w="med" len="lg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5069" name="Line 12"/>
            <p:cNvSpPr>
              <a:spLocks noChangeShapeType="1"/>
            </p:cNvSpPr>
            <p:nvPr/>
          </p:nvSpPr>
          <p:spPr bwMode="auto">
            <a:xfrm>
              <a:off x="3993" y="2436"/>
              <a:ext cx="178" cy="130"/>
            </a:xfrm>
            <a:prstGeom prst="line">
              <a:avLst/>
            </a:prstGeom>
            <a:noFill/>
            <a:ln w="50800">
              <a:solidFill>
                <a:schemeClr val="tx1"/>
              </a:solidFill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45066" name="Line 13"/>
          <p:cNvSpPr>
            <a:spLocks noChangeShapeType="1"/>
          </p:cNvSpPr>
          <p:nvPr/>
        </p:nvSpPr>
        <p:spPr bwMode="auto">
          <a:xfrm flipH="1">
            <a:off x="5562600" y="4437063"/>
            <a:ext cx="903288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5067" name="Line 14"/>
          <p:cNvSpPr>
            <a:spLocks noChangeShapeType="1"/>
          </p:cNvSpPr>
          <p:nvPr/>
        </p:nvSpPr>
        <p:spPr bwMode="auto">
          <a:xfrm>
            <a:off x="6249988" y="4284663"/>
            <a:ext cx="0" cy="30480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6C1C5B05-07F8-4FAF-8213-52329FA2C518}" type="slidenum">
              <a:rPr lang="en-US" smtClean="0"/>
              <a:pPr/>
              <a:t>43</a:t>
            </a:fld>
            <a:endParaRPr lang="en-US" smtClean="0"/>
          </a:p>
        </p:txBody>
      </p:sp>
      <p:sp>
        <p:nvSpPr>
          <p:cNvPr id="46083" name="Line 2"/>
          <p:cNvSpPr>
            <a:spLocks noChangeShapeType="1"/>
          </p:cNvSpPr>
          <p:nvPr/>
        </p:nvSpPr>
        <p:spPr bwMode="auto">
          <a:xfrm>
            <a:off x="6172200" y="4572000"/>
            <a:ext cx="0" cy="914400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4" name="Line 3"/>
          <p:cNvSpPr>
            <a:spLocks noChangeShapeType="1"/>
          </p:cNvSpPr>
          <p:nvPr/>
        </p:nvSpPr>
        <p:spPr bwMode="auto">
          <a:xfrm>
            <a:off x="6019800" y="5334000"/>
            <a:ext cx="304800" cy="0"/>
          </a:xfrm>
          <a:prstGeom prst="line">
            <a:avLst/>
          </a:prstGeom>
          <a:noFill/>
          <a:ln w="50800">
            <a:solidFill>
              <a:srgbClr val="FF0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5" name="Line 4"/>
          <p:cNvSpPr>
            <a:spLocks noChangeShapeType="1"/>
          </p:cNvSpPr>
          <p:nvPr/>
        </p:nvSpPr>
        <p:spPr bwMode="auto">
          <a:xfrm>
            <a:off x="1981200" y="4648200"/>
            <a:ext cx="2209800" cy="762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6" name="Rectangle 5"/>
          <p:cNvSpPr>
            <a:spLocks noGrp="1" noChangeArrowheads="1"/>
          </p:cNvSpPr>
          <p:nvPr>
            <p:ph type="title"/>
          </p:nvPr>
        </p:nvSpPr>
        <p:spPr>
          <a:xfrm>
            <a:off x="406400" y="669925"/>
            <a:ext cx="7772400" cy="701675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 anchorCtr="1">
            <a:spAutoFit/>
          </a:bodyPr>
          <a:lstStyle/>
          <a:p>
            <a:pPr eaLnBrk="1" hangingPunct="1"/>
            <a:r>
              <a:rPr lang="en-US" smtClean="0"/>
              <a:t>Geometry and polarity</a:t>
            </a:r>
          </a:p>
        </p:txBody>
      </p:sp>
      <p:sp>
        <p:nvSpPr>
          <p:cNvPr id="46087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457200" y="1885950"/>
            <a:ext cx="8178800" cy="1390650"/>
          </a:xfrm>
          <a:noFill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lIns="92075" tIns="46038" rIns="92075" bIns="46038"/>
          <a:lstStyle/>
          <a:p>
            <a:pPr marL="0" indent="0" eaLnBrk="1" hangingPunct="1">
              <a:buFont typeface="Wingdings" pitchFamily="2" charset="2"/>
              <a:buNone/>
            </a:pPr>
            <a:r>
              <a:rPr lang="en-US" i="1" smtClean="0">
                <a:solidFill>
                  <a:srgbClr val="002060"/>
                </a:solidFill>
              </a:rPr>
              <a:t>Other shapes don’t cancel</a:t>
            </a:r>
          </a:p>
          <a:p>
            <a:pPr marL="0" indent="0" eaLnBrk="1" hangingPunct="1">
              <a:buFont typeface="Wingdings" pitchFamily="2" charset="2"/>
              <a:buNone/>
            </a:pPr>
            <a:r>
              <a:rPr lang="en-US" i="1" smtClean="0">
                <a:solidFill>
                  <a:srgbClr val="002060"/>
                </a:solidFill>
              </a:rPr>
              <a:t>Example: pyramidal</a:t>
            </a:r>
          </a:p>
        </p:txBody>
      </p:sp>
      <p:sp>
        <p:nvSpPr>
          <p:cNvPr id="46088" name="Line 7"/>
          <p:cNvSpPr>
            <a:spLocks noChangeShapeType="1"/>
          </p:cNvSpPr>
          <p:nvPr/>
        </p:nvSpPr>
        <p:spPr bwMode="auto">
          <a:xfrm flipH="1" flipV="1">
            <a:off x="2743200" y="4419600"/>
            <a:ext cx="1457325" cy="263525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89" name="Line 8"/>
          <p:cNvSpPr>
            <a:spLocks noChangeShapeType="1"/>
          </p:cNvSpPr>
          <p:nvPr/>
        </p:nvSpPr>
        <p:spPr bwMode="auto">
          <a:xfrm flipH="1">
            <a:off x="2057400" y="4419600"/>
            <a:ext cx="762000" cy="228600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0" name="Line 9"/>
          <p:cNvSpPr>
            <a:spLocks noChangeShapeType="1"/>
          </p:cNvSpPr>
          <p:nvPr/>
        </p:nvSpPr>
        <p:spPr bwMode="auto">
          <a:xfrm flipV="1">
            <a:off x="2690813" y="4419600"/>
            <a:ext cx="280987" cy="1216025"/>
          </a:xfrm>
          <a:prstGeom prst="line">
            <a:avLst/>
          </a:prstGeom>
          <a:noFill/>
          <a:ln w="50800">
            <a:solidFill>
              <a:schemeClr val="hlink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1" name="Oval 10"/>
          <p:cNvSpPr>
            <a:spLocks noChangeArrowheads="1"/>
          </p:cNvSpPr>
          <p:nvPr/>
        </p:nvSpPr>
        <p:spPr bwMode="auto">
          <a:xfrm>
            <a:off x="2597150" y="4044950"/>
            <a:ext cx="749300" cy="749300"/>
          </a:xfrm>
          <a:prstGeom prst="ellipse">
            <a:avLst/>
          </a:prstGeom>
          <a:solidFill>
            <a:schemeClr val="accent2"/>
          </a:solidFill>
          <a:ln w="12700">
            <a:solidFill>
              <a:schemeClr val="accent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2" name="Line 11"/>
          <p:cNvSpPr>
            <a:spLocks noChangeShapeType="1"/>
          </p:cNvSpPr>
          <p:nvPr/>
        </p:nvSpPr>
        <p:spPr bwMode="auto">
          <a:xfrm flipV="1">
            <a:off x="2667000" y="4648200"/>
            <a:ext cx="1600200" cy="9906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3" name="Line 12"/>
          <p:cNvSpPr>
            <a:spLocks noChangeShapeType="1"/>
          </p:cNvSpPr>
          <p:nvPr/>
        </p:nvSpPr>
        <p:spPr bwMode="auto">
          <a:xfrm flipH="1" flipV="1">
            <a:off x="1981200" y="4648200"/>
            <a:ext cx="685800" cy="990600"/>
          </a:xfrm>
          <a:prstGeom prst="line">
            <a:avLst/>
          </a:prstGeom>
          <a:noFill/>
          <a:ln w="50800">
            <a:solidFill>
              <a:schemeClr val="tx1"/>
            </a:solidFill>
            <a:prstDash val="sysDot"/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4" name="Oval 13"/>
          <p:cNvSpPr>
            <a:spLocks noChangeArrowheads="1"/>
          </p:cNvSpPr>
          <p:nvPr/>
        </p:nvSpPr>
        <p:spPr bwMode="auto">
          <a:xfrm>
            <a:off x="1841500" y="4479925"/>
            <a:ext cx="368300" cy="3683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5" name="Oval 14"/>
          <p:cNvSpPr>
            <a:spLocks noChangeArrowheads="1"/>
          </p:cNvSpPr>
          <p:nvPr/>
        </p:nvSpPr>
        <p:spPr bwMode="auto">
          <a:xfrm>
            <a:off x="2520950" y="5416550"/>
            <a:ext cx="368300" cy="3683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6" name="Oval 15"/>
          <p:cNvSpPr>
            <a:spLocks noChangeArrowheads="1"/>
          </p:cNvSpPr>
          <p:nvPr/>
        </p:nvSpPr>
        <p:spPr bwMode="auto">
          <a:xfrm>
            <a:off x="4044950" y="4502150"/>
            <a:ext cx="368300" cy="3683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7" name="Line 16"/>
          <p:cNvSpPr>
            <a:spLocks noChangeShapeType="1"/>
          </p:cNvSpPr>
          <p:nvPr/>
        </p:nvSpPr>
        <p:spPr bwMode="auto">
          <a:xfrm flipH="1" flipV="1">
            <a:off x="6019800" y="4419600"/>
            <a:ext cx="1457325" cy="2635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8" name="Line 17"/>
          <p:cNvSpPr>
            <a:spLocks noChangeShapeType="1"/>
          </p:cNvSpPr>
          <p:nvPr/>
        </p:nvSpPr>
        <p:spPr bwMode="auto">
          <a:xfrm flipH="1">
            <a:off x="5334000" y="4419600"/>
            <a:ext cx="762000" cy="2286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stealth" w="med" len="lg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099" name="Line 18"/>
          <p:cNvSpPr>
            <a:spLocks noChangeShapeType="1"/>
          </p:cNvSpPr>
          <p:nvPr/>
        </p:nvSpPr>
        <p:spPr bwMode="auto">
          <a:xfrm flipV="1">
            <a:off x="5967413" y="4419600"/>
            <a:ext cx="128587" cy="1216025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stealth" w="med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0" name="Line 19"/>
          <p:cNvSpPr>
            <a:spLocks noChangeShapeType="1"/>
          </p:cNvSpPr>
          <p:nvPr/>
        </p:nvSpPr>
        <p:spPr bwMode="auto">
          <a:xfrm>
            <a:off x="7315200" y="4495800"/>
            <a:ext cx="0" cy="3048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1" name="Line 20"/>
          <p:cNvSpPr>
            <a:spLocks noChangeShapeType="1"/>
          </p:cNvSpPr>
          <p:nvPr/>
        </p:nvSpPr>
        <p:spPr bwMode="auto">
          <a:xfrm>
            <a:off x="5791200" y="5486400"/>
            <a:ext cx="304800" cy="762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46102" name="Line 21"/>
          <p:cNvSpPr>
            <a:spLocks noChangeShapeType="1"/>
          </p:cNvSpPr>
          <p:nvPr/>
        </p:nvSpPr>
        <p:spPr bwMode="auto">
          <a:xfrm>
            <a:off x="5486400" y="4419600"/>
            <a:ext cx="76200" cy="381000"/>
          </a:xfrm>
          <a:prstGeom prst="line">
            <a:avLst/>
          </a:prstGeom>
          <a:noFill/>
          <a:ln w="508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Molecular polarity – </a:t>
            </a:r>
            <a:br>
              <a:rPr lang="en-US" smtClean="0"/>
            </a:br>
            <a:r>
              <a:rPr lang="en-US" smtClean="0"/>
              <a:t>How do you figure it out?</a:t>
            </a:r>
          </a:p>
        </p:txBody>
      </p:sp>
      <p:sp>
        <p:nvSpPr>
          <p:cNvPr id="696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i="1" dirty="0" smtClean="0">
                <a:solidFill>
                  <a:srgbClr val="002060"/>
                </a:solidFill>
              </a:rPr>
              <a:t>Remember physics?</a:t>
            </a:r>
          </a:p>
          <a:p>
            <a:pPr lvl="1">
              <a:defRPr/>
            </a:pPr>
            <a:r>
              <a:rPr lang="en-US" i="1" dirty="0" smtClean="0">
                <a:solidFill>
                  <a:srgbClr val="002060"/>
                </a:solidFill>
              </a:rPr>
              <a:t>Balanced/unbalanced forces</a:t>
            </a:r>
          </a:p>
          <a:p>
            <a:pPr lvl="1">
              <a:defRPr/>
            </a:pPr>
            <a:endParaRPr lang="en-US" i="1" dirty="0">
              <a:solidFill>
                <a:srgbClr val="002060"/>
              </a:solidFill>
            </a:endParaRPr>
          </a:p>
          <a:p>
            <a:pPr lvl="1">
              <a:defRPr/>
            </a:pPr>
            <a:endParaRPr lang="en-US" i="1" dirty="0" smtClean="0">
              <a:solidFill>
                <a:srgbClr val="002060"/>
              </a:solidFill>
            </a:endParaRPr>
          </a:p>
          <a:p>
            <a:pPr marL="457200" lvl="1" indent="0">
              <a:buFont typeface="Wingdings" pitchFamily="2" charset="2"/>
              <a:buNone/>
              <a:defRPr/>
            </a:pPr>
            <a:endParaRPr lang="en-US" i="1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en-US" i="1" dirty="0" smtClean="0">
                <a:solidFill>
                  <a:srgbClr val="002060"/>
                </a:solidFill>
              </a:rPr>
              <a:t>Remember math?</a:t>
            </a:r>
          </a:p>
          <a:p>
            <a:pPr lvl="1">
              <a:defRPr/>
            </a:pPr>
            <a:r>
              <a:rPr lang="en-US" i="1" dirty="0" smtClean="0">
                <a:solidFill>
                  <a:srgbClr val="002060"/>
                </a:solidFill>
              </a:rPr>
              <a:t>Adding vectors</a:t>
            </a:r>
          </a:p>
        </p:txBody>
      </p:sp>
      <p:pic>
        <p:nvPicPr>
          <p:cNvPr id="47108" name="Picture 8" descr="http://www.tutornext.com/system/files/u81/Chapter-12-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2590800"/>
            <a:ext cx="4202113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Picture 11" descr="C:\Users\DEBORA~1\AppData\Local\Temp\SNAGHTMLc77c5a0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4979988"/>
            <a:ext cx="3048000" cy="1381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5149850"/>
            <a:ext cx="593725" cy="56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11" name="Picture 1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8800" y="4816475"/>
            <a:ext cx="2544763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7112" name="AutoShape 15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1730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7113" name="AutoShape 17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325438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  <p:pic>
        <p:nvPicPr>
          <p:cNvPr id="47114" name="Picture 19" descr="http://upload.wikimedia.org/wikibooks/en/c/c9/Fhsst_forces12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9800" y="1409700"/>
            <a:ext cx="2676525" cy="2676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Example:</a:t>
            </a:r>
          </a:p>
        </p:txBody>
      </p:sp>
      <p:sp>
        <p:nvSpPr>
          <p:cNvPr id="48131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1371600" cy="7620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4400" smtClean="0">
                <a:solidFill>
                  <a:srgbClr val="002060"/>
                </a:solidFill>
              </a:rPr>
              <a:t>HF</a:t>
            </a:r>
            <a:endParaRPr lang="en-US" sz="4400" i="1" smtClean="0">
              <a:solidFill>
                <a:srgbClr val="002060"/>
              </a:solidFill>
            </a:endParaRPr>
          </a:p>
        </p:txBody>
      </p:sp>
      <p:sp>
        <p:nvSpPr>
          <p:cNvPr id="48132" name="AutoShape 15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1730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8133" name="AutoShape 17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325438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4"/>
          <p:cNvSpPr>
            <a:spLocks noChangeArrowheads="1"/>
          </p:cNvSpPr>
          <p:nvPr/>
        </p:nvSpPr>
        <p:spPr bwMode="auto">
          <a:xfrm>
            <a:off x="4114800" y="3695700"/>
            <a:ext cx="1312863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4000" b="1">
                <a:latin typeface="Arial" charset="0"/>
              </a:rPr>
              <a:t>H - F</a:t>
            </a:r>
          </a:p>
        </p:txBody>
      </p:sp>
      <p:sp>
        <p:nvSpPr>
          <p:cNvPr id="17" name="Rectangle 4"/>
          <p:cNvSpPr>
            <a:spLocks noChangeArrowheads="1"/>
          </p:cNvSpPr>
          <p:nvPr/>
        </p:nvSpPr>
        <p:spPr bwMode="auto">
          <a:xfrm>
            <a:off x="4953000" y="3886200"/>
            <a:ext cx="47148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4000" b="1">
                <a:latin typeface="Arial" charset="0"/>
              </a:rPr>
              <a:t>..</a:t>
            </a:r>
          </a:p>
        </p:txBody>
      </p:sp>
      <p:sp>
        <p:nvSpPr>
          <p:cNvPr id="18" name="Rectangle 4"/>
          <p:cNvSpPr>
            <a:spLocks noChangeArrowheads="1"/>
          </p:cNvSpPr>
          <p:nvPr/>
        </p:nvSpPr>
        <p:spPr bwMode="auto">
          <a:xfrm>
            <a:off x="5257800" y="3657600"/>
            <a:ext cx="35718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4000" b="1">
                <a:latin typeface="Arial" charset="0"/>
              </a:rPr>
              <a:t>:</a:t>
            </a:r>
          </a:p>
        </p:txBody>
      </p: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>
            <a:off x="4191000" y="4724400"/>
            <a:ext cx="1347788" cy="0"/>
          </a:xfrm>
          <a:prstGeom prst="straightConnector1">
            <a:avLst/>
          </a:prstGeom>
          <a:noFill/>
          <a:ln w="38100" algn="ctr">
            <a:solidFill>
              <a:srgbClr val="C000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>
            <a:off x="4343400" y="4594225"/>
            <a:ext cx="0" cy="282575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" name="TextBox 7"/>
          <p:cNvSpPr txBox="1"/>
          <p:nvPr/>
        </p:nvSpPr>
        <p:spPr>
          <a:xfrm>
            <a:off x="4098925" y="5410200"/>
            <a:ext cx="19208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POLAR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114800" y="3124200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+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5029200" y="3124200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-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4953000" y="3254375"/>
            <a:ext cx="471488" cy="70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r>
              <a:rPr lang="en-US" sz="4000" b="1">
                <a:latin typeface="Arial" charset="0"/>
              </a:rPr>
              <a:t>..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7" grpId="0"/>
      <p:bldP spid="18" grpId="0"/>
      <p:bldP spid="8" grpId="0"/>
      <p:bldP spid="27" grpId="0"/>
      <p:bldP spid="28" grpId="0"/>
      <p:bldP spid="29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Example:</a:t>
            </a:r>
          </a:p>
        </p:txBody>
      </p:sp>
      <p:sp>
        <p:nvSpPr>
          <p:cNvPr id="4915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1752600" cy="7620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4400" smtClean="0">
                <a:solidFill>
                  <a:srgbClr val="002060"/>
                </a:solidFill>
              </a:rPr>
              <a:t>H</a:t>
            </a:r>
            <a:r>
              <a:rPr lang="en-US" sz="4400" baseline="-25000" smtClean="0">
                <a:solidFill>
                  <a:srgbClr val="002060"/>
                </a:solidFill>
              </a:rPr>
              <a:t>2</a:t>
            </a:r>
            <a:r>
              <a:rPr lang="en-US" sz="4400" smtClean="0">
                <a:solidFill>
                  <a:srgbClr val="002060"/>
                </a:solidFill>
              </a:rPr>
              <a:t>O</a:t>
            </a:r>
            <a:endParaRPr lang="en-US" sz="4400" i="1" smtClean="0">
              <a:solidFill>
                <a:srgbClr val="002060"/>
              </a:solidFill>
            </a:endParaRPr>
          </a:p>
        </p:txBody>
      </p:sp>
      <p:sp>
        <p:nvSpPr>
          <p:cNvPr id="49156" name="AutoShape 15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1730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9157" name="AutoShape 17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325438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407554" name="Picture 2" descr="http://4.bp.blogspot.com/_NvQHHJRdJ9o/SY_aQIYWvhI/AAAAAAAAAGk/eu4L-bwoW0k/s400/water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2209800"/>
            <a:ext cx="4754563" cy="3565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67000" y="3810000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+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867400" y="3733800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+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267200" y="2895600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-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 flipV="1">
            <a:off x="4573588" y="3462338"/>
            <a:ext cx="0" cy="1077912"/>
          </a:xfrm>
          <a:prstGeom prst="straightConnector1">
            <a:avLst/>
          </a:prstGeom>
          <a:noFill/>
          <a:ln w="38100" algn="ctr">
            <a:solidFill>
              <a:srgbClr val="C000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flipH="1">
            <a:off x="4419600" y="4398963"/>
            <a:ext cx="306388" cy="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27" name="TextBox 26"/>
          <p:cNvSpPr txBox="1"/>
          <p:nvPr/>
        </p:nvSpPr>
        <p:spPr>
          <a:xfrm>
            <a:off x="3962400" y="5410200"/>
            <a:ext cx="1920875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POLAR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9" grpId="0"/>
      <p:bldP spid="20" grpId="0"/>
      <p:bldP spid="27" grpId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Example:</a:t>
            </a:r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1371600" cy="7620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4400" smtClean="0">
                <a:solidFill>
                  <a:srgbClr val="002060"/>
                </a:solidFill>
              </a:rPr>
              <a:t>CO</a:t>
            </a:r>
            <a:r>
              <a:rPr lang="en-US" sz="4400" baseline="-25000" smtClean="0">
                <a:solidFill>
                  <a:srgbClr val="002060"/>
                </a:solidFill>
              </a:rPr>
              <a:t>2</a:t>
            </a:r>
            <a:endParaRPr lang="en-US" sz="4400" i="1" baseline="-25000" smtClean="0">
              <a:solidFill>
                <a:srgbClr val="002060"/>
              </a:solidFill>
            </a:endParaRPr>
          </a:p>
        </p:txBody>
      </p:sp>
      <p:sp>
        <p:nvSpPr>
          <p:cNvPr id="50180" name="AutoShape 15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1730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0181" name="AutoShape 17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325438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40448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5600" y="3352800"/>
            <a:ext cx="2979738" cy="1127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TextBox 20"/>
          <p:cNvSpPr txBox="1"/>
          <p:nvPr/>
        </p:nvSpPr>
        <p:spPr>
          <a:xfrm>
            <a:off x="4038600" y="2971800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+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048000" y="2971800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 smtClean="0">
                <a:solidFill>
                  <a:schemeClr val="accent6">
                    <a:lumMod val="50000"/>
                  </a:schemeClr>
                </a:solidFill>
                <a:sym typeface="Symbol"/>
              </a:rPr>
              <a:t>-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276600" y="5029200"/>
            <a:ext cx="2667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NONPOLAR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81600" y="2971800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-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  <p:bldP spid="11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Example:</a:t>
            </a:r>
          </a:p>
        </p:txBody>
      </p:sp>
      <p:sp>
        <p:nvSpPr>
          <p:cNvPr id="5120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1371600" cy="7620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4400" smtClean="0">
                <a:solidFill>
                  <a:srgbClr val="002060"/>
                </a:solidFill>
              </a:rPr>
              <a:t>CCl</a:t>
            </a:r>
            <a:r>
              <a:rPr lang="en-US" sz="4400" baseline="-25000" smtClean="0">
                <a:solidFill>
                  <a:srgbClr val="002060"/>
                </a:solidFill>
              </a:rPr>
              <a:t>4</a:t>
            </a:r>
            <a:endParaRPr lang="en-US" sz="4400" i="1" baseline="-25000" smtClean="0">
              <a:solidFill>
                <a:srgbClr val="002060"/>
              </a:solidFill>
            </a:endParaRPr>
          </a:p>
        </p:txBody>
      </p:sp>
      <p:sp>
        <p:nvSpPr>
          <p:cNvPr id="51204" name="AutoShape 15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1730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1205" name="AutoShape 17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325438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405508" name="Picture 4" descr="http://www.chemeddl.org/labs/avisualdatabase/data/png/ccl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90725"/>
            <a:ext cx="3533775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495800" y="1457325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-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4038600" y="2981325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+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429000" y="5800725"/>
            <a:ext cx="2667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NONPOLAR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495800" y="5191125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-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24600" y="3286125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-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362200" y="3286125"/>
            <a:ext cx="7620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-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5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2" grpId="0"/>
      <p:bldP spid="23" grpId="0"/>
      <p:bldP spid="24" grpId="0"/>
      <p:bldP spid="25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Example:</a:t>
            </a:r>
          </a:p>
        </p:txBody>
      </p:sp>
      <p:sp>
        <p:nvSpPr>
          <p:cNvPr id="52227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2286000" cy="762000"/>
          </a:xfrm>
        </p:spPr>
        <p:txBody>
          <a:bodyPr/>
          <a:lstStyle/>
          <a:p>
            <a:pPr marL="0" indent="0">
              <a:buFont typeface="Wingdings" pitchFamily="2" charset="2"/>
              <a:buNone/>
            </a:pPr>
            <a:r>
              <a:rPr lang="en-US" sz="4400" smtClean="0">
                <a:solidFill>
                  <a:srgbClr val="002060"/>
                </a:solidFill>
              </a:rPr>
              <a:t>CH</a:t>
            </a:r>
            <a:r>
              <a:rPr lang="en-US" sz="4400" baseline="-25000" smtClean="0">
                <a:solidFill>
                  <a:srgbClr val="002060"/>
                </a:solidFill>
              </a:rPr>
              <a:t>3</a:t>
            </a:r>
            <a:r>
              <a:rPr lang="en-US" sz="4400" smtClean="0">
                <a:solidFill>
                  <a:srgbClr val="002060"/>
                </a:solidFill>
              </a:rPr>
              <a:t>Cl</a:t>
            </a:r>
            <a:endParaRPr lang="en-US" sz="4400" i="1" smtClean="0">
              <a:solidFill>
                <a:srgbClr val="002060"/>
              </a:solidFill>
            </a:endParaRPr>
          </a:p>
        </p:txBody>
      </p:sp>
      <p:sp>
        <p:nvSpPr>
          <p:cNvPr id="52228" name="AutoShape 15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173038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2229" name="AutoShape 17" descr="data:image/jpg;base64,/9j/4AAQSkZJRgABAQAAAQABAAD/2wCEAAkGBggGDwkIBwgUEwkUGBIWEhEWEyAVGBsYFhMhFR8UGBYjHyYfGyUvHRkeHzsgLyoxODgsIR8xNzwtOCcsLjUBCQoKBQUFDQUFDSkYEhgpKSkpKSkpKSkpKSkpKSkpKSkpKSkpKSkpKSkpKSkpKSkpKSkpKSkpKSkpKSkpKSkpKf/AABEIAOAA4AMBIgACEQEDEQH/xAAbAAEBAQEAAwEAAAAAAAAAAAAABgUEAQIDB//EAD8QAAIBAwICBQYOAAYDAAAAAAABAgMEEQUSBiEHEyIxQTVRYXSz0RQVFyMmMjRUVnORk5SyQlJxgbHBFlOh/8QAFAEBAAAAAAAAAAAAAAAAAAAAAP/EABQRAQAAAAAAAAAAAAAAAAAAAAD/2gAMAwEAAhEDEQA/AP3EAAAAAAAAAAAAAAAAAAAAAAAAAAAAAAAAAAAAAAAAAAAAAAAAAAAAAAAAAAAAAAAAAAAAAAAAAAAAAAAAAAAAAAAAAAACG6Y+J4cOaTexjUSurhdTSXj2+U5LDTWIbnnwe3PeBcglejHianxTpen3cZfPQiqVZY24qU0k+SWMNYkseDXpRVAAAAAAAAAAAAAAAAAAAAAAAAAAAAAAAAACD6UuF6OsWupanqD3Uba1upUKWXjrZU387JedJLHpbfgi8J/pB8kcQerXPsmBz8HcLU+HZXVzYTxZXMaVWVHn2K23EnD/AAqLWHtxya82EqgxL7VJ6JpktRpwjKVKjGajKTiniCe3ck2m+5cu/B7aRqOrXdRQvLa36jbLM6NeVRxmtrUJJ04rmpN5z4ekDZAAAA8ZXdnmB5AAAAAAAAAAAAAAAAAAAAAAAAAAAn+kHyRxB6tc+yZQE/0g+SOIPVrn2TA+WraTe63Z6dZWvVfB38GlXVRvtQpyhU6tJJ8pbdrz4Z7z6anpd9Z06Nvw2lQhivKUacKajudOTiluTw3UcfDGFLPesa+l/Z7T8un/AER1ATFzV4juKlr1NGdOmoUZTa6pxec9bCabclNJLbte3c8yckmj6QseII0bNS1KbuZSoOs+rpdhKHziXZw08PHJtScebjlFGAJKg+KLenUjWVSpUlTtW3ignGUp7aqp90XKMO12k4uS5cntOrRKWp3FayutWtJRqxt5xc3syqk6sXOD2vzQg01yaTzh8ijAAAAAAAAAAAAAAAAMy+4m0XTKnwa/1WjTuMZ2TqxjLD8drecAaYPla3dC+hTubStGdCSzGcWpRa86a5M+oAAAAAAAAAn+kHyRxB6tc+yZQE/0g+SOIPVrn2TA1tL+z2n5dP8AojqOXS/s9p+XT/ojqAAAAAes5xpqU5yxFc235l4gewMi24u0C8nToWutW860ntjGNaLbf+VLPN+g1wAAAAAAAAAAAEZp9e41zVNRvNO1Cmral8HoNbN8pRg3WqOEtyUcynsb2v6mOWCsvL2206E7m9uI06EVmU5yUYpLnzb5ETqXTLw9Rq09O0WUr2/nJxjCliMM8u+tPEMYbe5ZXJ5wBRT4n0bTeuoSqSiqfWbl1NTGYxVWSi9mJPbLfhZ7OX3Js6rziHTbCnO6uLnFFTdNvbJ9tNpxSSbfc+7zMwtL0exrUr2XEV5QqXdz1vXRhXl1cY1Y7HTgnPl2OzvSi2kjt+J+HHGnTnWjKMZzqJSupz7c1iTlmo9yffh5WeffzA6rPiGlcXd3plRYnGWKb2yxLFKM59vbsyt+Nu7PJvBrmPCjolOpSuoXEFWg6zTVd4zWe6bcd2JZa8U8eGDu+NLH77T/AHF7wOoHL8aWP32n+4vePjSx++0/3F7wOoHL8aWP32n+4vePjSx++0/3F7wOon+kHyRxB6tc+yZrfGlj99p/uL3kX0s8baRo2mX1pVuN9xdU61GlCm1J5lTa3y58ksr/AKAtNL+z2n5dP+iOoluB+ONG4msre6tLlQcUqc6dRqMoyjFcsZ5rxTX/ADlG/wDGlj99p/uL3gdQOX40sfvtP9xe8fGlj99p/uL3gdRn6/q9HQra6v68liEZOK/zSSzGCXi2+WD7fGlj99p/uL3kfxF0mR4QrUlrNrGel1JuMLq3qKpt72o1afenhZynzWcd2ANDhOxraXY0J6neRrW0KdOcerpPKlHNSc3iU3Ulu55WMtdx97DjCk7a2vdWoypOspSpwjSqzltUN+JR6vcpYUuWOai5Ryjxa8S6Jxxb1rfQ9ZpSdRbZJfXUW2pJ0pbZRbipYbXp5o3HY0HKhVcO3TUlB5fLckny7u5Yz/r52BwR4osH1jlV7KqdVHbCcpNrbmTioZjFOce39XDi84aPlR4rtbjeo0pxarq3j1lOpTUpPCck3Duy2s92UllbkdEeG9PhONxCnNVlOrNSVaonmq05r6/1W4xez6vJcuR7R4fsI7cU54VZ3C+dnyqNybf1u7M5PZ9Xn3AfF8WaSlWl8Je2Dp5fVTw1Vk4wnHs9uLaa3rMeT5mhYX9DU6cbm1k3SbkucXBpxk4Si4ySlFqUWmmu9HHZ8NaZYQVC3t2qadLCdScsKlLdCCbk3ti+6HcvMdljYW+nRdG1htpuU5Y3OXOc3N4y3hZbeO5eAHQAAMO81HVat3X0/TIUFGnSoVJSq7st1alWGEo+bqc/7+g8/Sfz2f6VBaeVNT9Wsfb3RtgT15Y69qMJ217QsalCSxKE4TlFp8uafIgNW6CI31SN1YK2tqykpYip1aWVLdzo1Mr0bc7cLGD9gAEHT6PYRUVU4e0dzwstWrim/Olzx/plnt8n1L8OaR/GfuLoAQvyfUvw5pH8Z+4fJ9S/Dmkfxn7i6AEL8n1L8OaR/GfuHyfUvw5pH8Z+4ugBC/J9S/Dmkfxn7h8n1L8OaR/GfuLoAQvyfUvw5pH8Z+4lOkfosVxZXGoUbOxtZW0KtVu3pSg5xjBycGuS8Fh+H+5+yk/0g+SOIPVrn2TAiuEOiaOjWtOnWsNPuqk+26tejKUu0liK78JLw8+X4m38n1L8OaR/GfuLDS/s9p+XT/ojqAhfk+pfhzSP4z9w+T6l+HNI/jP3F0AIX5PqX4c0j+M/cYHEHQrU1+rb1dllb2sFJOjbUHScm19aVXDb8OWMcvS2frIAhuHuBKvCz36NpWn06vP5zFWdTDxldZJuWOXdnBvfSfz2f6VDbAGJ9J/PZ/pUH0n89n+lQ2wBifSfz2f6VB9J/PZ/pUNsAYn0n89n+lQ9tI1HUalzeafqcKW+nTt6kZUt2Gqs6sMNS83U/wD02TFtPKep+rWPt7oDxaeVNT9Wsfb3RtmJaeVNT9Wsfb3RtgAAAAAAAAAAAAAAn+kHyRxB6tc+yZQE/wBIPkjiD1a59kwNbS/s9p+XT/ojqOXS/s9p+XT/AKI6gAAAAAAAAAAAAAAYtp5T1P1ax9vdG0Ytp5T1P1ax9vdAdlHTXSu7rUes7NSlb09uOa6qdWec55565LHo9J3AAAAAAAAAAAAAAAAn+kHyRxB6tc+yZQE/0g+SOIPVrn2TA1tLaVvaZ/8AXT/ojqzkhNdq1atTQbW3pXNRRoVKtWnb3LoNxUI04qWK1NNbpZ5ZfZWE1kqdKtaGlKpaq7nKTansq15VpxU0o43Tk543ReM+LaQGkDlqarY0ntneU1LY6mN6zsX+NLPd6T2+HW0XQhUrKNSoswhJ7ZPlnCi+eefcB0AyKPFel1LVatVuo07XllynHKb5qL2yazjD25zzNaMlNKUXlPuYHkAAAAAAAA4aOmuldXWodZ2alK3p7cd3VTqzznPPPXJY9HpO4AAAAAAAAAAAAAAAAACf6QfJHEHq1z7JlAQfSlxRR0e11LTNQW2jc2t1GhVw8dbGm/mpPztNY9Ka8UBR6PolnSdDVIxn8LlSpRcnVm1tUOUVBy2Jc28Jd7b7z01jhn4yrU72heOlUSpppQjJS6uqqkW8+Zr/AI8xz8KcSU9clWtrBxnZ29OhCVZNvNZxzKnF42tRSWWm+bx4FIBOVeC7actQlGs1GtBQjFxU1TaoqjupxfZj2V3JLx5+B8bnhK5uLmnWVyo2sYUot/Wk3SpzUZRjsSptTmp8pNPauSKkAT0uDqKhdUaNxtpzdq4rq4tRVvtxHGO0nt5587KCK2pI8gAAAAAAAAAAAAAAAAAAAAAAAAAAABCdM3C3/kuk3U6WPhNv8/B4y2oJ74J4b5xzyXfJRzyLsASXRbwyuFdKsLSePhE06tVp5TnU7WM5aeI7Y5XJ7c+JWgAAAAAAAAAAAAAAAAAAAAAAAAAAAAAAAAAAAAAAAAAAAAAAAAAAAAAAAAAAAAAAAAAAAAAAAAAAAAAAAAAAAAAAAAAAAB//2Q=="/>
          <p:cNvSpPr>
            <a:spLocks noChangeAspect="1" noChangeArrowheads="1"/>
          </p:cNvSpPr>
          <p:nvPr/>
        </p:nvSpPr>
        <p:spPr bwMode="auto">
          <a:xfrm>
            <a:off x="325438" y="793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>
              <a:solidFill>
                <a:srgbClr val="000000"/>
              </a:solidFill>
            </a:endParaRPr>
          </a:p>
        </p:txBody>
      </p:sp>
      <p:pic>
        <p:nvPicPr>
          <p:cNvPr id="15" name="Picture 4" descr="http://www.chemeddl.org/labs/avisualdatabase/data/png/ccl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213" y="1990725"/>
            <a:ext cx="3533775" cy="321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4038600" y="1730375"/>
            <a:ext cx="762000" cy="52228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-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962400" y="3040063"/>
            <a:ext cx="762000" cy="52228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dirty="0">
                <a:solidFill>
                  <a:schemeClr val="accent6">
                    <a:lumMod val="50000"/>
                  </a:schemeClr>
                </a:solidFill>
                <a:sym typeface="Symbol"/>
              </a:rPr>
              <a:t>+</a:t>
            </a:r>
            <a:endParaRPr lang="en-US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886200" y="5715000"/>
            <a:ext cx="1676400" cy="5238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2800" b="1" dirty="0">
                <a:solidFill>
                  <a:schemeClr val="accent1">
                    <a:lumMod val="50000"/>
                  </a:schemeClr>
                </a:solidFill>
              </a:rPr>
              <a:t>POLAR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62400" y="4597400"/>
            <a:ext cx="1371600" cy="584200"/>
          </a:xfrm>
          <a:prstGeom prst="rect">
            <a:avLst/>
          </a:prstGeom>
          <a:solidFill>
            <a:schemeClr val="accent3"/>
          </a:solidFill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/>
              <a:t>H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5562600" y="3302000"/>
            <a:ext cx="814388" cy="584200"/>
          </a:xfrm>
          <a:prstGeom prst="rect">
            <a:avLst/>
          </a:prstGeom>
          <a:solidFill>
            <a:schemeClr val="accent3"/>
          </a:solidFill>
          <a:ln w="73025"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/>
              <a:t>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2819400" y="3302000"/>
            <a:ext cx="814388" cy="584200"/>
          </a:xfrm>
          <a:prstGeom prst="rect">
            <a:avLst/>
          </a:prstGeom>
          <a:solidFill>
            <a:schemeClr val="accent3"/>
          </a:solidFill>
          <a:ln w="73025">
            <a:solidFill>
              <a:schemeClr val="bg1"/>
            </a:solidFill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3200" dirty="0"/>
              <a:t>H</a:t>
            </a:r>
          </a:p>
        </p:txBody>
      </p:sp>
      <p:cxnSp>
        <p:nvCxnSpPr>
          <p:cNvPr id="5" name="Straight Arrow Connector 4"/>
          <p:cNvCxnSpPr>
            <a:cxnSpLocks noChangeShapeType="1"/>
          </p:cNvCxnSpPr>
          <p:nvPr/>
        </p:nvCxnSpPr>
        <p:spPr bwMode="auto">
          <a:xfrm flipV="1">
            <a:off x="4953000" y="2222500"/>
            <a:ext cx="0" cy="1282700"/>
          </a:xfrm>
          <a:prstGeom prst="straightConnector1">
            <a:avLst/>
          </a:prstGeom>
          <a:noFill/>
          <a:ln w="38100" algn="ctr">
            <a:solidFill>
              <a:srgbClr val="C00000"/>
            </a:solidFill>
            <a:round/>
            <a:headEnd/>
            <a:tailEnd type="arrow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7" name="Straight Connector 6"/>
          <p:cNvCxnSpPr>
            <a:cxnSpLocks noChangeShapeType="1"/>
          </p:cNvCxnSpPr>
          <p:nvPr/>
        </p:nvCxnSpPr>
        <p:spPr bwMode="auto">
          <a:xfrm flipH="1">
            <a:off x="4776788" y="3375025"/>
            <a:ext cx="328612" cy="0"/>
          </a:xfrm>
          <a:prstGeom prst="line">
            <a:avLst/>
          </a:prstGeom>
          <a:noFill/>
          <a:ln w="38100" algn="ctr">
            <a:solidFill>
              <a:srgbClr val="C00000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4" grpId="0" animBg="1"/>
      <p:bldP spid="32" grpId="0" animBg="1"/>
      <p:bldP spid="3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B6D0EA5-F8CF-466B-AD24-922C012EC2ED}" type="slidenum">
              <a:rPr lang="en-US" smtClean="0"/>
              <a:pPr/>
              <a:t>5</a:t>
            </a:fld>
            <a:endParaRPr lang="en-US" smtClean="0"/>
          </a:p>
        </p:txBody>
      </p:sp>
      <p:sp>
        <p:nvSpPr>
          <p:cNvPr id="717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Covalent Bonds</a:t>
            </a:r>
          </a:p>
        </p:txBody>
      </p:sp>
      <p:sp>
        <p:nvSpPr>
          <p:cNvPr id="7172" name="Oval 3"/>
          <p:cNvSpPr>
            <a:spLocks noChangeArrowheads="1"/>
          </p:cNvSpPr>
          <p:nvPr/>
        </p:nvSpPr>
        <p:spPr bwMode="auto">
          <a:xfrm>
            <a:off x="2133600" y="4038600"/>
            <a:ext cx="990600" cy="990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3" name="Oval 4"/>
          <p:cNvSpPr>
            <a:spLocks noChangeArrowheads="1"/>
          </p:cNvSpPr>
          <p:nvPr/>
        </p:nvSpPr>
        <p:spPr bwMode="auto">
          <a:xfrm>
            <a:off x="6019800" y="4038600"/>
            <a:ext cx="990600" cy="9906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4" name="Oval 5"/>
          <p:cNvSpPr>
            <a:spLocks noChangeArrowheads="1"/>
          </p:cNvSpPr>
          <p:nvPr/>
        </p:nvSpPr>
        <p:spPr bwMode="auto">
          <a:xfrm>
            <a:off x="3505200" y="4038600"/>
            <a:ext cx="2133600" cy="914400"/>
          </a:xfrm>
          <a:prstGeom prst="ellipse">
            <a:avLst/>
          </a:prstGeom>
          <a:solidFill>
            <a:srgbClr val="FFFF99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5" name="Text Box 6"/>
          <p:cNvSpPr txBox="1">
            <a:spLocks noChangeArrowheads="1"/>
          </p:cNvSpPr>
          <p:nvPr/>
        </p:nvSpPr>
        <p:spPr bwMode="auto">
          <a:xfrm>
            <a:off x="2209800" y="3810000"/>
            <a:ext cx="16002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800"/>
              <a:t>+</a:t>
            </a:r>
          </a:p>
        </p:txBody>
      </p:sp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6172200" y="3810000"/>
            <a:ext cx="1600200" cy="1433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8800"/>
              <a:t>+</a:t>
            </a:r>
          </a:p>
        </p:txBody>
      </p:sp>
      <p:sp>
        <p:nvSpPr>
          <p:cNvPr id="7177" name="Text Box 8"/>
          <p:cNvSpPr txBox="1">
            <a:spLocks noChangeArrowheads="1"/>
          </p:cNvSpPr>
          <p:nvPr/>
        </p:nvSpPr>
        <p:spPr bwMode="auto">
          <a:xfrm>
            <a:off x="3962400" y="3962400"/>
            <a:ext cx="1905000" cy="1006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6000"/>
              <a:t>- -</a:t>
            </a:r>
          </a:p>
        </p:txBody>
      </p:sp>
      <p:sp>
        <p:nvSpPr>
          <p:cNvPr id="7178" name="Line 9"/>
          <p:cNvSpPr>
            <a:spLocks noChangeShapeType="1"/>
          </p:cNvSpPr>
          <p:nvPr/>
        </p:nvSpPr>
        <p:spPr bwMode="auto">
          <a:xfrm>
            <a:off x="6934200" y="4495800"/>
            <a:ext cx="12192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79" name="Line 10"/>
          <p:cNvSpPr>
            <a:spLocks noChangeShapeType="1"/>
          </p:cNvSpPr>
          <p:nvPr/>
        </p:nvSpPr>
        <p:spPr bwMode="auto">
          <a:xfrm rot="-10773143">
            <a:off x="914400" y="4419600"/>
            <a:ext cx="1219200" cy="1588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0" name="Line 11"/>
          <p:cNvSpPr>
            <a:spLocks noChangeShapeType="1"/>
          </p:cNvSpPr>
          <p:nvPr/>
        </p:nvSpPr>
        <p:spPr bwMode="auto">
          <a:xfrm>
            <a:off x="4876800" y="4038600"/>
            <a:ext cx="1219200" cy="0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7181" name="Line 12"/>
          <p:cNvSpPr>
            <a:spLocks noChangeShapeType="1"/>
          </p:cNvSpPr>
          <p:nvPr/>
        </p:nvSpPr>
        <p:spPr bwMode="auto">
          <a:xfrm rot="-10773143">
            <a:off x="3276600" y="4038600"/>
            <a:ext cx="1219200" cy="1588"/>
          </a:xfrm>
          <a:prstGeom prst="line">
            <a:avLst/>
          </a:prstGeom>
          <a:noFill/>
          <a:ln w="38100">
            <a:solidFill>
              <a:srgbClr val="FF00FF"/>
            </a:solidFill>
            <a:round/>
            <a:headEnd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0190" name="Text Box 13"/>
          <p:cNvSpPr txBox="1">
            <a:spLocks noChangeArrowheads="1"/>
          </p:cNvSpPr>
          <p:nvPr/>
        </p:nvSpPr>
        <p:spPr bwMode="auto">
          <a:xfrm>
            <a:off x="457200" y="2057400"/>
            <a:ext cx="8153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i="1" dirty="0" smtClean="0">
                <a:solidFill>
                  <a:schemeClr val="accent6">
                    <a:lumMod val="75000"/>
                  </a:schemeClr>
                </a:solidFill>
              </a:rPr>
              <a:t>There are repulsive forces between like charges.</a:t>
            </a:r>
          </a:p>
        </p:txBody>
      </p:sp>
      <p:sp>
        <p:nvSpPr>
          <p:cNvPr id="50191" name="Text Box 14"/>
          <p:cNvSpPr txBox="1">
            <a:spLocks noChangeArrowheads="1"/>
          </p:cNvSpPr>
          <p:nvPr/>
        </p:nvSpPr>
        <p:spPr bwMode="auto">
          <a:xfrm>
            <a:off x="457200" y="5562600"/>
            <a:ext cx="77724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  <a:defRPr/>
            </a:pPr>
            <a:r>
              <a:rPr lang="en-US" sz="3200" i="1" dirty="0" smtClean="0">
                <a:solidFill>
                  <a:schemeClr val="accent6">
                    <a:lumMod val="75000"/>
                  </a:schemeClr>
                </a:solidFill>
              </a:rPr>
              <a:t>At the bond length, the forces are equal, and the molecule is stable.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CFF44B30-9A98-4BF0-ACE4-06846789F6D0}" type="slidenum">
              <a:rPr lang="en-US" smtClean="0"/>
              <a:pPr/>
              <a:t>6</a:t>
            </a:fld>
            <a:endParaRPr lang="en-US" smtClean="0"/>
          </a:p>
        </p:txBody>
      </p:sp>
      <p:sp>
        <p:nvSpPr>
          <p:cNvPr id="819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Average Bond Length</a:t>
            </a:r>
          </a:p>
        </p:txBody>
      </p:sp>
      <p:sp>
        <p:nvSpPr>
          <p:cNvPr id="8196" name="Line 3"/>
          <p:cNvSpPr>
            <a:spLocks noChangeShapeType="1"/>
          </p:cNvSpPr>
          <p:nvPr/>
        </p:nvSpPr>
        <p:spPr bwMode="auto">
          <a:xfrm>
            <a:off x="2057400" y="2133600"/>
            <a:ext cx="0" cy="365760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7" name="Line 4"/>
          <p:cNvSpPr>
            <a:spLocks noChangeShapeType="1"/>
          </p:cNvSpPr>
          <p:nvPr/>
        </p:nvSpPr>
        <p:spPr bwMode="auto">
          <a:xfrm>
            <a:off x="2057400" y="3886200"/>
            <a:ext cx="6019800" cy="0"/>
          </a:xfrm>
          <a:prstGeom prst="line">
            <a:avLst/>
          </a:prstGeom>
          <a:noFill/>
          <a:ln w="38100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198" name="Text Box 6"/>
          <p:cNvSpPr txBox="1">
            <a:spLocks noChangeArrowheads="1"/>
          </p:cNvSpPr>
          <p:nvPr/>
        </p:nvSpPr>
        <p:spPr bwMode="auto">
          <a:xfrm>
            <a:off x="228600" y="19812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Repulsive</a:t>
            </a:r>
          </a:p>
        </p:txBody>
      </p:sp>
      <p:sp>
        <p:nvSpPr>
          <p:cNvPr id="8199" name="Text Box 7"/>
          <p:cNvSpPr txBox="1">
            <a:spLocks noChangeArrowheads="1"/>
          </p:cNvSpPr>
          <p:nvPr/>
        </p:nvSpPr>
        <p:spPr bwMode="auto">
          <a:xfrm>
            <a:off x="304800" y="51054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Attractive</a:t>
            </a:r>
          </a:p>
        </p:txBody>
      </p:sp>
      <p:sp>
        <p:nvSpPr>
          <p:cNvPr id="8200" name="Text Box 8"/>
          <p:cNvSpPr txBox="1">
            <a:spLocks noChangeArrowheads="1"/>
          </p:cNvSpPr>
          <p:nvPr/>
        </p:nvSpPr>
        <p:spPr bwMode="auto">
          <a:xfrm>
            <a:off x="1676400" y="36576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0</a:t>
            </a:r>
          </a:p>
        </p:txBody>
      </p:sp>
      <p:sp>
        <p:nvSpPr>
          <p:cNvPr id="8201" name="Text Box 9"/>
          <p:cNvSpPr txBox="1">
            <a:spLocks noChangeArrowheads="1"/>
          </p:cNvSpPr>
          <p:nvPr/>
        </p:nvSpPr>
        <p:spPr bwMode="auto">
          <a:xfrm>
            <a:off x="6248400" y="35052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Distance (r)</a:t>
            </a:r>
          </a:p>
        </p:txBody>
      </p:sp>
      <p:sp>
        <p:nvSpPr>
          <p:cNvPr id="8202" name="Text Box 14"/>
          <p:cNvSpPr txBox="1">
            <a:spLocks noChangeArrowheads="1"/>
          </p:cNvSpPr>
          <p:nvPr/>
        </p:nvSpPr>
        <p:spPr bwMode="auto">
          <a:xfrm rot="3091564">
            <a:off x="2171700" y="33147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Force</a:t>
            </a:r>
          </a:p>
        </p:txBody>
      </p:sp>
      <p:sp>
        <p:nvSpPr>
          <p:cNvPr id="8203" name="Text Box 16"/>
          <p:cNvSpPr txBox="1">
            <a:spLocks noChangeArrowheads="1"/>
          </p:cNvSpPr>
          <p:nvPr/>
        </p:nvSpPr>
        <p:spPr bwMode="auto">
          <a:xfrm rot="-1848160">
            <a:off x="3505200" y="4953000"/>
            <a:ext cx="198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Energy</a:t>
            </a:r>
          </a:p>
        </p:txBody>
      </p:sp>
      <p:sp>
        <p:nvSpPr>
          <p:cNvPr id="8204" name="Line 17"/>
          <p:cNvSpPr>
            <a:spLocks noChangeShapeType="1"/>
          </p:cNvSpPr>
          <p:nvPr/>
        </p:nvSpPr>
        <p:spPr bwMode="auto">
          <a:xfrm>
            <a:off x="3352800" y="2057400"/>
            <a:ext cx="0" cy="3657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5" name="Freeform 19"/>
          <p:cNvSpPr>
            <a:spLocks/>
          </p:cNvSpPr>
          <p:nvPr/>
        </p:nvSpPr>
        <p:spPr bwMode="auto">
          <a:xfrm>
            <a:off x="2209800" y="2209800"/>
            <a:ext cx="5181600" cy="3225800"/>
          </a:xfrm>
          <a:custGeom>
            <a:avLst/>
            <a:gdLst>
              <a:gd name="T0" fmla="*/ 0 w 3264"/>
              <a:gd name="T1" fmla="*/ 0 h 2032"/>
              <a:gd name="T2" fmla="*/ 2147483647 w 3264"/>
              <a:gd name="T3" fmla="*/ 2147483647 h 2032"/>
              <a:gd name="T4" fmla="*/ 2147483647 w 3264"/>
              <a:gd name="T5" fmla="*/ 2147483647 h 2032"/>
              <a:gd name="T6" fmla="*/ 2147483647 w 3264"/>
              <a:gd name="T7" fmla="*/ 2147483647 h 2032"/>
              <a:gd name="T8" fmla="*/ 2147483647 w 3264"/>
              <a:gd name="T9" fmla="*/ 2147483647 h 2032"/>
              <a:gd name="T10" fmla="*/ 2147483647 w 3264"/>
              <a:gd name="T11" fmla="*/ 2147483647 h 2032"/>
              <a:gd name="T12" fmla="*/ 2147483647 w 3264"/>
              <a:gd name="T13" fmla="*/ 2147483647 h 2032"/>
              <a:gd name="T14" fmla="*/ 2147483647 w 3264"/>
              <a:gd name="T15" fmla="*/ 2147483647 h 2032"/>
              <a:gd name="T16" fmla="*/ 2147483647 w 3264"/>
              <a:gd name="T17" fmla="*/ 2147483647 h 203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0" t="0" r="r" b="b"/>
            <a:pathLst>
              <a:path w="3264" h="2032">
                <a:moveTo>
                  <a:pt x="0" y="0"/>
                </a:moveTo>
                <a:cubicBezTo>
                  <a:pt x="80" y="608"/>
                  <a:pt x="160" y="1216"/>
                  <a:pt x="240" y="1536"/>
                </a:cubicBezTo>
                <a:cubicBezTo>
                  <a:pt x="320" y="1856"/>
                  <a:pt x="400" y="1840"/>
                  <a:pt x="480" y="1920"/>
                </a:cubicBezTo>
                <a:cubicBezTo>
                  <a:pt x="560" y="2000"/>
                  <a:pt x="632" y="2008"/>
                  <a:pt x="720" y="2016"/>
                </a:cubicBezTo>
                <a:cubicBezTo>
                  <a:pt x="808" y="2024"/>
                  <a:pt x="848" y="2032"/>
                  <a:pt x="1008" y="1968"/>
                </a:cubicBezTo>
                <a:cubicBezTo>
                  <a:pt x="1168" y="1904"/>
                  <a:pt x="1472" y="1736"/>
                  <a:pt x="1680" y="1632"/>
                </a:cubicBezTo>
                <a:cubicBezTo>
                  <a:pt x="1888" y="1528"/>
                  <a:pt x="2048" y="1424"/>
                  <a:pt x="2256" y="1344"/>
                </a:cubicBezTo>
                <a:cubicBezTo>
                  <a:pt x="2464" y="1264"/>
                  <a:pt x="2760" y="1192"/>
                  <a:pt x="2928" y="1152"/>
                </a:cubicBezTo>
                <a:cubicBezTo>
                  <a:pt x="3096" y="1112"/>
                  <a:pt x="3180" y="1108"/>
                  <a:pt x="3264" y="1104"/>
                </a:cubicBezTo>
              </a:path>
            </a:pathLst>
          </a:custGeom>
          <a:noFill/>
          <a:ln w="31750">
            <a:solidFill>
              <a:srgbClr val="00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6" name="Freeform 20"/>
          <p:cNvSpPr>
            <a:spLocks/>
          </p:cNvSpPr>
          <p:nvPr/>
        </p:nvSpPr>
        <p:spPr bwMode="auto">
          <a:xfrm>
            <a:off x="2209800" y="2209800"/>
            <a:ext cx="5029200" cy="2755900"/>
          </a:xfrm>
          <a:custGeom>
            <a:avLst/>
            <a:gdLst>
              <a:gd name="T0" fmla="*/ 0 w 3168"/>
              <a:gd name="T1" fmla="*/ 0 h 1736"/>
              <a:gd name="T2" fmla="*/ 2147483647 w 3168"/>
              <a:gd name="T3" fmla="*/ 2147483647 h 1736"/>
              <a:gd name="T4" fmla="*/ 2147483647 w 3168"/>
              <a:gd name="T5" fmla="*/ 2147483647 h 1736"/>
              <a:gd name="T6" fmla="*/ 2147483647 w 3168"/>
              <a:gd name="T7" fmla="*/ 2147483647 h 1736"/>
              <a:gd name="T8" fmla="*/ 2147483647 w 3168"/>
              <a:gd name="T9" fmla="*/ 2147483647 h 17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3168" h="1736">
                <a:moveTo>
                  <a:pt x="0" y="0"/>
                </a:moveTo>
                <a:cubicBezTo>
                  <a:pt x="300" y="484"/>
                  <a:pt x="600" y="968"/>
                  <a:pt x="864" y="1248"/>
                </a:cubicBezTo>
                <a:cubicBezTo>
                  <a:pt x="1128" y="1528"/>
                  <a:pt x="1336" y="1624"/>
                  <a:pt x="1584" y="1680"/>
                </a:cubicBezTo>
                <a:cubicBezTo>
                  <a:pt x="1832" y="1736"/>
                  <a:pt x="2088" y="1672"/>
                  <a:pt x="2352" y="1584"/>
                </a:cubicBezTo>
                <a:cubicBezTo>
                  <a:pt x="2616" y="1496"/>
                  <a:pt x="2892" y="1324"/>
                  <a:pt x="3168" y="1152"/>
                </a:cubicBezTo>
              </a:path>
            </a:pathLst>
          </a:custGeom>
          <a:noFill/>
          <a:ln w="3175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7" name="AutoShape 21"/>
          <p:cNvSpPr>
            <a:spLocks/>
          </p:cNvSpPr>
          <p:nvPr/>
        </p:nvSpPr>
        <p:spPr bwMode="auto">
          <a:xfrm rot="-5438947">
            <a:off x="2438400" y="5562600"/>
            <a:ext cx="533400" cy="1295400"/>
          </a:xfrm>
          <a:prstGeom prst="leftBrace">
            <a:avLst>
              <a:gd name="adj1" fmla="val 20238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08" name="Text Box 22"/>
          <p:cNvSpPr txBox="1">
            <a:spLocks noChangeArrowheads="1"/>
          </p:cNvSpPr>
          <p:nvPr/>
        </p:nvSpPr>
        <p:spPr bwMode="auto">
          <a:xfrm>
            <a:off x="1828800" y="64008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400">
                <a:latin typeface="Times New Roman" pitchFamily="18" charset="0"/>
              </a:rPr>
              <a:t>Bond Length</a:t>
            </a:r>
          </a:p>
        </p:txBody>
      </p:sp>
      <p:sp>
        <p:nvSpPr>
          <p:cNvPr id="8209" name="Oval 3"/>
          <p:cNvSpPr>
            <a:spLocks noChangeArrowheads="1"/>
          </p:cNvSpPr>
          <p:nvPr/>
        </p:nvSpPr>
        <p:spPr bwMode="auto">
          <a:xfrm>
            <a:off x="3429000" y="1752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0" name="Oval 3"/>
          <p:cNvSpPr>
            <a:spLocks noChangeArrowheads="1"/>
          </p:cNvSpPr>
          <p:nvPr/>
        </p:nvSpPr>
        <p:spPr bwMode="auto">
          <a:xfrm>
            <a:off x="2971800" y="1752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1" name="Oval 3"/>
          <p:cNvSpPr>
            <a:spLocks noChangeArrowheads="1"/>
          </p:cNvSpPr>
          <p:nvPr/>
        </p:nvSpPr>
        <p:spPr bwMode="auto">
          <a:xfrm>
            <a:off x="6477000" y="1752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212" name="Oval 3"/>
          <p:cNvSpPr>
            <a:spLocks noChangeArrowheads="1"/>
          </p:cNvSpPr>
          <p:nvPr/>
        </p:nvSpPr>
        <p:spPr bwMode="auto">
          <a:xfrm>
            <a:off x="7924800" y="1752600"/>
            <a:ext cx="304800" cy="3048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cxnSp>
        <p:nvCxnSpPr>
          <p:cNvPr id="8213" name="Straight Connector 2"/>
          <p:cNvCxnSpPr>
            <a:cxnSpLocks noChangeShapeType="1"/>
            <a:stCxn id="8210" idx="6"/>
            <a:endCxn id="8209" idx="2"/>
          </p:cNvCxnSpPr>
          <p:nvPr/>
        </p:nvCxnSpPr>
        <p:spPr bwMode="auto">
          <a:xfrm>
            <a:off x="3276600" y="1905000"/>
            <a:ext cx="1524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8214" name="Straight Connector 4"/>
          <p:cNvCxnSpPr>
            <a:cxnSpLocks noChangeShapeType="1"/>
            <a:stCxn id="8211" idx="6"/>
            <a:endCxn id="8212" idx="2"/>
          </p:cNvCxnSpPr>
          <p:nvPr/>
        </p:nvCxnSpPr>
        <p:spPr bwMode="auto">
          <a:xfrm>
            <a:off x="6781800" y="1905000"/>
            <a:ext cx="114300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8215" name="TextBox 5"/>
          <p:cNvSpPr txBox="1">
            <a:spLocks noChangeArrowheads="1"/>
          </p:cNvSpPr>
          <p:nvPr/>
        </p:nvSpPr>
        <p:spPr bwMode="auto">
          <a:xfrm>
            <a:off x="5257800" y="5105400"/>
            <a:ext cx="37338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>
                <a:solidFill>
                  <a:srgbClr val="7030A0"/>
                </a:solidFill>
              </a:rPr>
              <a:t>Minimum energy</a:t>
            </a:r>
            <a:br>
              <a:rPr lang="en-US">
                <a:solidFill>
                  <a:srgbClr val="7030A0"/>
                </a:solidFill>
              </a:rPr>
            </a:br>
            <a:endParaRPr lang="en-US">
              <a:solidFill>
                <a:srgbClr val="7030A0"/>
              </a:solidFill>
            </a:endParaRPr>
          </a:p>
          <a:p>
            <a:r>
              <a:rPr lang="en-US">
                <a:solidFill>
                  <a:srgbClr val="7030A0"/>
                </a:solidFill>
              </a:rPr>
              <a:t>Attractive &amp; repulsive forces are balanced (at equilibrium)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Bond Length and Bond Strength</a:t>
            </a:r>
            <a:endParaRPr lang="en-US" smtClean="0"/>
          </a:p>
        </p:txBody>
      </p:sp>
      <p:sp>
        <p:nvSpPr>
          <p:cNvPr id="9219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The strength of attraction that the two nuclei have for the shared electrons affects both the length and strength of the bond.</a:t>
            </a:r>
          </a:p>
          <a:p>
            <a:endParaRPr lang="en-US" smtClean="0"/>
          </a:p>
        </p:txBody>
      </p:sp>
      <p:sp>
        <p:nvSpPr>
          <p:cNvPr id="9220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D8AB7ABE-E379-46C0-ADD9-F0AC668AF8C5}" type="slidenum">
              <a:rPr lang="en-US" smtClean="0"/>
              <a:pPr/>
              <a:t>7</a:t>
            </a:fld>
            <a:endParaRPr lang="en-US" smtClean="0"/>
          </a:p>
        </p:txBody>
      </p:sp>
      <p:pic>
        <p:nvPicPr>
          <p:cNvPr id="9221" name="Picture 6" descr="http://www.chem.latech.edu/~upali/chem101/101MSJc8_files/image048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5200" y="3962400"/>
            <a:ext cx="2447925" cy="1543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Bond Length and Bond Strength</a:t>
            </a:r>
            <a:endParaRPr lang="en-US" smtClean="0"/>
          </a:p>
        </p:txBody>
      </p:sp>
      <p:sp>
        <p:nvSpPr>
          <p:cNvPr id="10243" name="Content Placeholder 1"/>
          <p:cNvSpPr>
            <a:spLocks noGrp="1"/>
          </p:cNvSpPr>
          <p:nvPr>
            <p:ph sz="half" idx="2"/>
          </p:nvPr>
        </p:nvSpPr>
        <p:spPr>
          <a:xfrm>
            <a:off x="381000" y="1752600"/>
            <a:ext cx="4040188" cy="3951288"/>
          </a:xfrm>
        </p:spPr>
        <p:txBody>
          <a:bodyPr/>
          <a:lstStyle/>
          <a:p>
            <a:r>
              <a:rPr lang="en-US" smtClean="0"/>
              <a:t>Although there is a great deal of variation in the bond lengths and strengths of single bonds in different compounds, double bonds are generally much stronger and shorter than single bonds.</a:t>
            </a:r>
          </a:p>
        </p:txBody>
      </p:sp>
      <p:sp>
        <p:nvSpPr>
          <p:cNvPr id="10244" name="Content Placeholder 4"/>
          <p:cNvSpPr>
            <a:spLocks noGrp="1"/>
          </p:cNvSpPr>
          <p:nvPr>
            <p:ph sz="quarter" idx="4"/>
          </p:nvPr>
        </p:nvSpPr>
        <p:spPr>
          <a:xfrm>
            <a:off x="381000" y="5684838"/>
            <a:ext cx="8461375" cy="1096962"/>
          </a:xfrm>
        </p:spPr>
        <p:txBody>
          <a:bodyPr/>
          <a:lstStyle/>
          <a:p>
            <a:r>
              <a:rPr lang="en-US" smtClean="0"/>
              <a:t>The strongest covalent bonds are shown by triple bonds.</a:t>
            </a:r>
          </a:p>
          <a:p>
            <a:endParaRPr lang="en-US" smtClean="0"/>
          </a:p>
        </p:txBody>
      </p:sp>
      <p:sp>
        <p:nvSpPr>
          <p:cNvPr id="10245" name="Slide Number Placeholder 4"/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fld id="{7B363966-8B4A-4919-8B5D-E79854B45067}" type="slidenum">
              <a:rPr lang="en-US" smtClean="0">
                <a:solidFill>
                  <a:srgbClr val="000000"/>
                </a:solidFill>
              </a:rPr>
              <a:pPr/>
              <a:t>8</a:t>
            </a:fld>
            <a:endParaRPr lang="en-US" smtClean="0">
              <a:solidFill>
                <a:srgbClr val="000000"/>
              </a:solidFill>
            </a:endParaRPr>
          </a:p>
        </p:txBody>
      </p:sp>
      <p:pic>
        <p:nvPicPr>
          <p:cNvPr id="10246" name="Picture 2" descr="http://ibchem.com/IB/ibfiles/bonding/bon_img/cov4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1600200"/>
            <a:ext cx="4191000" cy="419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smtClean="0"/>
              <a:t> </a:t>
            </a:r>
            <a:r>
              <a:rPr lang="en-US" smtClean="0"/>
              <a:t/>
            </a:r>
            <a:br>
              <a:rPr lang="en-US" smtClean="0"/>
            </a:br>
            <a:r>
              <a:rPr lang="en-US" b="1" smtClean="0"/>
              <a:t>Examples:</a:t>
            </a:r>
            <a:endParaRPr lang="en-US" smtClean="0"/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</p:nvPr>
        </p:nvGraphicFramePr>
        <p:xfrm>
          <a:off x="685800" y="1760538"/>
          <a:ext cx="7772400" cy="4596384"/>
        </p:xfrm>
        <a:graphic>
          <a:graphicData uri="http://schemas.openxmlformats.org/drawingml/2006/table">
            <a:tbl>
              <a:tblPr/>
              <a:tblGrid>
                <a:gridCol w="1600200"/>
                <a:gridCol w="2057400"/>
                <a:gridCol w="2057400"/>
                <a:gridCol w="2057400"/>
              </a:tblGrid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Bond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Bond Type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Length (nm)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Strength (kJ mol</a:t>
                      </a:r>
                      <a:r>
                        <a:rPr kumimoji="0" lang="en-US" sz="3200" b="1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-1</a:t>
                      </a: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)</a:t>
                      </a:r>
                      <a:endParaRPr kumimoji="0" lang="en-US" sz="3200" b="1" i="0" u="none" strike="noStrike" cap="none" normalizeH="0" baseline="0" smtClean="0">
                        <a:ln>
                          <a:noFill/>
                        </a:ln>
                        <a:solidFill>
                          <a:srgbClr val="FFFFFF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1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Cl – Cl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0.199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242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 – C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0.154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348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 = C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0.134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612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O = O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0.121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496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C ≡ C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0.120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837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DEECCB"/>
                    </a:solidFill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N ≡ N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Verdan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0.110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2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  <a:cs typeface="Calibri" pitchFamily="34" charset="0"/>
                        </a:rPr>
                        <a:t>944</a:t>
                      </a:r>
                      <a:endParaRPr kumimoji="0" lang="en-US" sz="32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68580" marR="68580" marT="0" marB="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FF6E7"/>
                    </a:solidFill>
                  </a:tcPr>
                </a:tc>
              </a:tr>
            </a:tbl>
          </a:graphicData>
        </a:graphic>
      </p:graphicFrame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2514600" y="2844800"/>
            <a:ext cx="1384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3200"/>
              <a:t>single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2514600" y="3454400"/>
            <a:ext cx="1384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3200"/>
              <a:t>single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2514600" y="3987800"/>
            <a:ext cx="1563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3200"/>
              <a:t>double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514600" y="4597400"/>
            <a:ext cx="156368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3200"/>
              <a:t>double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2514600" y="5207000"/>
            <a:ext cx="12477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3200"/>
              <a:t>triple</a:t>
            </a: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2514600" y="5816600"/>
            <a:ext cx="124777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Verdan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Verdan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Verdan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Verdan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Verdan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Verdana" pitchFamily="34" charset="0"/>
              </a:defRPr>
            </a:lvl9pPr>
          </a:lstStyle>
          <a:p>
            <a:r>
              <a:rPr lang="en-US" sz="3200"/>
              <a:t>triple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Level">
  <a:themeElements>
    <a:clrScheme name="Level 8">
      <a:dk1>
        <a:srgbClr val="000000"/>
      </a:dk1>
      <a:lt1>
        <a:srgbClr val="FFFFFF"/>
      </a:lt1>
      <a:dk2>
        <a:srgbClr val="999900"/>
      </a:dk2>
      <a:lt2>
        <a:srgbClr val="666600"/>
      </a:lt2>
      <a:accent1>
        <a:srgbClr val="99CC00"/>
      </a:accent1>
      <a:accent2>
        <a:srgbClr val="CCCC66"/>
      </a:accent2>
      <a:accent3>
        <a:srgbClr val="FFFFFF"/>
      </a:accent3>
      <a:accent4>
        <a:srgbClr val="000000"/>
      </a:accent4>
      <a:accent5>
        <a:srgbClr val="CAE2AA"/>
      </a:accent5>
      <a:accent6>
        <a:srgbClr val="B9B95C"/>
      </a:accent6>
      <a:hlink>
        <a:srgbClr val="FFCC00"/>
      </a:hlink>
      <a:folHlink>
        <a:srgbClr val="CC9900"/>
      </a:folHlink>
    </a:clrScheme>
    <a:fontScheme name="Level">
      <a:majorFont>
        <a:latin typeface="Garamond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evel 1">
        <a:dk1>
          <a:srgbClr val="006699"/>
        </a:dk1>
        <a:lt1>
          <a:srgbClr val="FFFFFF"/>
        </a:lt1>
        <a:dk2>
          <a:srgbClr val="000000"/>
        </a:dk2>
        <a:lt2>
          <a:srgbClr val="99FF99"/>
        </a:lt2>
        <a:accent1>
          <a:srgbClr val="00CC99"/>
        </a:accent1>
        <a:accent2>
          <a:srgbClr val="009999"/>
        </a:accent2>
        <a:accent3>
          <a:srgbClr val="AAAAAA"/>
        </a:accent3>
        <a:accent4>
          <a:srgbClr val="DADADA"/>
        </a:accent4>
        <a:accent5>
          <a:srgbClr val="AAE2CA"/>
        </a:accent5>
        <a:accent6>
          <a:srgbClr val="008A8A"/>
        </a:accent6>
        <a:hlink>
          <a:srgbClr val="0066FF"/>
        </a:hlink>
        <a:folHlink>
          <a:srgbClr val="989CBA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2">
        <a:dk1>
          <a:srgbClr val="808000"/>
        </a:dk1>
        <a:lt1>
          <a:srgbClr val="FFFFFF"/>
        </a:lt1>
        <a:dk2>
          <a:srgbClr val="5C271E"/>
        </a:dk2>
        <a:lt2>
          <a:srgbClr val="FFDD89"/>
        </a:lt2>
        <a:accent1>
          <a:srgbClr val="CC6600"/>
        </a:accent1>
        <a:accent2>
          <a:srgbClr val="CC9900"/>
        </a:accent2>
        <a:accent3>
          <a:srgbClr val="B5ACAB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3">
        <a:dk1>
          <a:srgbClr val="763B00"/>
        </a:dk1>
        <a:lt1>
          <a:srgbClr val="FFFFFF"/>
        </a:lt1>
        <a:dk2>
          <a:srgbClr val="330000"/>
        </a:dk2>
        <a:lt2>
          <a:srgbClr val="CC9900"/>
        </a:lt2>
        <a:accent1>
          <a:srgbClr val="FFCC00"/>
        </a:accent1>
        <a:accent2>
          <a:srgbClr val="CC3300"/>
        </a:accent2>
        <a:accent3>
          <a:srgbClr val="AD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666699"/>
        </a:hlink>
        <a:folHlink>
          <a:srgbClr val="9999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4">
        <a:dk1>
          <a:srgbClr val="6D3696"/>
        </a:dk1>
        <a:lt1>
          <a:srgbClr val="FFFFFF"/>
        </a:lt1>
        <a:dk2>
          <a:srgbClr val="51255D"/>
        </a:dk2>
        <a:lt2>
          <a:srgbClr val="FFFFCC"/>
        </a:lt2>
        <a:accent1>
          <a:srgbClr val="666699"/>
        </a:accent1>
        <a:accent2>
          <a:srgbClr val="800080"/>
        </a:accent2>
        <a:accent3>
          <a:srgbClr val="B3ACB6"/>
        </a:accent3>
        <a:accent4>
          <a:srgbClr val="DADADA"/>
        </a:accent4>
        <a:accent5>
          <a:srgbClr val="B8B8CA"/>
        </a:accent5>
        <a:accent6>
          <a:srgbClr val="730073"/>
        </a:accent6>
        <a:hlink>
          <a:srgbClr val="CCCC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5">
        <a:dk1>
          <a:srgbClr val="CC6600"/>
        </a:dk1>
        <a:lt1>
          <a:srgbClr val="FFFFFF"/>
        </a:lt1>
        <a:dk2>
          <a:srgbClr val="4A553B"/>
        </a:dk2>
        <a:lt2>
          <a:srgbClr val="FFBF1F"/>
        </a:lt2>
        <a:accent1>
          <a:srgbClr val="FFCC00"/>
        </a:accent1>
        <a:accent2>
          <a:srgbClr val="CC9900"/>
        </a:accent2>
        <a:accent3>
          <a:srgbClr val="B1B4AF"/>
        </a:accent3>
        <a:accent4>
          <a:srgbClr val="DADADA"/>
        </a:accent4>
        <a:accent5>
          <a:srgbClr val="FFE2AA"/>
        </a:accent5>
        <a:accent6>
          <a:srgbClr val="B98A00"/>
        </a:accent6>
        <a:hlink>
          <a:srgbClr val="669900"/>
        </a:hlink>
        <a:folHlink>
          <a:srgbClr val="A3A27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Level 6">
        <a:dk1>
          <a:srgbClr val="000000"/>
        </a:dk1>
        <a:lt1>
          <a:srgbClr val="FFFFFF"/>
        </a:lt1>
        <a:dk2>
          <a:srgbClr val="666699"/>
        </a:dk2>
        <a:lt2>
          <a:srgbClr val="FFCC00"/>
        </a:lt2>
        <a:accent1>
          <a:srgbClr val="FF9900"/>
        </a:accent1>
        <a:accent2>
          <a:srgbClr val="FF0000"/>
        </a:accent2>
        <a:accent3>
          <a:srgbClr val="FFFFFF"/>
        </a:accent3>
        <a:accent4>
          <a:srgbClr val="000000"/>
        </a:accent4>
        <a:accent5>
          <a:srgbClr val="FFCAAA"/>
        </a:accent5>
        <a:accent6>
          <a:srgbClr val="E70000"/>
        </a:accent6>
        <a:hlink>
          <a:srgbClr val="666699"/>
        </a:hlink>
        <a:folHlink>
          <a:srgbClr val="9999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7">
        <a:dk1>
          <a:srgbClr val="000000"/>
        </a:dk1>
        <a:lt1>
          <a:srgbClr val="FFFFFF"/>
        </a:lt1>
        <a:dk2>
          <a:srgbClr val="CC3300"/>
        </a:dk2>
        <a:lt2>
          <a:srgbClr val="663300"/>
        </a:lt2>
        <a:accent1>
          <a:srgbClr val="FFCC00"/>
        </a:accent1>
        <a:accent2>
          <a:srgbClr val="CC6600"/>
        </a:accent2>
        <a:accent3>
          <a:srgbClr val="FFFFFF"/>
        </a:accent3>
        <a:accent4>
          <a:srgbClr val="000000"/>
        </a:accent4>
        <a:accent5>
          <a:srgbClr val="FFE2AA"/>
        </a:accent5>
        <a:accent6>
          <a:srgbClr val="B95C00"/>
        </a:accent6>
        <a:hlink>
          <a:srgbClr val="CC9900"/>
        </a:hlink>
        <a:folHlink>
          <a:srgbClr val="99663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evel 8">
        <a:dk1>
          <a:srgbClr val="000000"/>
        </a:dk1>
        <a:lt1>
          <a:srgbClr val="FFFFFF"/>
        </a:lt1>
        <a:dk2>
          <a:srgbClr val="999900"/>
        </a:dk2>
        <a:lt2>
          <a:srgbClr val="666600"/>
        </a:lt2>
        <a:accent1>
          <a:srgbClr val="99CC00"/>
        </a:accent1>
        <a:accent2>
          <a:srgbClr val="CCCC66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B9B95C"/>
        </a:accent6>
        <a:hlink>
          <a:srgbClr val="FFCC00"/>
        </a:hlink>
        <a:folHlink>
          <a:srgbClr val="CC99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version>
  <revision id="1.0.37047.0"/>
</version>
</file>

<file path=customXml/itemProps1.xml><?xml version="1.0" encoding="utf-8"?>
<ds:datastoreItem xmlns:ds="http://schemas.openxmlformats.org/officeDocument/2006/customXml" ds:itemID="{078DBADE-E306-4B2E-BBF2-4A99F4FD15F9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Level</Template>
  <TotalTime>8588</TotalTime>
  <Words>992</Words>
  <Application>Microsoft Office PowerPoint</Application>
  <PresentationFormat>On-screen Show (4:3)</PresentationFormat>
  <Paragraphs>317</Paragraphs>
  <Slides>49</Slides>
  <Notes>6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0" baseType="lpstr">
      <vt:lpstr>Level</vt:lpstr>
      <vt:lpstr>Unit 04: BONDING</vt:lpstr>
      <vt:lpstr>PART 2:  Shapes &amp; Polarity</vt:lpstr>
      <vt:lpstr>Covalent Bonds</vt:lpstr>
      <vt:lpstr>Covalent Bonds</vt:lpstr>
      <vt:lpstr>Covalent Bonds</vt:lpstr>
      <vt:lpstr>Average Bond Length</vt:lpstr>
      <vt:lpstr>Bond Length and Bond Strength</vt:lpstr>
      <vt:lpstr>Bond Length and Bond Strength</vt:lpstr>
      <vt:lpstr>  Examples:</vt:lpstr>
      <vt:lpstr>  Examples:</vt:lpstr>
      <vt:lpstr>Valence Shell Electron Pair Repulsion (VSEPR) Theory</vt:lpstr>
      <vt:lpstr>Valence Shell Electron Pair Repulsion (VSEPR) Theory</vt:lpstr>
      <vt:lpstr>Valence Shell Electron Pair Repulsion (VSEPR) Theory</vt:lpstr>
      <vt:lpstr>Valence Shell Electron Pair Repulsion (VSEPR) Theory</vt:lpstr>
      <vt:lpstr>SHAPES:</vt:lpstr>
      <vt:lpstr>SHAPES:</vt:lpstr>
      <vt:lpstr>SHAPES:</vt:lpstr>
      <vt:lpstr>SHAPES:</vt:lpstr>
      <vt:lpstr>SHAPES:</vt:lpstr>
      <vt:lpstr>SHAPES:</vt:lpstr>
      <vt:lpstr>SHAPES:</vt:lpstr>
      <vt:lpstr>SHAPES:</vt:lpstr>
      <vt:lpstr>SHAPES:</vt:lpstr>
      <vt:lpstr>SHAPES:</vt:lpstr>
      <vt:lpstr>SHAPES:</vt:lpstr>
      <vt:lpstr>SHAPES:</vt:lpstr>
      <vt:lpstr>SHAPES:</vt:lpstr>
      <vt:lpstr>PowerPoint Presentation</vt:lpstr>
      <vt:lpstr>Examples:</vt:lpstr>
      <vt:lpstr>Examples:</vt:lpstr>
      <vt:lpstr>Examples:</vt:lpstr>
      <vt:lpstr>Examples:</vt:lpstr>
      <vt:lpstr>Examples:</vt:lpstr>
      <vt:lpstr>Examples:</vt:lpstr>
      <vt:lpstr>Examples:</vt:lpstr>
      <vt:lpstr>Bond Polarity:</vt:lpstr>
      <vt:lpstr>Bond Polarity:</vt:lpstr>
      <vt:lpstr>Molecular Polarity: </vt:lpstr>
      <vt:lpstr>Geometry and polarity</vt:lpstr>
      <vt:lpstr>Geometry and polarity</vt:lpstr>
      <vt:lpstr>Geometry and polarity</vt:lpstr>
      <vt:lpstr>Geometry and polarity</vt:lpstr>
      <vt:lpstr>Geometry and polarity</vt:lpstr>
      <vt:lpstr>Molecular polarity –  How do you figure it out?</vt:lpstr>
      <vt:lpstr>Example:</vt:lpstr>
      <vt:lpstr>Example:</vt:lpstr>
      <vt:lpstr>Example:</vt:lpstr>
      <vt:lpstr>Example:</vt:lpstr>
      <vt:lpstr>Example: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Liquids and Solids</dc:title>
  <dc:creator>Debbie Y. Dogancay</dc:creator>
  <cp:lastModifiedBy>Dogancay, Deborah</cp:lastModifiedBy>
  <cp:revision>83</cp:revision>
  <dcterms:created xsi:type="dcterms:W3CDTF">2008-01-15T08:08:26Z</dcterms:created>
  <dcterms:modified xsi:type="dcterms:W3CDTF">2011-10-24T20:08:49Z</dcterms:modified>
</cp:coreProperties>
</file>