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7" r:id="rId2"/>
    <p:sldMasterId id="2147483679" r:id="rId3"/>
  </p:sldMasterIdLst>
  <p:notesMasterIdLst>
    <p:notesMasterId r:id="rId56"/>
  </p:notesMasterIdLst>
  <p:sldIdLst>
    <p:sldId id="256" r:id="rId4"/>
    <p:sldId id="303" r:id="rId5"/>
    <p:sldId id="257" r:id="rId6"/>
    <p:sldId id="258" r:id="rId7"/>
    <p:sldId id="304" r:id="rId8"/>
    <p:sldId id="305" r:id="rId9"/>
    <p:sldId id="306" r:id="rId10"/>
    <p:sldId id="307" r:id="rId11"/>
    <p:sldId id="308" r:id="rId12"/>
    <p:sldId id="309" r:id="rId13"/>
    <p:sldId id="261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1" r:id="rId45"/>
    <p:sldId id="340" r:id="rId46"/>
    <p:sldId id="346" r:id="rId47"/>
    <p:sldId id="344" r:id="rId48"/>
    <p:sldId id="345" r:id="rId49"/>
    <p:sldId id="342" r:id="rId50"/>
    <p:sldId id="347" r:id="rId51"/>
    <p:sldId id="352" r:id="rId52"/>
    <p:sldId id="343" r:id="rId53"/>
    <p:sldId id="353" r:id="rId54"/>
    <p:sldId id="35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EB2"/>
    <a:srgbClr val="0066FF"/>
    <a:srgbClr val="E98017"/>
    <a:srgbClr val="FF0000"/>
    <a:srgbClr val="381850"/>
    <a:srgbClr val="660066"/>
    <a:srgbClr val="BA2020"/>
    <a:srgbClr val="760000"/>
    <a:srgbClr val="9D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4E55-3D9E-4671-BE3C-1523A479DF3D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FB28-0E90-4334-B4F3-8BE443EC0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`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49C889-54CF-45F9-8684-F3EFA8B99B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873B82A-E844-422E-BB2E-44DE5A8703A4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FB28-0E90-4334-B4F3-8BE443EC0A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1DA21A1-81D7-43DC-BD0E-7607BD0B7B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3EFD-54B1-4598-BD5C-9D2ABF219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12D4-1404-4493-8C2F-6DB0AAB21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858F-1688-4E64-B41C-A42D60E75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4FF2-E185-4F19-BEF7-426799C119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AB77-483D-45D1-80AD-A973B936D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E779-AF08-40E3-A908-65ED85BC0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5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3C05-C4C3-40AA-98CD-8BD4146AB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2DAD-8F05-457B-929F-610C319308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5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C6A4-F73C-45EA-B855-1FC22BE7A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DBE7-D9B0-4919-90DE-E0E04E40D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502C3-B2AD-4D10-A829-B11466A5C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08B5-7EF1-4260-A1FD-AF6FCB61B3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B935-2DF5-4716-9E22-F0701A3BB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1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7513-18E4-4C36-9977-4B8EBB029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1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29CF-C5FC-4A4F-B2C9-D6088E60699C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CB46-6BCE-4F44-8B31-1C1DA40B2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BE2A-B6FE-4212-A2A3-465E4947D519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CCC2-E2C0-410D-B017-81343631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7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1FB0-9115-461B-9797-B5FB04148676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2A1D-C164-4DAE-BD25-56FA235C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FC2A-91C3-46BE-8F28-3E2D06DA670A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26EE-056F-4D0B-929F-4D12C93F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3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2B23-8699-4ACA-A400-5EAC4B37E292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1A4-68BF-430E-A412-736D4825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0466-4F8F-4B74-9CC4-B5E56423E8F0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A217-373C-4EAC-8E04-881A9E95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0CAD-5D16-4C64-8D89-F4ADBCFE7133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2DD2-547D-45D1-81A8-CF44275F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D3C28-67B6-49E8-B865-83AC2A6AF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CCE70-A1CC-49C7-A877-2274C4A59913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976F-22DA-4E60-ACE0-761114769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8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5F80-6B53-4995-A012-EF036A8AD574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B828-EFB1-4BB3-B1B8-0D3385BC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E090-1EFD-49F6-BC54-45408E233585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8A9B-D2FE-42BC-BD10-E279DBCF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8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6389-8EEF-4449-AD56-8EAD353AD597}" type="datetimeFigureOut">
              <a:rPr lang="en-US"/>
              <a:pPr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5FBE-6025-425C-8325-560905C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BED4C-7C48-49F3-83E6-B224426D8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0510-EB61-408D-ABAE-5992FB1C9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6F42-A069-4086-AF36-28CDE484A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16613-50E1-41F9-8931-B2587810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A0683-1FF3-4A65-80F2-EAAE2A71A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A0978-E6D8-4A17-B5CC-FD900C81E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23DAE5F-FC5D-4265-BA9B-4F30A1B347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C66085CE-33FD-4CB4-9C34-66F3531AEAE8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9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47D7EA-6456-49D0-A194-E824F1FFDC1D}" type="datetimeFigureOut">
              <a:rPr lang="en-US"/>
              <a:pPr eaLnBrk="1" hangingPunct="1">
                <a:defRPr/>
              </a:pPr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0CBF575-B3D2-4173-9442-5D277FBE8D83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90600"/>
            <a:ext cx="6400800" cy="1752600"/>
          </a:xfrm>
        </p:spPr>
        <p:txBody>
          <a:bodyPr/>
          <a:lstStyle/>
          <a:p>
            <a:r>
              <a:rPr lang="en-US" sz="4200" dirty="0">
                <a:latin typeface="AbcBulletin" pitchFamily="2" charset="0"/>
              </a:rPr>
              <a:t>Analytical </a:t>
            </a:r>
            <a:r>
              <a:rPr lang="en-US" sz="4200" dirty="0" smtClean="0">
                <a:latin typeface="AbcBulletin" pitchFamily="2" charset="0"/>
              </a:rPr>
              <a:t>Chemistry</a:t>
            </a:r>
            <a:r>
              <a:rPr lang="en-US" sz="4200" dirty="0">
                <a:latin typeface="AbcBulletin" pitchFamily="2" charset="0"/>
              </a:rPr>
              <a:t/>
            </a:r>
            <a:br>
              <a:rPr lang="en-US" sz="4200" dirty="0">
                <a:latin typeface="AbcBulletin" pitchFamily="2" charset="0"/>
              </a:rPr>
            </a:br>
            <a:endParaRPr lang="en-US" sz="4200" dirty="0">
              <a:latin typeface="AbcBulletin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209800"/>
            <a:ext cx="6477000" cy="1981200"/>
          </a:xfrm>
        </p:spPr>
        <p:txBody>
          <a:bodyPr/>
          <a:lstStyle/>
          <a:p>
            <a:r>
              <a:rPr lang="en-US" sz="3600" dirty="0"/>
              <a:t>Option </a:t>
            </a:r>
            <a:r>
              <a:rPr lang="en-US" sz="3600" dirty="0" smtClean="0"/>
              <a:t>A</a:t>
            </a:r>
          </a:p>
          <a:p>
            <a:r>
              <a:rPr lang="en-US" sz="2800" dirty="0" smtClean="0"/>
              <a:t>Part 2: Spectroscopy</a:t>
            </a:r>
            <a:r>
              <a:rPr lang="en-US" sz="2800" dirty="0"/>
              <a:t> </a:t>
            </a:r>
            <a:r>
              <a:rPr lang="en-US" sz="2800" dirty="0" smtClean="0"/>
              <a:t>(IR and UV-</a:t>
            </a:r>
            <a:r>
              <a:rPr lang="en-US" sz="2800" dirty="0" err="1" smtClean="0"/>
              <a:t>vis</a:t>
            </a:r>
            <a:r>
              <a:rPr lang="en-US" sz="2800" dirty="0" smtClean="0"/>
              <a:t>)</a:t>
            </a:r>
          </a:p>
        </p:txBody>
      </p:sp>
      <p:pic>
        <p:nvPicPr>
          <p:cNvPr id="2" name="Picture 2" descr="http://www.vias.org/science_cartoons/img/gm_cartoon_spect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9405"/>
            <a:ext cx="6705600" cy="344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7"/>
            <a:ext cx="7010400" cy="1527175"/>
          </a:xfrm>
        </p:spPr>
        <p:txBody>
          <a:bodyPr/>
          <a:lstStyle/>
          <a:p>
            <a:r>
              <a:rPr lang="en-US" sz="3600" dirty="0" smtClean="0"/>
              <a:t>Absorption and emission spectra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57400"/>
            <a:ext cx="4114800" cy="4114800"/>
          </a:xfrm>
        </p:spPr>
        <p:txBody>
          <a:bodyPr/>
          <a:lstStyle/>
          <a:p>
            <a:r>
              <a:rPr lang="en-US" b="1" dirty="0" smtClean="0"/>
              <a:t>Absorption: </a:t>
            </a:r>
            <a:r>
              <a:rPr lang="en-US" dirty="0" smtClean="0"/>
              <a:t>black lines where light is absorbed by sample.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Emission: </a:t>
            </a:r>
            <a:r>
              <a:rPr lang="en-US" dirty="0" smtClean="0"/>
              <a:t>bands of colored lines where light is transmitted from excited sample.</a:t>
            </a:r>
            <a:endParaRPr lang="en-US" dirty="0"/>
          </a:p>
        </p:txBody>
      </p:sp>
      <p:pic>
        <p:nvPicPr>
          <p:cNvPr id="4" name="Picture 2" descr="http://www.tutornext.com/system/files/u66/hydrogen-spec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305050"/>
            <a:ext cx="4752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781" y="1981200"/>
            <a:ext cx="6958819" cy="685800"/>
          </a:xfrm>
        </p:spPr>
        <p:txBody>
          <a:bodyPr/>
          <a:lstStyle/>
          <a:p>
            <a:r>
              <a:rPr lang="en-US" sz="3400" dirty="0" smtClean="0">
                <a:latin typeface="AbcBulletin" pitchFamily="2" charset="0"/>
              </a:rPr>
              <a:t>Infrared (IR) Spectroscopy</a:t>
            </a:r>
            <a:endParaRPr lang="en-US" sz="3400" dirty="0">
              <a:latin typeface="AbcBulletin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446837" cy="35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P4EHIyposmM/TImv2-brnOI/AAAAAAAAAMw/nK-NO8JUSEU/s1600/1781_PotApp_FlexibleMetal_Spring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667000"/>
            <a:ext cx="2381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frequency of a chemical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6553200" cy="4114800"/>
          </a:xfrm>
        </p:spPr>
        <p:txBody>
          <a:bodyPr/>
          <a:lstStyle/>
          <a:p>
            <a:r>
              <a:rPr lang="en-US" dirty="0" smtClean="0"/>
              <a:t>Chemical bonds are like springs.</a:t>
            </a:r>
          </a:p>
          <a:p>
            <a:r>
              <a:rPr lang="en-US" dirty="0" smtClean="0"/>
              <a:t>Bonds vibrate and bend at a natural frequency which depends on the bond strength and the masses of the atoms.</a:t>
            </a:r>
          </a:p>
          <a:p>
            <a:pPr lvl="1"/>
            <a:r>
              <a:rPr lang="en-US" dirty="0" smtClean="0"/>
              <a:t>Light atoms vibrate at higher freq. than heavier atoms </a:t>
            </a:r>
          </a:p>
          <a:p>
            <a:pPr lvl="1"/>
            <a:r>
              <a:rPr lang="en-US" dirty="0" smtClean="0"/>
              <a:t>Multiple bonds vibrate at higher freq. than single bonds.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IR to excite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needed to excite the bonds in a molecule to make them vibrate with greater amplitude occurs in the IR region.  </a:t>
            </a:r>
          </a:p>
          <a:p>
            <a:r>
              <a:rPr lang="en-US" dirty="0" smtClean="0"/>
              <a:t>IR radiation can cause a bond to </a:t>
            </a:r>
            <a:r>
              <a:rPr lang="en-US" b="1" dirty="0" smtClean="0"/>
              <a:t>stretch</a:t>
            </a:r>
            <a:r>
              <a:rPr lang="en-US" dirty="0" smtClean="0"/>
              <a:t> or </a:t>
            </a:r>
            <a:r>
              <a:rPr lang="en-US" b="1" dirty="0" smtClean="0"/>
              <a:t>bend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3562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6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 and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724400"/>
            <a:ext cx="4648200" cy="16764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bending (symmetrical)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stretching (asymmetrical)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stretching (symmetrical)</a:t>
            </a:r>
            <a:endParaRPr lang="en-US" sz="2600" dirty="0"/>
          </a:p>
        </p:txBody>
      </p:sp>
      <p:pic>
        <p:nvPicPr>
          <p:cNvPr id="13316" name="Picture 4" descr="http://cnx.org/content/m34660/latest/graphic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7417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IR to excite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vibrations absorb IR.</a:t>
            </a:r>
          </a:p>
          <a:p>
            <a:r>
              <a:rPr lang="en-US" dirty="0" smtClean="0"/>
              <a:t>For absorption, there must be a change in bond polarity (dipole moment) as the vibration occurs.</a:t>
            </a:r>
          </a:p>
          <a:p>
            <a:r>
              <a:rPr lang="en-US" dirty="0" smtClean="0"/>
              <a:t>Thus, diatomic gas molecules such as H</a:t>
            </a:r>
            <a:r>
              <a:rPr lang="en-US" baseline="-25000" dirty="0" smtClean="0"/>
              <a:t>2</a:t>
            </a:r>
            <a:r>
              <a:rPr lang="en-US" dirty="0" smtClean="0"/>
              <a:t>, Cl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do not absorb 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10400" cy="647700"/>
          </a:xfrm>
        </p:spPr>
        <p:txBody>
          <a:bodyPr/>
          <a:lstStyle/>
          <a:p>
            <a:r>
              <a:rPr lang="en-US" sz="3200" dirty="0" smtClean="0"/>
              <a:t>Vibrations of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O,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&amp; CO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30470"/>
              </p:ext>
            </p:extLst>
          </p:nvPr>
        </p:nvGraphicFramePr>
        <p:xfrm>
          <a:off x="152400" y="685801"/>
          <a:ext cx="8839200" cy="598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8381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Molecule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Asymmetrical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stretching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Symmetrical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stretching</a:t>
                      </a:r>
                      <a:endParaRPr lang="en-US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Symmetrical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</a:rPr>
                        <a:t> bending</a:t>
                      </a:r>
                      <a:endParaRPr lang="en-US" sz="2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7164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3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O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7164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3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SO</a:t>
                      </a:r>
                      <a:r>
                        <a:rPr lang="en-US" sz="32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7164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3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CO</a:t>
                      </a:r>
                      <a:r>
                        <a:rPr lang="en-US" sz="32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39842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3974068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351686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024699" y="3910262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3657600" y="3897868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362200" y="39857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9857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288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895600" y="3721406"/>
            <a:ext cx="304800" cy="252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733800" y="3707736"/>
            <a:ext cx="381000" cy="266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1" name="TextBox 9230"/>
          <p:cNvSpPr txBox="1"/>
          <p:nvPr/>
        </p:nvSpPr>
        <p:spPr>
          <a:xfrm>
            <a:off x="2590800" y="4507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39725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96000" y="3962400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86400" y="3505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5234499" y="3898594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5867400" y="3886200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4572000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00800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5105400" y="3709738"/>
            <a:ext cx="304800" cy="252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019800" y="3707736"/>
            <a:ext cx="290513" cy="202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48006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39725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29600" y="3962400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00" y="3505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7368099" y="3898594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 flipV="1">
            <a:off x="8001000" y="3886200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6705600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34400" y="3974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962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342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4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0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1828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V="1">
            <a:off x="2948499" y="2222194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3581400" y="2209800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/>
          <p:nvPr/>
        </p:nvSpPr>
        <p:spPr>
          <a:xfrm>
            <a:off x="22860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148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766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-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H="1">
            <a:off x="2819400" y="2033338"/>
            <a:ext cx="304800" cy="252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H="1" flipV="1">
            <a:off x="3657600" y="2019668"/>
            <a:ext cx="381000" cy="266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/>
          <p:nvPr/>
        </p:nvSpPr>
        <p:spPr>
          <a:xfrm>
            <a:off x="25146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6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6400" y="1828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5234499" y="2222194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 flipV="1">
            <a:off x="5867400" y="2209800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45720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008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626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-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5105400" y="2033338"/>
            <a:ext cx="304800" cy="252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/>
          <p:cNvSpPr txBox="1"/>
          <p:nvPr/>
        </p:nvSpPr>
        <p:spPr>
          <a:xfrm>
            <a:off x="48006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104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058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96200" y="1828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V="1">
            <a:off x="7444299" y="2222194"/>
            <a:ext cx="251901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8077200" y="2209800"/>
            <a:ext cx="304800" cy="2162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67818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10600" y="229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+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724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-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7391400" y="2676063"/>
            <a:ext cx="228600" cy="150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H="1">
            <a:off x="8153400" y="2685682"/>
            <a:ext cx="228600" cy="133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70104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14600" y="54320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810000" y="5421868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00400" y="5420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29718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Box 107"/>
          <p:cNvSpPr txBox="1"/>
          <p:nvPr/>
        </p:nvSpPr>
        <p:spPr>
          <a:xfrm>
            <a:off x="2438400" y="5239334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038600" y="5269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00400" y="5257800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514600" y="618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 bwMode="auto">
          <a:xfrm>
            <a:off x="6019800" y="2007274"/>
            <a:ext cx="290513" cy="202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7924800" y="2209800"/>
            <a:ext cx="0" cy="245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7315200" y="4345638"/>
            <a:ext cx="228600" cy="150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8077200" y="4355257"/>
            <a:ext cx="228600" cy="133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 flipV="1">
            <a:off x="7848600" y="3879375"/>
            <a:ext cx="0" cy="245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35814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/>
          <p:cNvCxnSpPr/>
          <p:nvPr/>
        </p:nvCxnSpPr>
        <p:spPr bwMode="auto">
          <a:xfrm flipH="1">
            <a:off x="3200400" y="5943600"/>
            <a:ext cx="3693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3886200" y="5943600"/>
            <a:ext cx="3809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/>
          <p:nvPr/>
        </p:nvCxnSpPr>
        <p:spPr bwMode="auto">
          <a:xfrm>
            <a:off x="2590801" y="5943600"/>
            <a:ext cx="3809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4800600" y="54320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096000" y="5421868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486400" y="5420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52578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TextBox 141"/>
          <p:cNvSpPr txBox="1"/>
          <p:nvPr/>
        </p:nvSpPr>
        <p:spPr>
          <a:xfrm>
            <a:off x="4724400" y="5239334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24600" y="5269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486400" y="5257800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800600" y="618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IR inactive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58674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Arrow Connector 146"/>
          <p:cNvCxnSpPr/>
          <p:nvPr/>
        </p:nvCxnSpPr>
        <p:spPr bwMode="auto">
          <a:xfrm flipH="1">
            <a:off x="5181600" y="5943600"/>
            <a:ext cx="3693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Arrow Connector 148"/>
          <p:cNvCxnSpPr/>
          <p:nvPr/>
        </p:nvCxnSpPr>
        <p:spPr bwMode="auto">
          <a:xfrm>
            <a:off x="5867400" y="5943600"/>
            <a:ext cx="3809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TextBox 149"/>
          <p:cNvSpPr txBox="1"/>
          <p:nvPr/>
        </p:nvSpPr>
        <p:spPr>
          <a:xfrm>
            <a:off x="6934200" y="54320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229600" y="5421868"/>
            <a:ext cx="6096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620000" y="5420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73914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TextBox 153"/>
          <p:cNvSpPr txBox="1"/>
          <p:nvPr/>
        </p:nvSpPr>
        <p:spPr>
          <a:xfrm>
            <a:off x="6858000" y="5239334"/>
            <a:ext cx="4572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458200" y="5269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0EB2"/>
                </a:solidFill>
                <a:sym typeface="Symbol"/>
              </a:rPr>
              <a:t>-</a:t>
            </a:r>
            <a:endParaRPr lang="en-US" dirty="0">
              <a:solidFill>
                <a:srgbClr val="310EB2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20000" y="5269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+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934200" y="618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IR active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8001000" y="5715000"/>
            <a:ext cx="25190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158"/>
          <p:cNvCxnSpPr/>
          <p:nvPr/>
        </p:nvCxnSpPr>
        <p:spPr bwMode="auto">
          <a:xfrm>
            <a:off x="7162800" y="5867400"/>
            <a:ext cx="0" cy="24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Arrow Connector 163"/>
          <p:cNvCxnSpPr/>
          <p:nvPr/>
        </p:nvCxnSpPr>
        <p:spPr bwMode="auto">
          <a:xfrm>
            <a:off x="8458200" y="5867400"/>
            <a:ext cx="0" cy="240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64"/>
          <p:cNvCxnSpPr/>
          <p:nvPr/>
        </p:nvCxnSpPr>
        <p:spPr bwMode="auto">
          <a:xfrm flipV="1">
            <a:off x="7848600" y="5088279"/>
            <a:ext cx="0" cy="245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1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omepage.mac.com/stray/ib/chem/Options/double_be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Double-beam IR spectrometer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572000" cy="4038600"/>
          </a:xfrm>
        </p:spPr>
        <p:txBody>
          <a:bodyPr/>
          <a:lstStyle/>
          <a:p>
            <a:r>
              <a:rPr lang="en-US" sz="2400" dirty="0" smtClean="0"/>
              <a:t>One beam passes through sample</a:t>
            </a:r>
          </a:p>
          <a:p>
            <a:r>
              <a:rPr lang="en-US" sz="2400" dirty="0" smtClean="0"/>
              <a:t>Second beam passes through reference</a:t>
            </a:r>
          </a:p>
          <a:p>
            <a:pPr lvl="1"/>
            <a:r>
              <a:rPr lang="en-US" sz="1800" dirty="0" smtClean="0"/>
              <a:t>Purpose of reference: to eliminate </a:t>
            </a:r>
            <a:r>
              <a:rPr lang="en-US" sz="1800" dirty="0" err="1" smtClean="0"/>
              <a:t>absopions</a:t>
            </a:r>
            <a:r>
              <a:rPr lang="en-US" sz="1800" dirty="0" smtClean="0"/>
              <a:t> caused by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and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vapor in air, or absorptions from the bonds in the solvent used.</a:t>
            </a:r>
          </a:p>
          <a:p>
            <a:r>
              <a:rPr lang="en-US" sz="2400" dirty="0" smtClean="0"/>
              <a:t>Baseline = 100% transmittance</a:t>
            </a:r>
            <a:endParaRPr lang="en-US" sz="2400" dirty="0"/>
          </a:p>
        </p:txBody>
      </p:sp>
      <p:pic>
        <p:nvPicPr>
          <p:cNvPr id="14340" name="Picture 4" descr="http://chemwiki.ucdavis.edu/@api/deki/files/358/=image0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84654"/>
            <a:ext cx="2369203" cy="9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723900"/>
          </a:xfrm>
        </p:spPr>
        <p:txBody>
          <a:bodyPr/>
          <a:lstStyle/>
          <a:p>
            <a:r>
              <a:rPr lang="en-US" sz="3200" dirty="0" smtClean="0"/>
              <a:t>Matching wavenumbers with bonds</a:t>
            </a:r>
            <a:endParaRPr lang="en-US" sz="3200" dirty="0"/>
          </a:p>
        </p:txBody>
      </p:sp>
      <p:pic>
        <p:nvPicPr>
          <p:cNvPr id="16386" name="Picture 2" descr="C:\Users\DEBORA~1\AppData\Local\Temp\SNAGHTML28af88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85" y="914400"/>
            <a:ext cx="580311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splprints.com/lowres/43/main/21/10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" y="5521169"/>
            <a:ext cx="1477949" cy="11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6248400" y="2590800"/>
            <a:ext cx="4572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743200"/>
            <a:ext cx="1905000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“fingerprint region”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lots of overlap, so not very useful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248400" y="4465227"/>
            <a:ext cx="457200" cy="18297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4343400"/>
            <a:ext cx="19050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broad and strong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248400" y="3989730"/>
            <a:ext cx="457200" cy="2012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886200"/>
            <a:ext cx="19050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very strong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6248400" y="4964873"/>
            <a:ext cx="457200" cy="18297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800600"/>
            <a:ext cx="1905000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broad and strong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6248400" y="5193473"/>
            <a:ext cx="457200" cy="18297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147846"/>
            <a:ext cx="1905000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Usually sharper than OH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IR spectrum of ethanol,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OH</a:t>
            </a:r>
            <a:endParaRPr lang="en-US" sz="3200" dirty="0"/>
          </a:p>
        </p:txBody>
      </p:sp>
      <p:pic>
        <p:nvPicPr>
          <p:cNvPr id="17410" name="Picture 2" descr="http://www.chem1.com/acad/webtext/chembond/CB-images/ir-ethan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7875"/>
            <a:ext cx="6561799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Spec</a:t>
            </a:r>
            <a:r>
              <a:rPr lang="en-US" sz="3200" b="1" dirty="0" smtClean="0">
                <a:solidFill>
                  <a:srgbClr val="C00000"/>
                </a:solidFill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srgbClr val="FFC000"/>
                </a:solidFill>
              </a:rPr>
              <a:t>o</a:t>
            </a:r>
            <a:r>
              <a:rPr lang="en-US" sz="3200" b="1" dirty="0" smtClean="0">
                <a:solidFill>
                  <a:srgbClr val="00B050"/>
                </a:solidFill>
              </a:rPr>
              <a:t>s</a:t>
            </a:r>
            <a:r>
              <a:rPr lang="en-US" sz="3200" b="1" dirty="0" smtClean="0">
                <a:solidFill>
                  <a:srgbClr val="310EB2"/>
                </a:solidFill>
              </a:rPr>
              <a:t>c</a:t>
            </a:r>
            <a:r>
              <a:rPr lang="en-US" sz="3200" b="1" dirty="0" smtClean="0">
                <a:solidFill>
                  <a:srgbClr val="7030A0"/>
                </a:solidFill>
              </a:rPr>
              <a:t>o</a:t>
            </a:r>
            <a:r>
              <a:rPr lang="en-US" sz="3200" b="1" dirty="0" smtClean="0"/>
              <a:t>py</a:t>
            </a:r>
            <a:r>
              <a:rPr lang="en-US" sz="3200" dirty="0" smtClean="0"/>
              <a:t> is the main method we have of probing into the atom and the molecule.</a:t>
            </a:r>
            <a:endParaRPr lang="en-US" sz="3200" dirty="0"/>
          </a:p>
        </p:txBody>
      </p:sp>
      <p:pic>
        <p:nvPicPr>
          <p:cNvPr id="5122" name="Picture 2" descr="http://astro.phys.au.dk/SONG/BOOKLET-WWW/pictures/spect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7530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IR spectrum of ethyl </a:t>
            </a:r>
            <a:r>
              <a:rPr lang="en-US" sz="3200" dirty="0" err="1" smtClean="0"/>
              <a:t>ethanoate</a:t>
            </a:r>
            <a:r>
              <a:rPr lang="en-US" sz="3200" dirty="0" smtClean="0"/>
              <a:t>,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pic>
        <p:nvPicPr>
          <p:cNvPr id="18434" name="Picture 2" descr="http://www.chemistryrules.me.uk/images/ethyl_ethanoate_i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542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5334000" y="2057400"/>
            <a:ext cx="0" cy="3810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334000" y="5715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09600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“fingerprint region”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62" y="5269468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C=O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2662" y="4191000"/>
            <a:ext cx="71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C-H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781" y="1981200"/>
            <a:ext cx="6958819" cy="685800"/>
          </a:xfrm>
        </p:spPr>
        <p:txBody>
          <a:bodyPr/>
          <a:lstStyle/>
          <a:p>
            <a:r>
              <a:rPr lang="en-US" sz="3400" dirty="0" smtClean="0">
                <a:latin typeface="AbcBulletin" pitchFamily="2" charset="0"/>
              </a:rPr>
              <a:t>UV-</a:t>
            </a:r>
            <a:r>
              <a:rPr lang="en-US" sz="3400" dirty="0" err="1" smtClean="0">
                <a:latin typeface="AbcBulletin" pitchFamily="2" charset="0"/>
              </a:rPr>
              <a:t>vis</a:t>
            </a:r>
            <a:r>
              <a:rPr lang="en-US" sz="3400" dirty="0" smtClean="0">
                <a:latin typeface="AbcBulletin" pitchFamily="2" charset="0"/>
              </a:rPr>
              <a:t> Spectroscopy</a:t>
            </a:r>
            <a:endParaRPr lang="en-US" sz="3400" dirty="0">
              <a:latin typeface="AbcBulletin" pitchFamily="2" charset="0"/>
            </a:endParaRPr>
          </a:p>
        </p:txBody>
      </p:sp>
      <p:pic>
        <p:nvPicPr>
          <p:cNvPr id="19458" name="Picture 2" descr="http://www.files.chem.vt.edu/chem-ed/spec/uv-vis/graphics/spectromet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3529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pirate.shu.edu/~rawncarr/biurettest/spec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62230"/>
            <a:ext cx="3914775" cy="33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UV-</a:t>
            </a:r>
            <a:r>
              <a:rPr lang="en-US" dirty="0" err="1" smtClean="0"/>
              <a:t>vis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4800"/>
          </a:xfrm>
        </p:spPr>
        <p:txBody>
          <a:bodyPr/>
          <a:lstStyle/>
          <a:p>
            <a:r>
              <a:rPr lang="en-US" dirty="0" smtClean="0"/>
              <a:t>Similar to IR spectroscopy, but uses </a:t>
            </a:r>
            <a:r>
              <a:rPr lang="en-US" b="1" dirty="0" smtClean="0"/>
              <a:t>UV</a:t>
            </a:r>
            <a:r>
              <a:rPr lang="en-US" dirty="0" smtClean="0"/>
              <a:t> and </a:t>
            </a:r>
            <a:r>
              <a:rPr lang="en-US" b="1" dirty="0" smtClean="0"/>
              <a:t>visible light </a:t>
            </a:r>
            <a:r>
              <a:rPr lang="en-US" dirty="0" smtClean="0"/>
              <a:t>instead to analyze solutions of complex metal ions and organic compounds.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Horizontal axis</a:t>
            </a:r>
            <a:r>
              <a:rPr lang="en-US" dirty="0" smtClean="0"/>
              <a:t>: wavelength (not wavenumber as in IR)</a:t>
            </a:r>
          </a:p>
          <a:p>
            <a:r>
              <a:rPr lang="en-US" u="sng" dirty="0" smtClean="0"/>
              <a:t>Vertical axis</a:t>
            </a:r>
            <a:r>
              <a:rPr lang="en-US" dirty="0" smtClean="0"/>
              <a:t>: absorbance / </a:t>
            </a:r>
            <a:r>
              <a:rPr lang="en-US" dirty="0" err="1" smtClean="0"/>
              <a:t>intensitry</a:t>
            </a:r>
            <a:r>
              <a:rPr lang="en-US" dirty="0" smtClean="0"/>
              <a:t> of the absorption (not %transmittance as in 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UV-</a:t>
            </a:r>
            <a:r>
              <a:rPr lang="en-US" dirty="0" err="1" smtClean="0"/>
              <a:t>vis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48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UV-</a:t>
            </a:r>
            <a:r>
              <a:rPr lang="en-US" dirty="0" err="1" smtClean="0"/>
              <a:t>vis</a:t>
            </a:r>
            <a:r>
              <a:rPr lang="en-US" dirty="0" smtClean="0"/>
              <a:t> light have sufficient energy to excite electrons in higher energy levels in complex ions and molecules.</a:t>
            </a:r>
          </a:p>
          <a:p>
            <a:r>
              <a:rPr lang="en-US" dirty="0" smtClean="0"/>
              <a:t>When a full range of wavelengths of UV-</a:t>
            </a:r>
            <a:r>
              <a:rPr lang="en-US" dirty="0" err="1" smtClean="0"/>
              <a:t>vis</a:t>
            </a:r>
            <a:r>
              <a:rPr lang="en-US" dirty="0" smtClean="0"/>
              <a:t> radiation is passed through sample, an absorption spectrum is obtained.</a:t>
            </a:r>
          </a:p>
          <a:p>
            <a:r>
              <a:rPr lang="en-US" dirty="0" smtClean="0"/>
              <a:t>Each characteristic absorption corresponds to an electronic transition.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UV-</a:t>
            </a:r>
            <a:r>
              <a:rPr lang="en-US" dirty="0" err="1" smtClean="0"/>
              <a:t>vis</a:t>
            </a:r>
            <a:r>
              <a:rPr lang="en-US" dirty="0" smtClean="0"/>
              <a:t>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48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Substance that appear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b="1" dirty="0" smtClean="0">
                <a:solidFill>
                  <a:srgbClr val="310EB2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lo</a:t>
            </a:r>
            <a:r>
              <a:rPr lang="en-US" b="1" dirty="0" smtClean="0">
                <a:solidFill>
                  <a:srgbClr val="FFC000"/>
                </a:solidFill>
              </a:rPr>
              <a:t>re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absorb certain wavelengths of light in the visible region and transmit the remaining wavelengths.</a:t>
            </a:r>
          </a:p>
          <a:p>
            <a:r>
              <a:rPr lang="en-US" dirty="0" smtClean="0"/>
              <a:t>When the energy needed to excite an electron is in the UV region of the spectrum and all visible light is transmitted, the substance appears </a:t>
            </a:r>
            <a:r>
              <a:rPr lang="en-US" b="1" dirty="0">
                <a:solidFill>
                  <a:schemeClr val="bg1"/>
                </a:solidFill>
              </a:rPr>
              <a:t>white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4" name="Picture 4" descr="http://faculty.washington.edu/chudler/gif/elect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659159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uwgb.edu/heuerc/2D/ColorWhe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32099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 complexes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133600"/>
            <a:ext cx="4114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unit 3 that d orbitals in a transition metal complex are split into two levels by the electric field created by the lone pair of electrons of the surrounding ligands.</a:t>
            </a:r>
            <a:endParaRPr lang="en-US" dirty="0"/>
          </a:p>
        </p:txBody>
      </p:sp>
      <p:pic>
        <p:nvPicPr>
          <p:cNvPr id="21511" name="Picture 7" descr="http://home.freeuk.net/concord2/Transition_elements/Transition_Elements_notes_files/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01800"/>
            <a:ext cx="4038600" cy="29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609600" y="2895600"/>
            <a:ext cx="0" cy="1981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7625" y="36553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∆E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 complexes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4114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For example, when light passes through a </a:t>
            </a:r>
            <a:r>
              <a:rPr lang="en-US" sz="2600" dirty="0" err="1" smtClean="0"/>
              <a:t>sol’n</a:t>
            </a:r>
            <a:r>
              <a:rPr lang="en-US" sz="2600" dirty="0" smtClean="0"/>
              <a:t> of [Cu(H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O)</a:t>
            </a:r>
            <a:r>
              <a:rPr lang="en-US" sz="2600" baseline="-25000" dirty="0" smtClean="0"/>
              <a:t>6</a:t>
            </a:r>
            <a:r>
              <a:rPr lang="en-US" sz="2600" dirty="0" smtClean="0"/>
              <a:t>]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one 3d e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is excited from the lower to the higher energy sub-level.  </a:t>
            </a:r>
          </a:p>
          <a:p>
            <a:pPr marL="0" indent="0">
              <a:buNone/>
            </a:pPr>
            <a:r>
              <a:rPr lang="en-US" sz="2600" dirty="0" smtClean="0"/>
              <a:t>A photon of </a:t>
            </a:r>
            <a:r>
              <a:rPr lang="en-US" sz="2600" dirty="0" smtClean="0">
                <a:solidFill>
                  <a:srgbClr val="E98017"/>
                </a:solidFill>
              </a:rPr>
              <a:t>orange</a:t>
            </a:r>
            <a:r>
              <a:rPr lang="en-US" sz="2600" dirty="0" smtClean="0"/>
              <a:t> light is absorbed and the light of the complementary color, </a:t>
            </a:r>
            <a:r>
              <a:rPr lang="en-US" sz="2600" dirty="0" smtClean="0">
                <a:solidFill>
                  <a:srgbClr val="0066FF"/>
                </a:solidFill>
              </a:rPr>
              <a:t>blue</a:t>
            </a:r>
            <a:r>
              <a:rPr lang="en-US" sz="2600" dirty="0" smtClean="0"/>
              <a:t> is transmitted. </a:t>
            </a:r>
            <a:endParaRPr lang="en-US" sz="26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447925"/>
            <a:ext cx="44100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from unit 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the free ion the </a:t>
            </a:r>
            <a:r>
              <a:rPr lang="en-US" dirty="0" smtClean="0"/>
              <a:t>five </a:t>
            </a:r>
            <a:r>
              <a:rPr lang="en-US" dirty="0"/>
              <a:t>d-orbitals are degenerate (of equal energy).  However, in complexes the d orbitals are split into two distinct energy levels.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2706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696200" y="4114800"/>
            <a:ext cx="0" cy="18288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7696200" y="4673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en-US" sz="3200" smtClean="0">
                <a:solidFill>
                  <a:srgbClr val="0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082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ollewin.com/EX/09-15-03/electromagnetic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7086600" cy="49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pPr>
              <a:defRPr/>
            </a:pPr>
            <a:r>
              <a:rPr lang="en-US" sz="2700" dirty="0" smtClean="0"/>
              <a:t>The energy difference between the levels corresponds to a specific frequency and wavelength in the visible region of the electromagnetic spectrum.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724400" y="3657600"/>
            <a:ext cx="0" cy="18288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4876800" y="39116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en-US" sz="3200" smtClean="0">
                <a:solidFill>
                  <a:srgbClr val="000000"/>
                </a:solidFill>
              </a:rPr>
              <a:t>E=hf</a:t>
            </a:r>
          </a:p>
        </p:txBody>
      </p:sp>
      <p:pic>
        <p:nvPicPr>
          <p:cNvPr id="28678" name="Picture 5" descr="377950_la_20_27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5" t="2940" r="1839" b="10880"/>
          <a:stretch>
            <a:fillRect/>
          </a:stretch>
        </p:blipFill>
        <p:spPr bwMode="auto">
          <a:xfrm>
            <a:off x="685800" y="3279775"/>
            <a:ext cx="3748088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37075"/>
            <a:ext cx="36877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sz="2800" smtClean="0"/>
              <a:t>When the complex is exposed to light, energy of a specific wavelength is absorbed and electrons are excited from the lower level to the higher level.</a:t>
            </a:r>
          </a:p>
          <a:p>
            <a:endParaRPr lang="en-US" sz="27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1538"/>
            <a:ext cx="7620000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85800" y="5599113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In the example above, [Ti(H</a:t>
            </a:r>
            <a:r>
              <a:rPr lang="en-US" i="1" baseline="-25000" smtClean="0">
                <a:solidFill>
                  <a:srgbClr val="000000"/>
                </a:solidFill>
              </a:rPr>
              <a:t>2</a:t>
            </a:r>
            <a:r>
              <a:rPr lang="en-US" i="1" smtClean="0">
                <a:solidFill>
                  <a:srgbClr val="000000"/>
                </a:solidFill>
              </a:rPr>
              <a:t>O)</a:t>
            </a:r>
            <a:r>
              <a:rPr lang="en-US" i="1" baseline="-25000" smtClean="0">
                <a:solidFill>
                  <a:srgbClr val="000000"/>
                </a:solidFill>
              </a:rPr>
              <a:t>6</a:t>
            </a:r>
            <a:r>
              <a:rPr lang="en-US" i="1" smtClean="0">
                <a:solidFill>
                  <a:srgbClr val="000000"/>
                </a:solidFill>
              </a:rPr>
              <a:t>]</a:t>
            </a:r>
            <a:r>
              <a:rPr lang="en-US" i="1" baseline="30000" smtClean="0">
                <a:solidFill>
                  <a:srgbClr val="000000"/>
                </a:solidFill>
              </a:rPr>
              <a:t>3+</a:t>
            </a:r>
            <a:r>
              <a:rPr lang="en-US" i="1" smtClean="0">
                <a:solidFill>
                  <a:srgbClr val="000000"/>
                </a:solidFill>
              </a:rPr>
              <a:t> contains a single d-electron in lower energy orbitals. 500 nm light absorption promotes the d-electron.</a:t>
            </a:r>
          </a:p>
        </p:txBody>
      </p:sp>
    </p:spTree>
    <p:extLst>
      <p:ext uri="{BB962C8B-B14F-4D97-AF65-F5344CB8AC3E}">
        <p14:creationId xmlns:p14="http://schemas.microsoft.com/office/powerpoint/2010/main" val="7125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pic>
        <p:nvPicPr>
          <p:cNvPr id="30723" name="Picture 2" descr="http://www.diycalculator.com/imgs/console-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56245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3200400"/>
            <a:ext cx="3124200" cy="297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42672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When yellow light is subtracted out of white light, blue light is transmitted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3733800"/>
            <a:ext cx="0" cy="1600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</a:t>
            </a:r>
            <a:r>
              <a:rPr lang="en-US" baseline="30000" dirty="0" smtClean="0"/>
              <a:t>2+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appears blue because it is the complementary color to the wavelengths that have been absorbed.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2514600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  <a:latin typeface="Arial" charset="0"/>
                <a:cs typeface="Arial" charset="0"/>
              </a:rPr>
              <a:t>The observed color is across the color wheel from the absorbed color.</a:t>
            </a:r>
          </a:p>
          <a:p>
            <a:endParaRPr lang="en-US" sz="800" smtClean="0"/>
          </a:p>
        </p:txBody>
      </p:sp>
      <p:pic>
        <p:nvPicPr>
          <p:cNvPr id="31747" name="Picture 5" descr="377950_la_20_25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b="54947"/>
          <a:stretch>
            <a:fillRect/>
          </a:stretch>
        </p:blipFill>
        <p:spPr bwMode="auto">
          <a:xfrm>
            <a:off x="528638" y="3886200"/>
            <a:ext cx="2900362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377950_la_20_25.jpg                                            0011BF30Macintosh HD                   B75E31B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53577" b="6239"/>
          <a:stretch>
            <a:fillRect/>
          </a:stretch>
        </p:blipFill>
        <p:spPr bwMode="auto">
          <a:xfrm>
            <a:off x="3535363" y="4038600"/>
            <a:ext cx="18748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410200" y="2362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</a:rPr>
              <a:t>Color Wheel</a:t>
            </a:r>
          </a:p>
        </p:txBody>
      </p:sp>
      <p:sp>
        <p:nvSpPr>
          <p:cNvPr id="317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51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 smtClean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5400" smtClean="0">
                <a:solidFill>
                  <a:srgbClr val="FFC000"/>
                </a:solidFill>
                <a:latin typeface="Calibri" pitchFamily="34" charset="0"/>
              </a:rPr>
              <a:t>o</a:t>
            </a:r>
            <a:r>
              <a:rPr lang="en-US" sz="5400" smtClean="0">
                <a:solidFill>
                  <a:srgbClr val="FFFF00"/>
                </a:solidFill>
                <a:latin typeface="Calibri" pitchFamily="34" charset="0"/>
              </a:rPr>
              <a:t>l</a:t>
            </a:r>
            <a:r>
              <a:rPr lang="en-US" sz="5400" smtClean="0">
                <a:solidFill>
                  <a:srgbClr val="00B050"/>
                </a:solidFill>
                <a:latin typeface="Calibri" pitchFamily="34" charset="0"/>
              </a:rPr>
              <a:t>o</a:t>
            </a:r>
            <a:r>
              <a:rPr lang="en-US" sz="5400" smtClean="0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en-US" sz="540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US" sz="5400" smtClean="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sz="54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5400" smtClean="0">
                <a:solidFill>
                  <a:prstClr val="white"/>
                </a:solidFill>
                <a:latin typeface="Calibri" pitchFamily="34" charset="0"/>
              </a:rPr>
              <a:t>Complexes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627063" y="4783137"/>
            <a:ext cx="438150" cy="13874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53" name="TextBox 5"/>
          <p:cNvSpPr txBox="1">
            <a:spLocks noChangeArrowheads="1"/>
          </p:cNvSpPr>
          <p:nvPr/>
        </p:nvSpPr>
        <p:spPr bwMode="auto">
          <a:xfrm>
            <a:off x="152400" y="5330825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prstClr val="black"/>
                </a:solidFill>
              </a:rPr>
              <a:t>white light in</a:t>
            </a:r>
          </a:p>
        </p:txBody>
      </p:sp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986088"/>
            <a:ext cx="389572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 rot="16200000">
            <a:off x="2592388" y="4783137"/>
            <a:ext cx="438150" cy="13874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2057400" y="5330825"/>
            <a:ext cx="152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300" smtClean="0">
                <a:solidFill>
                  <a:prstClr val="black"/>
                </a:solidFill>
              </a:rPr>
              <a:t>violet transmitted</a:t>
            </a:r>
          </a:p>
        </p:txBody>
      </p:sp>
    </p:spTree>
    <p:extLst>
      <p:ext uri="{BB962C8B-B14F-4D97-AF65-F5344CB8AC3E}">
        <p14:creationId xmlns:p14="http://schemas.microsoft.com/office/powerpoint/2010/main" val="640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energy separation between the orbitals and hence the color of the complex depends on the following factors:</a:t>
            </a:r>
          </a:p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1) Nuclear charge (based on identity of the central metal ion)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4625"/>
            <a:ext cx="4310063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2) Charge density of the ligand</a:t>
            </a: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81213"/>
            <a:ext cx="5608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7975"/>
            <a:ext cx="3319463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057400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[Ni(H</a:t>
            </a:r>
            <a:r>
              <a:rPr lang="en-US" b="1" baseline="-2500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O)</a:t>
            </a:r>
            <a:r>
              <a:rPr lang="en-US" b="1" baseline="-25000" smtClean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]</a:t>
            </a:r>
            <a:r>
              <a:rPr lang="en-US" b="1" baseline="30000" smtClean="0">
                <a:solidFill>
                  <a:srgbClr val="000000"/>
                </a:solidFill>
                <a:latin typeface="Arial Narrow" pitchFamily="34" charset="0"/>
              </a:rPr>
              <a:t>2+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343400" y="42021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[Ni(NH</a:t>
            </a:r>
            <a:r>
              <a:rPr lang="en-US" b="1" baseline="-2500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)</a:t>
            </a:r>
            <a:r>
              <a:rPr lang="en-US" b="1" baseline="-25000" smtClean="0">
                <a:solidFill>
                  <a:srgbClr val="000000"/>
                </a:solidFill>
                <a:latin typeface="Arial Narrow" pitchFamily="34" charset="0"/>
              </a:rPr>
              <a:t>6</a:t>
            </a:r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]</a:t>
            </a:r>
            <a:r>
              <a:rPr lang="en-US" b="1" baseline="30000" smtClean="0">
                <a:solidFill>
                  <a:srgbClr val="000000"/>
                </a:solidFill>
                <a:latin typeface="Arial Narrow" pitchFamily="34" charset="0"/>
              </a:rPr>
              <a:t>2+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6553200" y="55737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[Ni(en)</a:t>
            </a:r>
            <a:r>
              <a:rPr lang="en-US" b="1" baseline="-25000" smtClean="0">
                <a:solidFill>
                  <a:srgbClr val="000000"/>
                </a:solidFill>
                <a:latin typeface="Arial Narrow" pitchFamily="34" charset="0"/>
              </a:rPr>
              <a:t>3</a:t>
            </a:r>
            <a:r>
              <a:rPr lang="en-US" b="1" smtClean="0">
                <a:solidFill>
                  <a:srgbClr val="000000"/>
                </a:solidFill>
                <a:latin typeface="Arial Narrow" pitchFamily="34" charset="0"/>
              </a:rPr>
              <a:t>]</a:t>
            </a:r>
            <a:r>
              <a:rPr lang="en-US" b="1" baseline="30000" smtClean="0">
                <a:solidFill>
                  <a:srgbClr val="000000"/>
                </a:solidFill>
                <a:latin typeface="Arial Narrow" pitchFamily="34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1624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Tx/>
              <a:buNone/>
            </a:pPr>
            <a:r>
              <a:rPr lang="en-US" sz="2800" b="1" dirty="0" smtClean="0"/>
              <a:t>Ex: </a:t>
            </a:r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has a higher charge density than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and so produces a larger split in the d sublevel.</a:t>
            </a:r>
          </a:p>
          <a:p>
            <a:pPr lvl="2"/>
            <a:r>
              <a:rPr lang="en-US" dirty="0" smtClean="0"/>
              <a:t>[Cu(H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6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  <a:r>
              <a:rPr lang="en-US" dirty="0" smtClean="0"/>
              <a:t> absorbs red-orange light and appears </a:t>
            </a:r>
            <a:r>
              <a:rPr lang="en-US" dirty="0" smtClean="0">
                <a:solidFill>
                  <a:srgbClr val="00B0F0"/>
                </a:solidFill>
              </a:rPr>
              <a:t>pale blue</a:t>
            </a:r>
          </a:p>
          <a:p>
            <a:pPr lvl="2"/>
            <a:r>
              <a:rPr lang="en-US" dirty="0" smtClean="0"/>
              <a:t>[Cu(NH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r>
              <a:rPr lang="en-US" dirty="0" smtClean="0"/>
              <a:t>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  <a:r>
              <a:rPr lang="en-US" dirty="0" smtClean="0"/>
              <a:t> absorbs the higher energy yellow light and appears </a:t>
            </a:r>
            <a:r>
              <a:rPr lang="en-US" dirty="0" smtClean="0">
                <a:solidFill>
                  <a:srgbClr val="002060"/>
                </a:solidFill>
              </a:rPr>
              <a:t>deep blue</a:t>
            </a:r>
          </a:p>
        </p:txBody>
      </p: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581025" y="4419600"/>
            <a:ext cx="8029575" cy="1828800"/>
            <a:chOff x="581025" y="5029200"/>
            <a:chExt cx="8029575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6753225" y="5618163"/>
              <a:ext cx="18573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Strong-field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 charset="0"/>
                </a:rPr>
                <a:t>ligands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(large </a:t>
              </a:r>
              <a:r>
                <a:rPr lang="el-GR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Δ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025" y="5638800"/>
              <a:ext cx="185737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Weak-field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cs typeface="Arial" charset="0"/>
                </a:rPr>
                <a:t>ligands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(small </a:t>
              </a:r>
              <a:r>
                <a:rPr lang="el-GR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Δ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Arial" charset="0"/>
                </a:rPr>
                <a:t>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029200"/>
              <a:ext cx="78486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762000" y="4486275"/>
            <a:ext cx="769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I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Br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Cl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F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OH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H</a:t>
            </a:r>
            <a:r>
              <a:rPr lang="en-US" sz="280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 &lt; NH</a:t>
            </a:r>
            <a:r>
              <a:rPr lang="en-US" sz="280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en &lt; NO</a:t>
            </a:r>
            <a:r>
              <a:rPr lang="en-US" sz="2800" baseline="-25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&lt; CN</a:t>
            </a:r>
            <a:r>
              <a:rPr lang="en-US" sz="2800" baseline="300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US" sz="28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Tx/>
              <a:buNone/>
            </a:pPr>
            <a:r>
              <a:rPr lang="en-US" smtClean="0">
                <a:solidFill>
                  <a:srgbClr val="3A8828"/>
                </a:solidFill>
              </a:rPr>
              <a:t>What is en?</a:t>
            </a:r>
            <a:endParaRPr lang="en-US" sz="2000" smtClean="0">
              <a:solidFill>
                <a:srgbClr val="3A8828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562600"/>
            <a:ext cx="8255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934200" y="5562600"/>
            <a:ext cx="533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2375"/>
            <a:ext cx="22098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2375"/>
            <a:ext cx="2057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2568575"/>
            <a:ext cx="274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It is part of a class of ligands called </a:t>
            </a:r>
            <a:r>
              <a:rPr lang="en-US" i="1" smtClean="0">
                <a:solidFill>
                  <a:srgbClr val="333399"/>
                </a:solidFill>
              </a:rPr>
              <a:t>bidentate ligands </a:t>
            </a:r>
            <a:r>
              <a:rPr lang="en-US" smtClean="0">
                <a:solidFill>
                  <a:srgbClr val="333399"/>
                </a:solidFill>
              </a:rPr>
              <a:t>(more than one atom of the ligand is involved in the bonding to the central atom… you don’t need to worry about these at this level).</a:t>
            </a:r>
          </a:p>
        </p:txBody>
      </p:sp>
    </p:spTree>
    <p:extLst>
      <p:ext uri="{BB962C8B-B14F-4D97-AF65-F5344CB8AC3E}">
        <p14:creationId xmlns:p14="http://schemas.microsoft.com/office/powerpoint/2010/main" val="37926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3) Number of d electrons present (and hence the oxidation # of the central ion)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0386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514600" y="6181725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Arial Narrow" pitchFamily="34" charset="0"/>
              </a:rPr>
              <a:t>Mn</a:t>
            </a:r>
            <a:r>
              <a:rPr lang="en-US" sz="2000" b="1" baseline="30000" smtClean="0">
                <a:solidFill>
                  <a:srgbClr val="000000"/>
                </a:solidFill>
                <a:latin typeface="Arial Narrow" pitchFamily="34" charset="0"/>
              </a:rPr>
              <a:t>2+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32766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Arial Narrow" pitchFamily="34" charset="0"/>
              </a:rPr>
              <a:t>Mn</a:t>
            </a:r>
            <a:r>
              <a:rPr lang="en-US" sz="2000" b="1" baseline="30000" smtClean="0">
                <a:solidFill>
                  <a:srgbClr val="000000"/>
                </a:solidFill>
                <a:latin typeface="Arial Narrow" pitchFamily="34" charset="0"/>
              </a:rPr>
              <a:t>3+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40386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Arial Narrow" pitchFamily="34" charset="0"/>
              </a:rPr>
              <a:t>Mn</a:t>
            </a:r>
            <a:r>
              <a:rPr lang="en-US" sz="2000" b="1" baseline="30000" smtClean="0">
                <a:solidFill>
                  <a:srgbClr val="000000"/>
                </a:solidFill>
                <a:latin typeface="Arial Narrow" pitchFamily="34" charset="0"/>
              </a:rPr>
              <a:t>4+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Arial Narrow" pitchFamily="34" charset="0"/>
              </a:rPr>
              <a:t>Mn</a:t>
            </a:r>
            <a:r>
              <a:rPr lang="en-US" sz="2000" b="1" baseline="30000" smtClean="0">
                <a:solidFill>
                  <a:srgbClr val="000000"/>
                </a:solidFill>
                <a:latin typeface="Arial Narrow" pitchFamily="34" charset="0"/>
              </a:rPr>
              <a:t>6+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715000" y="6172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  <a:latin typeface="Arial Narrow" pitchFamily="34" charset="0"/>
              </a:rPr>
              <a:t>Mn</a:t>
            </a:r>
            <a:r>
              <a:rPr lang="en-US" sz="2000" b="1" baseline="30000" smtClean="0">
                <a:solidFill>
                  <a:srgbClr val="000000"/>
                </a:solidFill>
                <a:latin typeface="Arial Narrow" pitchFamily="34" charset="0"/>
              </a:rPr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33015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4) Shape of the complex ion</a:t>
            </a:r>
          </a:p>
          <a:p>
            <a:pPr lvl="2"/>
            <a:r>
              <a:rPr lang="en-US" smtClean="0">
                <a:solidFill>
                  <a:srgbClr val="C00000"/>
                </a:solidFill>
              </a:rPr>
              <a:t>Electric field created by the ligand’s lone pair of electrons depends on the geometry of the complex ion</a:t>
            </a:r>
          </a:p>
          <a:p>
            <a:endParaRPr 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876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029200"/>
            <a:ext cx="461803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Energy of electromagnetic radiation is carried in discrete packets of energy called </a:t>
            </a:r>
            <a:r>
              <a:rPr lang="en-US" sz="3200" b="1" dirty="0" smtClean="0"/>
              <a:t>photons</a:t>
            </a:r>
            <a:r>
              <a:rPr lang="en-US" sz="3200" dirty="0" smtClean="0"/>
              <a:t> or quanta.</a:t>
            </a:r>
            <a:endParaRPr lang="en-US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15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9600" i="1" dirty="0" smtClean="0">
                <a:latin typeface="Arno Pro Caption" pitchFamily="18" charset="0"/>
              </a:rPr>
              <a:t>E = </a:t>
            </a:r>
            <a:r>
              <a:rPr lang="en-US" sz="9600" i="1" dirty="0" err="1" smtClean="0">
                <a:latin typeface="Arno Pro Caption" pitchFamily="18" charset="0"/>
              </a:rPr>
              <a:t>hf</a:t>
            </a:r>
            <a:endParaRPr lang="en-US" sz="9600" i="1" dirty="0" smtClean="0">
              <a:latin typeface="Arno Pro Caption" pitchFamily="18" charset="0"/>
            </a:endParaRPr>
          </a:p>
          <a:p>
            <a:pPr lvl="1"/>
            <a:r>
              <a:rPr lang="en-US" sz="2600" dirty="0" smtClean="0"/>
              <a:t>E = energy of a single photon of radiation</a:t>
            </a:r>
          </a:p>
          <a:p>
            <a:pPr lvl="1"/>
            <a:r>
              <a:rPr lang="en-US" sz="2600" dirty="0" smtClean="0"/>
              <a:t>h = 6.63 x 10</a:t>
            </a:r>
            <a:r>
              <a:rPr lang="en-US" sz="2600" baseline="30000" dirty="0" smtClean="0"/>
              <a:t>-34</a:t>
            </a:r>
            <a:r>
              <a:rPr lang="en-US" sz="2600" dirty="0" smtClean="0"/>
              <a:t> J</a:t>
            </a:r>
            <a:r>
              <a:rPr lang="en-US" sz="2600" dirty="0" smtClean="0">
                <a:sym typeface="Symbol"/>
              </a:rPr>
              <a:t></a:t>
            </a:r>
            <a:r>
              <a:rPr lang="en-US" sz="2600" dirty="0" smtClean="0"/>
              <a:t>s </a:t>
            </a:r>
            <a:r>
              <a:rPr lang="en-US" sz="2600" dirty="0" smtClean="0">
                <a:solidFill>
                  <a:srgbClr val="C00000"/>
                </a:solidFill>
              </a:rPr>
              <a:t>(Plank’s constant)</a:t>
            </a:r>
          </a:p>
          <a:p>
            <a:pPr lvl="1"/>
            <a:r>
              <a:rPr lang="en-US" sz="2600" dirty="0" smtClean="0"/>
              <a:t>f = frequency of the radiation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the d sublevel is completely empty, as in Sc</a:t>
            </a:r>
            <a:r>
              <a:rPr lang="en-US" baseline="30000" dirty="0"/>
              <a:t>3+</a:t>
            </a:r>
            <a:r>
              <a:rPr lang="en-US" dirty="0"/>
              <a:t>, or completely full, as in Cu</a:t>
            </a:r>
            <a:r>
              <a:rPr lang="en-US" baseline="30000" dirty="0"/>
              <a:t>+</a:t>
            </a:r>
            <a:r>
              <a:rPr lang="en-US" dirty="0"/>
              <a:t> or Zn</a:t>
            </a:r>
            <a:r>
              <a:rPr lang="en-US" baseline="30000" dirty="0"/>
              <a:t>2+</a:t>
            </a:r>
            <a:r>
              <a:rPr lang="en-US" dirty="0"/>
              <a:t>, no transitions within the d sublevel can take place and the complexes are </a:t>
            </a:r>
            <a:r>
              <a:rPr lang="en-US" b="1" u="sng" dirty="0"/>
              <a:t>colorless</a:t>
            </a:r>
            <a:r>
              <a:rPr lang="en-US" dirty="0"/>
              <a:t>.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38916" name="Picture 4" descr="http://1.imimg.com/data/J/U/MY-623354/zinc-chloride-based-flux-for-radiator-galvanizing_10775057_125x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5400" smtClean="0">
                <a:solidFill>
                  <a:srgbClr val="C00000"/>
                </a:solidFill>
              </a:rPr>
              <a:t>C</a:t>
            </a:r>
            <a:r>
              <a:rPr lang="en-US" sz="5400" smtClean="0">
                <a:solidFill>
                  <a:srgbClr val="FFC000"/>
                </a:solidFill>
              </a:rPr>
              <a:t>o</a:t>
            </a:r>
            <a:r>
              <a:rPr lang="en-US" sz="5400" smtClean="0">
                <a:solidFill>
                  <a:srgbClr val="FFFF00"/>
                </a:solidFill>
              </a:rPr>
              <a:t>l</a:t>
            </a:r>
            <a:r>
              <a:rPr lang="en-US" sz="5400" smtClean="0">
                <a:solidFill>
                  <a:srgbClr val="00B050"/>
                </a:solidFill>
              </a:rPr>
              <a:t>o</a:t>
            </a:r>
            <a:r>
              <a:rPr lang="en-US" sz="5400" smtClean="0">
                <a:solidFill>
                  <a:srgbClr val="0070C0"/>
                </a:solidFill>
              </a:rPr>
              <a:t>r</a:t>
            </a:r>
            <a:r>
              <a:rPr lang="en-US" sz="5400" smtClean="0">
                <a:solidFill>
                  <a:srgbClr val="002060"/>
                </a:solidFill>
              </a:rPr>
              <a:t>e</a:t>
            </a:r>
            <a:r>
              <a:rPr lang="en-US" sz="5400" smtClean="0">
                <a:solidFill>
                  <a:srgbClr val="7030A0"/>
                </a:solidFill>
              </a:rPr>
              <a:t>d</a:t>
            </a:r>
            <a:r>
              <a:rPr lang="en-US" sz="5400" smtClean="0"/>
              <a:t> </a:t>
            </a:r>
            <a:r>
              <a:rPr lang="en-US" sz="5400" smtClean="0">
                <a:solidFill>
                  <a:schemeClr val="bg1"/>
                </a:solidFill>
              </a:rPr>
              <a:t>Complexes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en-US" sz="2400" smtClean="0">
                <a:solidFill>
                  <a:srgbClr val="002060"/>
                </a:solidFill>
              </a:rPr>
              <a:t>NOTE: </a:t>
            </a:r>
            <a:r>
              <a:rPr lang="en-US" sz="2400" i="1" smtClean="0">
                <a:solidFill>
                  <a:srgbClr val="002060"/>
                </a:solidFill>
              </a:rPr>
              <a:t>it is important to distinguish between the words “clear” and “colorless.”  Neither AP, nor IB, will give credit for use of the word clear (which means translucent) when </a:t>
            </a:r>
            <a:r>
              <a:rPr lang="en-US" sz="2400" b="1" i="1" smtClean="0">
                <a:solidFill>
                  <a:srgbClr val="002060"/>
                </a:solidFill>
              </a:rPr>
              <a:t>colorless</a:t>
            </a:r>
            <a:r>
              <a:rPr lang="en-US" sz="2400" i="1" smtClean="0">
                <a:solidFill>
                  <a:srgbClr val="002060"/>
                </a:solidFill>
              </a:rPr>
              <a:t> should have been used.  Think about it, something can be pink and clear… colorless means something else. </a:t>
            </a:r>
            <a:endParaRPr lang="en-US" sz="240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39940" name="Picture 4" descr="http://1.imimg.com/data/J/U/MY-623354/zinc-chloride-based-flux-for-radiator-galvanizing_10775057_125x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1910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Triveni Chemic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1800" y="5181600"/>
            <a:ext cx="2590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Both are “clear.”  Only the beaker on the left is “colorless.”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5029200"/>
            <a:ext cx="762000" cy="3524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62600" y="4911725"/>
            <a:ext cx="838200" cy="4699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Spectrochemical</a:t>
            </a:r>
            <a:r>
              <a:rPr lang="en-US" dirty="0" smtClean="0"/>
              <a:t>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ligands are arranged in order of their ability to split the d orbitals: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</a:t>
            </a:r>
            <a:r>
              <a:rPr lang="en-US" baseline="30000" dirty="0" smtClean="0"/>
              <a:t>-</a:t>
            </a:r>
            <a:r>
              <a:rPr lang="en-US" dirty="0" smtClean="0"/>
              <a:t> &lt; Br</a:t>
            </a:r>
            <a:r>
              <a:rPr lang="en-US" baseline="30000" dirty="0" smtClean="0"/>
              <a:t>-</a:t>
            </a:r>
            <a:r>
              <a:rPr lang="en-US" dirty="0" smtClean="0"/>
              <a:t> &lt;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&lt; OH</a:t>
            </a:r>
            <a:r>
              <a:rPr lang="en-US" baseline="30000" dirty="0" smtClean="0"/>
              <a:t>-</a:t>
            </a:r>
            <a:r>
              <a:rPr lang="en-US" dirty="0" smtClean="0"/>
              <a:t> &lt; H</a:t>
            </a:r>
            <a:r>
              <a:rPr lang="en-US" baseline="-25000" dirty="0" smtClean="0"/>
              <a:t>2</a:t>
            </a:r>
            <a:r>
              <a:rPr lang="en-US" dirty="0" smtClean="0"/>
              <a:t>O &lt; NH</a:t>
            </a:r>
            <a:r>
              <a:rPr lang="en-US" baseline="-25000" dirty="0" smtClean="0"/>
              <a:t>3</a:t>
            </a:r>
            <a:r>
              <a:rPr lang="en-US" dirty="0" smtClean="0"/>
              <a:t> &lt; CN</a:t>
            </a:r>
            <a:r>
              <a:rPr lang="en-US" baseline="30000" dirty="0" smtClean="0"/>
              <a:t>-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Iodine causes the smallest splitting</a:t>
            </a:r>
          </a:p>
          <a:p>
            <a:pPr marL="800100" lvl="2" indent="0">
              <a:buNone/>
            </a:pPr>
            <a:r>
              <a:rPr lang="en-US" dirty="0" smtClean="0"/>
              <a:t>Cyanide ions cause the largest splitting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172929"/>
            <a:ext cx="4343400" cy="346587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Compounds containing unsaturated groups, such as C=C, C=O, -N=N-, -NO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and the benzene ring can absorb in the UV or visible part of the spectrum.</a:t>
            </a:r>
            <a:endParaRPr lang="en-US" sz="2600" dirty="0"/>
          </a:p>
        </p:txBody>
      </p:sp>
      <p:pic>
        <p:nvPicPr>
          <p:cNvPr id="24578" name="Picture 2" descr="http://chemwiki.ucdavis.edu/@api/deki/files/9220/=image0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67000"/>
            <a:ext cx="6369573" cy="39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72929"/>
            <a:ext cx="4343400" cy="346587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A compound is more likely to absorb visible light (and so appear </a:t>
            </a:r>
            <a:r>
              <a:rPr lang="en-US" sz="2600" dirty="0" smtClean="0">
                <a:solidFill>
                  <a:srgbClr val="00B050"/>
                </a:solidFill>
              </a:rPr>
              <a:t>colored</a:t>
            </a:r>
            <a:r>
              <a:rPr lang="en-US" sz="2600" dirty="0" smtClean="0"/>
              <a:t>) when it contains a </a:t>
            </a:r>
            <a:r>
              <a:rPr lang="en-US" sz="2600" b="1" dirty="0" smtClean="0"/>
              <a:t>conjugated system</a:t>
            </a:r>
            <a:r>
              <a:rPr lang="en-US" sz="2600" dirty="0" smtClean="0"/>
              <a:t> of alternate C=C and C-C bonds, with the </a:t>
            </a:r>
            <a:r>
              <a:rPr lang="en-US" sz="2600" dirty="0" smtClean="0">
                <a:sym typeface="Symbol"/>
              </a:rPr>
              <a:t> electrons delocalized over a larger area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68610" name="Picture 2" descr="http://apgaylard.files.wordpress.com/2009/08/heme-and-chlorophy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://www.midlanddowntownfarmersmarket.com/car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38" y="3581400"/>
            <a:ext cx="2394462" cy="23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http://www.austincc.edu/biocr/1406/labm/ex7/images/beta_carotene_spectr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5181600" cy="43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133600"/>
            <a:ext cx="5029200" cy="1143000"/>
          </a:xfrm>
        </p:spPr>
        <p:txBody>
          <a:bodyPr/>
          <a:lstStyle/>
          <a:p>
            <a:pPr algn="l"/>
            <a:r>
              <a:rPr lang="en-US" dirty="0" smtClean="0">
                <a:sym typeface="Symbol"/>
              </a:rPr>
              <a:t>-carotene</a:t>
            </a:r>
            <a:br>
              <a:rPr lang="en-US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(absorbs in the blue 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region; transmits orange)</a:t>
            </a:r>
            <a:endParaRPr lang="en-US" sz="2400" dirty="0"/>
          </a:p>
        </p:txBody>
      </p:sp>
      <p:pic>
        <p:nvPicPr>
          <p:cNvPr id="66564" name="Picture 4" descr="http://img.search.com/thumb/8/84/Beta-carotene_conjugation.png/530px-Beta-carotene_conjug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3" y="228600"/>
            <a:ext cx="50482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84575"/>
            <a:ext cx="4034194" cy="87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n-US" sz="3200" dirty="0" smtClean="0"/>
              <a:t>Color changes in acid-base indicators</a:t>
            </a:r>
            <a:endParaRPr lang="en-US" sz="3200" dirty="0"/>
          </a:p>
        </p:txBody>
      </p:sp>
      <p:pic>
        <p:nvPicPr>
          <p:cNvPr id="67591" name="Picture 7" descr="http://gmuchem321.pbworks.com/f/1233339927/phenolphtha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64579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http://www.titrations.info/img/phenolphthalein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10666"/>
            <a:ext cx="2616020" cy="24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762000" y="838200"/>
            <a:ext cx="579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b="1" u="sng" dirty="0" smtClean="0"/>
              <a:t>Example:</a:t>
            </a:r>
            <a:r>
              <a:rPr lang="en-US" sz="2600" dirty="0" smtClean="0"/>
              <a:t> phenolphthalein</a:t>
            </a:r>
            <a:endParaRPr lang="en-US" sz="26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495800" y="40386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400" dirty="0" smtClean="0"/>
              <a:t>Absorbs UV light in acidic </a:t>
            </a:r>
            <a:r>
              <a:rPr lang="en-US" sz="2400" dirty="0" err="1" smtClean="0"/>
              <a:t>sol’n</a:t>
            </a:r>
            <a:r>
              <a:rPr lang="en-US" sz="2400" dirty="0" smtClean="0"/>
              <a:t>, so appears colorless (not </a:t>
            </a:r>
            <a:r>
              <a:rPr lang="en-US" sz="2400" dirty="0" err="1" smtClean="0"/>
              <a:t>conj</a:t>
            </a:r>
            <a:r>
              <a:rPr lang="en-US" sz="2400" dirty="0" smtClean="0"/>
              <a:t>).  In basic solution, the pi bonds all overlap, allowing electrons to be delocalized across the entire molecule; now it absorbs green light and appears purple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0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Using UV-</a:t>
            </a:r>
            <a:r>
              <a:rPr lang="en-US" sz="3200" b="1" dirty="0" err="1" smtClean="0"/>
              <a:t>vis</a:t>
            </a:r>
            <a:r>
              <a:rPr lang="en-US" sz="3200" b="1" dirty="0" smtClean="0"/>
              <a:t> </a:t>
            </a:r>
            <a:r>
              <a:rPr lang="en-US" sz="3200" b="1" dirty="0" smtClean="0"/>
              <a:t>spectroscopy and </a:t>
            </a:r>
            <a:r>
              <a:rPr lang="en-US" sz="3200" b="1" dirty="0" smtClean="0"/>
              <a:t>Beer-Lambert Law to determine concentration: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sz="2800" dirty="0"/>
              <a:t>Concentration of metal ions in </a:t>
            </a:r>
            <a:r>
              <a:rPr lang="en-US" sz="2800" dirty="0" err="1"/>
              <a:t>sol’n</a:t>
            </a:r>
            <a:r>
              <a:rPr lang="en-US" sz="2800" dirty="0"/>
              <a:t> can be determined by measuring how much light, at the characteristic </a:t>
            </a:r>
            <a:r>
              <a:rPr lang="en-US" sz="2800" dirty="0">
                <a:sym typeface="Symbol"/>
              </a:rPr>
              <a:t> of the metal, is absorbed by the sample.  </a:t>
            </a:r>
          </a:p>
          <a:p>
            <a:r>
              <a:rPr lang="en-US" sz="2400" dirty="0">
                <a:sym typeface="Symbol"/>
              </a:rPr>
              <a:t>Ex: Cobalt (II) compounds are pink in </a:t>
            </a:r>
            <a:r>
              <a:rPr lang="en-US" sz="2400" dirty="0" err="1">
                <a:sym typeface="Symbol"/>
              </a:rPr>
              <a:t>sol’n</a:t>
            </a:r>
            <a:r>
              <a:rPr lang="en-US" sz="2400" dirty="0">
                <a:sym typeface="Symbol"/>
              </a:rPr>
              <a:t> (octahedral complex absorbs green light).</a:t>
            </a:r>
          </a:p>
          <a:p>
            <a:pPr lvl="1"/>
            <a:r>
              <a:rPr lang="en-US" sz="2400" dirty="0" err="1">
                <a:sym typeface="Symbol"/>
              </a:rPr>
              <a:t>Monochromator</a:t>
            </a:r>
            <a:r>
              <a:rPr lang="en-US" sz="2400" dirty="0">
                <a:sym typeface="Symbol"/>
              </a:rPr>
              <a:t> selects green light of appropriate ; pass light through sample; photocell detector measures intensity of light transmitted.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81300"/>
            <a:ext cx="9525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24400" y="5943600"/>
            <a:ext cx="2895600" cy="0"/>
          </a:xfrm>
          <a:prstGeom prst="straightConnector1">
            <a:avLst/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458200" y="5943600"/>
            <a:ext cx="685800" cy="0"/>
          </a:xfrm>
          <a:prstGeom prst="straightConnector1">
            <a:avLst/>
          </a:prstGeom>
          <a:ln w="60325">
            <a:solidFill>
              <a:srgbClr val="00B050">
                <a:alpha val="1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-mediawiki-sites.thefullwiki.org/01/1/0/3/86363729438497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05299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Beer-Lambert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Intensity of light transmitted through a </a:t>
            </a:r>
            <a:r>
              <a:rPr lang="en-US" sz="2800" dirty="0" err="1" smtClean="0"/>
              <a:t>sol’n</a:t>
            </a:r>
            <a:r>
              <a:rPr lang="en-US" sz="2800" dirty="0" smtClean="0"/>
              <a:t> falls exponentially as the path length (l) ↑.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I = intensity of light after passing through sample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I</a:t>
            </a:r>
            <a:r>
              <a:rPr lang="en-US" sz="2000" baseline="-25000" dirty="0" smtClean="0">
                <a:latin typeface="Andalus" pitchFamily="18" charset="-78"/>
                <a:cs typeface="Andalus" pitchFamily="18" charset="-78"/>
                <a:sym typeface="Symbol"/>
              </a:rPr>
              <a:t>0</a:t>
            </a:r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= intensity of light before passing through sample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k=absorbance of 1 cm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  <a:sym typeface="Symbol"/>
              </a:rPr>
              <a:t>pathlength</a:t>
            </a:r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 sample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  <a:sym typeface="Symbol"/>
              </a:rPr>
              <a:t>l =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  <a:sym typeface="Symbol"/>
              </a:rPr>
              <a:t>pathlength</a:t>
            </a:r>
            <a:endParaRPr lang="en-US" sz="2000" dirty="0" smtClean="0">
              <a:latin typeface="Andalus" pitchFamily="18" charset="-78"/>
              <a:cs typeface="Andalus" pitchFamily="18" charset="-78"/>
              <a:sym typeface="Symbol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743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dobe Garamond Pro" pitchFamily="18" charset="0"/>
              </a:rPr>
              <a:t>I = I</a:t>
            </a:r>
            <a:r>
              <a:rPr lang="en-US" sz="7200" baseline="-25000" dirty="0" smtClean="0">
                <a:latin typeface="Adobe Garamond Pro" pitchFamily="18" charset="0"/>
              </a:rPr>
              <a:t>0</a:t>
            </a:r>
            <a:r>
              <a:rPr lang="en-US" sz="7200" dirty="0" smtClean="0">
                <a:latin typeface="Adobe Garamond Pro" pitchFamily="18" charset="0"/>
              </a:rPr>
              <a:t>e</a:t>
            </a:r>
            <a:r>
              <a:rPr lang="en-US" sz="7200" baseline="30000" dirty="0" smtClean="0">
                <a:latin typeface="Adobe Garamond Pro" pitchFamily="18" charset="0"/>
              </a:rPr>
              <a:t>-kt</a:t>
            </a:r>
            <a:endParaRPr lang="en-US" sz="7200" baseline="30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3048000"/>
            <a:ext cx="6553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Beer-Lambert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46637"/>
            <a:ext cx="6781800" cy="2239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dobe Garamond Pro" pitchFamily="18" charset="0"/>
                <a:sym typeface="Symbol"/>
              </a:rPr>
              <a:t>A = </a:t>
            </a:r>
            <a:r>
              <a:rPr lang="en-US" sz="2400" dirty="0" smtClean="0">
                <a:latin typeface="Adobe Garamond Pro" pitchFamily="18" charset="0"/>
                <a:sym typeface="Symbol"/>
              </a:rPr>
              <a:t>absorbance</a:t>
            </a:r>
          </a:p>
          <a:p>
            <a:pPr marL="0" indent="0">
              <a:buNone/>
            </a:pPr>
            <a:r>
              <a:rPr lang="en-US" sz="2400" dirty="0" smtClean="0">
                <a:latin typeface="Adobe Garamond Pro" pitchFamily="18" charset="0"/>
                <a:sym typeface="Symbol"/>
              </a:rPr>
              <a:t> = molar absorptivity coefficient</a:t>
            </a:r>
          </a:p>
          <a:p>
            <a:pPr marL="0" indent="0">
              <a:buNone/>
            </a:pPr>
            <a:r>
              <a:rPr lang="en-US" sz="2400" dirty="0" smtClean="0">
                <a:latin typeface="Adobe Garamond Pro" pitchFamily="18" charset="0"/>
                <a:sym typeface="Symbol"/>
              </a:rPr>
              <a:t>l = path length through sample cell</a:t>
            </a:r>
          </a:p>
          <a:p>
            <a:pPr marL="0" indent="0">
              <a:buNone/>
            </a:pPr>
            <a:r>
              <a:rPr lang="en-US" sz="2400" dirty="0" smtClean="0">
                <a:latin typeface="Adobe Garamond Pro" pitchFamily="18" charset="0"/>
                <a:sym typeface="Symbol"/>
              </a:rPr>
              <a:t>c = concentration</a:t>
            </a:r>
            <a:endParaRPr lang="en-US" sz="2400" dirty="0" smtClean="0">
              <a:latin typeface="Adobe Garamond Pro" pitchFamily="18" charset="0"/>
              <a:sym typeface="Symbo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19200" y="3140236"/>
                <a:ext cx="6781800" cy="135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𝑐𝑙</m:t>
                      </m:r>
                    </m:oMath>
                  </m:oMathPara>
                </a14:m>
                <a:endParaRPr lang="en-US" sz="4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40236"/>
                <a:ext cx="6781800" cy="13555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4800" y="18288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Generally expressed in logarithms to base 10, with the ratio log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(I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/I) defined as the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absorbance (A).</a:t>
            </a:r>
          </a:p>
        </p:txBody>
      </p:sp>
    </p:spTree>
    <p:extLst>
      <p:ext uri="{BB962C8B-B14F-4D97-AF65-F5344CB8AC3E}">
        <p14:creationId xmlns:p14="http://schemas.microsoft.com/office/powerpoint/2010/main" val="42600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u="sng" dirty="0" smtClean="0"/>
              <a:t>Example:</a:t>
            </a:r>
            <a:r>
              <a:rPr lang="en-US" sz="2600" dirty="0" smtClean="0"/>
              <a:t> Calculate the energy of a photon of visible light with a frequency of 3.0 x 10</a:t>
            </a:r>
            <a:r>
              <a:rPr lang="en-US" sz="2600" baseline="30000" dirty="0" smtClean="0"/>
              <a:t>14</a:t>
            </a:r>
            <a:r>
              <a:rPr lang="en-US" sz="2600" dirty="0" smtClean="0"/>
              <a:t> s</a:t>
            </a:r>
            <a:r>
              <a:rPr lang="en-US" sz="2600" baseline="30000" dirty="0" smtClean="0"/>
              <a:t>-1</a:t>
            </a:r>
            <a:r>
              <a:rPr lang="en-US" sz="2600" dirty="0" smtClean="0"/>
              <a:t>.  Express in kJ mol</a:t>
            </a:r>
            <a:r>
              <a:rPr lang="en-US" sz="2600" baseline="30000" dirty="0" smtClean="0"/>
              <a:t>-1</a:t>
            </a:r>
            <a:r>
              <a:rPr lang="en-US" sz="26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010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hf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 = (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6.63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x 10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-34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J</a:t>
            </a:r>
            <a:r>
              <a:rPr lang="en-US" sz="3200" dirty="0">
                <a:latin typeface="Calibri" pitchFamily="34" charset="0"/>
                <a:cs typeface="Calibri" pitchFamily="34" charset="0"/>
                <a:sym typeface="Symbol"/>
              </a:rPr>
              <a:t>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s)(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3.0 x 10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14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 = 1.989 x 10</a:t>
            </a:r>
            <a:r>
              <a:rPr lang="en-US" sz="3200" baseline="30000" dirty="0" smtClean="0">
                <a:latin typeface="Calibri" pitchFamily="34" charset="0"/>
                <a:cs typeface="Calibri" pitchFamily="34" charset="0"/>
              </a:rPr>
              <a:t>-19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07534"/>
              </p:ext>
            </p:extLst>
          </p:nvPr>
        </p:nvGraphicFramePr>
        <p:xfrm>
          <a:off x="255270" y="4572000"/>
          <a:ext cx="606933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2247840" imgH="380880" progId="Equation.3">
                  <p:embed/>
                </p:oleObj>
              </mc:Choice>
              <mc:Fallback>
                <p:oleObj name="Equation" r:id="rId3" imgW="224784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" y="4572000"/>
                        <a:ext cx="606933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64993"/>
              </p:ext>
            </p:extLst>
          </p:nvPr>
        </p:nvGraphicFramePr>
        <p:xfrm>
          <a:off x="6324600" y="4724400"/>
          <a:ext cx="265611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774360" imgH="177480" progId="Equation.3">
                  <p:embed/>
                </p:oleObj>
              </mc:Choice>
              <mc:Fallback>
                <p:oleObj name="Equation" r:id="rId5" imgW="7743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600" y="4724400"/>
                        <a:ext cx="2656114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3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bcBulletin" pitchFamily="2" charset="0"/>
              </a:rPr>
              <a:t>Determining the unknown concentration of a </a:t>
            </a:r>
            <a:r>
              <a:rPr lang="en-US" sz="3600" dirty="0" err="1" smtClean="0">
                <a:solidFill>
                  <a:srgbClr val="0070C0"/>
                </a:solidFill>
                <a:latin typeface="AbcBulletin" pitchFamily="2" charset="0"/>
              </a:rPr>
              <a:t>sol’n</a:t>
            </a:r>
            <a:endParaRPr lang="en-US" sz="3600" dirty="0">
              <a:solidFill>
                <a:srgbClr val="0070C0"/>
              </a:solidFill>
              <a:latin typeface="AbcBulleti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86800" cy="3048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Degree of absorption depends on concentration.</a:t>
            </a:r>
            <a:endParaRPr lang="en-US" sz="2800" dirty="0" smtClean="0"/>
          </a:p>
        </p:txBody>
      </p:sp>
      <p:pic>
        <p:nvPicPr>
          <p:cNvPr id="69634" name="Picture 2" descr="http://intro.chem.okstate.edu/html/SESIMG/SEXP11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514850" cy="36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Beer-Lambert </a:t>
            </a:r>
            <a:r>
              <a:rPr lang="en-US" dirty="0" smtClean="0"/>
              <a:t>Law:</a:t>
            </a:r>
            <a:endParaRPr lang="en-US" sz="3200" dirty="0"/>
          </a:p>
        </p:txBody>
      </p:sp>
      <p:pic>
        <p:nvPicPr>
          <p:cNvPr id="5" name="Picture 4" descr="http://www.instruction.greenriver.edu/knutsen/images/beergr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1858"/>
            <a:ext cx="3581400" cy="42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 rot="17903050">
            <a:off x="3154458" y="2421559"/>
            <a:ext cx="2761045" cy="1888440"/>
          </a:xfrm>
          <a:prstGeom prst="arc">
            <a:avLst>
              <a:gd name="adj1" fmla="val 16200000"/>
              <a:gd name="adj2" fmla="val 21265493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010193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becomes nonlinear at higher concentrations</a:t>
            </a:r>
            <a:endParaRPr lang="en-US" dirty="0"/>
          </a:p>
        </p:txBody>
      </p:sp>
      <p:pic>
        <p:nvPicPr>
          <p:cNvPr id="24578" name="Picture 2" descr="http://www.kalipedia.com/kalipediamedia/matematicas/media/200709/26/funciones/20070926klpmatfnc_107.Ges.S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1275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67400" y="590232"/>
                <a:ext cx="31242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𝑐𝑙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90232"/>
                <a:ext cx="3124200" cy="781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1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48000"/>
          </a:xfrm>
        </p:spPr>
        <p:txBody>
          <a:bodyPr/>
          <a:lstStyle/>
          <a:p>
            <a:r>
              <a:rPr lang="en-US" sz="2400" dirty="0" smtClean="0"/>
              <a:t>As </a:t>
            </a:r>
            <a:r>
              <a:rPr lang="en-US" sz="2400" dirty="0" smtClean="0"/>
              <a:t>the Beer-Lambert Law only applies strictly to dilute </a:t>
            </a:r>
            <a:r>
              <a:rPr lang="en-US" sz="2400" dirty="0" err="1" smtClean="0"/>
              <a:t>sol’ns</a:t>
            </a:r>
            <a:r>
              <a:rPr lang="en-US" sz="2400" dirty="0" smtClean="0"/>
              <a:t>, it is not generally used directly.</a:t>
            </a:r>
          </a:p>
          <a:p>
            <a:r>
              <a:rPr lang="en-US" sz="2400" dirty="0" smtClean="0"/>
              <a:t>Instead, the absorbance of standard solutions with a range of concentrations is measured and plotted on a graph to produce a calibration curve.  </a:t>
            </a:r>
          </a:p>
          <a:p>
            <a:r>
              <a:rPr lang="en-US" sz="2400" dirty="0" smtClean="0"/>
              <a:t>This allows the concentration of a metal in a sample to be read of once the absorbance is known.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smtClean="0">
                <a:solidFill>
                  <a:srgbClr val="0070C0"/>
                </a:solidFill>
                <a:latin typeface="AbcBulletin" pitchFamily="2" charset="0"/>
              </a:rPr>
              <a:t>Determining the unknown concentration of a sol’n</a:t>
            </a:r>
            <a:endParaRPr lang="en-US" sz="3600" dirty="0">
              <a:solidFill>
                <a:srgbClr val="0070C0"/>
              </a:solidFill>
              <a:latin typeface="AbcBullet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05500"/>
            <a:ext cx="5791200" cy="571500"/>
          </a:xfrm>
        </p:spPr>
        <p:txBody>
          <a:bodyPr/>
          <a:lstStyle/>
          <a:p>
            <a:r>
              <a:rPr lang="en-US" sz="3200" dirty="0" smtClean="0"/>
              <a:t>Note: f x </a:t>
            </a:r>
            <a:r>
              <a:rPr lang="en-US" sz="3200" dirty="0" smtClean="0">
                <a:sym typeface="Symbol"/>
              </a:rPr>
              <a:t> = c = 3.0 x 10</a:t>
            </a:r>
            <a:r>
              <a:rPr lang="en-US" sz="3200" baseline="30000" dirty="0" smtClean="0">
                <a:sym typeface="Symbol"/>
              </a:rPr>
              <a:t>8</a:t>
            </a:r>
            <a:r>
              <a:rPr lang="en-US" sz="3200" dirty="0" smtClean="0">
                <a:sym typeface="Symbol"/>
              </a:rPr>
              <a:t> ms</a:t>
            </a:r>
            <a:r>
              <a:rPr lang="en-US" sz="3200" baseline="30000" dirty="0" smtClean="0">
                <a:sym typeface="Symbol"/>
              </a:rPr>
              <a:t>-1</a:t>
            </a:r>
            <a:endParaRPr lang="en-US" sz="3200" baseline="30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797205"/>
              </p:ext>
            </p:extLst>
          </p:nvPr>
        </p:nvGraphicFramePr>
        <p:xfrm>
          <a:off x="533400" y="1828800"/>
          <a:ext cx="807720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133600"/>
                <a:gridCol w="2057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Type of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</a:rPr>
                        <a:t>em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radiation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Typical f (s</a:t>
                      </a:r>
                      <a:r>
                        <a:rPr lang="en-US" sz="2400" baseline="30000" dirty="0" smtClean="0">
                          <a:solidFill>
                            <a:schemeClr val="tx2"/>
                          </a:solidFill>
                        </a:rPr>
                        <a:t>-1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Typical 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sym typeface="Symbol"/>
                        </a:rPr>
                        <a:t> (m)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Radio waves (low energy)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6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Microwaves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10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-2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Infrared</a:t>
                      </a:r>
                      <a:r>
                        <a:rPr lang="en-US" sz="2400" baseline="0" dirty="0" smtClean="0"/>
                        <a:t> (IR)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12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-4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Visible (ROYGBIV)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15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-7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Ultraviolet</a:t>
                      </a:r>
                      <a:r>
                        <a:rPr lang="en-US" sz="2400" baseline="0" dirty="0" smtClean="0"/>
                        <a:t> (UV)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16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-8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X-rays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x 10</a:t>
                      </a:r>
                      <a:r>
                        <a:rPr lang="en-US" sz="2400" baseline="30000" dirty="0" smtClean="0"/>
                        <a:t>18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-10</a:t>
                      </a:r>
                      <a:endParaRPr lang="en-US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Gamma rays (high</a:t>
                      </a:r>
                      <a:r>
                        <a:rPr lang="en-US" sz="2400" baseline="0" dirty="0" smtClean="0"/>
                        <a:t> energy)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 3 x 10</a:t>
                      </a:r>
                      <a:r>
                        <a:rPr lang="en-US" sz="2400" baseline="30000" dirty="0" smtClean="0"/>
                        <a:t>22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 10</a:t>
                      </a:r>
                      <a:r>
                        <a:rPr lang="en-US" sz="2400" baseline="30000" dirty="0" smtClean="0"/>
                        <a:t>-14</a:t>
                      </a:r>
                      <a:endParaRPr lang="en-US" sz="24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400800" y="5867400"/>
            <a:ext cx="2590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Thus, f </a:t>
            </a:r>
            <a:r>
              <a:rPr lang="en-US" sz="3200" dirty="0" smtClean="0">
                <a:sym typeface="Symbol"/>
              </a:rPr>
              <a:t>= c/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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640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r>
              <a:rPr lang="en-US" dirty="0" smtClean="0"/>
              <a:t>In IR spectroscopy, the frequency of radiation is often measured as number of waves per centimeter (cm</a:t>
            </a:r>
            <a:r>
              <a:rPr lang="en-US" baseline="30000" dirty="0" smtClean="0"/>
              <a:t>-1</a:t>
            </a:r>
            <a:r>
              <a:rPr lang="en-US" dirty="0" smtClean="0"/>
              <a:t>), also called </a:t>
            </a:r>
            <a:r>
              <a:rPr lang="en-US" b="1" dirty="0" smtClean="0"/>
              <a:t>wavenumber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Example:</a:t>
            </a:r>
            <a:r>
              <a:rPr lang="en-US" dirty="0" smtClean="0"/>
              <a:t> Calculate the wavenumber in cm</a:t>
            </a:r>
            <a:r>
              <a:rPr lang="en-US" baseline="30000" dirty="0" smtClean="0"/>
              <a:t>-1</a:t>
            </a:r>
            <a:r>
              <a:rPr lang="en-US" dirty="0" smtClean="0"/>
              <a:t> for an IR wave with a frequency of 3 x 10</a:t>
            </a:r>
            <a:r>
              <a:rPr lang="en-US" baseline="30000" dirty="0" smtClean="0"/>
              <a:t>13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15937"/>
              </p:ext>
            </p:extLst>
          </p:nvPr>
        </p:nvGraphicFramePr>
        <p:xfrm>
          <a:off x="1447800" y="5029200"/>
          <a:ext cx="6745452" cy="102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2412720" imgH="368280" progId="Equation.3">
                  <p:embed/>
                </p:oleObj>
              </mc:Choice>
              <mc:Fallback>
                <p:oleObj name="Equation" r:id="rId3" imgW="241272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5029200"/>
                        <a:ext cx="6745452" cy="102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 from different </a:t>
            </a:r>
            <a:r>
              <a:rPr lang="en-US" sz="3600" dirty="0" err="1" smtClean="0"/>
              <a:t>em</a:t>
            </a:r>
            <a:r>
              <a:rPr lang="en-US" sz="3600" dirty="0" smtClean="0"/>
              <a:t> regions </a:t>
            </a:r>
            <a:br>
              <a:rPr lang="en-US" sz="3600" dirty="0" smtClean="0"/>
            </a:br>
            <a:r>
              <a:rPr lang="en-US" sz="1800" dirty="0" smtClean="0"/>
              <a:t>(you need to be able to analyze data of underlined regions)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41148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760000"/>
                </a:solidFill>
              </a:rPr>
              <a:t>Radio waves </a:t>
            </a:r>
            <a:r>
              <a:rPr lang="en-US" sz="2400" dirty="0" smtClean="0"/>
              <a:t>can be absorbed by certain nuclei causing them to reverse their spin.  Used in NMR and can give info about the environment of certain atoms.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BA2020"/>
                </a:solidFill>
              </a:rPr>
              <a:t>Microwaves</a:t>
            </a:r>
            <a:r>
              <a:rPr lang="en-US" sz="2400" b="1" dirty="0" smtClean="0"/>
              <a:t> </a:t>
            </a:r>
            <a:r>
              <a:rPr lang="en-US" sz="2400" dirty="0" smtClean="0"/>
              <a:t>cause molecules to increase their rotational energy.  Can give info about bond lengths.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IR</a:t>
            </a:r>
            <a:r>
              <a:rPr lang="en-US" sz="2400" b="1" dirty="0" smtClean="0"/>
              <a:t> </a:t>
            </a:r>
            <a:r>
              <a:rPr lang="en-US" sz="2400" dirty="0" smtClean="0"/>
              <a:t>absorbed by certain bodies causing them to stretch or bend.  Gives info about bonds in a molecule.</a:t>
            </a:r>
          </a:p>
        </p:txBody>
      </p:sp>
    </p:spTree>
    <p:extLst>
      <p:ext uri="{BB962C8B-B14F-4D97-AF65-F5344CB8AC3E}">
        <p14:creationId xmlns:p14="http://schemas.microsoft.com/office/powerpoint/2010/main" val="32765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 from different </a:t>
            </a:r>
            <a:r>
              <a:rPr lang="en-US" sz="3600" dirty="0" err="1" smtClean="0"/>
              <a:t>em</a:t>
            </a:r>
            <a:r>
              <a:rPr lang="en-US" sz="3600" dirty="0" smtClean="0"/>
              <a:t> regions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05800" cy="41148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V</a:t>
            </a:r>
            <a:r>
              <a:rPr lang="en-US" sz="2400" b="1" u="sng" dirty="0" smtClean="0">
                <a:solidFill>
                  <a:srgbClr val="E98017"/>
                </a:solidFill>
              </a:rPr>
              <a:t>is</a:t>
            </a:r>
            <a:r>
              <a:rPr lang="en-US" sz="2400" b="1" u="sng" dirty="0" smtClean="0">
                <a:solidFill>
                  <a:srgbClr val="00B050"/>
                </a:solidFill>
              </a:rPr>
              <a:t>ib</a:t>
            </a:r>
            <a:r>
              <a:rPr lang="en-US" sz="2400" b="1" u="sng" dirty="0" smtClean="0">
                <a:solidFill>
                  <a:srgbClr val="310EB2"/>
                </a:solidFill>
              </a:rPr>
              <a:t>l</a:t>
            </a:r>
            <a:r>
              <a:rPr lang="en-US" sz="2400" b="1" u="sng" dirty="0" smtClean="0">
                <a:solidFill>
                  <a:srgbClr val="7030A0"/>
                </a:solidFill>
              </a:rPr>
              <a:t>e and UV </a:t>
            </a:r>
            <a:r>
              <a:rPr lang="en-US" sz="2400" dirty="0" smtClean="0"/>
              <a:t>can produce electronic transitions and give info about energy levels within the atom or molecule.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660066"/>
                </a:solidFill>
              </a:rPr>
              <a:t>X-rays</a:t>
            </a:r>
            <a:r>
              <a:rPr lang="en-US" sz="2400" dirty="0" smtClean="0"/>
              <a:t> are produced when electrons make transitions between inner energy levels.  They have wavelengths of the same order of magnitude as the inter-atomic distances in crystals and produce diffraction patterns which provide direct evidence of atomic structure.</a:t>
            </a:r>
            <a:br>
              <a:rPr lang="en-US" sz="2400" dirty="0" smtClean="0"/>
            </a:br>
            <a:endParaRPr lang="en-US" sz="2400" b="1" dirty="0" smtClean="0"/>
          </a:p>
          <a:p>
            <a:r>
              <a:rPr lang="en-US" sz="2400" b="1" dirty="0" smtClean="0">
                <a:solidFill>
                  <a:srgbClr val="381850"/>
                </a:solidFill>
              </a:rPr>
              <a:t>Gamma rays </a:t>
            </a:r>
            <a:r>
              <a:rPr lang="en-US" sz="2400" dirty="0" smtClean="0"/>
              <a:t>cause changes in the energy of atomic nuclei.  Not helpful to the analytical chemist.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1539</TotalTime>
  <Words>1854</Words>
  <Application>Microsoft Office PowerPoint</Application>
  <PresentationFormat>On-screen Show (4:3)</PresentationFormat>
  <Paragraphs>286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Echo</vt:lpstr>
      <vt:lpstr>Default Design</vt:lpstr>
      <vt:lpstr>Office Theme</vt:lpstr>
      <vt:lpstr>Equation</vt:lpstr>
      <vt:lpstr>Analytical Chemistry </vt:lpstr>
      <vt:lpstr>Spectroscopy is the main method we have of probing into the atom and the molecule.</vt:lpstr>
      <vt:lpstr>PowerPoint Presentation</vt:lpstr>
      <vt:lpstr>Energy of electromagnetic radiation is carried in discrete packets of energy called photons or quanta.</vt:lpstr>
      <vt:lpstr>Example: Calculate the energy of a photon of visible light with a frequency of 3.0 x 1014 s-1.  Express in kJ mol-1.</vt:lpstr>
      <vt:lpstr>Note: f x  = c = 3.0 x 108 ms-1</vt:lpstr>
      <vt:lpstr>Wavenumber</vt:lpstr>
      <vt:lpstr>Info from different em regions  (you need to be able to analyze data of underlined regions)</vt:lpstr>
      <vt:lpstr>Info from different em regions</vt:lpstr>
      <vt:lpstr>Absorption and emission spectra</vt:lpstr>
      <vt:lpstr>PowerPoint Presentation</vt:lpstr>
      <vt:lpstr>Natural frequency of a chemical bond</vt:lpstr>
      <vt:lpstr>Using IR to excite molecules</vt:lpstr>
      <vt:lpstr>Stretching and bending</vt:lpstr>
      <vt:lpstr>Using IR to excite molecules</vt:lpstr>
      <vt:lpstr>Vibrations of H2O, SO2 &amp; CO2</vt:lpstr>
      <vt:lpstr>Double-beam IR spectrometer</vt:lpstr>
      <vt:lpstr>Matching wavenumbers with bonds</vt:lpstr>
      <vt:lpstr>IR spectrum of ethanol, CH3CH2OH</vt:lpstr>
      <vt:lpstr>IR spectrum of ethyl ethanoate, CH3COOCH2CH3</vt:lpstr>
      <vt:lpstr>PowerPoint Presentation</vt:lpstr>
      <vt:lpstr>UV-vis Spectroscopy</vt:lpstr>
      <vt:lpstr>UV-vis Spectroscopy</vt:lpstr>
      <vt:lpstr>UV-vis Spectroscopy</vt:lpstr>
      <vt:lpstr>PowerPoint Presentation</vt:lpstr>
      <vt:lpstr>Transition metal complexes</vt:lpstr>
      <vt:lpstr>Transition metal complexes</vt:lpstr>
      <vt:lpstr>Recall from unit 3…</vt:lpstr>
      <vt:lpstr>Colored Complexes</vt:lpstr>
      <vt:lpstr>Colored Complexes</vt:lpstr>
      <vt:lpstr>Colored Complexes</vt:lpstr>
      <vt:lpstr>Colored Complexes</vt:lpstr>
      <vt:lpstr>PowerPoint Presentation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Colored Complexes</vt:lpstr>
      <vt:lpstr>The Spectrochemical Series</vt:lpstr>
      <vt:lpstr>Organic Molecules</vt:lpstr>
      <vt:lpstr>Organic Molecules</vt:lpstr>
      <vt:lpstr>-carotene (absorbs in the blue  region; transmits orange)</vt:lpstr>
      <vt:lpstr>Color changes in acid-base indicators</vt:lpstr>
      <vt:lpstr>Using UV-vis spectroscopy and Beer-Lambert Law to determine concentration:</vt:lpstr>
      <vt:lpstr>Beer-Lambert Law</vt:lpstr>
      <vt:lpstr>Beer-Lambert Law</vt:lpstr>
      <vt:lpstr>Determining the unknown concentration of a sol’n</vt:lpstr>
      <vt:lpstr>Beer-Lambert Law: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 Chemistry</dc:title>
  <dc:creator>ddogancay</dc:creator>
  <cp:lastModifiedBy>Deborah Dogancay</cp:lastModifiedBy>
  <cp:revision>72</cp:revision>
  <dcterms:created xsi:type="dcterms:W3CDTF">2010-05-03T19:50:42Z</dcterms:created>
  <dcterms:modified xsi:type="dcterms:W3CDTF">2011-03-27T15:12:41Z</dcterms:modified>
</cp:coreProperties>
</file>