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wav" ContentType="audio/wav"/>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57" r:id="rId4"/>
    <p:sldId id="278" r:id="rId5"/>
    <p:sldId id="279" r:id="rId6"/>
    <p:sldId id="262" r:id="rId7"/>
    <p:sldId id="263" r:id="rId8"/>
    <p:sldId id="264" r:id="rId9"/>
    <p:sldId id="259" r:id="rId10"/>
    <p:sldId id="260"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5" autoAdjust="0"/>
    <p:restoredTop sz="94737" autoAdjust="0"/>
  </p:normalViewPr>
  <p:slideViewPr>
    <p:cSldViewPr>
      <p:cViewPr varScale="1">
        <p:scale>
          <a:sx n="54" d="100"/>
          <a:sy n="54" d="100"/>
        </p:scale>
        <p:origin x="-960"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 Id="rId4" Type="http://schemas.openxmlformats.org/officeDocument/2006/relationships/image" Target="../media/image18.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8B20786-0F24-4530-943D-A8AB0A059689}" type="datetimeFigureOut">
              <a:rPr lang="en-US" smtClean="0"/>
              <a:t>9/10/2010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029F78-84A1-4267-9962-3DD474884464}" type="slidenum">
              <a:rPr lang="en-US" smtClean="0"/>
              <a:t>‹#›</a:t>
            </a:fld>
            <a:endParaRPr lang="en-US"/>
          </a:p>
        </p:txBody>
      </p:sp>
    </p:spTree>
    <p:extLst>
      <p:ext uri="{BB962C8B-B14F-4D97-AF65-F5344CB8AC3E}">
        <p14:creationId xmlns:p14="http://schemas.microsoft.com/office/powerpoint/2010/main" val="2975164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B20786-0F24-4530-943D-A8AB0A059689}" type="datetimeFigureOut">
              <a:rPr lang="en-US" smtClean="0"/>
              <a:t>9/10/2010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029F78-84A1-4267-9962-3DD474884464}" type="slidenum">
              <a:rPr lang="en-US" smtClean="0"/>
              <a:t>‹#›</a:t>
            </a:fld>
            <a:endParaRPr lang="en-US"/>
          </a:p>
        </p:txBody>
      </p:sp>
    </p:spTree>
    <p:extLst>
      <p:ext uri="{BB962C8B-B14F-4D97-AF65-F5344CB8AC3E}">
        <p14:creationId xmlns:p14="http://schemas.microsoft.com/office/powerpoint/2010/main" val="1556071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B20786-0F24-4530-943D-A8AB0A059689}" type="datetimeFigureOut">
              <a:rPr lang="en-US" smtClean="0"/>
              <a:t>9/10/2010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029F78-84A1-4267-9962-3DD474884464}" type="slidenum">
              <a:rPr lang="en-US" smtClean="0"/>
              <a:t>‹#›</a:t>
            </a:fld>
            <a:endParaRPr lang="en-US"/>
          </a:p>
        </p:txBody>
      </p:sp>
    </p:spTree>
    <p:extLst>
      <p:ext uri="{BB962C8B-B14F-4D97-AF65-F5344CB8AC3E}">
        <p14:creationId xmlns:p14="http://schemas.microsoft.com/office/powerpoint/2010/main" val="2671928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B20786-0F24-4530-943D-A8AB0A059689}" type="datetimeFigureOut">
              <a:rPr lang="en-US" smtClean="0"/>
              <a:t>9/10/2010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029F78-84A1-4267-9962-3DD474884464}" type="slidenum">
              <a:rPr lang="en-US" smtClean="0"/>
              <a:t>‹#›</a:t>
            </a:fld>
            <a:endParaRPr lang="en-US"/>
          </a:p>
        </p:txBody>
      </p:sp>
    </p:spTree>
    <p:extLst>
      <p:ext uri="{BB962C8B-B14F-4D97-AF65-F5344CB8AC3E}">
        <p14:creationId xmlns:p14="http://schemas.microsoft.com/office/powerpoint/2010/main" val="2347013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B20786-0F24-4530-943D-A8AB0A059689}" type="datetimeFigureOut">
              <a:rPr lang="en-US" smtClean="0"/>
              <a:t>9/10/2010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029F78-84A1-4267-9962-3DD474884464}" type="slidenum">
              <a:rPr lang="en-US" smtClean="0"/>
              <a:t>‹#›</a:t>
            </a:fld>
            <a:endParaRPr lang="en-US"/>
          </a:p>
        </p:txBody>
      </p:sp>
    </p:spTree>
    <p:extLst>
      <p:ext uri="{BB962C8B-B14F-4D97-AF65-F5344CB8AC3E}">
        <p14:creationId xmlns:p14="http://schemas.microsoft.com/office/powerpoint/2010/main" val="1537949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8B20786-0F24-4530-943D-A8AB0A059689}" type="datetimeFigureOut">
              <a:rPr lang="en-US" smtClean="0"/>
              <a:t>9/10/2010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029F78-84A1-4267-9962-3DD474884464}" type="slidenum">
              <a:rPr lang="en-US" smtClean="0"/>
              <a:t>‹#›</a:t>
            </a:fld>
            <a:endParaRPr lang="en-US"/>
          </a:p>
        </p:txBody>
      </p:sp>
    </p:spTree>
    <p:extLst>
      <p:ext uri="{BB962C8B-B14F-4D97-AF65-F5344CB8AC3E}">
        <p14:creationId xmlns:p14="http://schemas.microsoft.com/office/powerpoint/2010/main" val="2268007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8B20786-0F24-4530-943D-A8AB0A059689}" type="datetimeFigureOut">
              <a:rPr lang="en-US" smtClean="0"/>
              <a:t>9/10/2010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029F78-84A1-4267-9962-3DD474884464}" type="slidenum">
              <a:rPr lang="en-US" smtClean="0"/>
              <a:t>‹#›</a:t>
            </a:fld>
            <a:endParaRPr lang="en-US"/>
          </a:p>
        </p:txBody>
      </p:sp>
    </p:spTree>
    <p:extLst>
      <p:ext uri="{BB962C8B-B14F-4D97-AF65-F5344CB8AC3E}">
        <p14:creationId xmlns:p14="http://schemas.microsoft.com/office/powerpoint/2010/main" val="2943413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8B20786-0F24-4530-943D-A8AB0A059689}" type="datetimeFigureOut">
              <a:rPr lang="en-US" smtClean="0"/>
              <a:t>9/10/2010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029F78-84A1-4267-9962-3DD474884464}" type="slidenum">
              <a:rPr lang="en-US" smtClean="0"/>
              <a:t>‹#›</a:t>
            </a:fld>
            <a:endParaRPr lang="en-US"/>
          </a:p>
        </p:txBody>
      </p:sp>
    </p:spTree>
    <p:extLst>
      <p:ext uri="{BB962C8B-B14F-4D97-AF65-F5344CB8AC3E}">
        <p14:creationId xmlns:p14="http://schemas.microsoft.com/office/powerpoint/2010/main" val="2250524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B20786-0F24-4530-943D-A8AB0A059689}" type="datetimeFigureOut">
              <a:rPr lang="en-US" smtClean="0"/>
              <a:t>9/10/2010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029F78-84A1-4267-9962-3DD474884464}" type="slidenum">
              <a:rPr lang="en-US" smtClean="0"/>
              <a:t>‹#›</a:t>
            </a:fld>
            <a:endParaRPr lang="en-US"/>
          </a:p>
        </p:txBody>
      </p:sp>
    </p:spTree>
    <p:extLst>
      <p:ext uri="{BB962C8B-B14F-4D97-AF65-F5344CB8AC3E}">
        <p14:creationId xmlns:p14="http://schemas.microsoft.com/office/powerpoint/2010/main" val="4064529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B20786-0F24-4530-943D-A8AB0A059689}" type="datetimeFigureOut">
              <a:rPr lang="en-US" smtClean="0"/>
              <a:t>9/10/2010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029F78-84A1-4267-9962-3DD474884464}" type="slidenum">
              <a:rPr lang="en-US" smtClean="0"/>
              <a:t>‹#›</a:t>
            </a:fld>
            <a:endParaRPr lang="en-US"/>
          </a:p>
        </p:txBody>
      </p:sp>
    </p:spTree>
    <p:extLst>
      <p:ext uri="{BB962C8B-B14F-4D97-AF65-F5344CB8AC3E}">
        <p14:creationId xmlns:p14="http://schemas.microsoft.com/office/powerpoint/2010/main" val="1307922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B20786-0F24-4530-943D-A8AB0A059689}" type="datetimeFigureOut">
              <a:rPr lang="en-US" smtClean="0"/>
              <a:t>9/10/2010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029F78-84A1-4267-9962-3DD474884464}" type="slidenum">
              <a:rPr lang="en-US" smtClean="0"/>
              <a:t>‹#›</a:t>
            </a:fld>
            <a:endParaRPr lang="en-US"/>
          </a:p>
        </p:txBody>
      </p:sp>
    </p:spTree>
    <p:extLst>
      <p:ext uri="{BB962C8B-B14F-4D97-AF65-F5344CB8AC3E}">
        <p14:creationId xmlns:p14="http://schemas.microsoft.com/office/powerpoint/2010/main" val="2996287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B20786-0F24-4530-943D-A8AB0A059689}" type="datetimeFigureOut">
              <a:rPr lang="en-US" smtClean="0"/>
              <a:t>9/10/2010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029F78-84A1-4267-9962-3DD474884464}" type="slidenum">
              <a:rPr lang="en-US" smtClean="0"/>
              <a:t>‹#›</a:t>
            </a:fld>
            <a:endParaRPr lang="en-US"/>
          </a:p>
        </p:txBody>
      </p:sp>
    </p:spTree>
    <p:extLst>
      <p:ext uri="{BB962C8B-B14F-4D97-AF65-F5344CB8AC3E}">
        <p14:creationId xmlns:p14="http://schemas.microsoft.com/office/powerpoint/2010/main" val="175383854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1.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audio" Target="../media/audio1.wav"/><Relationship Id="rId7"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1.bin"/><Relationship Id="rId10" Type="http://schemas.openxmlformats.org/officeDocument/2006/relationships/image" Target="../media/image4.wmf"/><Relationship Id="rId4" Type="http://schemas.openxmlformats.org/officeDocument/2006/relationships/image" Target="../media/image5.png"/><Relationship Id="rId9" Type="http://schemas.openxmlformats.org/officeDocument/2006/relationships/oleObject" Target="../embeddings/oleObject3.bin"/></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audio" Target="../media/audio1.wav"/><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4.bin"/><Relationship Id="rId10" Type="http://schemas.openxmlformats.org/officeDocument/2006/relationships/image" Target="../media/image8.wmf"/><Relationship Id="rId4" Type="http://schemas.openxmlformats.org/officeDocument/2006/relationships/image" Target="../media/image5.png"/><Relationship Id="rId9" Type="http://schemas.openxmlformats.org/officeDocument/2006/relationships/oleObject" Target="../embeddings/oleObject6.bin"/></Relationships>
</file>

<file path=ppt/slides/_rels/slide6.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audio" Target="../media/audio1.wav"/><Relationship Id="rId7" Type="http://schemas.openxmlformats.org/officeDocument/2006/relationships/image" Target="../media/image10.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8.bin"/><Relationship Id="rId5" Type="http://schemas.openxmlformats.org/officeDocument/2006/relationships/image" Target="../media/image9.wmf"/><Relationship Id="rId4" Type="http://schemas.openxmlformats.org/officeDocument/2006/relationships/oleObject" Target="../embeddings/oleObject7.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audio" Target="../media/audio1.wav"/><Relationship Id="rId7"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0.bin"/><Relationship Id="rId5" Type="http://schemas.openxmlformats.org/officeDocument/2006/relationships/image" Target="../media/image12.wmf"/><Relationship Id="rId4" Type="http://schemas.openxmlformats.org/officeDocument/2006/relationships/oleObject" Target="../embeddings/oleObject9.bin"/><Relationship Id="rId9" Type="http://schemas.openxmlformats.org/officeDocument/2006/relationships/image" Target="../media/image14.wmf"/></Relationships>
</file>

<file path=ppt/slides/_rels/slide8.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6.wmf"/><Relationship Id="rId11" Type="http://schemas.openxmlformats.org/officeDocument/2006/relationships/image" Target="../media/image19.png"/><Relationship Id="rId5" Type="http://schemas.openxmlformats.org/officeDocument/2006/relationships/oleObject" Target="../embeddings/oleObject13.bin"/><Relationship Id="rId10" Type="http://schemas.openxmlformats.org/officeDocument/2006/relationships/image" Target="../media/image18.wmf"/><Relationship Id="rId4" Type="http://schemas.openxmlformats.org/officeDocument/2006/relationships/image" Target="../media/image15.wmf"/><Relationship Id="rId9" Type="http://schemas.openxmlformats.org/officeDocument/2006/relationships/oleObject" Target="../embeddings/oleObject15.bin"/></Relationships>
</file>

<file path=ppt/slides/_rels/slide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219201"/>
            <a:ext cx="7772400" cy="2381250"/>
          </a:xfrm>
          <a:solidFill>
            <a:srgbClr val="00B050"/>
          </a:solidFill>
        </p:spPr>
        <p:txBody>
          <a:bodyPr>
            <a:normAutofit fontScale="90000"/>
          </a:bodyPr>
          <a:lstStyle/>
          <a:p>
            <a:r>
              <a:rPr lang="en-US" dirty="0" smtClean="0"/>
              <a:t/>
            </a:r>
            <a:br>
              <a:rPr lang="en-US" dirty="0" smtClean="0"/>
            </a:br>
            <a:r>
              <a:rPr lang="en-US" sz="6000" dirty="0" smtClean="0">
                <a:solidFill>
                  <a:schemeClr val="bg1"/>
                </a:solidFill>
              </a:rPr>
              <a:t>Unit 1 Review</a:t>
            </a:r>
            <a:br>
              <a:rPr lang="en-US" sz="6000" dirty="0" smtClean="0">
                <a:solidFill>
                  <a:schemeClr val="bg1"/>
                </a:solidFill>
              </a:rPr>
            </a:br>
            <a:r>
              <a:rPr lang="en-US" sz="6000" dirty="0" smtClean="0">
                <a:solidFill>
                  <a:srgbClr val="C00000"/>
                </a:solidFill>
              </a:rPr>
              <a:t> </a:t>
            </a:r>
            <a:r>
              <a:rPr lang="en-US" sz="6000" dirty="0" smtClean="0">
                <a:solidFill>
                  <a:srgbClr val="002060"/>
                </a:solidFill>
              </a:rPr>
              <a:t>Quantitative Chemistry</a:t>
            </a:r>
            <a:r>
              <a:rPr lang="en-US" sz="6000" dirty="0" smtClean="0">
                <a:solidFill>
                  <a:srgbClr val="FFC000"/>
                </a:solidFill>
              </a:rPr>
              <a:t/>
            </a:r>
            <a:br>
              <a:rPr lang="en-US" sz="6000" dirty="0" smtClean="0">
                <a:solidFill>
                  <a:srgbClr val="FFC000"/>
                </a:solidFill>
              </a:rPr>
            </a:br>
            <a:endParaRPr lang="en-US" sz="6000" dirty="0">
              <a:solidFill>
                <a:srgbClr val="FFC000"/>
              </a:solidFill>
            </a:endParaRPr>
          </a:p>
        </p:txBody>
      </p:sp>
      <p:sp>
        <p:nvSpPr>
          <p:cNvPr id="6" name="Subtitle 5"/>
          <p:cNvSpPr>
            <a:spLocks noGrp="1"/>
          </p:cNvSpPr>
          <p:nvPr>
            <p:ph type="subTitle" idx="1"/>
          </p:nvPr>
        </p:nvSpPr>
        <p:spPr/>
        <p:txBody>
          <a:bodyPr/>
          <a:lstStyle/>
          <a:p>
            <a:r>
              <a:rPr lang="en-US" dirty="0" smtClean="0">
                <a:solidFill>
                  <a:srgbClr val="C00000"/>
                </a:solidFill>
              </a:rPr>
              <a:t>AP Chapters 1-5</a:t>
            </a:r>
          </a:p>
          <a:p>
            <a:r>
              <a:rPr lang="en-US" dirty="0" smtClean="0">
                <a:solidFill>
                  <a:srgbClr val="C00000"/>
                </a:solidFill>
              </a:rPr>
              <a:t>IB Topic 1: Quantitative Chemistry</a:t>
            </a:r>
          </a:p>
          <a:p>
            <a:endParaRPr lang="en-US" dirty="0">
              <a:solidFill>
                <a:srgbClr val="00B050"/>
              </a:solidFill>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0800" y="5181600"/>
            <a:ext cx="3611880" cy="967740"/>
          </a:xfrm>
          <a:prstGeom prst="rect">
            <a:avLst/>
          </a:prstGeom>
        </p:spPr>
      </p:pic>
    </p:spTree>
    <p:extLst>
      <p:ext uri="{BB962C8B-B14F-4D97-AF65-F5344CB8AC3E}">
        <p14:creationId xmlns:p14="http://schemas.microsoft.com/office/powerpoint/2010/main" val="7348591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Autofit/>
          </a:bodyPr>
          <a:lstStyle/>
          <a:p>
            <a:pPr algn="l"/>
            <a:r>
              <a:rPr lang="en-US" sz="2400" b="1" dirty="0" smtClean="0"/>
              <a:t>Ex.1 (IB 2005):</a:t>
            </a:r>
            <a:r>
              <a:rPr lang="en-US" sz="2400" dirty="0" smtClean="0"/>
              <a:t> </a:t>
            </a:r>
            <a:r>
              <a:rPr lang="en-US" sz="2400" dirty="0" smtClean="0"/>
              <a:t>When </a:t>
            </a:r>
            <a:r>
              <a:rPr lang="en-US" sz="2400" dirty="0"/>
              <a:t>a small quantity of strongly smelling gas such as ammonia is released into the air, it can be detected several </a:t>
            </a:r>
            <a:r>
              <a:rPr lang="en-US" sz="2400" dirty="0" err="1"/>
              <a:t>metres</a:t>
            </a:r>
            <a:r>
              <a:rPr lang="en-US" sz="2400" dirty="0"/>
              <a:t> away in a short time</a:t>
            </a:r>
            <a:r>
              <a:rPr lang="en-US" sz="2400" dirty="0" smtClean="0"/>
              <a:t>.</a:t>
            </a:r>
            <a:r>
              <a:rPr lang="en-US" sz="2000" dirty="0"/>
              <a:t/>
            </a:r>
            <a:br>
              <a:rPr lang="en-US" sz="2000" dirty="0"/>
            </a:br>
            <a:endParaRPr lang="en-US" sz="2000" dirty="0"/>
          </a:p>
        </p:txBody>
      </p:sp>
      <p:sp>
        <p:nvSpPr>
          <p:cNvPr id="3" name="Content Placeholder 2"/>
          <p:cNvSpPr>
            <a:spLocks noGrp="1"/>
          </p:cNvSpPr>
          <p:nvPr>
            <p:ph idx="1"/>
          </p:nvPr>
        </p:nvSpPr>
        <p:spPr>
          <a:xfrm>
            <a:off x="457200" y="1600200"/>
            <a:ext cx="8458200" cy="4525963"/>
          </a:xfrm>
        </p:spPr>
        <p:txBody>
          <a:bodyPr/>
          <a:lstStyle/>
          <a:p>
            <a:pPr marL="0" indent="0">
              <a:buNone/>
            </a:pPr>
            <a:r>
              <a:rPr lang="en-US" sz="2400" dirty="0" smtClean="0"/>
              <a:t>b) State and explain how the time taken to detect the gas changes when the temperature is increased. </a:t>
            </a:r>
            <a:r>
              <a:rPr lang="en-US" dirty="0" smtClean="0"/>
              <a:t/>
            </a:r>
            <a:br>
              <a:rPr lang="en-US" dirty="0" smtClean="0"/>
            </a:br>
            <a:endParaRPr lang="en-US" dirty="0"/>
          </a:p>
        </p:txBody>
      </p:sp>
      <p:sp>
        <p:nvSpPr>
          <p:cNvPr id="5" name="TextBox 4"/>
          <p:cNvSpPr txBox="1"/>
          <p:nvPr/>
        </p:nvSpPr>
        <p:spPr>
          <a:xfrm>
            <a:off x="838200" y="2895600"/>
            <a:ext cx="7315200" cy="1815882"/>
          </a:xfrm>
          <a:prstGeom prst="rect">
            <a:avLst/>
          </a:prstGeom>
          <a:noFill/>
        </p:spPr>
        <p:txBody>
          <a:bodyPr wrap="square" rtlCol="0">
            <a:spAutoFit/>
          </a:bodyPr>
          <a:lstStyle/>
          <a:p>
            <a:r>
              <a:rPr lang="en-US" sz="2800" dirty="0" smtClean="0">
                <a:solidFill>
                  <a:srgbClr val="002060"/>
                </a:solidFill>
              </a:rPr>
              <a:t>Because the kinetic energy, and hence the speed of the gas molecules, will increase as the temperature increases, the time taken to detect the gas will decrease.</a:t>
            </a:r>
            <a:endParaRPr lang="en-US" sz="2800" dirty="0">
              <a:solidFill>
                <a:srgbClr val="002060"/>
              </a:solidFill>
            </a:endParaRPr>
          </a:p>
        </p:txBody>
      </p:sp>
      <p:pic>
        <p:nvPicPr>
          <p:cNvPr id="10242" name="Picture 2" descr="http://www.pitt.edu/~jdnorton/Goodies/Einstein_stat_1905/kinetic%20gas%20animation.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4284785"/>
            <a:ext cx="1924050" cy="22574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0467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sz="2400" b="1" dirty="0" smtClean="0"/>
              <a:t>Ex.2 (IB 2005):</a:t>
            </a:r>
            <a:r>
              <a:rPr lang="en-US" sz="2400" dirty="0" smtClean="0"/>
              <a:t> </a:t>
            </a:r>
            <a:r>
              <a:rPr lang="en-US" sz="2400" dirty="0"/>
              <a:t>The percentage composition by mass of a hydrocarbon is C = 85.6% and H=14.4%.</a:t>
            </a:r>
            <a:br>
              <a:rPr lang="en-US" sz="2400" dirty="0"/>
            </a:br>
            <a:r>
              <a:rPr lang="en-US" sz="2400" dirty="0" smtClean="0"/>
              <a:t>a) Calculate </a:t>
            </a:r>
            <a:r>
              <a:rPr lang="en-US" sz="2400" dirty="0"/>
              <a:t>the empirical formula of the hydrocarbon.</a:t>
            </a:r>
            <a:br>
              <a:rPr lang="en-US" sz="2400" dirty="0"/>
            </a:br>
            <a:endParaRPr lang="en-US" sz="2400" dirty="0"/>
          </a:p>
        </p:txBody>
      </p:sp>
      <p:sp>
        <p:nvSpPr>
          <p:cNvPr id="3" name="Content Placeholder 2"/>
          <p:cNvSpPr>
            <a:spLocks noGrp="1"/>
          </p:cNvSpPr>
          <p:nvPr>
            <p:ph idx="1"/>
          </p:nvPr>
        </p:nvSpPr>
        <p:spPr>
          <a:xfrm>
            <a:off x="533400" y="4724400"/>
            <a:ext cx="8229600" cy="838200"/>
          </a:xfrm>
        </p:spPr>
        <p:txBody>
          <a:bodyPr/>
          <a:lstStyle/>
          <a:p>
            <a:pPr marL="0" indent="0">
              <a:buNone/>
            </a:pPr>
            <a:r>
              <a:rPr lang="en-US" dirty="0" smtClean="0"/>
              <a:t>Empirical formula = </a:t>
            </a:r>
            <a:r>
              <a:rPr lang="en-US" b="1" dirty="0" smtClean="0">
                <a:solidFill>
                  <a:srgbClr val="C00000"/>
                </a:solidFill>
              </a:rPr>
              <a:t>CH</a:t>
            </a:r>
            <a:r>
              <a:rPr lang="en-US" b="1" baseline="-25000" dirty="0" smtClean="0">
                <a:solidFill>
                  <a:srgbClr val="C00000"/>
                </a:solidFill>
              </a:rPr>
              <a:t>2</a:t>
            </a:r>
            <a:endParaRPr lang="en-US" b="1" baseline="-25000" dirty="0">
              <a:solidFill>
                <a:srgbClr val="C0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3918078887"/>
              </p:ext>
            </p:extLst>
          </p:nvPr>
        </p:nvGraphicFramePr>
        <p:xfrm>
          <a:off x="457200" y="1676400"/>
          <a:ext cx="7924800" cy="2667000"/>
        </p:xfrm>
        <a:graphic>
          <a:graphicData uri="http://schemas.openxmlformats.org/drawingml/2006/table">
            <a:tbl>
              <a:tblPr firstRow="1" bandRow="1">
                <a:tableStyleId>{5C22544A-7EE6-4342-B048-85BDC9FD1C3A}</a:tableStyleId>
              </a:tblPr>
              <a:tblGrid>
                <a:gridCol w="2641600"/>
                <a:gridCol w="2641600"/>
                <a:gridCol w="2641600"/>
              </a:tblGrid>
              <a:tr h="489173">
                <a:tc>
                  <a:txBody>
                    <a:bodyPr/>
                    <a:lstStyle/>
                    <a:p>
                      <a:endParaRPr lang="en-US" sz="2400" dirty="0"/>
                    </a:p>
                  </a:txBody>
                  <a:tcPr/>
                </a:tc>
                <a:tc>
                  <a:txBody>
                    <a:bodyPr/>
                    <a:lstStyle/>
                    <a:p>
                      <a:r>
                        <a:rPr lang="en-US" sz="2400" dirty="0" smtClean="0"/>
                        <a:t>C</a:t>
                      </a:r>
                      <a:endParaRPr lang="en-US" sz="2400" dirty="0"/>
                    </a:p>
                  </a:txBody>
                  <a:tcPr/>
                </a:tc>
                <a:tc>
                  <a:txBody>
                    <a:bodyPr/>
                    <a:lstStyle/>
                    <a:p>
                      <a:r>
                        <a:rPr lang="en-US" sz="2400" dirty="0" smtClean="0"/>
                        <a:t>H</a:t>
                      </a:r>
                      <a:endParaRPr lang="en-US" sz="2400" dirty="0"/>
                    </a:p>
                  </a:txBody>
                  <a:tcPr/>
                </a:tc>
              </a:tr>
              <a:tr h="489173">
                <a:tc>
                  <a:txBody>
                    <a:bodyPr/>
                    <a:lstStyle/>
                    <a:p>
                      <a:r>
                        <a:rPr lang="en-US" sz="2400" dirty="0" smtClean="0"/>
                        <a:t>Mass per 100 g</a:t>
                      </a:r>
                      <a:endParaRPr lang="en-US" sz="2400" dirty="0"/>
                    </a:p>
                  </a:txBody>
                  <a:tcPr/>
                </a:tc>
                <a:tc>
                  <a:txBody>
                    <a:bodyPr/>
                    <a:lstStyle/>
                    <a:p>
                      <a:r>
                        <a:rPr lang="en-US" sz="2400" dirty="0" smtClean="0"/>
                        <a:t>85.6 g</a:t>
                      </a:r>
                      <a:endParaRPr lang="en-US" sz="2400" dirty="0"/>
                    </a:p>
                  </a:txBody>
                  <a:tcPr/>
                </a:tc>
                <a:tc>
                  <a:txBody>
                    <a:bodyPr/>
                    <a:lstStyle/>
                    <a:p>
                      <a:r>
                        <a:rPr lang="en-US" sz="2400" dirty="0" smtClean="0"/>
                        <a:t>14.4 g</a:t>
                      </a:r>
                      <a:endParaRPr lang="en-US" sz="2400" dirty="0"/>
                    </a:p>
                  </a:txBody>
                  <a:tcPr/>
                </a:tc>
              </a:tr>
              <a:tr h="844327">
                <a:tc>
                  <a:txBody>
                    <a:bodyPr/>
                    <a:lstStyle/>
                    <a:p>
                      <a:r>
                        <a:rPr lang="en-US" sz="2400" dirty="0" smtClean="0"/>
                        <a:t>Moles per 100 g</a:t>
                      </a:r>
                      <a:endParaRPr lang="en-US" sz="2400" dirty="0"/>
                    </a:p>
                  </a:txBody>
                  <a:tcPr/>
                </a:tc>
                <a:tc>
                  <a:txBody>
                    <a:bodyPr/>
                    <a:lstStyle/>
                    <a:p>
                      <a:r>
                        <a:rPr lang="en-US" sz="2400" dirty="0" smtClean="0"/>
                        <a:t>85.6 ÷ 12.01 </a:t>
                      </a:r>
                    </a:p>
                    <a:p>
                      <a:r>
                        <a:rPr lang="en-US" sz="2400" dirty="0" smtClean="0"/>
                        <a:t>= 7.13 </a:t>
                      </a:r>
                      <a:r>
                        <a:rPr lang="en-US" sz="2400" dirty="0" err="1" smtClean="0"/>
                        <a:t>mol</a:t>
                      </a:r>
                      <a:endParaRPr lang="en-US" sz="2400" dirty="0"/>
                    </a:p>
                  </a:txBody>
                  <a:tcPr/>
                </a:tc>
                <a:tc>
                  <a:txBody>
                    <a:bodyPr/>
                    <a:lstStyle/>
                    <a:p>
                      <a:r>
                        <a:rPr lang="en-US" sz="2400" dirty="0" smtClean="0"/>
                        <a:t>14.4 ÷ 1.01 </a:t>
                      </a:r>
                    </a:p>
                    <a:p>
                      <a:r>
                        <a:rPr lang="en-US" sz="2400" dirty="0" smtClean="0"/>
                        <a:t>= 14.3 </a:t>
                      </a:r>
                      <a:r>
                        <a:rPr lang="en-US" sz="2400" dirty="0" err="1" smtClean="0"/>
                        <a:t>mol</a:t>
                      </a:r>
                      <a:endParaRPr lang="en-US" sz="2400" dirty="0" smtClean="0"/>
                    </a:p>
                  </a:txBody>
                  <a:tcPr/>
                </a:tc>
              </a:tr>
              <a:tr h="844327">
                <a:tc>
                  <a:txBody>
                    <a:bodyPr/>
                    <a:lstStyle/>
                    <a:p>
                      <a:r>
                        <a:rPr lang="en-US" sz="2400" dirty="0" smtClean="0"/>
                        <a:t>Simplest ratio</a:t>
                      </a:r>
                      <a:endParaRPr lang="en-US" sz="2400" dirty="0"/>
                    </a:p>
                  </a:txBody>
                  <a:tcPr/>
                </a:tc>
                <a:tc>
                  <a:txBody>
                    <a:bodyPr/>
                    <a:lstStyle/>
                    <a:p>
                      <a:r>
                        <a:rPr lang="en-US" sz="2400" dirty="0" smtClean="0"/>
                        <a:t>7.13 ÷ 7.13 </a:t>
                      </a:r>
                    </a:p>
                    <a:p>
                      <a:r>
                        <a:rPr lang="en-US" sz="2400" dirty="0" smtClean="0"/>
                        <a:t>= 1</a:t>
                      </a:r>
                    </a:p>
                  </a:txBody>
                  <a:tcPr/>
                </a:tc>
                <a:tc>
                  <a:txBody>
                    <a:bodyPr/>
                    <a:lstStyle/>
                    <a:p>
                      <a:r>
                        <a:rPr lang="en-US" sz="2400" dirty="0" smtClean="0"/>
                        <a:t>14.3 ÷ 7.13 </a:t>
                      </a:r>
                    </a:p>
                    <a:p>
                      <a:r>
                        <a:rPr lang="en-US" sz="2400" dirty="0" smtClean="0"/>
                        <a:t>= 2</a:t>
                      </a:r>
                    </a:p>
                  </a:txBody>
                  <a:tcPr/>
                </a:tc>
              </a:tr>
            </a:tbl>
          </a:graphicData>
        </a:graphic>
      </p:graphicFrame>
    </p:spTree>
    <p:extLst>
      <p:ext uri="{BB962C8B-B14F-4D97-AF65-F5344CB8AC3E}">
        <p14:creationId xmlns:p14="http://schemas.microsoft.com/office/powerpoint/2010/main" val="856367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458200" cy="1143000"/>
          </a:xfrm>
        </p:spPr>
        <p:txBody>
          <a:bodyPr>
            <a:noAutofit/>
          </a:bodyPr>
          <a:lstStyle/>
          <a:p>
            <a:pPr algn="l"/>
            <a:r>
              <a:rPr lang="en-US" sz="2400" b="1" dirty="0" smtClean="0"/>
              <a:t>Ex.2 (IB 2005):</a:t>
            </a:r>
            <a:r>
              <a:rPr lang="en-US" sz="2400" dirty="0" smtClean="0"/>
              <a:t> </a:t>
            </a:r>
            <a:r>
              <a:rPr lang="en-US" sz="2400" dirty="0" smtClean="0"/>
              <a:t>The </a:t>
            </a:r>
            <a:r>
              <a:rPr lang="en-US" sz="2400" dirty="0"/>
              <a:t>percentage composition by mass of a hydrocarbon is C = 85.6% and H=14.4</a:t>
            </a:r>
            <a:r>
              <a:rPr lang="en-US" sz="2400" dirty="0" smtClean="0"/>
              <a:t>%.</a:t>
            </a:r>
            <a:r>
              <a:rPr lang="en-US" sz="2400" dirty="0"/>
              <a:t/>
            </a:r>
            <a:br>
              <a:rPr lang="en-US" sz="2400" dirty="0"/>
            </a:br>
            <a:r>
              <a:rPr lang="en-US" sz="2400" dirty="0" smtClean="0"/>
              <a:t>b) A </a:t>
            </a:r>
            <a:r>
              <a:rPr lang="en-US" sz="2400" dirty="0"/>
              <a:t>1 g sample of the hydrocarbon at a temperature of 273 K and a pressure of 1.01 x 10</a:t>
            </a:r>
            <a:r>
              <a:rPr lang="en-US" sz="2400" baseline="30000" dirty="0"/>
              <a:t>5</a:t>
            </a:r>
            <a:r>
              <a:rPr lang="en-US" sz="2400" dirty="0"/>
              <a:t> Pa (1.00 </a:t>
            </a:r>
            <a:r>
              <a:rPr lang="en-US" sz="2400" dirty="0" err="1"/>
              <a:t>atm</a:t>
            </a:r>
            <a:r>
              <a:rPr lang="en-US" sz="2400" dirty="0"/>
              <a:t>) has a volume of 0.399 dm</a:t>
            </a:r>
            <a:r>
              <a:rPr lang="en-US" sz="2400" baseline="30000" dirty="0"/>
              <a:t>3</a:t>
            </a:r>
            <a:r>
              <a:rPr lang="en-US" sz="2400" dirty="0"/>
              <a:t>.</a:t>
            </a:r>
            <a:br>
              <a:rPr lang="en-US" sz="2400" dirty="0"/>
            </a:br>
            <a:endParaRPr lang="en-US" sz="2400" dirty="0"/>
          </a:p>
        </p:txBody>
      </p:sp>
      <p:sp>
        <p:nvSpPr>
          <p:cNvPr id="3" name="Content Placeholder 2"/>
          <p:cNvSpPr>
            <a:spLocks noGrp="1"/>
          </p:cNvSpPr>
          <p:nvPr>
            <p:ph idx="1"/>
          </p:nvPr>
        </p:nvSpPr>
        <p:spPr>
          <a:xfrm>
            <a:off x="381000" y="1752600"/>
            <a:ext cx="8610600" cy="4525963"/>
          </a:xfrm>
        </p:spPr>
        <p:txBody>
          <a:bodyPr>
            <a:normAutofit/>
          </a:bodyPr>
          <a:lstStyle/>
          <a:p>
            <a:pPr marL="514350" indent="-514350">
              <a:buAutoNum type="romanLcParenR"/>
            </a:pPr>
            <a:r>
              <a:rPr lang="en-US" sz="2400" dirty="0" smtClean="0"/>
              <a:t>Calculate the molar mass of the hydrocarbon.</a:t>
            </a:r>
          </a:p>
          <a:p>
            <a:pPr marL="514350" indent="-514350">
              <a:buAutoNum type="romanLcParenR"/>
            </a:pPr>
            <a:endParaRPr lang="en-US" sz="2400" dirty="0"/>
          </a:p>
          <a:p>
            <a:pPr marL="0" indent="0">
              <a:buNone/>
            </a:pPr>
            <a:r>
              <a:rPr lang="en-US" sz="2800" dirty="0" smtClean="0"/>
              <a:t>PV = </a:t>
            </a:r>
            <a:r>
              <a:rPr lang="en-US" sz="2800" dirty="0" err="1" smtClean="0"/>
              <a:t>nRT</a:t>
            </a:r>
            <a:r>
              <a:rPr lang="en-US" sz="2800" dirty="0" smtClean="0"/>
              <a:t> so n = PV ÷ RT</a:t>
            </a:r>
          </a:p>
          <a:p>
            <a:pPr marL="0" indent="0">
              <a:buNone/>
            </a:pPr>
            <a:r>
              <a:rPr lang="en-US" sz="2800" dirty="0" smtClean="0"/>
              <a:t>n=(1.01x10</a:t>
            </a:r>
            <a:r>
              <a:rPr lang="en-US" sz="2800" baseline="30000" dirty="0" smtClean="0"/>
              <a:t>5  </a:t>
            </a:r>
            <a:r>
              <a:rPr lang="en-US" sz="2800" dirty="0" smtClean="0"/>
              <a:t>Pa)(0.399x10</a:t>
            </a:r>
            <a:r>
              <a:rPr lang="en-US" sz="2800" baseline="30000" dirty="0" smtClean="0"/>
              <a:t>3  </a:t>
            </a:r>
            <a:r>
              <a:rPr lang="en-US" sz="2800" dirty="0" smtClean="0"/>
              <a:t>m</a:t>
            </a:r>
            <a:r>
              <a:rPr lang="en-US" sz="2800" baseline="30000" dirty="0" smtClean="0"/>
              <a:t>3</a:t>
            </a:r>
            <a:r>
              <a:rPr lang="en-US" sz="2800" dirty="0" smtClean="0"/>
              <a:t>) </a:t>
            </a:r>
            <a:r>
              <a:rPr lang="en-US" sz="2800" dirty="0" smtClean="0"/>
              <a:t>÷ (8.31 J mol</a:t>
            </a:r>
            <a:r>
              <a:rPr lang="en-US" sz="2800" baseline="30000" dirty="0" smtClean="0"/>
              <a:t>-1 </a:t>
            </a:r>
            <a:r>
              <a:rPr lang="en-US" sz="2800" dirty="0" smtClean="0"/>
              <a:t>K</a:t>
            </a:r>
            <a:r>
              <a:rPr lang="en-US" sz="2800" baseline="30000" dirty="0" smtClean="0"/>
              <a:t>-1</a:t>
            </a:r>
            <a:r>
              <a:rPr lang="en-US" sz="2800" dirty="0" smtClean="0"/>
              <a:t>)(273 K)</a:t>
            </a:r>
          </a:p>
          <a:p>
            <a:pPr marL="0" indent="0">
              <a:buNone/>
            </a:pPr>
            <a:r>
              <a:rPr lang="en-US" sz="2800" dirty="0" smtClean="0"/>
              <a:t>n=0.0178 </a:t>
            </a:r>
            <a:r>
              <a:rPr lang="en-US" sz="2800" dirty="0" err="1" smtClean="0"/>
              <a:t>mol</a:t>
            </a:r>
            <a:endParaRPr lang="en-US" sz="2800" dirty="0" smtClean="0"/>
          </a:p>
          <a:p>
            <a:pPr marL="0" indent="0">
              <a:buNone/>
            </a:pPr>
            <a:endParaRPr lang="en-US" sz="2800" dirty="0" smtClean="0"/>
          </a:p>
          <a:p>
            <a:pPr marL="0" indent="0">
              <a:buNone/>
            </a:pPr>
            <a:r>
              <a:rPr lang="en-US" sz="2800" dirty="0" smtClean="0"/>
              <a:t>Molar mass M = Mass (g) </a:t>
            </a:r>
            <a:r>
              <a:rPr lang="en-US" sz="2800" dirty="0" smtClean="0"/>
              <a:t>÷ Amount (moles)</a:t>
            </a:r>
          </a:p>
          <a:p>
            <a:pPr marL="0" indent="0">
              <a:buNone/>
            </a:pPr>
            <a:r>
              <a:rPr lang="en-US" sz="2800" dirty="0" smtClean="0"/>
              <a:t>		    =1 g </a:t>
            </a:r>
            <a:r>
              <a:rPr lang="en-US" sz="2800" dirty="0" smtClean="0"/>
              <a:t>÷ 0.0178 </a:t>
            </a:r>
            <a:r>
              <a:rPr lang="en-US" sz="2800" dirty="0" err="1" smtClean="0"/>
              <a:t>mol</a:t>
            </a:r>
            <a:r>
              <a:rPr lang="en-US" sz="2800" dirty="0" smtClean="0"/>
              <a:t> = </a:t>
            </a:r>
            <a:r>
              <a:rPr lang="en-US" sz="2800" b="1" dirty="0" smtClean="0">
                <a:solidFill>
                  <a:srgbClr val="C00000"/>
                </a:solidFill>
              </a:rPr>
              <a:t>56.3 g mol</a:t>
            </a:r>
            <a:r>
              <a:rPr lang="en-US" sz="2800" b="1" baseline="30000" dirty="0" smtClean="0">
                <a:solidFill>
                  <a:srgbClr val="C00000"/>
                </a:solidFill>
              </a:rPr>
              <a:t>-1</a:t>
            </a:r>
            <a:r>
              <a:rPr lang="en-US" sz="2400" dirty="0" smtClean="0"/>
              <a:t/>
            </a:r>
            <a:br>
              <a:rPr lang="en-US" sz="2400" dirty="0" smtClean="0"/>
            </a:br>
            <a:endParaRPr lang="en-US" dirty="0"/>
          </a:p>
        </p:txBody>
      </p:sp>
    </p:spTree>
    <p:extLst>
      <p:ext uri="{BB962C8B-B14F-4D97-AF65-F5344CB8AC3E}">
        <p14:creationId xmlns:p14="http://schemas.microsoft.com/office/powerpoint/2010/main" val="3869423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458200" cy="1143000"/>
          </a:xfrm>
        </p:spPr>
        <p:txBody>
          <a:bodyPr>
            <a:noAutofit/>
          </a:bodyPr>
          <a:lstStyle/>
          <a:p>
            <a:pPr algn="l"/>
            <a:r>
              <a:rPr lang="en-US" sz="2400" b="1" dirty="0" smtClean="0"/>
              <a:t>Ex.2 (IB 2005):</a:t>
            </a:r>
            <a:r>
              <a:rPr lang="en-US" sz="2400" dirty="0" smtClean="0"/>
              <a:t> </a:t>
            </a:r>
            <a:r>
              <a:rPr lang="en-US" sz="2400" dirty="0" smtClean="0"/>
              <a:t>The </a:t>
            </a:r>
            <a:r>
              <a:rPr lang="en-US" sz="2400" dirty="0"/>
              <a:t>percentage composition by mass of a hydrocarbon is C = 85.6% and H=14.4</a:t>
            </a:r>
            <a:r>
              <a:rPr lang="en-US" sz="2400" dirty="0" smtClean="0"/>
              <a:t>%.</a:t>
            </a:r>
            <a:r>
              <a:rPr lang="en-US" sz="2400" dirty="0"/>
              <a:t/>
            </a:r>
            <a:br>
              <a:rPr lang="en-US" sz="2400" dirty="0"/>
            </a:br>
            <a:r>
              <a:rPr lang="en-US" sz="2400" dirty="0" smtClean="0"/>
              <a:t>b) A </a:t>
            </a:r>
            <a:r>
              <a:rPr lang="en-US" sz="2400" dirty="0"/>
              <a:t>1 g sample of the hydrocarbon at a temperature of 273 K and a pressure of 1.01 x 10</a:t>
            </a:r>
            <a:r>
              <a:rPr lang="en-US" sz="2400" baseline="30000" dirty="0"/>
              <a:t>5</a:t>
            </a:r>
            <a:r>
              <a:rPr lang="en-US" sz="2400" dirty="0"/>
              <a:t> Pa (1.00 </a:t>
            </a:r>
            <a:r>
              <a:rPr lang="en-US" sz="2400" dirty="0" err="1"/>
              <a:t>atm</a:t>
            </a:r>
            <a:r>
              <a:rPr lang="en-US" sz="2400" dirty="0"/>
              <a:t>) has a volume of 0.399 dm</a:t>
            </a:r>
            <a:r>
              <a:rPr lang="en-US" sz="2400" baseline="30000" dirty="0"/>
              <a:t>3</a:t>
            </a:r>
            <a:r>
              <a:rPr lang="en-US" sz="2400" dirty="0"/>
              <a:t>.</a:t>
            </a:r>
            <a:br>
              <a:rPr lang="en-US" sz="2400" dirty="0"/>
            </a:br>
            <a:endParaRPr lang="en-US" sz="2400" dirty="0"/>
          </a:p>
        </p:txBody>
      </p:sp>
      <p:sp>
        <p:nvSpPr>
          <p:cNvPr id="3" name="Content Placeholder 2"/>
          <p:cNvSpPr>
            <a:spLocks noGrp="1"/>
          </p:cNvSpPr>
          <p:nvPr>
            <p:ph idx="1"/>
          </p:nvPr>
        </p:nvSpPr>
        <p:spPr>
          <a:xfrm>
            <a:off x="762000" y="1752600"/>
            <a:ext cx="8229600" cy="4525963"/>
          </a:xfrm>
        </p:spPr>
        <p:txBody>
          <a:bodyPr/>
          <a:lstStyle/>
          <a:p>
            <a:pPr marL="0" indent="0">
              <a:buNone/>
            </a:pPr>
            <a:r>
              <a:rPr lang="en-US" sz="2400" dirty="0" smtClean="0"/>
              <a:t>ii) Deduce the molecular formula of the hydrocarbon</a:t>
            </a:r>
            <a:r>
              <a:rPr lang="en-US" dirty="0" smtClean="0"/>
              <a:t>.</a:t>
            </a:r>
          </a:p>
          <a:p>
            <a:pPr marL="0" indent="0">
              <a:buNone/>
            </a:pPr>
            <a:endParaRPr lang="en-US" dirty="0"/>
          </a:p>
          <a:p>
            <a:pPr marL="0" indent="0">
              <a:buNone/>
            </a:pPr>
            <a:r>
              <a:rPr lang="en-US" dirty="0" smtClean="0"/>
              <a:t>The molar mass of the empirical formula is 12.01 + (2 x 1.01) = 14.03 g mol</a:t>
            </a:r>
            <a:r>
              <a:rPr lang="en-US" baseline="30000" dirty="0" smtClean="0"/>
              <a:t>-1</a:t>
            </a:r>
          </a:p>
          <a:p>
            <a:pPr marL="0" indent="0">
              <a:buNone/>
            </a:pPr>
            <a:endParaRPr lang="en-US" dirty="0"/>
          </a:p>
          <a:p>
            <a:pPr marL="0" indent="0">
              <a:buNone/>
            </a:pPr>
            <a:r>
              <a:rPr lang="en-US" dirty="0" smtClean="0"/>
              <a:t>The molecular mass, 56.3 g mol</a:t>
            </a:r>
            <a:r>
              <a:rPr lang="en-US" baseline="30000" dirty="0" smtClean="0"/>
              <a:t>-1</a:t>
            </a:r>
            <a:r>
              <a:rPr lang="en-US" dirty="0" smtClean="0"/>
              <a:t>, is about four times 14.03, so the molar formula must be (CH</a:t>
            </a:r>
            <a:r>
              <a:rPr lang="en-US" baseline="-25000" dirty="0" smtClean="0"/>
              <a:t>2</a:t>
            </a:r>
            <a:r>
              <a:rPr lang="en-US" dirty="0" smtClean="0"/>
              <a:t>)</a:t>
            </a:r>
            <a:r>
              <a:rPr lang="en-US" baseline="-25000" dirty="0" smtClean="0"/>
              <a:t>4</a:t>
            </a:r>
            <a:r>
              <a:rPr lang="en-US" dirty="0" smtClean="0"/>
              <a:t> or </a:t>
            </a:r>
            <a:r>
              <a:rPr lang="en-US" b="1" dirty="0" smtClean="0">
                <a:solidFill>
                  <a:srgbClr val="C00000"/>
                </a:solidFill>
              </a:rPr>
              <a:t>C</a:t>
            </a:r>
            <a:r>
              <a:rPr lang="en-US" b="1" baseline="-25000" dirty="0" smtClean="0">
                <a:solidFill>
                  <a:srgbClr val="C00000"/>
                </a:solidFill>
              </a:rPr>
              <a:t>4</a:t>
            </a:r>
            <a:r>
              <a:rPr lang="en-US" b="1" dirty="0" smtClean="0">
                <a:solidFill>
                  <a:srgbClr val="C00000"/>
                </a:solidFill>
              </a:rPr>
              <a:t>H</a:t>
            </a:r>
            <a:r>
              <a:rPr lang="en-US" b="1" baseline="-25000" dirty="0" smtClean="0">
                <a:solidFill>
                  <a:srgbClr val="C00000"/>
                </a:solidFill>
              </a:rPr>
              <a:t>8</a:t>
            </a:r>
            <a:r>
              <a:rPr lang="en-US" dirty="0" smtClean="0"/>
              <a:t>.</a:t>
            </a:r>
            <a:endParaRPr lang="en-US" dirty="0"/>
          </a:p>
        </p:txBody>
      </p:sp>
    </p:spTree>
    <p:extLst>
      <p:ext uri="{BB962C8B-B14F-4D97-AF65-F5344CB8AC3E}">
        <p14:creationId xmlns:p14="http://schemas.microsoft.com/office/powerpoint/2010/main" val="2894264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077200" cy="1143000"/>
          </a:xfrm>
        </p:spPr>
        <p:txBody>
          <a:bodyPr>
            <a:noAutofit/>
          </a:bodyPr>
          <a:lstStyle/>
          <a:p>
            <a:pPr algn="l"/>
            <a:r>
              <a:rPr lang="en-US" sz="2400" b="1" dirty="0" smtClean="0"/>
              <a:t>Ex.3 (IB 2003):</a:t>
            </a:r>
            <a:r>
              <a:rPr lang="en-US" sz="2400" dirty="0" smtClean="0"/>
              <a:t> </a:t>
            </a:r>
            <a:r>
              <a:rPr lang="en-US" sz="2400" dirty="0"/>
              <a:t>Sodium reacts with water as follows</a:t>
            </a:r>
            <a:r>
              <a:rPr lang="en-US" sz="2400"/>
              <a:t>: </a:t>
            </a:r>
            <a:r>
              <a:rPr lang="en-US" sz="2400" smtClean="0"/>
              <a:t/>
            </a:r>
            <a:br>
              <a:rPr lang="en-US" sz="2400" smtClean="0"/>
            </a:br>
            <a:r>
              <a:rPr lang="en-US" sz="2400" smtClean="0"/>
              <a:t>2Na(s</a:t>
            </a:r>
            <a:r>
              <a:rPr lang="en-US" sz="2400" dirty="0"/>
              <a:t>) + H</a:t>
            </a:r>
            <a:r>
              <a:rPr lang="en-US" sz="2400" baseline="-25000" dirty="0"/>
              <a:t>2</a:t>
            </a:r>
            <a:r>
              <a:rPr lang="en-US" sz="2400" dirty="0"/>
              <a:t>O </a:t>
            </a:r>
            <a:r>
              <a:rPr lang="en-US" sz="2400" dirty="0">
                <a:sym typeface="Symbol"/>
              </a:rPr>
              <a:t></a:t>
            </a:r>
            <a:r>
              <a:rPr lang="en-US" sz="2400" dirty="0"/>
              <a:t> 2NaOH(</a:t>
            </a:r>
            <a:r>
              <a:rPr lang="en-US" sz="2400" dirty="0" err="1"/>
              <a:t>aq</a:t>
            </a:r>
            <a:r>
              <a:rPr lang="en-US" sz="2400" dirty="0"/>
              <a:t>) + H</a:t>
            </a:r>
            <a:r>
              <a:rPr lang="en-US" sz="2400" baseline="-25000" dirty="0"/>
              <a:t>2</a:t>
            </a:r>
            <a:r>
              <a:rPr lang="en-US" sz="2400" dirty="0"/>
              <a:t>(g)</a:t>
            </a:r>
            <a:br>
              <a:rPr lang="en-US" sz="2400" dirty="0"/>
            </a:br>
            <a:r>
              <a:rPr lang="en-US" sz="2000" dirty="0"/>
              <a:t>1.15 g of sodium is allowed to react completely with water.  The resulting solution is diluted to 250 cm</a:t>
            </a:r>
            <a:r>
              <a:rPr lang="en-US" sz="2000" baseline="30000" dirty="0"/>
              <a:t>3</a:t>
            </a:r>
            <a:r>
              <a:rPr lang="en-US" sz="2000" dirty="0"/>
              <a:t>.  Calculate the concentration, in </a:t>
            </a:r>
            <a:r>
              <a:rPr lang="en-US" sz="2000" dirty="0" err="1"/>
              <a:t>mol</a:t>
            </a:r>
            <a:r>
              <a:rPr lang="en-US" sz="2000" dirty="0"/>
              <a:t> dm</a:t>
            </a:r>
            <a:r>
              <a:rPr lang="en-US" sz="2000" baseline="30000" dirty="0"/>
              <a:t>-3</a:t>
            </a:r>
            <a:r>
              <a:rPr lang="en-US" sz="2000" dirty="0"/>
              <a:t>, of the resulting sodium hydroxide solution</a:t>
            </a:r>
            <a:r>
              <a:rPr lang="en-US" sz="2000" dirty="0" smtClean="0"/>
              <a:t>.</a:t>
            </a:r>
            <a:endParaRPr lang="en-US" sz="2000" dirty="0"/>
          </a:p>
        </p:txBody>
      </p:sp>
      <p:sp>
        <p:nvSpPr>
          <p:cNvPr id="3" name="Content Placeholder 2"/>
          <p:cNvSpPr>
            <a:spLocks noGrp="1"/>
          </p:cNvSpPr>
          <p:nvPr>
            <p:ph idx="1"/>
          </p:nvPr>
        </p:nvSpPr>
        <p:spPr>
          <a:xfrm>
            <a:off x="533400" y="1981200"/>
            <a:ext cx="7848600" cy="4495800"/>
          </a:xfrm>
        </p:spPr>
        <p:txBody>
          <a:bodyPr>
            <a:normAutofit fontScale="92500" lnSpcReduction="20000"/>
          </a:bodyPr>
          <a:lstStyle/>
          <a:p>
            <a:pPr marL="0" indent="0">
              <a:buNone/>
            </a:pPr>
            <a:r>
              <a:rPr lang="en-US" sz="2800" dirty="0" smtClean="0"/>
              <a:t>As usual, we need to convert to moles:</a:t>
            </a:r>
          </a:p>
          <a:p>
            <a:pPr marL="0" indent="0">
              <a:buNone/>
            </a:pPr>
            <a:r>
              <a:rPr lang="en-US" sz="2800" dirty="0" smtClean="0"/>
              <a:t>1.15 g of Na is 1.15 g </a:t>
            </a:r>
            <a:r>
              <a:rPr lang="en-US" sz="2800" dirty="0" smtClean="0"/>
              <a:t>÷ 22.99 g mol</a:t>
            </a:r>
            <a:r>
              <a:rPr lang="en-US" sz="2800" baseline="30000" dirty="0" smtClean="0"/>
              <a:t>-1</a:t>
            </a:r>
            <a:r>
              <a:rPr lang="en-US" sz="2800" dirty="0" smtClean="0"/>
              <a:t> = 0.0500 </a:t>
            </a:r>
            <a:r>
              <a:rPr lang="en-US" sz="2800" dirty="0" err="1" smtClean="0"/>
              <a:t>mol</a:t>
            </a:r>
            <a:r>
              <a:rPr lang="en-US" sz="2800" dirty="0" smtClean="0"/>
              <a:t> Na</a:t>
            </a:r>
          </a:p>
          <a:p>
            <a:pPr marL="0" indent="0">
              <a:buNone/>
            </a:pPr>
            <a:endParaRPr lang="en-US" sz="2800" dirty="0"/>
          </a:p>
          <a:p>
            <a:pPr marL="0" indent="0">
              <a:buNone/>
            </a:pPr>
            <a:r>
              <a:rPr lang="en-US" sz="2800" dirty="0" smtClean="0"/>
              <a:t>From the balanced equation, we can see that 0.0500 </a:t>
            </a:r>
            <a:r>
              <a:rPr lang="en-US" sz="2800" dirty="0" err="1" smtClean="0"/>
              <a:t>mol</a:t>
            </a:r>
            <a:r>
              <a:rPr lang="en-US" sz="2800" dirty="0" smtClean="0"/>
              <a:t> of Na will produce 0.0500 </a:t>
            </a:r>
            <a:r>
              <a:rPr lang="en-US" sz="2800" dirty="0" err="1" smtClean="0"/>
              <a:t>mol</a:t>
            </a:r>
            <a:r>
              <a:rPr lang="en-US" sz="2800" dirty="0" smtClean="0"/>
              <a:t> of </a:t>
            </a:r>
            <a:r>
              <a:rPr lang="en-US" sz="2800" dirty="0" err="1" smtClean="0"/>
              <a:t>NaOH</a:t>
            </a:r>
            <a:r>
              <a:rPr lang="en-US" sz="2800" dirty="0" smtClean="0"/>
              <a:t>.</a:t>
            </a:r>
          </a:p>
          <a:p>
            <a:pPr marL="0" indent="0">
              <a:buNone/>
            </a:pPr>
            <a:endParaRPr lang="en-US" sz="2800" dirty="0"/>
          </a:p>
          <a:p>
            <a:pPr marL="0" indent="0">
              <a:buNone/>
            </a:pPr>
            <a:r>
              <a:rPr lang="en-US" sz="2800" dirty="0" smtClean="0"/>
              <a:t>Now we know the volume of </a:t>
            </a:r>
            <a:r>
              <a:rPr lang="en-US" sz="2800" dirty="0" err="1" smtClean="0"/>
              <a:t>sol’n</a:t>
            </a:r>
            <a:r>
              <a:rPr lang="en-US" sz="2800" dirty="0" smtClean="0"/>
              <a:t> (250 cm</a:t>
            </a:r>
            <a:r>
              <a:rPr lang="en-US" sz="2800" baseline="30000" dirty="0" smtClean="0"/>
              <a:t>3</a:t>
            </a:r>
            <a:r>
              <a:rPr lang="en-US" sz="2800" dirty="0" smtClean="0"/>
              <a:t>, 0.250 dm</a:t>
            </a:r>
            <a:r>
              <a:rPr lang="en-US" sz="2800" baseline="30000" dirty="0" smtClean="0"/>
              <a:t>3</a:t>
            </a:r>
            <a:r>
              <a:rPr lang="en-US" sz="2800" dirty="0" smtClean="0"/>
              <a:t>) and the amount of solute (0.0500 </a:t>
            </a:r>
            <a:r>
              <a:rPr lang="en-US" sz="2800" dirty="0" err="1" smtClean="0"/>
              <a:t>mol</a:t>
            </a:r>
            <a:r>
              <a:rPr lang="en-US" sz="2800" dirty="0" smtClean="0"/>
              <a:t> of </a:t>
            </a:r>
            <a:r>
              <a:rPr lang="en-US" sz="2800" dirty="0" err="1" smtClean="0"/>
              <a:t>NaOH</a:t>
            </a:r>
            <a:r>
              <a:rPr lang="en-US" sz="2800" dirty="0" smtClean="0"/>
              <a:t>)</a:t>
            </a:r>
          </a:p>
          <a:p>
            <a:pPr marL="0" indent="0">
              <a:buNone/>
            </a:pPr>
            <a:endParaRPr lang="en-US" sz="2800" dirty="0"/>
          </a:p>
          <a:p>
            <a:pPr marL="0" indent="0">
              <a:buNone/>
            </a:pPr>
            <a:r>
              <a:rPr lang="en-US" sz="2800" dirty="0" smtClean="0"/>
              <a:t>Concentration = amt. of solute </a:t>
            </a:r>
            <a:r>
              <a:rPr lang="en-US" sz="2800" dirty="0" smtClean="0"/>
              <a:t>÷ vol. </a:t>
            </a:r>
            <a:r>
              <a:rPr lang="en-US" sz="2800" dirty="0" err="1" smtClean="0"/>
              <a:t>sol’n</a:t>
            </a:r>
            <a:r>
              <a:rPr lang="en-US" sz="2800" dirty="0" smtClean="0"/>
              <a:t>                               = 0.0500 </a:t>
            </a:r>
            <a:r>
              <a:rPr lang="en-US" sz="2800" dirty="0" err="1" smtClean="0"/>
              <a:t>mol</a:t>
            </a:r>
            <a:r>
              <a:rPr lang="en-US" sz="2800" dirty="0" smtClean="0"/>
              <a:t> ÷ 0.250 dm</a:t>
            </a:r>
            <a:r>
              <a:rPr lang="en-US" sz="2800" baseline="30000" dirty="0" smtClean="0"/>
              <a:t>3</a:t>
            </a:r>
            <a:r>
              <a:rPr lang="en-US" sz="2800" dirty="0" smtClean="0"/>
              <a:t> = </a:t>
            </a:r>
            <a:r>
              <a:rPr lang="en-US" sz="2800" b="1" dirty="0" smtClean="0">
                <a:solidFill>
                  <a:srgbClr val="C00000"/>
                </a:solidFill>
              </a:rPr>
              <a:t>0.200 </a:t>
            </a:r>
            <a:r>
              <a:rPr lang="en-US" sz="2800" b="1" dirty="0" err="1" smtClean="0">
                <a:solidFill>
                  <a:srgbClr val="C00000"/>
                </a:solidFill>
              </a:rPr>
              <a:t>mol</a:t>
            </a:r>
            <a:r>
              <a:rPr lang="en-US" sz="2800" b="1" dirty="0" smtClean="0">
                <a:solidFill>
                  <a:srgbClr val="C00000"/>
                </a:solidFill>
              </a:rPr>
              <a:t> dm</a:t>
            </a:r>
            <a:r>
              <a:rPr lang="en-US" sz="2800" b="1" baseline="30000" dirty="0" smtClean="0">
                <a:solidFill>
                  <a:srgbClr val="C00000"/>
                </a:solidFill>
              </a:rPr>
              <a:t>-3</a:t>
            </a:r>
            <a:r>
              <a:rPr lang="en-US" sz="2800" b="1" dirty="0" smtClean="0">
                <a:solidFill>
                  <a:srgbClr val="C00000"/>
                </a:solidFill>
              </a:rPr>
              <a:t> </a:t>
            </a:r>
            <a:endParaRPr lang="en-US" sz="2800" b="1" dirty="0">
              <a:solidFill>
                <a:srgbClr val="C00000"/>
              </a:solidFill>
            </a:endParaRPr>
          </a:p>
        </p:txBody>
      </p:sp>
      <p:pic>
        <p:nvPicPr>
          <p:cNvPr id="1331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72775" y="5029200"/>
            <a:ext cx="2438400"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063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686800" cy="1143000"/>
          </a:xfrm>
        </p:spPr>
        <p:txBody>
          <a:bodyPr>
            <a:noAutofit/>
          </a:bodyPr>
          <a:lstStyle/>
          <a:p>
            <a:pPr algn="l"/>
            <a:r>
              <a:rPr lang="en-US" sz="2400" b="1" dirty="0" smtClean="0"/>
              <a:t>Ex.4 (IB 2004): </a:t>
            </a:r>
            <a:r>
              <a:rPr lang="en-US" sz="2400" dirty="0" smtClean="0"/>
              <a:t>100 </a:t>
            </a:r>
            <a:r>
              <a:rPr lang="en-US" sz="2400" dirty="0"/>
              <a:t>cm</a:t>
            </a:r>
            <a:r>
              <a:rPr lang="en-US" sz="2400" baseline="30000" dirty="0"/>
              <a:t>3</a:t>
            </a:r>
            <a:r>
              <a:rPr lang="en-US" sz="2400" dirty="0"/>
              <a:t> of ethane, C</a:t>
            </a:r>
            <a:r>
              <a:rPr lang="en-US" sz="2400" baseline="-25000" dirty="0"/>
              <a:t>2</a:t>
            </a:r>
            <a:r>
              <a:rPr lang="en-US" sz="2400" dirty="0"/>
              <a:t>H</a:t>
            </a:r>
            <a:r>
              <a:rPr lang="en-US" sz="2400" baseline="-25000" dirty="0"/>
              <a:t>4</a:t>
            </a:r>
            <a:r>
              <a:rPr lang="en-US" sz="2400" dirty="0"/>
              <a:t>, is burned in 400 cm</a:t>
            </a:r>
            <a:r>
              <a:rPr lang="en-US" sz="2400" baseline="30000" dirty="0"/>
              <a:t>3</a:t>
            </a:r>
            <a:r>
              <a:rPr lang="en-US" sz="2400" dirty="0"/>
              <a:t> of oxygen, producing carbon dioxide and some liquid water.  Some oxygen remains unreacted.</a:t>
            </a:r>
            <a:br>
              <a:rPr lang="en-US" sz="2400" dirty="0"/>
            </a:br>
            <a:r>
              <a:rPr lang="en-US" sz="2000" dirty="0" smtClean="0"/>
              <a:t>a) Write </a:t>
            </a:r>
            <a:r>
              <a:rPr lang="en-US" sz="2000" dirty="0"/>
              <a:t>the equation for the complete combustion of ethane.</a:t>
            </a:r>
            <a:br>
              <a:rPr lang="en-US" sz="2000" dirty="0"/>
            </a:br>
            <a:endParaRPr lang="en-US" sz="2000" dirty="0"/>
          </a:p>
        </p:txBody>
      </p:sp>
      <p:sp>
        <p:nvSpPr>
          <p:cNvPr id="3" name="Content Placeholder 2"/>
          <p:cNvSpPr>
            <a:spLocks noGrp="1"/>
          </p:cNvSpPr>
          <p:nvPr>
            <p:ph idx="1"/>
          </p:nvPr>
        </p:nvSpPr>
        <p:spPr>
          <a:xfrm>
            <a:off x="381000" y="2332037"/>
            <a:ext cx="8229600" cy="1249363"/>
          </a:xfrm>
        </p:spPr>
        <p:txBody>
          <a:bodyPr/>
          <a:lstStyle/>
          <a:p>
            <a:pPr marL="0" indent="0">
              <a:buNone/>
            </a:pPr>
            <a:r>
              <a:rPr lang="en-US" sz="3600" dirty="0" smtClean="0"/>
              <a:t>C</a:t>
            </a:r>
            <a:r>
              <a:rPr lang="en-US" sz="3600" baseline="-25000" dirty="0" smtClean="0"/>
              <a:t>2</a:t>
            </a:r>
            <a:r>
              <a:rPr lang="en-US" sz="3600" dirty="0" smtClean="0"/>
              <a:t>H</a:t>
            </a:r>
            <a:r>
              <a:rPr lang="en-US" sz="3600" baseline="-25000" dirty="0" smtClean="0"/>
              <a:t>4</a:t>
            </a:r>
            <a:r>
              <a:rPr lang="en-US" sz="3600" dirty="0" smtClean="0"/>
              <a:t>(g)   +     O</a:t>
            </a:r>
            <a:r>
              <a:rPr lang="en-US" sz="3600" baseline="-25000" dirty="0" smtClean="0"/>
              <a:t>2</a:t>
            </a:r>
            <a:r>
              <a:rPr lang="en-US" sz="3600" dirty="0" smtClean="0"/>
              <a:t>(g)   </a:t>
            </a:r>
            <a:r>
              <a:rPr lang="en-US" sz="3600" dirty="0" smtClean="0">
                <a:sym typeface="Symbol"/>
              </a:rPr>
              <a:t></a:t>
            </a:r>
            <a:r>
              <a:rPr lang="en-US" sz="3600" dirty="0" smtClean="0"/>
              <a:t>    CO</a:t>
            </a:r>
            <a:r>
              <a:rPr lang="en-US" sz="3600" baseline="-25000" dirty="0" smtClean="0"/>
              <a:t>2</a:t>
            </a:r>
            <a:r>
              <a:rPr lang="en-US" sz="3600" dirty="0" smtClean="0"/>
              <a:t>(g)    +     H</a:t>
            </a:r>
            <a:r>
              <a:rPr lang="en-US" sz="3600" baseline="-25000" dirty="0" smtClean="0"/>
              <a:t>2</a:t>
            </a:r>
            <a:r>
              <a:rPr lang="en-US" sz="3600" dirty="0" smtClean="0"/>
              <a:t>O(l)</a:t>
            </a:r>
          </a:p>
          <a:p>
            <a:pPr marL="0" indent="0">
              <a:buNone/>
            </a:pPr>
            <a:endParaRPr lang="en-US" dirty="0"/>
          </a:p>
        </p:txBody>
      </p:sp>
      <p:sp>
        <p:nvSpPr>
          <p:cNvPr id="4" name="TextBox 3"/>
          <p:cNvSpPr txBox="1"/>
          <p:nvPr/>
        </p:nvSpPr>
        <p:spPr>
          <a:xfrm>
            <a:off x="2514600" y="2362200"/>
            <a:ext cx="457200" cy="646331"/>
          </a:xfrm>
          <a:prstGeom prst="rect">
            <a:avLst/>
          </a:prstGeom>
          <a:noFill/>
        </p:spPr>
        <p:txBody>
          <a:bodyPr wrap="square" rtlCol="0">
            <a:spAutoFit/>
          </a:bodyPr>
          <a:lstStyle/>
          <a:p>
            <a:r>
              <a:rPr lang="en-US" sz="3600" dirty="0" smtClean="0"/>
              <a:t>3</a:t>
            </a:r>
            <a:endParaRPr lang="en-US" sz="3600" dirty="0"/>
          </a:p>
        </p:txBody>
      </p:sp>
      <p:sp>
        <p:nvSpPr>
          <p:cNvPr id="6" name="TextBox 5"/>
          <p:cNvSpPr txBox="1"/>
          <p:nvPr/>
        </p:nvSpPr>
        <p:spPr>
          <a:xfrm>
            <a:off x="4648200" y="2362200"/>
            <a:ext cx="457200" cy="646331"/>
          </a:xfrm>
          <a:prstGeom prst="rect">
            <a:avLst/>
          </a:prstGeom>
          <a:noFill/>
        </p:spPr>
        <p:txBody>
          <a:bodyPr wrap="square" rtlCol="0">
            <a:spAutoFit/>
          </a:bodyPr>
          <a:lstStyle/>
          <a:p>
            <a:r>
              <a:rPr lang="en-US" sz="3600" dirty="0" smtClean="0"/>
              <a:t>2</a:t>
            </a:r>
            <a:endParaRPr lang="en-US" sz="3600" dirty="0"/>
          </a:p>
        </p:txBody>
      </p:sp>
      <p:sp>
        <p:nvSpPr>
          <p:cNvPr id="7" name="TextBox 6"/>
          <p:cNvSpPr txBox="1"/>
          <p:nvPr/>
        </p:nvSpPr>
        <p:spPr>
          <a:xfrm>
            <a:off x="7010400" y="2362200"/>
            <a:ext cx="457200" cy="646331"/>
          </a:xfrm>
          <a:prstGeom prst="rect">
            <a:avLst/>
          </a:prstGeom>
          <a:noFill/>
        </p:spPr>
        <p:txBody>
          <a:bodyPr wrap="square" rtlCol="0">
            <a:spAutoFit/>
          </a:bodyPr>
          <a:lstStyle/>
          <a:p>
            <a:r>
              <a:rPr lang="en-US" sz="3600" dirty="0" smtClean="0"/>
              <a:t>2</a:t>
            </a:r>
            <a:endParaRPr lang="en-US" sz="3600" dirty="0"/>
          </a:p>
        </p:txBody>
      </p:sp>
      <p:pic>
        <p:nvPicPr>
          <p:cNvPr id="14339"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00400" y="3275856"/>
            <a:ext cx="2559050" cy="32008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83760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6"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610600" cy="1143000"/>
          </a:xfrm>
        </p:spPr>
        <p:txBody>
          <a:bodyPr>
            <a:noAutofit/>
          </a:bodyPr>
          <a:lstStyle/>
          <a:p>
            <a:pPr algn="l"/>
            <a:r>
              <a:rPr lang="en-US" sz="2400" b="1" dirty="0" smtClean="0"/>
              <a:t>Ex.4 (IB 2004): </a:t>
            </a:r>
            <a:r>
              <a:rPr lang="en-US" sz="2400" dirty="0" smtClean="0"/>
              <a:t>100 </a:t>
            </a:r>
            <a:r>
              <a:rPr lang="en-US" sz="2400" dirty="0"/>
              <a:t>cm</a:t>
            </a:r>
            <a:r>
              <a:rPr lang="en-US" sz="2400" baseline="30000" dirty="0"/>
              <a:t>3</a:t>
            </a:r>
            <a:r>
              <a:rPr lang="en-US" sz="2400" dirty="0"/>
              <a:t> of ethane, C</a:t>
            </a:r>
            <a:r>
              <a:rPr lang="en-US" sz="2400" baseline="-25000" dirty="0"/>
              <a:t>2</a:t>
            </a:r>
            <a:r>
              <a:rPr lang="en-US" sz="2400" dirty="0"/>
              <a:t>H</a:t>
            </a:r>
            <a:r>
              <a:rPr lang="en-US" sz="2400" baseline="-25000" dirty="0"/>
              <a:t>4</a:t>
            </a:r>
            <a:r>
              <a:rPr lang="en-US" sz="2400" dirty="0"/>
              <a:t>, is burned in 400 cm</a:t>
            </a:r>
            <a:r>
              <a:rPr lang="en-US" sz="2400" baseline="30000" dirty="0"/>
              <a:t>3</a:t>
            </a:r>
            <a:r>
              <a:rPr lang="en-US" sz="2400" dirty="0"/>
              <a:t> of oxygen, producing carbon dioxide and some liquid water.  Some oxygen remains unreacted.</a:t>
            </a:r>
            <a:br>
              <a:rPr lang="en-US" sz="2400" dirty="0"/>
            </a:br>
            <a:r>
              <a:rPr lang="en-US" sz="2000" dirty="0" smtClean="0"/>
              <a:t>b) Calculate </a:t>
            </a:r>
            <a:r>
              <a:rPr lang="en-US" sz="2000" dirty="0"/>
              <a:t>the volume of carbon dioxide produced and the volume of oxygen remaining</a:t>
            </a:r>
            <a:r>
              <a:rPr lang="en-US" sz="2000" dirty="0" smtClean="0"/>
              <a:t>.</a:t>
            </a:r>
            <a:endParaRPr lang="en-US" sz="2000" dirty="0"/>
          </a:p>
        </p:txBody>
      </p:sp>
      <p:sp>
        <p:nvSpPr>
          <p:cNvPr id="3" name="Content Placeholder 2"/>
          <p:cNvSpPr>
            <a:spLocks noGrp="1"/>
          </p:cNvSpPr>
          <p:nvPr>
            <p:ph idx="1"/>
          </p:nvPr>
        </p:nvSpPr>
        <p:spPr>
          <a:xfrm>
            <a:off x="228600" y="1981200"/>
            <a:ext cx="8610600" cy="4144963"/>
          </a:xfrm>
        </p:spPr>
        <p:txBody>
          <a:bodyPr/>
          <a:lstStyle/>
          <a:p>
            <a:pPr marL="0" indent="0">
              <a:buNone/>
            </a:pPr>
            <a:r>
              <a:rPr lang="en-US" dirty="0" smtClean="0"/>
              <a:t>		</a:t>
            </a:r>
            <a:r>
              <a:rPr lang="en-US" sz="2800" dirty="0" smtClean="0"/>
              <a:t>C</a:t>
            </a:r>
            <a:r>
              <a:rPr lang="en-US" sz="2800" baseline="-25000" dirty="0" smtClean="0"/>
              <a:t>2</a:t>
            </a:r>
            <a:r>
              <a:rPr lang="en-US" sz="2800" dirty="0" smtClean="0"/>
              <a:t>H</a:t>
            </a:r>
            <a:r>
              <a:rPr lang="en-US" sz="2800" baseline="-25000" dirty="0" smtClean="0"/>
              <a:t>4</a:t>
            </a:r>
            <a:r>
              <a:rPr lang="en-US" sz="2800" dirty="0" smtClean="0"/>
              <a:t>(g)  +   3O</a:t>
            </a:r>
            <a:r>
              <a:rPr lang="en-US" sz="2800" baseline="-25000" dirty="0" smtClean="0"/>
              <a:t>2</a:t>
            </a:r>
            <a:r>
              <a:rPr lang="en-US" sz="2800" dirty="0" smtClean="0"/>
              <a:t>(g)  </a:t>
            </a:r>
            <a:r>
              <a:rPr lang="en-US" sz="2800" dirty="0" smtClean="0">
                <a:sym typeface="Symbol"/>
              </a:rPr>
              <a:t></a:t>
            </a:r>
            <a:r>
              <a:rPr lang="en-US" sz="2800" dirty="0" smtClean="0"/>
              <a:t>   2CO</a:t>
            </a:r>
            <a:r>
              <a:rPr lang="en-US" sz="2800" baseline="-25000" dirty="0" smtClean="0"/>
              <a:t>2</a:t>
            </a:r>
            <a:r>
              <a:rPr lang="en-US" sz="2800" dirty="0" smtClean="0"/>
              <a:t>(g)   +    2H</a:t>
            </a:r>
            <a:r>
              <a:rPr lang="en-US" sz="2800" baseline="-25000" dirty="0" smtClean="0"/>
              <a:t>2</a:t>
            </a:r>
            <a:r>
              <a:rPr lang="en-US" sz="2800" dirty="0" smtClean="0"/>
              <a:t>O(l)</a:t>
            </a:r>
          </a:p>
          <a:p>
            <a:pPr marL="0" indent="0">
              <a:buNone/>
            </a:pPr>
            <a:r>
              <a:rPr lang="en-US" sz="2800" dirty="0" smtClean="0"/>
              <a:t>Initially:	100 cm</a:t>
            </a:r>
            <a:r>
              <a:rPr lang="en-US" sz="2800" baseline="30000" dirty="0" smtClean="0"/>
              <a:t>3</a:t>
            </a:r>
            <a:r>
              <a:rPr lang="en-US" sz="2800" baseline="30000" dirty="0"/>
              <a:t> </a:t>
            </a:r>
            <a:r>
              <a:rPr lang="en-US" sz="2800" dirty="0" smtClean="0"/>
              <a:t>   </a:t>
            </a:r>
            <a:r>
              <a:rPr lang="en-US" sz="2800" dirty="0" smtClean="0"/>
              <a:t>400 cm</a:t>
            </a:r>
            <a:r>
              <a:rPr lang="en-US" sz="2800" baseline="30000" dirty="0" smtClean="0"/>
              <a:t>3</a:t>
            </a:r>
            <a:r>
              <a:rPr lang="en-US" sz="2800" dirty="0" smtClean="0"/>
              <a:t>        0 cm</a:t>
            </a:r>
            <a:r>
              <a:rPr lang="en-US" sz="2800" baseline="30000" dirty="0" smtClean="0"/>
              <a:t>3</a:t>
            </a:r>
            <a:r>
              <a:rPr lang="en-US" sz="2800" dirty="0" smtClean="0"/>
              <a:t>	     not a </a:t>
            </a:r>
            <a:r>
              <a:rPr lang="en-US" sz="2800" dirty="0" smtClean="0"/>
              <a:t>gas</a:t>
            </a:r>
            <a:r>
              <a:rPr lang="en-US" sz="2800" dirty="0" smtClean="0"/>
              <a:t> </a:t>
            </a:r>
            <a:endParaRPr lang="en-US" sz="2800" baseline="30000" dirty="0" smtClean="0"/>
          </a:p>
          <a:p>
            <a:pPr marL="0" indent="0">
              <a:buNone/>
            </a:pPr>
            <a:r>
              <a:rPr lang="en-US" sz="2800" dirty="0" smtClean="0"/>
              <a:t>Finally:	    0 cm</a:t>
            </a:r>
            <a:r>
              <a:rPr lang="en-US" sz="2800" baseline="30000" dirty="0" smtClean="0"/>
              <a:t>3 </a:t>
            </a:r>
            <a:r>
              <a:rPr lang="en-US" sz="2800" dirty="0" smtClean="0"/>
              <a:t>   100 cm</a:t>
            </a:r>
            <a:r>
              <a:rPr lang="en-US" sz="2800" baseline="30000" dirty="0" smtClean="0"/>
              <a:t>3</a:t>
            </a:r>
            <a:r>
              <a:rPr lang="en-US" sz="2800" dirty="0" smtClean="0"/>
              <a:t>        200 cm</a:t>
            </a:r>
            <a:r>
              <a:rPr lang="en-US" sz="2800" baseline="30000" dirty="0" smtClean="0"/>
              <a:t>3</a:t>
            </a:r>
            <a:r>
              <a:rPr lang="en-US" sz="2800" dirty="0" smtClean="0"/>
              <a:t>	</a:t>
            </a:r>
          </a:p>
          <a:p>
            <a:pPr marL="0" indent="0">
              <a:buNone/>
            </a:pPr>
            <a:r>
              <a:rPr lang="en-US" sz="2800" dirty="0" smtClean="0"/>
              <a:t/>
            </a:r>
            <a:br>
              <a:rPr lang="en-US" sz="2800" dirty="0" smtClean="0"/>
            </a:br>
            <a:r>
              <a:rPr lang="en-US" sz="2800" dirty="0" smtClean="0"/>
              <a:t>(100 cm</a:t>
            </a:r>
            <a:r>
              <a:rPr lang="en-US" sz="2800" baseline="30000" dirty="0" smtClean="0"/>
              <a:t>3 </a:t>
            </a:r>
            <a:r>
              <a:rPr lang="en-US" sz="2800" dirty="0" smtClean="0"/>
              <a:t>of </a:t>
            </a:r>
            <a:r>
              <a:rPr lang="en-US" sz="2800" dirty="0" err="1" smtClean="0"/>
              <a:t>ethene</a:t>
            </a:r>
            <a:r>
              <a:rPr lang="en-US" sz="2800" dirty="0" smtClean="0"/>
              <a:t> would react with 300 </a:t>
            </a:r>
            <a:r>
              <a:rPr lang="en-US" sz="2800" dirty="0" smtClean="0"/>
              <a:t>cm</a:t>
            </a:r>
            <a:r>
              <a:rPr lang="en-US" sz="2800" baseline="30000" dirty="0" smtClean="0"/>
              <a:t>3 </a:t>
            </a:r>
            <a:r>
              <a:rPr lang="en-US" sz="2800" dirty="0" smtClean="0"/>
              <a:t>of oxygen to produce 200 </a:t>
            </a:r>
            <a:r>
              <a:rPr lang="en-US" sz="2800" dirty="0" smtClean="0"/>
              <a:t>cm</a:t>
            </a:r>
            <a:r>
              <a:rPr lang="en-US" sz="2800" baseline="30000" dirty="0" smtClean="0"/>
              <a:t>3 </a:t>
            </a:r>
            <a:r>
              <a:rPr lang="en-US" sz="2800" dirty="0" smtClean="0"/>
              <a:t>of carbon dioxide.  If gas volumes are measured under the same conditions, according to Avogadro’s hypothesis)</a:t>
            </a:r>
            <a:endParaRPr lang="en-US" baseline="30000" dirty="0" smtClean="0"/>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3800" y="5735444"/>
            <a:ext cx="990600" cy="8939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5153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Autofit/>
          </a:bodyPr>
          <a:lstStyle/>
          <a:p>
            <a:pPr algn="l"/>
            <a:r>
              <a:rPr lang="en-US" sz="2400" b="1" dirty="0" smtClean="0"/>
              <a:t>Ex. </a:t>
            </a:r>
            <a:r>
              <a:rPr lang="en-US" sz="2400" b="1" dirty="0"/>
              <a:t>5 (IB 2004):</a:t>
            </a:r>
            <a:r>
              <a:rPr lang="en-US" sz="2400" dirty="0"/>
              <a:t> </a:t>
            </a:r>
            <a:br>
              <a:rPr lang="en-US" sz="2400" dirty="0"/>
            </a:br>
            <a:r>
              <a:rPr lang="en-US" sz="2400" dirty="0" smtClean="0"/>
              <a:t> a) Write an equation for the formation of zinc iodide from zinc and iodine.</a:t>
            </a:r>
            <a:br>
              <a:rPr lang="en-US" sz="2400" dirty="0" smtClean="0"/>
            </a:br>
            <a:endParaRPr lang="en-US" sz="2400" dirty="0"/>
          </a:p>
        </p:txBody>
      </p:sp>
      <p:sp>
        <p:nvSpPr>
          <p:cNvPr id="3" name="Content Placeholder 2"/>
          <p:cNvSpPr>
            <a:spLocks noGrp="1"/>
          </p:cNvSpPr>
          <p:nvPr>
            <p:ph idx="1"/>
          </p:nvPr>
        </p:nvSpPr>
        <p:spPr/>
        <p:txBody>
          <a:bodyPr/>
          <a:lstStyle/>
          <a:p>
            <a:pPr marL="0" indent="0">
              <a:buNone/>
            </a:pPr>
            <a:r>
              <a:rPr lang="en-US" sz="2800" dirty="0" smtClean="0"/>
              <a:t>To work out the formulae, you need to remember that iodine is diatomic (I</a:t>
            </a:r>
            <a:r>
              <a:rPr lang="en-US" sz="2800" baseline="-25000" dirty="0" smtClean="0"/>
              <a:t>2</a:t>
            </a:r>
            <a:r>
              <a:rPr lang="en-US" sz="2800" dirty="0" smtClean="0"/>
              <a:t>), and the charges on zinc and iodide ions are +2 and -1 respectively:</a:t>
            </a:r>
          </a:p>
          <a:p>
            <a:pPr marL="0" indent="0">
              <a:buNone/>
            </a:pPr>
            <a:endParaRPr lang="en-US" dirty="0"/>
          </a:p>
          <a:p>
            <a:pPr marL="0" indent="0">
              <a:buNone/>
            </a:pPr>
            <a:r>
              <a:rPr lang="en-US" b="1" dirty="0" smtClean="0">
                <a:solidFill>
                  <a:srgbClr val="C00000"/>
                </a:solidFill>
              </a:rPr>
              <a:t>Zn(s)  +  I</a:t>
            </a:r>
            <a:r>
              <a:rPr lang="en-US" b="1" baseline="-25000" dirty="0" smtClean="0">
                <a:solidFill>
                  <a:srgbClr val="C00000"/>
                </a:solidFill>
              </a:rPr>
              <a:t>2</a:t>
            </a:r>
            <a:r>
              <a:rPr lang="en-US" b="1" dirty="0" smtClean="0">
                <a:solidFill>
                  <a:srgbClr val="C00000"/>
                </a:solidFill>
              </a:rPr>
              <a:t>(s)  </a:t>
            </a:r>
            <a:r>
              <a:rPr lang="en-US" b="1" dirty="0" smtClean="0">
                <a:solidFill>
                  <a:srgbClr val="C00000"/>
                </a:solidFill>
                <a:sym typeface="Symbol"/>
              </a:rPr>
              <a:t> ZnI</a:t>
            </a:r>
            <a:r>
              <a:rPr lang="en-US" b="1" baseline="-25000" dirty="0" smtClean="0">
                <a:solidFill>
                  <a:srgbClr val="C00000"/>
                </a:solidFill>
                <a:sym typeface="Symbol"/>
              </a:rPr>
              <a:t>2</a:t>
            </a:r>
            <a:r>
              <a:rPr lang="en-US" b="1" dirty="0" smtClean="0">
                <a:solidFill>
                  <a:srgbClr val="C00000"/>
                </a:solidFill>
                <a:sym typeface="Symbol"/>
              </a:rPr>
              <a:t>(s)</a:t>
            </a:r>
            <a:endParaRPr lang="en-US" b="1" dirty="0">
              <a:solidFill>
                <a:srgbClr val="C00000"/>
              </a:solidFill>
            </a:endParaRPr>
          </a:p>
        </p:txBody>
      </p:sp>
    </p:spTree>
    <p:extLst>
      <p:ext uri="{BB962C8B-B14F-4D97-AF65-F5344CB8AC3E}">
        <p14:creationId xmlns:p14="http://schemas.microsoft.com/office/powerpoint/2010/main" val="2464189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400" b="1" dirty="0" smtClean="0"/>
              <a:t>Ex. </a:t>
            </a:r>
            <a:r>
              <a:rPr lang="en-US" sz="2400" b="1" dirty="0"/>
              <a:t>5 (IB 2004):</a:t>
            </a:r>
            <a:r>
              <a:rPr lang="en-US" sz="2400" dirty="0"/>
              <a:t> </a:t>
            </a:r>
            <a:r>
              <a:rPr lang="en-US" sz="2400" dirty="0" smtClean="0"/>
              <a:t/>
            </a:r>
            <a:br>
              <a:rPr lang="en-US" sz="2400" dirty="0" smtClean="0"/>
            </a:br>
            <a:r>
              <a:rPr lang="en-US" sz="2400" dirty="0" smtClean="0"/>
              <a:t>b) 100.0 g of zinc is allowed to react with 100.0 g of iodine producing zinc iodide.  Calculate the amount (in moles) of zinc and iodine, and hence determine which reactant is in excess.</a:t>
            </a:r>
            <a:endParaRPr lang="en-US" sz="2400" dirty="0"/>
          </a:p>
        </p:txBody>
      </p:sp>
      <p:sp>
        <p:nvSpPr>
          <p:cNvPr id="3" name="Content Placeholder 2"/>
          <p:cNvSpPr>
            <a:spLocks noGrp="1"/>
          </p:cNvSpPr>
          <p:nvPr>
            <p:ph idx="1"/>
          </p:nvPr>
        </p:nvSpPr>
        <p:spPr>
          <a:xfrm>
            <a:off x="457200" y="1905000"/>
            <a:ext cx="8229600" cy="4876800"/>
          </a:xfrm>
        </p:spPr>
        <p:txBody>
          <a:bodyPr>
            <a:normAutofit lnSpcReduction="10000"/>
          </a:bodyPr>
          <a:lstStyle/>
          <a:p>
            <a:pPr marL="0" indent="0">
              <a:buNone/>
            </a:pPr>
            <a:r>
              <a:rPr lang="en-US" sz="3000" dirty="0" smtClean="0"/>
              <a:t>100.0 g Zn ÷ 65.38 g mol</a:t>
            </a:r>
            <a:r>
              <a:rPr lang="en-US" sz="3000" baseline="30000" dirty="0" smtClean="0"/>
              <a:t>-1</a:t>
            </a:r>
            <a:r>
              <a:rPr lang="en-US" sz="3000" dirty="0" smtClean="0"/>
              <a:t> = 1.530 </a:t>
            </a:r>
            <a:r>
              <a:rPr lang="en-US" sz="3000" dirty="0" err="1" smtClean="0"/>
              <a:t>mol</a:t>
            </a:r>
            <a:r>
              <a:rPr lang="en-US" sz="3000" dirty="0" smtClean="0"/>
              <a:t> Zn</a:t>
            </a:r>
          </a:p>
          <a:p>
            <a:pPr marL="0" indent="0">
              <a:buNone/>
            </a:pPr>
            <a:r>
              <a:rPr lang="en-US" sz="3000" dirty="0" smtClean="0"/>
              <a:t>100.0 g I</a:t>
            </a:r>
            <a:r>
              <a:rPr lang="en-US" sz="3000" baseline="-25000" dirty="0" smtClean="0"/>
              <a:t>2</a:t>
            </a:r>
            <a:r>
              <a:rPr lang="en-US" sz="3000" dirty="0" smtClean="0"/>
              <a:t> ÷ 253.80 g mol</a:t>
            </a:r>
            <a:r>
              <a:rPr lang="en-US" sz="3000" baseline="30000" dirty="0" smtClean="0"/>
              <a:t>-1</a:t>
            </a:r>
            <a:r>
              <a:rPr lang="en-US" sz="3000" dirty="0" smtClean="0"/>
              <a:t> = 0.3940 </a:t>
            </a:r>
            <a:r>
              <a:rPr lang="en-US" sz="3000" dirty="0" err="1" smtClean="0"/>
              <a:t>mol</a:t>
            </a:r>
            <a:r>
              <a:rPr lang="en-US" sz="3000" dirty="0" smtClean="0"/>
              <a:t> I</a:t>
            </a:r>
            <a:r>
              <a:rPr lang="en-US" sz="3000" baseline="-25000" dirty="0" smtClean="0"/>
              <a:t>2</a:t>
            </a:r>
            <a:endParaRPr lang="en-US" sz="3000" dirty="0" smtClean="0"/>
          </a:p>
          <a:p>
            <a:pPr marL="0" indent="0">
              <a:buNone/>
            </a:pPr>
            <a:r>
              <a:rPr lang="en-US" sz="3000" b="1" dirty="0" smtClean="0">
                <a:solidFill>
                  <a:schemeClr val="accent3"/>
                </a:solidFill>
              </a:rPr>
              <a:t>According to the balanced chemical equation:</a:t>
            </a:r>
            <a:br>
              <a:rPr lang="en-US" sz="3000" b="1" dirty="0" smtClean="0">
                <a:solidFill>
                  <a:schemeClr val="accent3"/>
                </a:solidFill>
              </a:rPr>
            </a:br>
            <a:r>
              <a:rPr lang="en-US" sz="3000" b="1" dirty="0" smtClean="0">
                <a:solidFill>
                  <a:schemeClr val="accent3"/>
                </a:solidFill>
              </a:rPr>
              <a:t>Zn(s)  +  I</a:t>
            </a:r>
            <a:r>
              <a:rPr lang="en-US" sz="3000" b="1" baseline="-25000" dirty="0" smtClean="0">
                <a:solidFill>
                  <a:schemeClr val="accent3"/>
                </a:solidFill>
              </a:rPr>
              <a:t>2</a:t>
            </a:r>
            <a:r>
              <a:rPr lang="en-US" sz="3000" b="1" dirty="0" smtClean="0">
                <a:solidFill>
                  <a:schemeClr val="accent3"/>
                </a:solidFill>
              </a:rPr>
              <a:t>(s)  </a:t>
            </a:r>
            <a:r>
              <a:rPr lang="en-US" sz="3000" b="1" dirty="0" smtClean="0">
                <a:solidFill>
                  <a:schemeClr val="accent3"/>
                </a:solidFill>
                <a:sym typeface="Symbol"/>
              </a:rPr>
              <a:t> ZnI</a:t>
            </a:r>
            <a:r>
              <a:rPr lang="en-US" sz="3000" b="1" baseline="-25000" dirty="0" smtClean="0">
                <a:solidFill>
                  <a:schemeClr val="accent3"/>
                </a:solidFill>
                <a:sym typeface="Symbol"/>
              </a:rPr>
              <a:t>2</a:t>
            </a:r>
            <a:r>
              <a:rPr lang="en-US" sz="3000" b="1" dirty="0" smtClean="0">
                <a:solidFill>
                  <a:schemeClr val="accent3"/>
                </a:solidFill>
                <a:sym typeface="Symbol"/>
              </a:rPr>
              <a:t>(s)</a:t>
            </a:r>
          </a:p>
          <a:p>
            <a:pPr marL="0" indent="0">
              <a:buNone/>
            </a:pPr>
            <a:r>
              <a:rPr lang="en-US" sz="3000" dirty="0" smtClean="0"/>
              <a:t>1.530 </a:t>
            </a:r>
            <a:r>
              <a:rPr lang="en-US" sz="3000" dirty="0" err="1" smtClean="0"/>
              <a:t>mol</a:t>
            </a:r>
            <a:r>
              <a:rPr lang="en-US" sz="3000" dirty="0" smtClean="0"/>
              <a:t> Zn would produce 1.530 </a:t>
            </a:r>
            <a:r>
              <a:rPr lang="en-US" sz="3000" dirty="0" err="1" smtClean="0"/>
              <a:t>mol</a:t>
            </a:r>
            <a:r>
              <a:rPr lang="en-US" sz="3000" dirty="0" smtClean="0"/>
              <a:t> ZnI</a:t>
            </a:r>
            <a:r>
              <a:rPr lang="en-US" sz="3000" baseline="-25000" dirty="0" smtClean="0"/>
              <a:t>2</a:t>
            </a:r>
            <a:endParaRPr lang="en-US" sz="3000" dirty="0" smtClean="0"/>
          </a:p>
          <a:p>
            <a:pPr marL="0" indent="0">
              <a:buNone/>
            </a:pPr>
            <a:r>
              <a:rPr lang="en-US" sz="3000" dirty="0" smtClean="0"/>
              <a:t>0.3940 </a:t>
            </a:r>
            <a:r>
              <a:rPr lang="en-US" sz="3000" dirty="0" err="1" smtClean="0"/>
              <a:t>mol</a:t>
            </a:r>
            <a:r>
              <a:rPr lang="en-US" sz="3000" dirty="0" smtClean="0"/>
              <a:t> I</a:t>
            </a:r>
            <a:r>
              <a:rPr lang="en-US" sz="3000" baseline="-25000" dirty="0" smtClean="0"/>
              <a:t>2</a:t>
            </a:r>
            <a:r>
              <a:rPr lang="en-US" sz="3000" dirty="0" smtClean="0"/>
              <a:t> would produce 0.3940 </a:t>
            </a:r>
            <a:r>
              <a:rPr lang="en-US" sz="3000" dirty="0" err="1" smtClean="0"/>
              <a:t>mol</a:t>
            </a:r>
            <a:r>
              <a:rPr lang="en-US" sz="3000" dirty="0" smtClean="0"/>
              <a:t> ZnI</a:t>
            </a:r>
            <a:r>
              <a:rPr lang="en-US" sz="3000" baseline="-25000" dirty="0" smtClean="0"/>
              <a:t>2</a:t>
            </a:r>
          </a:p>
          <a:p>
            <a:pPr marL="0" indent="0">
              <a:buNone/>
            </a:pPr>
            <a:r>
              <a:rPr lang="en-US" sz="3000" b="1" dirty="0" smtClean="0">
                <a:solidFill>
                  <a:srgbClr val="C00000"/>
                </a:solidFill>
              </a:rPr>
              <a:t>Iodine is the limiting reagent </a:t>
            </a:r>
            <a:r>
              <a:rPr lang="en-US" sz="3000" dirty="0" smtClean="0">
                <a:solidFill>
                  <a:srgbClr val="C00000"/>
                </a:solidFill>
              </a:rPr>
              <a:t>because the reaction will stop when the iodine has reacted and 0.3920 </a:t>
            </a:r>
            <a:r>
              <a:rPr lang="en-US" sz="3000" dirty="0" err="1" smtClean="0">
                <a:solidFill>
                  <a:srgbClr val="C00000"/>
                </a:solidFill>
              </a:rPr>
              <a:t>mol</a:t>
            </a:r>
            <a:r>
              <a:rPr lang="en-US" sz="3000" dirty="0" smtClean="0">
                <a:solidFill>
                  <a:srgbClr val="C00000"/>
                </a:solidFill>
              </a:rPr>
              <a:t> of Zn</a:t>
            </a:r>
            <a:r>
              <a:rPr lang="en-US" sz="3000" dirty="0" smtClean="0">
                <a:solidFill>
                  <a:srgbClr val="C00000"/>
                </a:solidFill>
              </a:rPr>
              <a:t>I</a:t>
            </a:r>
            <a:r>
              <a:rPr lang="en-US" sz="3000" baseline="-25000" dirty="0" smtClean="0">
                <a:solidFill>
                  <a:srgbClr val="C00000"/>
                </a:solidFill>
              </a:rPr>
              <a:t>2</a:t>
            </a:r>
            <a:r>
              <a:rPr lang="en-US" sz="3000" dirty="0">
                <a:solidFill>
                  <a:srgbClr val="C00000"/>
                </a:solidFill>
              </a:rPr>
              <a:t> </a:t>
            </a:r>
            <a:r>
              <a:rPr lang="en-US" sz="3000" dirty="0" smtClean="0">
                <a:solidFill>
                  <a:srgbClr val="C00000"/>
                </a:solidFill>
              </a:rPr>
              <a:t>has been produced.  </a:t>
            </a:r>
            <a:r>
              <a:rPr lang="en-US" sz="3000" b="1" dirty="0" smtClean="0">
                <a:solidFill>
                  <a:srgbClr val="C00000"/>
                </a:solidFill>
              </a:rPr>
              <a:t>Zinc is the reagent in excess.</a:t>
            </a:r>
            <a:endParaRPr lang="en-US" sz="3000" b="1" dirty="0" smtClean="0">
              <a:solidFill>
                <a:srgbClr val="C00000"/>
              </a:solidFill>
            </a:endParaRPr>
          </a:p>
          <a:p>
            <a:pPr marL="0" indent="0">
              <a:buNone/>
            </a:pPr>
            <a:endParaRPr lang="en-US"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467355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400" b="1" dirty="0" smtClean="0"/>
              <a:t>Ex. </a:t>
            </a:r>
            <a:r>
              <a:rPr lang="en-US" sz="2400" b="1" dirty="0"/>
              <a:t>5 (IB 2004):</a:t>
            </a:r>
            <a:r>
              <a:rPr lang="en-US" sz="2400" dirty="0"/>
              <a:t> </a:t>
            </a:r>
            <a:r>
              <a:rPr lang="en-US" sz="2400" dirty="0" smtClean="0"/>
              <a:t/>
            </a:r>
            <a:br>
              <a:rPr lang="en-US" sz="2400" dirty="0" smtClean="0"/>
            </a:br>
            <a:r>
              <a:rPr lang="en-US" sz="2400" dirty="0" smtClean="0"/>
              <a:t>c) Calculate the mass of zinc iodide that will be produced.</a:t>
            </a:r>
            <a:endParaRPr lang="en-US" sz="2400" dirty="0"/>
          </a:p>
        </p:txBody>
      </p:sp>
      <p:sp>
        <p:nvSpPr>
          <p:cNvPr id="3" name="Content Placeholder 2"/>
          <p:cNvSpPr>
            <a:spLocks noGrp="1"/>
          </p:cNvSpPr>
          <p:nvPr>
            <p:ph idx="1"/>
          </p:nvPr>
        </p:nvSpPr>
        <p:spPr/>
        <p:txBody>
          <a:bodyPr/>
          <a:lstStyle/>
          <a:p>
            <a:pPr marL="0" indent="0">
              <a:buNone/>
            </a:pPr>
            <a:r>
              <a:rPr lang="en-US" dirty="0" smtClean="0"/>
              <a:t>0.3940 </a:t>
            </a:r>
            <a:r>
              <a:rPr lang="en-US" dirty="0" err="1" smtClean="0"/>
              <a:t>mol</a:t>
            </a:r>
            <a:r>
              <a:rPr lang="en-US" dirty="0" smtClean="0"/>
              <a:t> of Zn</a:t>
            </a:r>
            <a:r>
              <a:rPr lang="en-US" dirty="0" smtClean="0"/>
              <a:t>I</a:t>
            </a:r>
            <a:r>
              <a:rPr lang="en-US" baseline="-25000" dirty="0" smtClean="0"/>
              <a:t>2</a:t>
            </a:r>
            <a:r>
              <a:rPr lang="en-US" dirty="0"/>
              <a:t> </a:t>
            </a:r>
            <a:r>
              <a:rPr lang="en-US" dirty="0" smtClean="0"/>
              <a:t>will be produced.</a:t>
            </a:r>
          </a:p>
          <a:p>
            <a:pPr marL="0" indent="0">
              <a:buNone/>
            </a:pPr>
            <a:r>
              <a:rPr lang="en-US" dirty="0" smtClean="0"/>
              <a:t>  </a:t>
            </a:r>
          </a:p>
          <a:p>
            <a:pPr marL="0" indent="0">
              <a:buNone/>
            </a:pPr>
            <a:r>
              <a:rPr lang="en-US" dirty="0" smtClean="0"/>
              <a:t>0.3940 </a:t>
            </a:r>
            <a:r>
              <a:rPr lang="en-US" dirty="0" err="1" smtClean="0"/>
              <a:t>mol</a:t>
            </a:r>
            <a:r>
              <a:rPr lang="en-US" dirty="0" smtClean="0"/>
              <a:t> x 319.18 g mol</a:t>
            </a:r>
            <a:r>
              <a:rPr lang="en-US" baseline="30000" dirty="0" smtClean="0"/>
              <a:t>-1</a:t>
            </a:r>
            <a:r>
              <a:rPr lang="en-US" dirty="0" smtClean="0"/>
              <a:t> = </a:t>
            </a:r>
            <a:r>
              <a:rPr lang="en-US" b="1" dirty="0" smtClean="0">
                <a:solidFill>
                  <a:srgbClr val="C00000"/>
                </a:solidFill>
              </a:rPr>
              <a:t>125.8 g</a:t>
            </a:r>
            <a:endParaRPr lang="en-US" b="1" dirty="0">
              <a:solidFill>
                <a:srgbClr val="C00000"/>
              </a:solidFill>
            </a:endParaRPr>
          </a:p>
        </p:txBody>
      </p:sp>
    </p:spTree>
    <p:extLst>
      <p:ext uri="{BB962C8B-B14F-4D97-AF65-F5344CB8AC3E}">
        <p14:creationId xmlns:p14="http://schemas.microsoft.com/office/powerpoint/2010/main" val="2467355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lstStyle/>
          <a:p>
            <a:r>
              <a:rPr lang="en-US" dirty="0" smtClean="0"/>
              <a:t>What’s on our first test?</a:t>
            </a:r>
            <a:endParaRPr lang="en-US" dirty="0"/>
          </a:p>
        </p:txBody>
      </p:sp>
      <p:sp>
        <p:nvSpPr>
          <p:cNvPr id="3" name="Content Placeholder 2"/>
          <p:cNvSpPr>
            <a:spLocks noGrp="1"/>
          </p:cNvSpPr>
          <p:nvPr>
            <p:ph idx="1"/>
          </p:nvPr>
        </p:nvSpPr>
        <p:spPr>
          <a:xfrm>
            <a:off x="457200" y="1600200"/>
            <a:ext cx="8229600" cy="4876799"/>
          </a:xfrm>
        </p:spPr>
        <p:txBody>
          <a:bodyPr>
            <a:normAutofit lnSpcReduction="10000"/>
          </a:bodyPr>
          <a:lstStyle/>
          <a:p>
            <a:r>
              <a:rPr lang="en-US" dirty="0" smtClean="0"/>
              <a:t>All review from H </a:t>
            </a:r>
            <a:r>
              <a:rPr lang="en-US" dirty="0" err="1" smtClean="0"/>
              <a:t>Chem</a:t>
            </a:r>
            <a:r>
              <a:rPr lang="en-US" dirty="0" smtClean="0"/>
              <a:t> (except for uncertainty and errors in measurement)</a:t>
            </a:r>
          </a:p>
          <a:p>
            <a:pPr lvl="1"/>
            <a:r>
              <a:rPr lang="en-US" dirty="0" err="1" smtClean="0"/>
              <a:t>WebAssign</a:t>
            </a:r>
            <a:endParaRPr lang="en-US" dirty="0" smtClean="0"/>
          </a:p>
          <a:p>
            <a:pPr lvl="1"/>
            <a:r>
              <a:rPr lang="en-US" dirty="0" smtClean="0"/>
              <a:t>Summer Assignment</a:t>
            </a:r>
          </a:p>
          <a:p>
            <a:pPr lvl="1"/>
            <a:r>
              <a:rPr lang="en-US" dirty="0" smtClean="0"/>
              <a:t>Uncertainty notes</a:t>
            </a:r>
          </a:p>
          <a:p>
            <a:r>
              <a:rPr lang="en-US" dirty="0" smtClean="0"/>
              <a:t>Use the IB </a:t>
            </a:r>
            <a:r>
              <a:rPr lang="en-US" dirty="0" err="1" smtClean="0"/>
              <a:t>Programme</a:t>
            </a:r>
            <a:r>
              <a:rPr lang="en-US" dirty="0" smtClean="0"/>
              <a:t> Guide for Chemistry as a preparation checklist for each test</a:t>
            </a:r>
          </a:p>
          <a:p>
            <a:pPr lvl="1"/>
            <a:r>
              <a:rPr lang="en-US" dirty="0" smtClean="0"/>
              <a:t>The first test (content from </a:t>
            </a:r>
            <a:r>
              <a:rPr lang="en-US" dirty="0" err="1" smtClean="0"/>
              <a:t>Ch</a:t>
            </a:r>
            <a:r>
              <a:rPr lang="en-US" dirty="0" smtClean="0"/>
              <a:t> 1-5) covers IB Topics 1 &amp; 11 (pp. 48-50 &amp; 68-69 of </a:t>
            </a:r>
            <a:r>
              <a:rPr lang="en-US" dirty="0" err="1" smtClean="0"/>
              <a:t>Programme</a:t>
            </a:r>
            <a:r>
              <a:rPr lang="en-US" dirty="0" smtClean="0"/>
              <a:t> Guide) </a:t>
            </a:r>
          </a:p>
          <a:p>
            <a:endParaRPr lang="en-US" dirty="0" smtClean="0"/>
          </a:p>
        </p:txBody>
      </p:sp>
    </p:spTree>
    <p:extLst>
      <p:ext uri="{BB962C8B-B14F-4D97-AF65-F5344CB8AC3E}">
        <p14:creationId xmlns:p14="http://schemas.microsoft.com/office/powerpoint/2010/main" val="20499834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Autofit/>
          </a:bodyPr>
          <a:lstStyle/>
          <a:p>
            <a:pPr algn="l"/>
            <a:r>
              <a:rPr lang="en-US" sz="2400" b="1" dirty="0" smtClean="0"/>
              <a:t>Ex. 6 </a:t>
            </a:r>
            <a:r>
              <a:rPr lang="en-US" sz="2400" b="1" dirty="0"/>
              <a:t>(IB 2004):</a:t>
            </a:r>
            <a:r>
              <a:rPr lang="en-US" sz="2400" dirty="0"/>
              <a:t> </a:t>
            </a:r>
            <a:r>
              <a:rPr lang="en-US" sz="2400" dirty="0" smtClean="0"/>
              <a:t>27.82 g of hydrated sodium carbonate crystals, Na</a:t>
            </a:r>
            <a:r>
              <a:rPr lang="en-US" sz="2400" baseline="-25000" dirty="0" smtClean="0"/>
              <a:t>2</a:t>
            </a:r>
            <a:r>
              <a:rPr lang="en-US" sz="2400" dirty="0" smtClean="0"/>
              <a:t>CO</a:t>
            </a:r>
            <a:r>
              <a:rPr lang="en-US" sz="2400" baseline="-25000" dirty="0" smtClean="0"/>
              <a:t>3</a:t>
            </a:r>
            <a:r>
              <a:rPr lang="en-US" sz="2400" dirty="0" smtClean="0">
                <a:sym typeface="Symbol"/>
              </a:rPr>
              <a:t></a:t>
            </a:r>
            <a:r>
              <a:rPr lang="en-US" sz="2400" dirty="0" smtClean="0"/>
              <a:t>xH</a:t>
            </a:r>
            <a:r>
              <a:rPr lang="en-US" sz="2400" baseline="-25000" dirty="0" smtClean="0"/>
              <a:t>2</a:t>
            </a:r>
            <a:r>
              <a:rPr lang="en-US" sz="2400" dirty="0" smtClean="0"/>
              <a:t>O, were dissolved in water and made up to 1.000 dm</a:t>
            </a:r>
            <a:r>
              <a:rPr lang="en-US" sz="2400" baseline="30000" dirty="0" smtClean="0"/>
              <a:t>3</a:t>
            </a:r>
            <a:r>
              <a:rPr lang="en-US" sz="2400" dirty="0" smtClean="0"/>
              <a:t>.  25.00 cm</a:t>
            </a:r>
            <a:r>
              <a:rPr lang="en-US" sz="2400" baseline="30000" dirty="0" smtClean="0"/>
              <a:t>3</a:t>
            </a:r>
            <a:r>
              <a:rPr lang="en-US" sz="2400" dirty="0" smtClean="0"/>
              <a:t> of this solution were neutralized by 48.80 cm</a:t>
            </a:r>
            <a:r>
              <a:rPr lang="en-US" sz="2400" baseline="30000" dirty="0" smtClean="0"/>
              <a:t>3</a:t>
            </a:r>
            <a:r>
              <a:rPr lang="en-US" sz="2400" dirty="0" smtClean="0"/>
              <a:t> of hydrochloric acid of concentration 0.1000 </a:t>
            </a:r>
            <a:r>
              <a:rPr lang="en-US" sz="2400" dirty="0" err="1" smtClean="0"/>
              <a:t>mol</a:t>
            </a:r>
            <a:r>
              <a:rPr lang="en-US" sz="2400" dirty="0" smtClean="0"/>
              <a:t> dm</a:t>
            </a:r>
            <a:r>
              <a:rPr lang="en-US" sz="2400" baseline="30000" dirty="0" smtClean="0"/>
              <a:t>-3</a:t>
            </a:r>
            <a:r>
              <a:rPr lang="en-US" sz="2400" dirty="0" smtClean="0"/>
              <a:t>.</a:t>
            </a:r>
            <a:br>
              <a:rPr lang="en-US" sz="2400" dirty="0" smtClean="0"/>
            </a:br>
            <a:r>
              <a:rPr lang="en-US" sz="2000" dirty="0" smtClean="0">
                <a:solidFill>
                  <a:srgbClr val="C00000"/>
                </a:solidFill>
              </a:rPr>
              <a:t>a) Write an equation for the reaction between sodium carbonate and hydrochloric acid.</a:t>
            </a:r>
            <a:r>
              <a:rPr lang="en-US" sz="2000" dirty="0" smtClean="0"/>
              <a:t/>
            </a:r>
            <a:br>
              <a:rPr lang="en-US" sz="2000" dirty="0" smtClean="0"/>
            </a:br>
            <a:endParaRPr lang="en-US" sz="2000" dirty="0"/>
          </a:p>
        </p:txBody>
      </p:sp>
      <p:sp>
        <p:nvSpPr>
          <p:cNvPr id="3" name="Content Placeholder 2"/>
          <p:cNvSpPr>
            <a:spLocks noGrp="1"/>
          </p:cNvSpPr>
          <p:nvPr>
            <p:ph idx="1"/>
          </p:nvPr>
        </p:nvSpPr>
        <p:spPr>
          <a:xfrm>
            <a:off x="76200" y="2255837"/>
            <a:ext cx="8915400" cy="4525963"/>
          </a:xfrm>
        </p:spPr>
        <p:txBody>
          <a:bodyPr/>
          <a:lstStyle/>
          <a:p>
            <a:r>
              <a:rPr lang="en-US" dirty="0" smtClean="0"/>
              <a:t>Acid + carbonate </a:t>
            </a:r>
            <a:r>
              <a:rPr lang="en-US" dirty="0" smtClean="0">
                <a:sym typeface="Symbol"/>
              </a:rPr>
              <a:t> salt + water + CO</a:t>
            </a:r>
            <a:r>
              <a:rPr lang="en-US" baseline="-25000" dirty="0" smtClean="0">
                <a:sym typeface="Symbol"/>
              </a:rPr>
              <a:t>2</a:t>
            </a:r>
          </a:p>
          <a:p>
            <a:r>
              <a:rPr lang="en-US" dirty="0" smtClean="0">
                <a:sym typeface="Symbol"/>
              </a:rPr>
              <a:t>Hydrochloric acid produces chloride salts</a:t>
            </a:r>
          </a:p>
          <a:p>
            <a:endParaRPr lang="en-US" dirty="0">
              <a:sym typeface="Symbol"/>
            </a:endParaRPr>
          </a:p>
          <a:p>
            <a:pPr marL="0" indent="0">
              <a:buNone/>
            </a:pPr>
            <a:r>
              <a:rPr lang="en-US" dirty="0" smtClean="0"/>
              <a:t>Na</a:t>
            </a:r>
            <a:r>
              <a:rPr lang="en-US" baseline="-25000" dirty="0" smtClean="0"/>
              <a:t>2</a:t>
            </a:r>
            <a:r>
              <a:rPr lang="en-US" dirty="0" smtClean="0"/>
              <a:t>CO</a:t>
            </a:r>
            <a:r>
              <a:rPr lang="en-US" baseline="-25000" dirty="0" smtClean="0"/>
              <a:t>3</a:t>
            </a:r>
            <a:r>
              <a:rPr lang="en-US" dirty="0" smtClean="0"/>
              <a:t>(</a:t>
            </a:r>
            <a:r>
              <a:rPr lang="en-US" dirty="0" err="1" smtClean="0"/>
              <a:t>aq</a:t>
            </a:r>
            <a:r>
              <a:rPr lang="en-US" dirty="0" smtClean="0"/>
              <a:t>) +   </a:t>
            </a:r>
            <a:r>
              <a:rPr lang="en-US" dirty="0" err="1" smtClean="0"/>
              <a:t>HCl</a:t>
            </a:r>
            <a:r>
              <a:rPr lang="en-US" dirty="0" smtClean="0"/>
              <a:t>(</a:t>
            </a:r>
            <a:r>
              <a:rPr lang="en-US" dirty="0" err="1" smtClean="0"/>
              <a:t>aq</a:t>
            </a:r>
            <a:r>
              <a:rPr lang="en-US" dirty="0" smtClean="0"/>
              <a:t>) </a:t>
            </a:r>
            <a:r>
              <a:rPr lang="en-US" dirty="0" smtClean="0">
                <a:sym typeface="Symbol"/>
              </a:rPr>
              <a:t>   </a:t>
            </a:r>
            <a:r>
              <a:rPr lang="en-US" dirty="0" err="1" smtClean="0">
                <a:sym typeface="Symbol"/>
              </a:rPr>
              <a:t>NaCl</a:t>
            </a:r>
            <a:r>
              <a:rPr lang="en-US" dirty="0" smtClean="0">
                <a:sym typeface="Symbol"/>
              </a:rPr>
              <a:t>(</a:t>
            </a:r>
            <a:r>
              <a:rPr lang="en-US" dirty="0" err="1" smtClean="0">
                <a:sym typeface="Symbol"/>
              </a:rPr>
              <a:t>aq</a:t>
            </a:r>
            <a:r>
              <a:rPr lang="en-US" dirty="0" smtClean="0">
                <a:sym typeface="Symbol"/>
              </a:rPr>
              <a:t>) + H</a:t>
            </a:r>
            <a:r>
              <a:rPr lang="en-US" baseline="-25000" dirty="0" smtClean="0">
                <a:sym typeface="Symbol"/>
              </a:rPr>
              <a:t>2</a:t>
            </a:r>
            <a:r>
              <a:rPr lang="en-US" dirty="0" smtClean="0">
                <a:sym typeface="Symbol"/>
              </a:rPr>
              <a:t>O(l) + CO</a:t>
            </a:r>
            <a:r>
              <a:rPr lang="en-US" baseline="-25000" dirty="0" smtClean="0">
                <a:sym typeface="Symbol"/>
              </a:rPr>
              <a:t>2</a:t>
            </a:r>
            <a:r>
              <a:rPr lang="en-US" dirty="0" smtClean="0">
                <a:sym typeface="Symbol"/>
              </a:rPr>
              <a:t>(g)</a:t>
            </a:r>
            <a:endParaRPr lang="en-US" dirty="0"/>
          </a:p>
        </p:txBody>
      </p:sp>
      <p:sp>
        <p:nvSpPr>
          <p:cNvPr id="5" name="Right Brace 4"/>
          <p:cNvSpPr/>
          <p:nvPr/>
        </p:nvSpPr>
        <p:spPr>
          <a:xfrm>
            <a:off x="7239000" y="2362200"/>
            <a:ext cx="457200" cy="914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TextBox 5"/>
          <p:cNvSpPr txBox="1"/>
          <p:nvPr/>
        </p:nvSpPr>
        <p:spPr>
          <a:xfrm>
            <a:off x="7772400" y="2286000"/>
            <a:ext cx="1219200" cy="1323439"/>
          </a:xfrm>
          <a:prstGeom prst="rect">
            <a:avLst/>
          </a:prstGeom>
          <a:noFill/>
        </p:spPr>
        <p:txBody>
          <a:bodyPr wrap="square" rtlCol="0">
            <a:spAutoFit/>
          </a:bodyPr>
          <a:lstStyle/>
          <a:p>
            <a:r>
              <a:rPr lang="en-US" sz="2000" dirty="0" smtClean="0">
                <a:solidFill>
                  <a:srgbClr val="00B050"/>
                </a:solidFill>
              </a:rPr>
              <a:t>We will learn this &amp; more later</a:t>
            </a:r>
            <a:endParaRPr lang="en-US" sz="2000" dirty="0">
              <a:solidFill>
                <a:srgbClr val="00B050"/>
              </a:solidFill>
            </a:endParaRPr>
          </a:p>
        </p:txBody>
      </p:sp>
      <p:sp>
        <p:nvSpPr>
          <p:cNvPr id="7" name="TextBox 6"/>
          <p:cNvSpPr txBox="1"/>
          <p:nvPr/>
        </p:nvSpPr>
        <p:spPr>
          <a:xfrm>
            <a:off x="2297061" y="4006646"/>
            <a:ext cx="228600" cy="584775"/>
          </a:xfrm>
          <a:prstGeom prst="rect">
            <a:avLst/>
          </a:prstGeom>
          <a:noFill/>
        </p:spPr>
        <p:txBody>
          <a:bodyPr wrap="square" rtlCol="0">
            <a:spAutoFit/>
          </a:bodyPr>
          <a:lstStyle/>
          <a:p>
            <a:r>
              <a:rPr lang="en-US" sz="3200" dirty="0" smtClean="0"/>
              <a:t>2</a:t>
            </a:r>
            <a:endParaRPr lang="en-US" sz="3200" dirty="0"/>
          </a:p>
        </p:txBody>
      </p:sp>
      <p:sp>
        <p:nvSpPr>
          <p:cNvPr id="9" name="TextBox 8"/>
          <p:cNvSpPr txBox="1"/>
          <p:nvPr/>
        </p:nvSpPr>
        <p:spPr>
          <a:xfrm>
            <a:off x="4267200" y="4038600"/>
            <a:ext cx="228600" cy="584775"/>
          </a:xfrm>
          <a:prstGeom prst="rect">
            <a:avLst/>
          </a:prstGeom>
          <a:noFill/>
        </p:spPr>
        <p:txBody>
          <a:bodyPr wrap="square" rtlCol="0">
            <a:spAutoFit/>
          </a:bodyPr>
          <a:lstStyle/>
          <a:p>
            <a:r>
              <a:rPr lang="en-US" sz="3200" dirty="0" smtClean="0"/>
              <a:t>2</a:t>
            </a:r>
            <a:endParaRPr lang="en-US" sz="3200" dirty="0"/>
          </a:p>
        </p:txBody>
      </p:sp>
    </p:spTree>
    <p:extLst>
      <p:ext uri="{BB962C8B-B14F-4D97-AF65-F5344CB8AC3E}">
        <p14:creationId xmlns:p14="http://schemas.microsoft.com/office/powerpoint/2010/main" val="3171514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P spid="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Autofit/>
          </a:bodyPr>
          <a:lstStyle/>
          <a:p>
            <a:pPr algn="l"/>
            <a:r>
              <a:rPr lang="en-US" sz="2400" b="1" dirty="0" smtClean="0"/>
              <a:t>Ex. 6 (IB 2004):</a:t>
            </a:r>
            <a:r>
              <a:rPr lang="en-US" sz="2400" dirty="0" smtClean="0"/>
              <a:t> 27.82 g of hydrated sodium carbonate crystals, Na</a:t>
            </a:r>
            <a:r>
              <a:rPr lang="en-US" sz="2400" baseline="-25000" dirty="0" smtClean="0"/>
              <a:t>2</a:t>
            </a:r>
            <a:r>
              <a:rPr lang="en-US" sz="2400" dirty="0" smtClean="0"/>
              <a:t>CO</a:t>
            </a:r>
            <a:r>
              <a:rPr lang="en-US" sz="2400" baseline="-25000" dirty="0" smtClean="0"/>
              <a:t>3</a:t>
            </a:r>
            <a:r>
              <a:rPr lang="en-US" sz="2400" dirty="0" smtClean="0">
                <a:sym typeface="Symbol"/>
              </a:rPr>
              <a:t></a:t>
            </a:r>
            <a:r>
              <a:rPr lang="en-US" sz="2400" dirty="0" smtClean="0"/>
              <a:t>xH</a:t>
            </a:r>
            <a:r>
              <a:rPr lang="en-US" sz="2400" baseline="-25000" dirty="0" smtClean="0"/>
              <a:t>2</a:t>
            </a:r>
            <a:r>
              <a:rPr lang="en-US" sz="2400" dirty="0" smtClean="0"/>
              <a:t>O, were dissolved in water and made up to 1.000 dm</a:t>
            </a:r>
            <a:r>
              <a:rPr lang="en-US" sz="2400" baseline="30000" dirty="0" smtClean="0"/>
              <a:t>3</a:t>
            </a:r>
            <a:r>
              <a:rPr lang="en-US" sz="2400" dirty="0" smtClean="0"/>
              <a:t>.  25.00 cm</a:t>
            </a:r>
            <a:r>
              <a:rPr lang="en-US" sz="2400" baseline="30000" dirty="0" smtClean="0"/>
              <a:t>3</a:t>
            </a:r>
            <a:r>
              <a:rPr lang="en-US" sz="2400" dirty="0" smtClean="0"/>
              <a:t> of this solution were neutralized by 48.80 cm</a:t>
            </a:r>
            <a:r>
              <a:rPr lang="en-US" sz="2400" baseline="30000" dirty="0" smtClean="0"/>
              <a:t>3</a:t>
            </a:r>
            <a:r>
              <a:rPr lang="en-US" sz="2400" dirty="0" smtClean="0"/>
              <a:t> of hydrochloric acid of concentration 0.1000 </a:t>
            </a:r>
            <a:r>
              <a:rPr lang="en-US" sz="2400" dirty="0" err="1" smtClean="0"/>
              <a:t>mol</a:t>
            </a:r>
            <a:r>
              <a:rPr lang="en-US" sz="2400" dirty="0" smtClean="0"/>
              <a:t> dm</a:t>
            </a:r>
            <a:r>
              <a:rPr lang="en-US" sz="2400" baseline="30000" dirty="0" smtClean="0"/>
              <a:t>-3</a:t>
            </a:r>
            <a:r>
              <a:rPr lang="en-US" sz="2400" dirty="0" smtClean="0"/>
              <a:t>.</a:t>
            </a:r>
            <a:br>
              <a:rPr lang="en-US" sz="2400" dirty="0" smtClean="0"/>
            </a:br>
            <a:r>
              <a:rPr lang="en-US" sz="2000" dirty="0" smtClean="0">
                <a:solidFill>
                  <a:srgbClr val="C00000"/>
                </a:solidFill>
              </a:rPr>
              <a:t>b) Calculate the molar concentration of the sodium carbonate solution neutralized by the hydrochloric acid.</a:t>
            </a:r>
            <a:br>
              <a:rPr lang="en-US" sz="2000" dirty="0" smtClean="0">
                <a:solidFill>
                  <a:srgbClr val="C00000"/>
                </a:solidFill>
              </a:rPr>
            </a:br>
            <a:endParaRPr lang="en-US" sz="2000" dirty="0">
              <a:solidFill>
                <a:srgbClr val="C00000"/>
              </a:solidFill>
            </a:endParaRPr>
          </a:p>
        </p:txBody>
      </p:sp>
      <p:sp>
        <p:nvSpPr>
          <p:cNvPr id="3" name="Content Placeholder 2"/>
          <p:cNvSpPr>
            <a:spLocks noGrp="1"/>
          </p:cNvSpPr>
          <p:nvPr>
            <p:ph idx="1"/>
          </p:nvPr>
        </p:nvSpPr>
        <p:spPr>
          <a:xfrm>
            <a:off x="304800" y="2636837"/>
            <a:ext cx="8686800" cy="3687763"/>
          </a:xfrm>
        </p:spPr>
        <p:txBody>
          <a:bodyPr>
            <a:normAutofit fontScale="92500" lnSpcReduction="20000"/>
          </a:bodyPr>
          <a:lstStyle/>
          <a:p>
            <a:pPr marL="0" indent="0">
              <a:buNone/>
            </a:pPr>
            <a:r>
              <a:rPr lang="en-US" dirty="0" smtClean="0"/>
              <a:t>Moles </a:t>
            </a:r>
            <a:r>
              <a:rPr lang="en-US" dirty="0" err="1" smtClean="0"/>
              <a:t>HCl</a:t>
            </a:r>
            <a:r>
              <a:rPr lang="en-US" dirty="0" smtClean="0"/>
              <a:t> = 0.1mol dm</a:t>
            </a:r>
            <a:r>
              <a:rPr lang="en-US" baseline="30000" dirty="0" smtClean="0"/>
              <a:t>-3</a:t>
            </a:r>
            <a:r>
              <a:rPr lang="en-US" dirty="0" smtClean="0"/>
              <a:t> x 48.8x10</a:t>
            </a:r>
            <a:r>
              <a:rPr lang="en-US" baseline="30000" dirty="0" smtClean="0"/>
              <a:t>-3</a:t>
            </a:r>
            <a:r>
              <a:rPr lang="en-US" dirty="0" smtClean="0"/>
              <a:t>dm</a:t>
            </a:r>
            <a:r>
              <a:rPr lang="en-US" baseline="30000" dirty="0" smtClean="0"/>
              <a:t>3 </a:t>
            </a:r>
          </a:p>
          <a:p>
            <a:pPr marL="0" indent="0">
              <a:buNone/>
            </a:pPr>
            <a:r>
              <a:rPr lang="en-US" dirty="0" smtClean="0"/>
              <a:t>= 4.88x10</a:t>
            </a:r>
            <a:r>
              <a:rPr lang="en-US" baseline="30000" dirty="0" smtClean="0"/>
              <a:t>-3</a:t>
            </a:r>
            <a:r>
              <a:rPr lang="en-US" dirty="0" smtClean="0"/>
              <a:t>mol = 4.880mmol</a:t>
            </a:r>
          </a:p>
          <a:p>
            <a:pPr marL="0" indent="0">
              <a:buNone/>
            </a:pPr>
            <a:endParaRPr lang="en-US" dirty="0" smtClean="0"/>
          </a:p>
          <a:p>
            <a:pPr marL="0" indent="0">
              <a:buNone/>
            </a:pPr>
            <a:r>
              <a:rPr lang="en-US" dirty="0" smtClean="0"/>
              <a:t>1mol of Na</a:t>
            </a:r>
            <a:r>
              <a:rPr lang="en-US" baseline="-25000" dirty="0" smtClean="0"/>
              <a:t>2</a:t>
            </a:r>
            <a:r>
              <a:rPr lang="en-US" dirty="0" smtClean="0"/>
              <a:t>CO</a:t>
            </a:r>
            <a:r>
              <a:rPr lang="en-US" baseline="-25000" dirty="0" smtClean="0"/>
              <a:t>3</a:t>
            </a:r>
            <a:r>
              <a:rPr lang="en-US" dirty="0" smtClean="0"/>
              <a:t> reacts with 2 moles of </a:t>
            </a:r>
            <a:r>
              <a:rPr lang="en-US" dirty="0" err="1" smtClean="0"/>
              <a:t>HCl</a:t>
            </a:r>
            <a:r>
              <a:rPr lang="en-US" dirty="0" smtClean="0"/>
              <a:t>, so…</a:t>
            </a:r>
          </a:p>
          <a:p>
            <a:pPr marL="0" indent="0">
              <a:buNone/>
            </a:pPr>
            <a:r>
              <a:rPr lang="en-US" dirty="0" smtClean="0"/>
              <a:t>2.440mmol of Na</a:t>
            </a:r>
            <a:r>
              <a:rPr lang="en-US" baseline="-25000" dirty="0" smtClean="0"/>
              <a:t>2</a:t>
            </a:r>
            <a:r>
              <a:rPr lang="en-US" dirty="0" smtClean="0"/>
              <a:t>CO</a:t>
            </a:r>
            <a:r>
              <a:rPr lang="en-US" baseline="-25000" dirty="0" smtClean="0"/>
              <a:t>3</a:t>
            </a:r>
            <a:r>
              <a:rPr lang="en-US" dirty="0" smtClean="0"/>
              <a:t> react with 4.880 </a:t>
            </a:r>
            <a:r>
              <a:rPr lang="en-US" dirty="0" err="1" smtClean="0"/>
              <a:t>mmolHCl</a:t>
            </a:r>
            <a:endParaRPr lang="en-US" dirty="0" smtClean="0"/>
          </a:p>
          <a:p>
            <a:pPr marL="0" indent="0">
              <a:buNone/>
            </a:pPr>
            <a:endParaRPr lang="en-US" dirty="0" smtClean="0"/>
          </a:p>
          <a:p>
            <a:pPr marL="0" indent="0">
              <a:buNone/>
            </a:pPr>
            <a:r>
              <a:rPr lang="en-US" dirty="0" smtClean="0"/>
              <a:t>Concentration of Na</a:t>
            </a:r>
            <a:r>
              <a:rPr lang="en-US" baseline="-25000" dirty="0" smtClean="0"/>
              <a:t>2</a:t>
            </a:r>
            <a:r>
              <a:rPr lang="en-US" dirty="0" smtClean="0"/>
              <a:t>CO</a:t>
            </a:r>
            <a:r>
              <a:rPr lang="en-US" baseline="-25000" dirty="0" smtClean="0"/>
              <a:t>3</a:t>
            </a:r>
            <a:r>
              <a:rPr lang="en-US" dirty="0" smtClean="0"/>
              <a:t> = 2.440x10</a:t>
            </a:r>
            <a:r>
              <a:rPr lang="en-US" baseline="30000" dirty="0" smtClean="0"/>
              <a:t>-3</a:t>
            </a:r>
            <a:r>
              <a:rPr lang="en-US" dirty="0" smtClean="0"/>
              <a:t>mol÷25x10</a:t>
            </a:r>
            <a:r>
              <a:rPr lang="en-US" baseline="30000" dirty="0" smtClean="0"/>
              <a:t>-3</a:t>
            </a:r>
            <a:r>
              <a:rPr lang="en-US" dirty="0" smtClean="0"/>
              <a:t>dm</a:t>
            </a:r>
            <a:r>
              <a:rPr lang="en-US" baseline="30000" dirty="0" smtClean="0"/>
              <a:t>3</a:t>
            </a:r>
            <a:endParaRPr lang="en-US" dirty="0"/>
          </a:p>
          <a:p>
            <a:pPr marL="0" indent="0">
              <a:buNone/>
            </a:pPr>
            <a:r>
              <a:rPr lang="en-US" dirty="0" smtClean="0"/>
              <a:t>=</a:t>
            </a:r>
            <a:r>
              <a:rPr lang="en-US" b="1" dirty="0" smtClean="0">
                <a:solidFill>
                  <a:srgbClr val="C00000"/>
                </a:solidFill>
              </a:rPr>
              <a:t> 0.09760 </a:t>
            </a:r>
            <a:r>
              <a:rPr lang="en-US" b="1" dirty="0" err="1" smtClean="0">
                <a:solidFill>
                  <a:srgbClr val="C00000"/>
                </a:solidFill>
              </a:rPr>
              <a:t>mol</a:t>
            </a:r>
            <a:r>
              <a:rPr lang="en-US" b="1" dirty="0" smtClean="0">
                <a:solidFill>
                  <a:srgbClr val="C00000"/>
                </a:solidFill>
              </a:rPr>
              <a:t> dm</a:t>
            </a:r>
            <a:r>
              <a:rPr lang="en-US" b="1" baseline="30000" dirty="0" smtClean="0">
                <a:solidFill>
                  <a:srgbClr val="C00000"/>
                </a:solidFill>
              </a:rPr>
              <a:t>-3</a:t>
            </a:r>
          </a:p>
        </p:txBody>
      </p:sp>
    </p:spTree>
    <p:extLst>
      <p:ext uri="{BB962C8B-B14F-4D97-AF65-F5344CB8AC3E}">
        <p14:creationId xmlns:p14="http://schemas.microsoft.com/office/powerpoint/2010/main" val="344328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8229600" cy="1143000"/>
          </a:xfrm>
        </p:spPr>
        <p:txBody>
          <a:bodyPr>
            <a:noAutofit/>
          </a:bodyPr>
          <a:lstStyle/>
          <a:p>
            <a:pPr algn="l"/>
            <a:r>
              <a:rPr lang="en-US" sz="2400" b="1" dirty="0" smtClean="0"/>
              <a:t>Ex. 6 (IB 2004):</a:t>
            </a:r>
            <a:r>
              <a:rPr lang="en-US" sz="2400" dirty="0" smtClean="0"/>
              <a:t> 27.82 g of hydrated sodium carbonate crystals, Na</a:t>
            </a:r>
            <a:r>
              <a:rPr lang="en-US" sz="2400" baseline="-25000" dirty="0" smtClean="0"/>
              <a:t>2</a:t>
            </a:r>
            <a:r>
              <a:rPr lang="en-US" sz="2400" dirty="0" smtClean="0"/>
              <a:t>CO</a:t>
            </a:r>
            <a:r>
              <a:rPr lang="en-US" sz="2400" baseline="-25000" dirty="0" smtClean="0"/>
              <a:t>3</a:t>
            </a:r>
            <a:r>
              <a:rPr lang="en-US" sz="2400" dirty="0" smtClean="0">
                <a:sym typeface="Symbol"/>
              </a:rPr>
              <a:t></a:t>
            </a:r>
            <a:r>
              <a:rPr lang="en-US" sz="2400" dirty="0" smtClean="0"/>
              <a:t>xH</a:t>
            </a:r>
            <a:r>
              <a:rPr lang="en-US" sz="2400" baseline="-25000" dirty="0" smtClean="0"/>
              <a:t>2</a:t>
            </a:r>
            <a:r>
              <a:rPr lang="en-US" sz="2400" dirty="0" smtClean="0"/>
              <a:t>O, were dissolved in water and made up to 1.000 dm</a:t>
            </a:r>
            <a:r>
              <a:rPr lang="en-US" sz="2400" baseline="30000" dirty="0" smtClean="0"/>
              <a:t>3</a:t>
            </a:r>
            <a:r>
              <a:rPr lang="en-US" sz="2400" dirty="0" smtClean="0"/>
              <a:t>.  25.00 cm</a:t>
            </a:r>
            <a:r>
              <a:rPr lang="en-US" sz="2400" baseline="30000" dirty="0" smtClean="0"/>
              <a:t>3</a:t>
            </a:r>
            <a:r>
              <a:rPr lang="en-US" sz="2400" dirty="0" smtClean="0"/>
              <a:t> of this solution were neutralized by 48.80 cm</a:t>
            </a:r>
            <a:r>
              <a:rPr lang="en-US" sz="2400" baseline="30000" dirty="0" smtClean="0"/>
              <a:t>3</a:t>
            </a:r>
            <a:r>
              <a:rPr lang="en-US" sz="2400" dirty="0" smtClean="0"/>
              <a:t> of hydrochloric acid of concentration 0.1000 </a:t>
            </a:r>
            <a:r>
              <a:rPr lang="en-US" sz="2400" dirty="0" err="1" smtClean="0"/>
              <a:t>mol</a:t>
            </a:r>
            <a:r>
              <a:rPr lang="en-US" sz="2400" dirty="0" smtClean="0"/>
              <a:t> dm</a:t>
            </a:r>
            <a:r>
              <a:rPr lang="en-US" sz="2400" baseline="30000" dirty="0" smtClean="0"/>
              <a:t>-3</a:t>
            </a:r>
            <a:r>
              <a:rPr lang="en-US" sz="2400" dirty="0" smtClean="0"/>
              <a:t>.</a:t>
            </a:r>
            <a:br>
              <a:rPr lang="en-US" sz="2400" dirty="0" smtClean="0"/>
            </a:br>
            <a:r>
              <a:rPr lang="en-US" sz="2000" dirty="0" smtClean="0">
                <a:solidFill>
                  <a:srgbClr val="C00000"/>
                </a:solidFill>
              </a:rPr>
              <a:t>c) Determine the mass of sodium carbonate neutralized by the hydrochloric acid and hence the mass of sodium carbonate present in 1.000 dm3 of solution.</a:t>
            </a:r>
            <a:endParaRPr lang="en-US" sz="2000" dirty="0">
              <a:solidFill>
                <a:srgbClr val="C00000"/>
              </a:solidFill>
            </a:endParaRPr>
          </a:p>
        </p:txBody>
      </p:sp>
      <p:sp>
        <p:nvSpPr>
          <p:cNvPr id="3" name="Content Placeholder 2"/>
          <p:cNvSpPr>
            <a:spLocks noGrp="1"/>
          </p:cNvSpPr>
          <p:nvPr>
            <p:ph idx="1"/>
          </p:nvPr>
        </p:nvSpPr>
        <p:spPr>
          <a:xfrm>
            <a:off x="457200" y="2590800"/>
            <a:ext cx="8229600" cy="3535363"/>
          </a:xfrm>
        </p:spPr>
        <p:txBody>
          <a:bodyPr/>
          <a:lstStyle/>
          <a:p>
            <a:pPr marL="0" indent="0">
              <a:buNone/>
            </a:pPr>
            <a:r>
              <a:rPr lang="en-US" dirty="0" smtClean="0"/>
              <a:t>Start with answer to part b…</a:t>
            </a:r>
          </a:p>
          <a:p>
            <a:pPr marL="0" indent="0">
              <a:buNone/>
            </a:pPr>
            <a:r>
              <a:rPr lang="en-US" dirty="0" smtClean="0"/>
              <a:t>2.44x10</a:t>
            </a:r>
            <a:r>
              <a:rPr lang="en-US" baseline="30000" dirty="0" smtClean="0"/>
              <a:t>-3</a:t>
            </a:r>
            <a:r>
              <a:rPr lang="en-US" dirty="0" smtClean="0"/>
              <a:t> </a:t>
            </a:r>
            <a:r>
              <a:rPr lang="en-US" dirty="0" err="1" smtClean="0"/>
              <a:t>mol</a:t>
            </a:r>
            <a:r>
              <a:rPr lang="en-US" dirty="0" smtClean="0"/>
              <a:t> Na</a:t>
            </a:r>
            <a:r>
              <a:rPr lang="en-US" baseline="-25000" dirty="0" smtClean="0"/>
              <a:t>2</a:t>
            </a:r>
            <a:r>
              <a:rPr lang="en-US" dirty="0" smtClean="0"/>
              <a:t>CO</a:t>
            </a:r>
            <a:r>
              <a:rPr lang="en-US" baseline="-25000" dirty="0" smtClean="0"/>
              <a:t>3</a:t>
            </a:r>
            <a:r>
              <a:rPr lang="en-US" dirty="0" smtClean="0"/>
              <a:t> x 105.99 g mol</a:t>
            </a:r>
            <a:r>
              <a:rPr lang="en-US" baseline="30000" dirty="0" smtClean="0"/>
              <a:t>-1</a:t>
            </a:r>
          </a:p>
          <a:p>
            <a:pPr marL="0" indent="0">
              <a:buNone/>
            </a:pPr>
            <a:r>
              <a:rPr lang="en-US" dirty="0" smtClean="0"/>
              <a:t>=0.2586 g</a:t>
            </a:r>
          </a:p>
          <a:p>
            <a:pPr marL="0" indent="0">
              <a:buNone/>
            </a:pPr>
            <a:endParaRPr lang="en-US" dirty="0"/>
          </a:p>
          <a:p>
            <a:pPr marL="0" indent="0">
              <a:buNone/>
            </a:pPr>
            <a:r>
              <a:rPr lang="en-US" dirty="0" smtClean="0"/>
              <a:t>This is the mass in 25 cm</a:t>
            </a:r>
            <a:r>
              <a:rPr lang="en-US" baseline="30000" dirty="0" smtClean="0"/>
              <a:t>3</a:t>
            </a:r>
            <a:r>
              <a:rPr lang="en-US" dirty="0" smtClean="0"/>
              <a:t>, so the mass in 1000 cm</a:t>
            </a:r>
            <a:r>
              <a:rPr lang="en-US" baseline="30000" dirty="0" smtClean="0"/>
              <a:t>3</a:t>
            </a:r>
            <a:r>
              <a:rPr lang="en-US" dirty="0" smtClean="0"/>
              <a:t> is 0.2586 g x 1000 ÷ 25 = </a:t>
            </a:r>
            <a:r>
              <a:rPr lang="en-US" b="1" dirty="0" smtClean="0">
                <a:solidFill>
                  <a:srgbClr val="C00000"/>
                </a:solidFill>
              </a:rPr>
              <a:t>10.34 g</a:t>
            </a:r>
            <a:r>
              <a:rPr lang="en-US" dirty="0" smtClean="0"/>
              <a:t> </a:t>
            </a:r>
            <a:endParaRPr lang="en-US" dirty="0"/>
          </a:p>
        </p:txBody>
      </p:sp>
    </p:spTree>
    <p:extLst>
      <p:ext uri="{BB962C8B-B14F-4D97-AF65-F5344CB8AC3E}">
        <p14:creationId xmlns:p14="http://schemas.microsoft.com/office/powerpoint/2010/main" val="344328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Autofit/>
          </a:bodyPr>
          <a:lstStyle/>
          <a:p>
            <a:pPr algn="l"/>
            <a:r>
              <a:rPr lang="en-US" sz="2400" b="1" dirty="0" smtClean="0"/>
              <a:t>Ex. 6 (IB 2004):</a:t>
            </a:r>
            <a:r>
              <a:rPr lang="en-US" sz="2400" dirty="0" smtClean="0"/>
              <a:t> 27.82 g of hydrated sodium carbonate crystals, Na</a:t>
            </a:r>
            <a:r>
              <a:rPr lang="en-US" sz="2400" baseline="-25000" dirty="0" smtClean="0"/>
              <a:t>2</a:t>
            </a:r>
            <a:r>
              <a:rPr lang="en-US" sz="2400" dirty="0" smtClean="0"/>
              <a:t>CO</a:t>
            </a:r>
            <a:r>
              <a:rPr lang="en-US" sz="2400" baseline="-25000" dirty="0" smtClean="0"/>
              <a:t>3</a:t>
            </a:r>
            <a:r>
              <a:rPr lang="en-US" sz="2400" dirty="0" smtClean="0">
                <a:sym typeface="Symbol"/>
              </a:rPr>
              <a:t></a:t>
            </a:r>
            <a:r>
              <a:rPr lang="en-US" sz="2400" dirty="0" smtClean="0"/>
              <a:t>xH</a:t>
            </a:r>
            <a:r>
              <a:rPr lang="en-US" sz="2400" baseline="-25000" dirty="0" smtClean="0"/>
              <a:t>2</a:t>
            </a:r>
            <a:r>
              <a:rPr lang="en-US" sz="2400" dirty="0" smtClean="0"/>
              <a:t>O, were dissolved in water and made up to 1.000 dm</a:t>
            </a:r>
            <a:r>
              <a:rPr lang="en-US" sz="2400" baseline="30000" dirty="0" smtClean="0"/>
              <a:t>3</a:t>
            </a:r>
            <a:r>
              <a:rPr lang="en-US" sz="2400" dirty="0" smtClean="0"/>
              <a:t>.  25.00 cm</a:t>
            </a:r>
            <a:r>
              <a:rPr lang="en-US" sz="2400" baseline="30000" dirty="0" smtClean="0"/>
              <a:t>3</a:t>
            </a:r>
            <a:r>
              <a:rPr lang="en-US" sz="2400" dirty="0" smtClean="0"/>
              <a:t> of this solution were neutralized by 48.80 cm</a:t>
            </a:r>
            <a:r>
              <a:rPr lang="en-US" sz="2400" baseline="30000" dirty="0" smtClean="0"/>
              <a:t>3</a:t>
            </a:r>
            <a:r>
              <a:rPr lang="en-US" sz="2400" dirty="0" smtClean="0"/>
              <a:t> of hydrochloric acid of concentration 0.1000 </a:t>
            </a:r>
            <a:r>
              <a:rPr lang="en-US" sz="2400" dirty="0" err="1" smtClean="0"/>
              <a:t>mol</a:t>
            </a:r>
            <a:r>
              <a:rPr lang="en-US" sz="2400" dirty="0" smtClean="0"/>
              <a:t> dm</a:t>
            </a:r>
            <a:r>
              <a:rPr lang="en-US" sz="2400" baseline="30000" dirty="0" smtClean="0"/>
              <a:t>-3</a:t>
            </a:r>
            <a:r>
              <a:rPr lang="en-US" sz="2400" dirty="0" smtClean="0"/>
              <a:t>.</a:t>
            </a:r>
            <a:br>
              <a:rPr lang="en-US" sz="2400" dirty="0" smtClean="0"/>
            </a:br>
            <a:r>
              <a:rPr lang="en-US" sz="2000" dirty="0" smtClean="0">
                <a:solidFill>
                  <a:srgbClr val="C00000"/>
                </a:solidFill>
              </a:rPr>
              <a:t>d) Calculate the mass of water in the hydrated crystals and hence find the value of x.</a:t>
            </a:r>
            <a:endParaRPr lang="en-US" sz="2000" dirty="0">
              <a:solidFill>
                <a:srgbClr val="C00000"/>
              </a:solidFill>
            </a:endParaRPr>
          </a:p>
        </p:txBody>
      </p:sp>
      <p:sp>
        <p:nvSpPr>
          <p:cNvPr id="3" name="Content Placeholder 2"/>
          <p:cNvSpPr>
            <a:spLocks noGrp="1"/>
          </p:cNvSpPr>
          <p:nvPr>
            <p:ph idx="1"/>
          </p:nvPr>
        </p:nvSpPr>
        <p:spPr>
          <a:xfrm>
            <a:off x="304800" y="2514600"/>
            <a:ext cx="8610600" cy="3886200"/>
          </a:xfrm>
        </p:spPr>
        <p:txBody>
          <a:bodyPr/>
          <a:lstStyle/>
          <a:p>
            <a:pPr marL="0" indent="0">
              <a:buNone/>
            </a:pPr>
            <a:r>
              <a:rPr lang="en-US" sz="3000" dirty="0" smtClean="0"/>
              <a:t>Mass H</a:t>
            </a:r>
            <a:r>
              <a:rPr lang="en-US" sz="3000" baseline="-25000" dirty="0" smtClean="0"/>
              <a:t>2</a:t>
            </a:r>
            <a:r>
              <a:rPr lang="en-US" sz="3000" dirty="0" smtClean="0"/>
              <a:t>O = 27.82 g – 10.34 g = 17.48 g</a:t>
            </a:r>
          </a:p>
          <a:p>
            <a:pPr marL="0" indent="0">
              <a:buNone/>
            </a:pPr>
            <a:endParaRPr lang="en-US" sz="3000" dirty="0"/>
          </a:p>
          <a:p>
            <a:pPr marL="0" indent="0">
              <a:buNone/>
            </a:pPr>
            <a:r>
              <a:rPr lang="en-US" sz="3000" dirty="0" smtClean="0"/>
              <a:t>Moles H</a:t>
            </a:r>
            <a:r>
              <a:rPr lang="en-US" sz="3000" baseline="-25000" dirty="0" smtClean="0"/>
              <a:t>2</a:t>
            </a:r>
            <a:r>
              <a:rPr lang="en-US" sz="3000" dirty="0" smtClean="0"/>
              <a:t>O= 17.48 g ÷ 18.02 g mol</a:t>
            </a:r>
            <a:r>
              <a:rPr lang="en-US" sz="3000" baseline="30000" dirty="0" smtClean="0"/>
              <a:t>-1</a:t>
            </a:r>
            <a:r>
              <a:rPr lang="en-US" sz="3000" dirty="0" smtClean="0"/>
              <a:t>= 0.9698 </a:t>
            </a:r>
            <a:r>
              <a:rPr lang="en-US" sz="3000" dirty="0" err="1" smtClean="0"/>
              <a:t>mol</a:t>
            </a:r>
            <a:endParaRPr lang="en-US" sz="3000" dirty="0" smtClean="0"/>
          </a:p>
          <a:p>
            <a:pPr marL="0" indent="0">
              <a:buNone/>
            </a:pPr>
            <a:r>
              <a:rPr lang="en-US" sz="3000" dirty="0" smtClean="0"/>
              <a:t>Moles Na</a:t>
            </a:r>
            <a:r>
              <a:rPr lang="en-US" sz="3000" baseline="-25000" dirty="0" smtClean="0"/>
              <a:t>2</a:t>
            </a:r>
            <a:r>
              <a:rPr lang="en-US" sz="3000" dirty="0" smtClean="0"/>
              <a:t>CO</a:t>
            </a:r>
            <a:r>
              <a:rPr lang="en-US" sz="3000" baseline="-25000" dirty="0" smtClean="0"/>
              <a:t>3</a:t>
            </a:r>
            <a:r>
              <a:rPr lang="en-US" sz="3000" dirty="0" smtClean="0"/>
              <a:t>=10.34 g </a:t>
            </a:r>
            <a:r>
              <a:rPr lang="en-US" sz="3000" dirty="0" smtClean="0"/>
              <a:t>÷ 105.99 g mol</a:t>
            </a:r>
            <a:r>
              <a:rPr lang="en-US" sz="3000" baseline="30000" dirty="0" smtClean="0"/>
              <a:t>-1</a:t>
            </a:r>
            <a:r>
              <a:rPr lang="en-US" sz="3000" dirty="0" smtClean="0"/>
              <a:t>= 0.09760 </a:t>
            </a:r>
            <a:r>
              <a:rPr lang="en-US" sz="3000" dirty="0" err="1" smtClean="0"/>
              <a:t>mol</a:t>
            </a:r>
            <a:endParaRPr lang="en-US" sz="3000" dirty="0" smtClean="0"/>
          </a:p>
          <a:p>
            <a:pPr marL="0" indent="0">
              <a:buNone/>
            </a:pPr>
            <a:endParaRPr lang="en-US" sz="3000" dirty="0" smtClean="0"/>
          </a:p>
          <a:p>
            <a:pPr marL="0" indent="0">
              <a:buNone/>
            </a:pPr>
            <a:r>
              <a:rPr lang="en-US" sz="3000" dirty="0" smtClean="0"/>
              <a:t>x= </a:t>
            </a:r>
            <a:r>
              <a:rPr lang="en-US" sz="3000" dirty="0" smtClean="0"/>
              <a:t>0.9698 </a:t>
            </a:r>
            <a:r>
              <a:rPr lang="en-US" sz="3000" dirty="0" err="1" smtClean="0"/>
              <a:t>mol</a:t>
            </a:r>
            <a:r>
              <a:rPr lang="en-US" sz="3000" dirty="0" smtClean="0"/>
              <a:t> ÷ 0.09760 </a:t>
            </a:r>
            <a:r>
              <a:rPr lang="en-US" sz="3000" dirty="0" err="1" smtClean="0"/>
              <a:t>mol</a:t>
            </a:r>
            <a:r>
              <a:rPr lang="en-US" sz="3000" dirty="0" smtClean="0"/>
              <a:t>= </a:t>
            </a:r>
            <a:r>
              <a:rPr lang="en-US" sz="3000" b="1" dirty="0" smtClean="0">
                <a:solidFill>
                  <a:srgbClr val="C00000"/>
                </a:solidFill>
              </a:rPr>
              <a:t>10</a:t>
            </a:r>
          </a:p>
          <a:p>
            <a:pPr marL="0" indent="0">
              <a:buNone/>
            </a:pPr>
            <a:r>
              <a:rPr lang="en-US" sz="2800" dirty="0" smtClean="0"/>
              <a:t>Thus, </a:t>
            </a:r>
            <a:r>
              <a:rPr lang="en-US" sz="2800" b="1" dirty="0" smtClean="0"/>
              <a:t>Na</a:t>
            </a:r>
            <a:r>
              <a:rPr lang="en-US" sz="2800" b="1" baseline="-25000" dirty="0" smtClean="0"/>
              <a:t>2</a:t>
            </a:r>
            <a:r>
              <a:rPr lang="en-US" sz="2800" b="1" dirty="0" smtClean="0"/>
              <a:t>CO</a:t>
            </a:r>
            <a:r>
              <a:rPr lang="en-US" sz="2800" b="1" baseline="-25000" dirty="0" smtClean="0"/>
              <a:t>3</a:t>
            </a:r>
            <a:r>
              <a:rPr lang="en-US" sz="2800" b="1" dirty="0" smtClean="0">
                <a:sym typeface="Symbol"/>
              </a:rPr>
              <a:t></a:t>
            </a:r>
            <a:r>
              <a:rPr lang="en-US" sz="2800" b="1" dirty="0" smtClean="0"/>
              <a:t>10H</a:t>
            </a:r>
            <a:r>
              <a:rPr lang="en-US" sz="2800" b="1" baseline="-25000" dirty="0" smtClean="0"/>
              <a:t>2</a:t>
            </a:r>
            <a:r>
              <a:rPr lang="en-US" sz="2800" b="1" dirty="0" smtClean="0"/>
              <a:t>O</a:t>
            </a:r>
            <a:endParaRPr lang="en-US" sz="3000" b="1" dirty="0" smtClean="0">
              <a:solidFill>
                <a:srgbClr val="C00000"/>
              </a:solidFill>
            </a:endParaRP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44328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p:spPr>
        <p:txBody>
          <a:bodyPr/>
          <a:lstStyle/>
          <a:p>
            <a:r>
              <a:rPr lang="en-US" dirty="0" smtClean="0">
                <a:solidFill>
                  <a:schemeClr val="bg1"/>
                </a:solidFill>
              </a:rPr>
              <a:t>Quantitative Chemistry</a:t>
            </a:r>
            <a:endParaRPr lang="en-US" dirty="0">
              <a:solidFill>
                <a:schemeClr val="bg1"/>
              </a:solidFill>
            </a:endParaRPr>
          </a:p>
        </p:txBody>
      </p:sp>
      <p:sp>
        <p:nvSpPr>
          <p:cNvPr id="3" name="Content Placeholder 2"/>
          <p:cNvSpPr>
            <a:spLocks noGrp="1"/>
          </p:cNvSpPr>
          <p:nvPr>
            <p:ph idx="1"/>
          </p:nvPr>
        </p:nvSpPr>
        <p:spPr/>
        <p:txBody>
          <a:bodyPr/>
          <a:lstStyle/>
          <a:p>
            <a:pPr marL="0" indent="0">
              <a:buNone/>
            </a:pPr>
            <a:r>
              <a:rPr lang="en-US" dirty="0" smtClean="0"/>
              <a:t>1.1 	The mole concept &amp; Avogadro’s constant</a:t>
            </a:r>
          </a:p>
          <a:p>
            <a:pPr marL="0" indent="0">
              <a:buNone/>
            </a:pPr>
            <a:r>
              <a:rPr lang="en-US" dirty="0" smtClean="0"/>
              <a:t>1.2 	Formulas</a:t>
            </a:r>
          </a:p>
          <a:p>
            <a:pPr marL="0" indent="0">
              <a:buNone/>
            </a:pPr>
            <a:r>
              <a:rPr lang="en-US" dirty="0" smtClean="0"/>
              <a:t>1.3 	Chemical Equations</a:t>
            </a:r>
          </a:p>
          <a:p>
            <a:pPr marL="0" indent="0">
              <a:buNone/>
            </a:pPr>
            <a:r>
              <a:rPr lang="en-US" dirty="0" smtClean="0"/>
              <a:t>1.4 	Mass &amp; gaseous volume relationships in   	chemical reactions</a:t>
            </a:r>
          </a:p>
          <a:p>
            <a:pPr marL="0" indent="0">
              <a:buNone/>
            </a:pPr>
            <a:r>
              <a:rPr lang="en-US" dirty="0" smtClean="0"/>
              <a:t>1.5	Solutions</a:t>
            </a:r>
          </a:p>
          <a:p>
            <a:pPr marL="0" indent="0">
              <a:buNone/>
            </a:pPr>
            <a:r>
              <a:rPr lang="en-US" dirty="0" smtClean="0"/>
              <a:t>		</a:t>
            </a:r>
            <a:r>
              <a:rPr lang="en-US" i="1" dirty="0" smtClean="0"/>
              <a:t>(see IB </a:t>
            </a:r>
            <a:r>
              <a:rPr lang="en-US" i="1" dirty="0" err="1" smtClean="0"/>
              <a:t>Programme</a:t>
            </a:r>
            <a:r>
              <a:rPr lang="en-US" i="1" dirty="0" smtClean="0"/>
              <a:t> Guide for details)</a:t>
            </a:r>
            <a:endParaRPr lang="en-US" i="1" dirty="0"/>
          </a:p>
        </p:txBody>
      </p:sp>
    </p:spTree>
    <p:extLst>
      <p:ext uri="{BB962C8B-B14F-4D97-AF65-F5344CB8AC3E}">
        <p14:creationId xmlns:p14="http://schemas.microsoft.com/office/powerpoint/2010/main" val="4423748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1143000"/>
          </a:xfrm>
        </p:spPr>
        <p:txBody>
          <a:bodyPr>
            <a:noAutofit/>
          </a:bodyPr>
          <a:lstStyle/>
          <a:p>
            <a:pPr lvl="0" algn="l"/>
            <a:r>
              <a:rPr lang="en-US" sz="2400" b="1" dirty="0"/>
              <a:t>Solution concentration examples</a:t>
            </a:r>
            <a:r>
              <a:rPr lang="en-US" sz="2400" b="1" dirty="0" smtClean="0"/>
              <a:t>:</a:t>
            </a:r>
            <a:br>
              <a:rPr lang="en-US" sz="2400" b="1" dirty="0" smtClean="0"/>
            </a:br>
            <a:r>
              <a:rPr lang="en-US" sz="2400" b="1" dirty="0" smtClean="0"/>
              <a:t>a) </a:t>
            </a:r>
            <a:r>
              <a:rPr lang="en-US" sz="2400" dirty="0"/>
              <a:t>Describe how you would make </a:t>
            </a:r>
            <a:r>
              <a:rPr lang="en-US" sz="2400" dirty="0" smtClean="0"/>
              <a:t>100.0 cm</a:t>
            </a:r>
            <a:r>
              <a:rPr lang="en-US" sz="2400" baseline="30000" dirty="0" smtClean="0"/>
              <a:t>3</a:t>
            </a:r>
            <a:r>
              <a:rPr lang="en-US" sz="2400" dirty="0" smtClean="0"/>
              <a:t> of a </a:t>
            </a:r>
            <a:r>
              <a:rPr lang="en-US" sz="2400" dirty="0"/>
              <a:t>2.50 </a:t>
            </a:r>
            <a:r>
              <a:rPr lang="en-US" sz="2400" dirty="0" err="1"/>
              <a:t>mol</a:t>
            </a:r>
            <a:r>
              <a:rPr lang="en-US" sz="2400" dirty="0"/>
              <a:t> dm</a:t>
            </a:r>
            <a:r>
              <a:rPr lang="en-US" sz="2400" baseline="30000" dirty="0"/>
              <a:t>-3</a:t>
            </a:r>
            <a:r>
              <a:rPr lang="en-US" sz="2400" dirty="0"/>
              <a:t> solution of sodium hydroxide with the starting ingredients listed below.  Back up your explanation with the appropriate calculation</a:t>
            </a:r>
            <a:r>
              <a:rPr lang="en-US" sz="2400" dirty="0" smtClean="0"/>
              <a:t>.</a:t>
            </a:r>
            <a:endParaRPr lang="en-US" sz="2400" dirty="0"/>
          </a:p>
        </p:txBody>
      </p:sp>
      <p:sp>
        <p:nvSpPr>
          <p:cNvPr id="3" name="Content Placeholder 2"/>
          <p:cNvSpPr>
            <a:spLocks noGrp="1"/>
          </p:cNvSpPr>
          <p:nvPr>
            <p:ph idx="1"/>
          </p:nvPr>
        </p:nvSpPr>
        <p:spPr>
          <a:xfrm>
            <a:off x="457200" y="1600201"/>
            <a:ext cx="8229600" cy="762000"/>
          </a:xfrm>
        </p:spPr>
        <p:txBody>
          <a:bodyPr/>
          <a:lstStyle/>
          <a:p>
            <a:pPr marL="0" indent="0">
              <a:buNone/>
            </a:pPr>
            <a:r>
              <a:rPr lang="en-US" dirty="0"/>
              <a:t>	</a:t>
            </a:r>
            <a:r>
              <a:rPr lang="en-US" sz="2400" dirty="0" smtClean="0"/>
              <a:t>i)</a:t>
            </a:r>
            <a:r>
              <a:rPr lang="en-US" sz="2400" dirty="0"/>
              <a:t> </a:t>
            </a:r>
            <a:r>
              <a:rPr lang="en-US" sz="2400" dirty="0" err="1">
                <a:solidFill>
                  <a:srgbClr val="FF0000"/>
                </a:solidFill>
              </a:rPr>
              <a:t>NaOH</a:t>
            </a:r>
            <a:r>
              <a:rPr lang="en-US" sz="2400" dirty="0">
                <a:solidFill>
                  <a:srgbClr val="FF0000"/>
                </a:solidFill>
              </a:rPr>
              <a:t>(s</a:t>
            </a:r>
            <a:r>
              <a:rPr lang="en-US" sz="2400" dirty="0" smtClean="0">
                <a:solidFill>
                  <a:srgbClr val="FF0000"/>
                </a:solidFill>
              </a:rPr>
              <a:t>)</a:t>
            </a:r>
            <a:r>
              <a:rPr lang="en-US" sz="2400" dirty="0">
                <a:solidFill>
                  <a:srgbClr val="FF0000"/>
                </a:solidFill>
              </a:rPr>
              <a:t> </a:t>
            </a:r>
            <a:r>
              <a:rPr lang="en-US" sz="2400" dirty="0" smtClean="0"/>
              <a:t>		ii</a:t>
            </a:r>
            <a:r>
              <a:rPr lang="en-US" sz="2400" dirty="0"/>
              <a:t>) 6.0 </a:t>
            </a:r>
            <a:r>
              <a:rPr lang="en-US" sz="2400" dirty="0" err="1"/>
              <a:t>mol</a:t>
            </a:r>
            <a:r>
              <a:rPr lang="en-US" sz="2400" dirty="0"/>
              <a:t> dm</a:t>
            </a:r>
            <a:r>
              <a:rPr lang="en-US" sz="2400" baseline="30000" dirty="0"/>
              <a:t>-3</a:t>
            </a:r>
            <a:r>
              <a:rPr lang="en-US" sz="2400" dirty="0"/>
              <a:t> </a:t>
            </a:r>
            <a:r>
              <a:rPr lang="en-US" sz="2400" dirty="0" err="1"/>
              <a:t>NaOH</a:t>
            </a:r>
            <a:r>
              <a:rPr lang="en-US" sz="2400" dirty="0"/>
              <a:t>(</a:t>
            </a:r>
            <a:r>
              <a:rPr lang="en-US" sz="2400" dirty="0" err="1"/>
              <a:t>aq</a:t>
            </a:r>
            <a:r>
              <a:rPr lang="en-US" sz="2400" dirty="0"/>
              <a:t>)</a:t>
            </a: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62800" y="4343400"/>
            <a:ext cx="243840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6" name="Object 5"/>
          <p:cNvGraphicFramePr>
            <a:graphicFrameLocks noChangeAspect="1"/>
          </p:cNvGraphicFramePr>
          <p:nvPr>
            <p:extLst>
              <p:ext uri="{D42A27DB-BD31-4B8C-83A1-F6EECF244321}">
                <p14:modId xmlns:p14="http://schemas.microsoft.com/office/powerpoint/2010/main" val="2963276604"/>
              </p:ext>
            </p:extLst>
          </p:nvPr>
        </p:nvGraphicFramePr>
        <p:xfrm>
          <a:off x="838200" y="2590800"/>
          <a:ext cx="3144838" cy="1069975"/>
        </p:xfrm>
        <a:graphic>
          <a:graphicData uri="http://schemas.openxmlformats.org/presentationml/2006/ole">
            <mc:AlternateContent xmlns:mc="http://schemas.openxmlformats.org/markup-compatibility/2006">
              <mc:Choice xmlns:v="urn:schemas-microsoft-com:vml" Requires="v">
                <p:oleObj spid="_x0000_s3173" name="Equation" r:id="rId5" imgW="1117440" imgH="380880" progId="Equation.3">
                  <p:embed/>
                </p:oleObj>
              </mc:Choice>
              <mc:Fallback>
                <p:oleObj name="Equation" r:id="rId5" imgW="1117440" imgH="380880" progId="Equation.3">
                  <p:embed/>
                  <p:pic>
                    <p:nvPicPr>
                      <p:cNvPr id="0" name=""/>
                      <p:cNvPicPr>
                        <a:picLocks noChangeAspect="1" noChangeArrowheads="1"/>
                      </p:cNvPicPr>
                      <p:nvPr/>
                    </p:nvPicPr>
                    <p:blipFill>
                      <a:blip r:embed="rId6"/>
                      <a:srcRect/>
                      <a:stretch>
                        <a:fillRect/>
                      </a:stretch>
                    </p:blipFill>
                    <p:spPr bwMode="auto">
                      <a:xfrm>
                        <a:off x="838200" y="2590800"/>
                        <a:ext cx="3144838" cy="1069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595551331"/>
              </p:ext>
            </p:extLst>
          </p:nvPr>
        </p:nvGraphicFramePr>
        <p:xfrm>
          <a:off x="1866900" y="3886200"/>
          <a:ext cx="2324100" cy="534988"/>
        </p:xfrm>
        <a:graphic>
          <a:graphicData uri="http://schemas.openxmlformats.org/presentationml/2006/ole">
            <mc:AlternateContent xmlns:mc="http://schemas.openxmlformats.org/markup-compatibility/2006">
              <mc:Choice xmlns:v="urn:schemas-microsoft-com:vml" Requires="v">
                <p:oleObj spid="_x0000_s3174" name="Equation" r:id="rId7" imgW="825480" imgH="190440" progId="Equation.3">
                  <p:embed/>
                </p:oleObj>
              </mc:Choice>
              <mc:Fallback>
                <p:oleObj name="Equation" r:id="rId7" imgW="825480" imgH="190440" progId="Equation.3">
                  <p:embed/>
                  <p:pic>
                    <p:nvPicPr>
                      <p:cNvPr id="0" name="Object 5"/>
                      <p:cNvPicPr>
                        <a:picLocks noChangeAspect="1" noChangeArrowheads="1"/>
                      </p:cNvPicPr>
                      <p:nvPr/>
                    </p:nvPicPr>
                    <p:blipFill>
                      <a:blip r:embed="rId8"/>
                      <a:srcRect/>
                      <a:stretch>
                        <a:fillRect/>
                      </a:stretch>
                    </p:blipFill>
                    <p:spPr bwMode="auto">
                      <a:xfrm>
                        <a:off x="1866900" y="3886200"/>
                        <a:ext cx="2324100" cy="534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403365944"/>
              </p:ext>
            </p:extLst>
          </p:nvPr>
        </p:nvGraphicFramePr>
        <p:xfrm>
          <a:off x="4040188" y="3649663"/>
          <a:ext cx="3001962" cy="998537"/>
        </p:xfrm>
        <a:graphic>
          <a:graphicData uri="http://schemas.openxmlformats.org/presentationml/2006/ole">
            <mc:AlternateContent xmlns:mc="http://schemas.openxmlformats.org/markup-compatibility/2006">
              <mc:Choice xmlns:v="urn:schemas-microsoft-com:vml" Requires="v">
                <p:oleObj spid="_x0000_s3175" name="Equation" r:id="rId9" imgW="1066680" imgH="355320" progId="Equation.3">
                  <p:embed/>
                </p:oleObj>
              </mc:Choice>
              <mc:Fallback>
                <p:oleObj name="Equation" r:id="rId9" imgW="1066680" imgH="355320" progId="Equation.3">
                  <p:embed/>
                  <p:pic>
                    <p:nvPicPr>
                      <p:cNvPr id="0" name="Object 5"/>
                      <p:cNvPicPr>
                        <a:picLocks noChangeAspect="1" noChangeArrowheads="1"/>
                      </p:cNvPicPr>
                      <p:nvPr/>
                    </p:nvPicPr>
                    <p:blipFill>
                      <a:blip r:embed="rId10"/>
                      <a:srcRect/>
                      <a:stretch>
                        <a:fillRect/>
                      </a:stretch>
                    </p:blipFill>
                    <p:spPr bwMode="auto">
                      <a:xfrm>
                        <a:off x="4040188" y="3649663"/>
                        <a:ext cx="3001962" cy="9985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 name="TextBox 8"/>
          <p:cNvSpPr txBox="1"/>
          <p:nvPr/>
        </p:nvSpPr>
        <p:spPr>
          <a:xfrm>
            <a:off x="762000" y="5029200"/>
            <a:ext cx="5562600" cy="954107"/>
          </a:xfrm>
          <a:prstGeom prst="rect">
            <a:avLst/>
          </a:prstGeom>
          <a:noFill/>
        </p:spPr>
        <p:txBody>
          <a:bodyPr wrap="square" rtlCol="0">
            <a:spAutoFit/>
          </a:bodyPr>
          <a:lstStyle/>
          <a:p>
            <a:r>
              <a:rPr lang="en-US" sz="2800" dirty="0" smtClean="0"/>
              <a:t>Add 10.0 g of </a:t>
            </a:r>
            <a:r>
              <a:rPr lang="en-US" sz="2800" dirty="0" err="1" smtClean="0"/>
              <a:t>NaOH</a:t>
            </a:r>
            <a:r>
              <a:rPr lang="en-US" sz="2800" dirty="0" smtClean="0"/>
              <a:t> to enough water to make 100.0 mL of solution.</a:t>
            </a:r>
            <a:endParaRPr lang="en-US" sz="2800" dirty="0"/>
          </a:p>
        </p:txBody>
      </p:sp>
      <p:sp>
        <p:nvSpPr>
          <p:cNvPr id="10" name="Rectangle 9"/>
          <p:cNvSpPr/>
          <p:nvPr/>
        </p:nvSpPr>
        <p:spPr>
          <a:xfrm>
            <a:off x="685800" y="5029200"/>
            <a:ext cx="5715000" cy="10668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01067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32"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box(out)">
                                      <p:cBhvr>
                                        <p:cTn id="11" dur="500"/>
                                        <p:tgtEl>
                                          <p:spTgt spid="5"/>
                                        </p:tgtEl>
                                      </p:cBhvr>
                                    </p:animEffect>
                                  </p:childTnLst>
                                  <p:subTnLst>
                                    <p:audio>
                                      <p:cMediaNode>
                                        <p:cTn display="0" masterRel="sameClick">
                                          <p:stCondLst>
                                            <p:cond evt="begin" delay="0">
                                              <p:tn val="9"/>
                                            </p:cond>
                                          </p:stCondLst>
                                          <p:endCondLst>
                                            <p:cond evt="onStopAudio" delay="0">
                                              <p:tgtEl>
                                                <p:sldTgt/>
                                              </p:tgtEl>
                                            </p:cond>
                                          </p:endCondLst>
                                        </p:cTn>
                                        <p:tgtEl>
                                          <p:sndTgt r:embed="rId3" name="camera.wav"/>
                                        </p:tgtEl>
                                      </p:cMediaNode>
                                    </p:audio>
                                  </p:subTnLst>
                                </p:cTn>
                              </p:par>
                            </p:childTnLst>
                          </p:cTn>
                        </p:par>
                      </p:childTnLst>
                    </p:cTn>
                  </p:par>
                  <p:par>
                    <p:cTn id="12" fill="hold">
                      <p:stCondLst>
                        <p:cond delay="indefinite"/>
                      </p:stCondLst>
                      <p:childTnLst>
                        <p:par>
                          <p:cTn id="13" fill="hold">
                            <p:stCondLst>
                              <p:cond delay="0"/>
                            </p:stCondLst>
                            <p:childTnLst>
                              <p:par>
                                <p:cTn id="14" presetID="4" presetClass="entr" presetSubtype="32" fill="hold"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ox(out)">
                                      <p:cBhvr>
                                        <p:cTn id="16" dur="500"/>
                                        <p:tgtEl>
                                          <p:spTgt spid="8"/>
                                        </p:tgtEl>
                                      </p:cBhvr>
                                    </p:animEffect>
                                  </p:childTnLst>
                                  <p:subTnLst>
                                    <p:audio>
                                      <p:cMediaNode>
                                        <p:cTn display="0" masterRel="sameClick">
                                          <p:stCondLst>
                                            <p:cond evt="begin" delay="0">
                                              <p:tn val="14"/>
                                            </p:cond>
                                          </p:stCondLst>
                                          <p:endCondLst>
                                            <p:cond evt="onStopAudio" delay="0">
                                              <p:tgtEl>
                                                <p:sldTgt/>
                                              </p:tgtEl>
                                            </p:cond>
                                          </p:endCondLst>
                                        </p:cTn>
                                        <p:tgtEl>
                                          <p:sndTgt r:embed="rId3" name="camera.wav"/>
                                        </p:tgtEl>
                                      </p:cMediaNode>
                                    </p:audio>
                                  </p:sub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1143000"/>
          </a:xfrm>
        </p:spPr>
        <p:txBody>
          <a:bodyPr>
            <a:noAutofit/>
          </a:bodyPr>
          <a:lstStyle/>
          <a:p>
            <a:pPr lvl="0" algn="l"/>
            <a:r>
              <a:rPr lang="en-US" sz="2400" b="1" dirty="0"/>
              <a:t>Solution concentration examples</a:t>
            </a:r>
            <a:r>
              <a:rPr lang="en-US" sz="2400" b="1" dirty="0" smtClean="0"/>
              <a:t>:</a:t>
            </a:r>
            <a:br>
              <a:rPr lang="en-US" sz="2400" b="1" dirty="0" smtClean="0"/>
            </a:br>
            <a:r>
              <a:rPr lang="en-US" sz="2400" b="1" dirty="0" smtClean="0"/>
              <a:t>a) </a:t>
            </a:r>
            <a:r>
              <a:rPr lang="en-US" sz="2400" dirty="0"/>
              <a:t>Describe how you would make </a:t>
            </a:r>
            <a:r>
              <a:rPr lang="en-US" sz="2400" dirty="0" smtClean="0"/>
              <a:t>100.0 cm</a:t>
            </a:r>
            <a:r>
              <a:rPr lang="en-US" sz="2400" baseline="30000" dirty="0" smtClean="0"/>
              <a:t>3</a:t>
            </a:r>
            <a:r>
              <a:rPr lang="en-US" sz="2400" dirty="0" smtClean="0"/>
              <a:t> of a </a:t>
            </a:r>
            <a:r>
              <a:rPr lang="en-US" sz="2400" dirty="0"/>
              <a:t>2.50 </a:t>
            </a:r>
            <a:r>
              <a:rPr lang="en-US" sz="2400" dirty="0" err="1"/>
              <a:t>mol</a:t>
            </a:r>
            <a:r>
              <a:rPr lang="en-US" sz="2400" dirty="0"/>
              <a:t> dm</a:t>
            </a:r>
            <a:r>
              <a:rPr lang="en-US" sz="2400" baseline="30000" dirty="0"/>
              <a:t>-3</a:t>
            </a:r>
            <a:r>
              <a:rPr lang="en-US" sz="2400" dirty="0"/>
              <a:t> solution of sodium hydroxide with the starting ingredients listed below.  Back up your explanation with the appropriate calculation</a:t>
            </a:r>
            <a:r>
              <a:rPr lang="en-US" sz="2400" dirty="0" smtClean="0"/>
              <a:t>.</a:t>
            </a:r>
            <a:endParaRPr lang="en-US" sz="2400" dirty="0"/>
          </a:p>
        </p:txBody>
      </p:sp>
      <p:sp>
        <p:nvSpPr>
          <p:cNvPr id="3" name="Content Placeholder 2"/>
          <p:cNvSpPr>
            <a:spLocks noGrp="1"/>
          </p:cNvSpPr>
          <p:nvPr>
            <p:ph idx="1"/>
          </p:nvPr>
        </p:nvSpPr>
        <p:spPr>
          <a:xfrm>
            <a:off x="457200" y="1600201"/>
            <a:ext cx="8229600" cy="762000"/>
          </a:xfrm>
        </p:spPr>
        <p:txBody>
          <a:bodyPr/>
          <a:lstStyle/>
          <a:p>
            <a:pPr marL="0" indent="0">
              <a:buNone/>
            </a:pPr>
            <a:r>
              <a:rPr lang="en-US" dirty="0"/>
              <a:t>	</a:t>
            </a:r>
            <a:r>
              <a:rPr lang="en-US" sz="2400" dirty="0" smtClean="0"/>
              <a:t>i)</a:t>
            </a:r>
            <a:r>
              <a:rPr lang="en-US" sz="2400" dirty="0"/>
              <a:t> </a:t>
            </a:r>
            <a:r>
              <a:rPr lang="en-US" sz="2400" dirty="0" err="1"/>
              <a:t>NaOH</a:t>
            </a:r>
            <a:r>
              <a:rPr lang="en-US" sz="2400" dirty="0"/>
              <a:t>(s</a:t>
            </a:r>
            <a:r>
              <a:rPr lang="en-US" sz="2400" dirty="0" smtClean="0"/>
              <a:t>)</a:t>
            </a:r>
            <a:r>
              <a:rPr lang="en-US" sz="2400" dirty="0"/>
              <a:t> </a:t>
            </a:r>
            <a:r>
              <a:rPr lang="en-US" sz="2400" dirty="0" smtClean="0"/>
              <a:t>		ii</a:t>
            </a:r>
            <a:r>
              <a:rPr lang="en-US" sz="2400" dirty="0"/>
              <a:t>) </a:t>
            </a:r>
            <a:r>
              <a:rPr lang="en-US" sz="2400" dirty="0">
                <a:solidFill>
                  <a:srgbClr val="FF0000"/>
                </a:solidFill>
              </a:rPr>
              <a:t>6.0 </a:t>
            </a:r>
            <a:r>
              <a:rPr lang="en-US" sz="2400" dirty="0" err="1">
                <a:solidFill>
                  <a:srgbClr val="FF0000"/>
                </a:solidFill>
              </a:rPr>
              <a:t>mol</a:t>
            </a:r>
            <a:r>
              <a:rPr lang="en-US" sz="2400" dirty="0">
                <a:solidFill>
                  <a:srgbClr val="FF0000"/>
                </a:solidFill>
              </a:rPr>
              <a:t> dm</a:t>
            </a:r>
            <a:r>
              <a:rPr lang="en-US" sz="2400" baseline="30000" dirty="0">
                <a:solidFill>
                  <a:srgbClr val="FF0000"/>
                </a:solidFill>
              </a:rPr>
              <a:t>-3</a:t>
            </a:r>
            <a:r>
              <a:rPr lang="en-US" sz="2400" dirty="0">
                <a:solidFill>
                  <a:srgbClr val="FF0000"/>
                </a:solidFill>
              </a:rPr>
              <a:t> </a:t>
            </a:r>
            <a:r>
              <a:rPr lang="en-US" sz="2400" dirty="0" err="1">
                <a:solidFill>
                  <a:srgbClr val="FF0000"/>
                </a:solidFill>
              </a:rPr>
              <a:t>NaOH</a:t>
            </a:r>
            <a:r>
              <a:rPr lang="en-US" sz="2400" dirty="0">
                <a:solidFill>
                  <a:srgbClr val="FF0000"/>
                </a:solidFill>
              </a:rPr>
              <a:t>(</a:t>
            </a:r>
            <a:r>
              <a:rPr lang="en-US" sz="2400" dirty="0" err="1">
                <a:solidFill>
                  <a:srgbClr val="FF0000"/>
                </a:solidFill>
              </a:rPr>
              <a:t>aq</a:t>
            </a:r>
            <a:r>
              <a:rPr lang="en-US" sz="2400" dirty="0">
                <a:solidFill>
                  <a:srgbClr val="FF0000"/>
                </a:solidFill>
              </a:rPr>
              <a:t>)</a:t>
            </a: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62800" y="4343400"/>
            <a:ext cx="243840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6" name="Object 5"/>
          <p:cNvGraphicFramePr>
            <a:graphicFrameLocks noChangeAspect="1"/>
          </p:cNvGraphicFramePr>
          <p:nvPr>
            <p:extLst>
              <p:ext uri="{D42A27DB-BD31-4B8C-83A1-F6EECF244321}">
                <p14:modId xmlns:p14="http://schemas.microsoft.com/office/powerpoint/2010/main" val="2210745080"/>
              </p:ext>
            </p:extLst>
          </p:nvPr>
        </p:nvGraphicFramePr>
        <p:xfrm>
          <a:off x="2895600" y="2362200"/>
          <a:ext cx="2001838" cy="534988"/>
        </p:xfrm>
        <a:graphic>
          <a:graphicData uri="http://schemas.openxmlformats.org/presentationml/2006/ole">
            <mc:AlternateContent xmlns:mc="http://schemas.openxmlformats.org/markup-compatibility/2006">
              <mc:Choice xmlns:v="urn:schemas-microsoft-com:vml" Requires="v">
                <p:oleObj spid="_x0000_s4189" name="Equation" r:id="rId5" imgW="711000" imgH="190440" progId="Equation.3">
                  <p:embed/>
                </p:oleObj>
              </mc:Choice>
              <mc:Fallback>
                <p:oleObj name="Equation" r:id="rId5" imgW="711000" imgH="190440" progId="Equation.3">
                  <p:embed/>
                  <p:pic>
                    <p:nvPicPr>
                      <p:cNvPr id="0" name=""/>
                      <p:cNvPicPr>
                        <a:picLocks noChangeAspect="1" noChangeArrowheads="1"/>
                      </p:cNvPicPr>
                      <p:nvPr/>
                    </p:nvPicPr>
                    <p:blipFill>
                      <a:blip r:embed="rId6"/>
                      <a:srcRect/>
                      <a:stretch>
                        <a:fillRect/>
                      </a:stretch>
                    </p:blipFill>
                    <p:spPr bwMode="auto">
                      <a:xfrm>
                        <a:off x="2895600" y="2362200"/>
                        <a:ext cx="2001838" cy="534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3080915547"/>
              </p:ext>
            </p:extLst>
          </p:nvPr>
        </p:nvGraphicFramePr>
        <p:xfrm>
          <a:off x="1833563" y="2935288"/>
          <a:ext cx="5327650" cy="606425"/>
        </p:xfrm>
        <a:graphic>
          <a:graphicData uri="http://schemas.openxmlformats.org/presentationml/2006/ole">
            <mc:AlternateContent xmlns:mc="http://schemas.openxmlformats.org/markup-compatibility/2006">
              <mc:Choice xmlns:v="urn:schemas-microsoft-com:vml" Requires="v">
                <p:oleObj spid="_x0000_s4190" name="Equation" r:id="rId7" imgW="1892160" imgH="215640" progId="Equation.3">
                  <p:embed/>
                </p:oleObj>
              </mc:Choice>
              <mc:Fallback>
                <p:oleObj name="Equation" r:id="rId7" imgW="1892160" imgH="215640" progId="Equation.3">
                  <p:embed/>
                  <p:pic>
                    <p:nvPicPr>
                      <p:cNvPr id="0" name=""/>
                      <p:cNvPicPr>
                        <a:picLocks noChangeAspect="1" noChangeArrowheads="1"/>
                      </p:cNvPicPr>
                      <p:nvPr/>
                    </p:nvPicPr>
                    <p:blipFill>
                      <a:blip r:embed="rId8"/>
                      <a:srcRect/>
                      <a:stretch>
                        <a:fillRect/>
                      </a:stretch>
                    </p:blipFill>
                    <p:spPr bwMode="auto">
                      <a:xfrm>
                        <a:off x="1833563" y="2935288"/>
                        <a:ext cx="5327650" cy="606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442507409"/>
              </p:ext>
            </p:extLst>
          </p:nvPr>
        </p:nvGraphicFramePr>
        <p:xfrm>
          <a:off x="3298825" y="3546475"/>
          <a:ext cx="2109788" cy="606425"/>
        </p:xfrm>
        <a:graphic>
          <a:graphicData uri="http://schemas.openxmlformats.org/presentationml/2006/ole">
            <mc:AlternateContent xmlns:mc="http://schemas.openxmlformats.org/markup-compatibility/2006">
              <mc:Choice xmlns:v="urn:schemas-microsoft-com:vml" Requires="v">
                <p:oleObj spid="_x0000_s4191" name="Equation" r:id="rId9" imgW="749160" imgH="215640" progId="Equation.3">
                  <p:embed/>
                </p:oleObj>
              </mc:Choice>
              <mc:Fallback>
                <p:oleObj name="Equation" r:id="rId9" imgW="749160" imgH="215640" progId="Equation.3">
                  <p:embed/>
                  <p:pic>
                    <p:nvPicPr>
                      <p:cNvPr id="0" name=""/>
                      <p:cNvPicPr>
                        <a:picLocks noChangeAspect="1" noChangeArrowheads="1"/>
                      </p:cNvPicPr>
                      <p:nvPr/>
                    </p:nvPicPr>
                    <p:blipFill>
                      <a:blip r:embed="rId10"/>
                      <a:srcRect/>
                      <a:stretch>
                        <a:fillRect/>
                      </a:stretch>
                    </p:blipFill>
                    <p:spPr bwMode="auto">
                      <a:xfrm>
                        <a:off x="3298825" y="3546475"/>
                        <a:ext cx="2109788" cy="606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 name="TextBox 8"/>
          <p:cNvSpPr txBox="1"/>
          <p:nvPr/>
        </p:nvSpPr>
        <p:spPr>
          <a:xfrm>
            <a:off x="1828800" y="4572000"/>
            <a:ext cx="5562600" cy="954107"/>
          </a:xfrm>
          <a:prstGeom prst="rect">
            <a:avLst/>
          </a:prstGeom>
          <a:noFill/>
        </p:spPr>
        <p:txBody>
          <a:bodyPr wrap="square" rtlCol="0">
            <a:spAutoFit/>
          </a:bodyPr>
          <a:lstStyle/>
          <a:p>
            <a:r>
              <a:rPr lang="en-US" sz="2800" dirty="0" smtClean="0"/>
              <a:t>Measure out 41.7 cm</a:t>
            </a:r>
            <a:r>
              <a:rPr lang="en-US" sz="2800" baseline="30000" dirty="0" smtClean="0"/>
              <a:t>3</a:t>
            </a:r>
            <a:r>
              <a:rPr lang="en-US" sz="2800" dirty="0" smtClean="0"/>
              <a:t> of the stock </a:t>
            </a:r>
            <a:r>
              <a:rPr lang="en-US" sz="2800" dirty="0" err="1" smtClean="0"/>
              <a:t>sol’n</a:t>
            </a:r>
            <a:r>
              <a:rPr lang="en-US" sz="2800" dirty="0" smtClean="0"/>
              <a:t> and dilute to 100.0 </a:t>
            </a:r>
            <a:r>
              <a:rPr lang="en-US" sz="2800" dirty="0" smtClean="0"/>
              <a:t>cm</a:t>
            </a:r>
            <a:r>
              <a:rPr lang="en-US" sz="2800" baseline="30000" dirty="0" smtClean="0"/>
              <a:t>3</a:t>
            </a:r>
            <a:r>
              <a:rPr lang="en-US" sz="2800" dirty="0" smtClean="0"/>
              <a:t>.</a:t>
            </a:r>
            <a:r>
              <a:rPr lang="en-US" sz="2800" dirty="0" smtClean="0"/>
              <a:t> </a:t>
            </a:r>
            <a:endParaRPr lang="en-US" sz="2800" dirty="0"/>
          </a:p>
        </p:txBody>
      </p:sp>
      <p:sp>
        <p:nvSpPr>
          <p:cNvPr id="10" name="Rectangle 9"/>
          <p:cNvSpPr/>
          <p:nvPr/>
        </p:nvSpPr>
        <p:spPr>
          <a:xfrm>
            <a:off x="1600200" y="4572000"/>
            <a:ext cx="5715000" cy="10668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4297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32"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box(out)">
                                      <p:cBhvr>
                                        <p:cTn id="11" dur="500"/>
                                        <p:tgtEl>
                                          <p:spTgt spid="5"/>
                                        </p:tgtEl>
                                      </p:cBhvr>
                                    </p:animEffect>
                                  </p:childTnLst>
                                  <p:subTnLst>
                                    <p:audio>
                                      <p:cMediaNode>
                                        <p:cTn display="0" masterRel="sameClick">
                                          <p:stCondLst>
                                            <p:cond evt="begin" delay="0">
                                              <p:tn val="9"/>
                                            </p:cond>
                                          </p:stCondLst>
                                          <p:endCondLst>
                                            <p:cond evt="onStopAudio" delay="0">
                                              <p:tgtEl>
                                                <p:sldTgt/>
                                              </p:tgtEl>
                                            </p:cond>
                                          </p:endCondLst>
                                        </p:cTn>
                                        <p:tgtEl>
                                          <p:sndTgt r:embed="rId3" name="camera.wav"/>
                                        </p:tgtEl>
                                      </p:cMediaNode>
                                    </p:audio>
                                  </p:subTnLst>
                                </p:cTn>
                              </p:par>
                            </p:childTnLst>
                          </p:cTn>
                        </p:par>
                      </p:childTnLst>
                    </p:cTn>
                  </p:par>
                  <p:par>
                    <p:cTn id="12" fill="hold">
                      <p:stCondLst>
                        <p:cond delay="indefinite"/>
                      </p:stCondLst>
                      <p:childTnLst>
                        <p:par>
                          <p:cTn id="13" fill="hold">
                            <p:stCondLst>
                              <p:cond delay="0"/>
                            </p:stCondLst>
                            <p:childTnLst>
                              <p:par>
                                <p:cTn id="14" presetID="4" presetClass="entr" presetSubtype="32" fill="hold"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ox(out)">
                                      <p:cBhvr>
                                        <p:cTn id="16" dur="500"/>
                                        <p:tgtEl>
                                          <p:spTgt spid="8"/>
                                        </p:tgtEl>
                                      </p:cBhvr>
                                    </p:animEffect>
                                  </p:childTnLst>
                                  <p:subTnLst>
                                    <p:audio>
                                      <p:cMediaNode>
                                        <p:cTn display="0" masterRel="sameClick">
                                          <p:stCondLst>
                                            <p:cond evt="begin" delay="0">
                                              <p:tn val="14"/>
                                            </p:cond>
                                          </p:stCondLst>
                                          <p:endCondLst>
                                            <p:cond evt="onStopAudio" delay="0">
                                              <p:tgtEl>
                                                <p:sldTgt/>
                                              </p:tgtEl>
                                            </p:cond>
                                          </p:endCondLst>
                                        </p:cTn>
                                        <p:tgtEl>
                                          <p:sndTgt r:embed="rId3" name="camera.wav"/>
                                        </p:tgtEl>
                                      </p:cMediaNode>
                                    </p:audio>
                                  </p:sub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1143000"/>
          </a:xfrm>
        </p:spPr>
        <p:txBody>
          <a:bodyPr>
            <a:noAutofit/>
          </a:bodyPr>
          <a:lstStyle/>
          <a:p>
            <a:pPr lvl="0" algn="l"/>
            <a:r>
              <a:rPr lang="en-US" sz="2400" b="1" dirty="0"/>
              <a:t>Solution concentration examples</a:t>
            </a:r>
            <a:r>
              <a:rPr lang="en-US" sz="2400" b="1" dirty="0" smtClean="0"/>
              <a:t>:</a:t>
            </a:r>
            <a:br>
              <a:rPr lang="en-US" sz="2400" b="1" dirty="0" smtClean="0"/>
            </a:br>
            <a:r>
              <a:rPr lang="en-US" sz="2400" b="1" dirty="0" smtClean="0"/>
              <a:t>b) </a:t>
            </a:r>
            <a:r>
              <a:rPr lang="en-US" sz="2400" dirty="0" smtClean="0"/>
              <a:t>Calculate </a:t>
            </a:r>
            <a:r>
              <a:rPr lang="en-US" sz="2400" dirty="0"/>
              <a:t>the amount of </a:t>
            </a:r>
            <a:r>
              <a:rPr lang="en-US" sz="2400" dirty="0" smtClean="0"/>
              <a:t>hydrochloric </a:t>
            </a:r>
            <a:r>
              <a:rPr lang="en-US" sz="2400" dirty="0"/>
              <a:t>acid present in 2.00 dm</a:t>
            </a:r>
            <a:r>
              <a:rPr lang="en-US" sz="2400" baseline="30000" dirty="0"/>
              <a:t>3</a:t>
            </a:r>
            <a:r>
              <a:rPr lang="en-US" sz="2400" dirty="0"/>
              <a:t> of 1.50 </a:t>
            </a:r>
            <a:r>
              <a:rPr lang="en-US" sz="2400" dirty="0" err="1"/>
              <a:t>mol</a:t>
            </a:r>
            <a:r>
              <a:rPr lang="en-US" sz="2400" dirty="0"/>
              <a:t> dm</a:t>
            </a:r>
            <a:r>
              <a:rPr lang="en-US" sz="2400" baseline="30000" dirty="0"/>
              <a:t>-3</a:t>
            </a:r>
            <a:r>
              <a:rPr lang="en-US" sz="2400" dirty="0"/>
              <a:t> </a:t>
            </a:r>
            <a:r>
              <a:rPr lang="en-US" sz="2400" dirty="0" err="1"/>
              <a:t>HCl</a:t>
            </a:r>
            <a:r>
              <a:rPr lang="en-US" sz="2400" dirty="0"/>
              <a:t>(</a:t>
            </a:r>
            <a:r>
              <a:rPr lang="en-US" sz="2400" dirty="0" err="1"/>
              <a:t>aq</a:t>
            </a:r>
            <a:r>
              <a:rPr lang="en-US" sz="2400" dirty="0"/>
              <a:t>).</a:t>
            </a:r>
          </a:p>
        </p:txBody>
      </p:sp>
      <p:graphicFrame>
        <p:nvGraphicFramePr>
          <p:cNvPr id="4" name="Object 3"/>
          <p:cNvGraphicFramePr>
            <a:graphicFrameLocks noChangeAspect="1"/>
          </p:cNvGraphicFramePr>
          <p:nvPr>
            <p:extLst>
              <p:ext uri="{D42A27DB-BD31-4B8C-83A1-F6EECF244321}">
                <p14:modId xmlns:p14="http://schemas.microsoft.com/office/powerpoint/2010/main" val="2495179986"/>
              </p:ext>
            </p:extLst>
          </p:nvPr>
        </p:nvGraphicFramePr>
        <p:xfrm>
          <a:off x="2667000" y="3505200"/>
          <a:ext cx="3287712" cy="1069975"/>
        </p:xfrm>
        <a:graphic>
          <a:graphicData uri="http://schemas.openxmlformats.org/presentationml/2006/ole">
            <mc:AlternateContent xmlns:mc="http://schemas.openxmlformats.org/markup-compatibility/2006">
              <mc:Choice xmlns:v="urn:schemas-microsoft-com:vml" Requires="v">
                <p:oleObj spid="_x0000_s5179" name="Equation" r:id="rId4" imgW="1168200" imgH="380880" progId="Equation.3">
                  <p:embed/>
                </p:oleObj>
              </mc:Choice>
              <mc:Fallback>
                <p:oleObj name="Equation" r:id="rId4" imgW="1168200" imgH="380880" progId="Equation.3">
                  <p:embed/>
                  <p:pic>
                    <p:nvPicPr>
                      <p:cNvPr id="0" name="Object 5"/>
                      <p:cNvPicPr>
                        <a:picLocks noChangeAspect="1" noChangeArrowheads="1"/>
                      </p:cNvPicPr>
                      <p:nvPr/>
                    </p:nvPicPr>
                    <p:blipFill>
                      <a:blip r:embed="rId5"/>
                      <a:srcRect/>
                      <a:stretch>
                        <a:fillRect/>
                      </a:stretch>
                    </p:blipFill>
                    <p:spPr bwMode="auto">
                      <a:xfrm>
                        <a:off x="2667000" y="3505200"/>
                        <a:ext cx="3287712" cy="1069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913200697"/>
              </p:ext>
            </p:extLst>
          </p:nvPr>
        </p:nvGraphicFramePr>
        <p:xfrm>
          <a:off x="3662363" y="4953000"/>
          <a:ext cx="2182812" cy="534988"/>
        </p:xfrm>
        <a:graphic>
          <a:graphicData uri="http://schemas.openxmlformats.org/presentationml/2006/ole">
            <mc:AlternateContent xmlns:mc="http://schemas.openxmlformats.org/markup-compatibility/2006">
              <mc:Choice xmlns:v="urn:schemas-microsoft-com:vml" Requires="v">
                <p:oleObj spid="_x0000_s5180" name="Equation" r:id="rId6" imgW="774360" imgH="190440" progId="Equation.3">
                  <p:embed/>
                </p:oleObj>
              </mc:Choice>
              <mc:Fallback>
                <p:oleObj name="Equation" r:id="rId6" imgW="774360" imgH="190440" progId="Equation.3">
                  <p:embed/>
                  <p:pic>
                    <p:nvPicPr>
                      <p:cNvPr id="0" name="Object 4"/>
                      <p:cNvPicPr>
                        <a:picLocks noChangeAspect="1" noChangeArrowheads="1"/>
                      </p:cNvPicPr>
                      <p:nvPr/>
                    </p:nvPicPr>
                    <p:blipFill>
                      <a:blip r:embed="rId7"/>
                      <a:srcRect/>
                      <a:stretch>
                        <a:fillRect/>
                      </a:stretch>
                    </p:blipFill>
                    <p:spPr bwMode="auto">
                      <a:xfrm>
                        <a:off x="3662363" y="4953000"/>
                        <a:ext cx="2182812" cy="534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 name="Rectangle 6"/>
          <p:cNvSpPr/>
          <p:nvPr/>
        </p:nvSpPr>
        <p:spPr>
          <a:xfrm>
            <a:off x="4267200" y="4800600"/>
            <a:ext cx="1524000" cy="7620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70" name="Picture 5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0000" y="1220187"/>
            <a:ext cx="1752600" cy="18448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4776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32"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box(out)">
                                      <p:cBhvr>
                                        <p:cTn id="11" dur="500"/>
                                        <p:tgtEl>
                                          <p:spTgt spid="6"/>
                                        </p:tgtEl>
                                      </p:cBhvr>
                                    </p:animEffect>
                                  </p:childTnLst>
                                  <p:subTnLst>
                                    <p:audio>
                                      <p:cMediaNode>
                                        <p:cTn display="0" masterRel="sameClick">
                                          <p:stCondLst>
                                            <p:cond evt="begin" delay="0">
                                              <p:tn val="9"/>
                                            </p:cond>
                                          </p:stCondLst>
                                          <p:endCondLst>
                                            <p:cond evt="onStopAudio" delay="0">
                                              <p:tgtEl>
                                                <p:sldTgt/>
                                              </p:tgtEl>
                                            </p:cond>
                                          </p:endCondLst>
                                        </p:cTn>
                                        <p:tgtEl>
                                          <p:sndTgt r:embed="rId3" name="camera.wav"/>
                                        </p:tgtEl>
                                      </p:cMediaNode>
                                    </p:audio>
                                  </p:subTnLst>
                                </p:cTn>
                              </p:par>
                              <p:par>
                                <p:cTn id="12" presetID="1" presetClass="entr" presetSubtype="0" fill="hold" grpId="0" nodeType="withEffect">
                                  <p:stCondLst>
                                    <p:cond delay="0"/>
                                  </p:stCondLst>
                                  <p:childTnLst>
                                    <p:set>
                                      <p:cBhvr>
                                        <p:cTn id="13"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1143000"/>
          </a:xfrm>
        </p:spPr>
        <p:txBody>
          <a:bodyPr>
            <a:noAutofit/>
          </a:bodyPr>
          <a:lstStyle/>
          <a:p>
            <a:pPr lvl="0" algn="l"/>
            <a:r>
              <a:rPr lang="en-US" sz="2400" b="1" dirty="0"/>
              <a:t>Solution concentration examples</a:t>
            </a:r>
            <a:r>
              <a:rPr lang="en-US" sz="2400" b="1" dirty="0" smtClean="0"/>
              <a:t>:</a:t>
            </a:r>
            <a:br>
              <a:rPr lang="en-US" sz="2400" b="1" dirty="0" smtClean="0"/>
            </a:br>
            <a:r>
              <a:rPr lang="en-US" sz="2400" b="1" dirty="0" smtClean="0"/>
              <a:t>c) </a:t>
            </a:r>
            <a:r>
              <a:rPr lang="en-US" sz="2400" dirty="0"/>
              <a:t>What mass of potassium permanganate, KMnO</a:t>
            </a:r>
            <a:r>
              <a:rPr lang="en-US" sz="2400" baseline="-25000" dirty="0"/>
              <a:t>4</a:t>
            </a:r>
            <a:r>
              <a:rPr lang="en-US" sz="2400" dirty="0"/>
              <a:t>(s), is present in 25.55 cm</a:t>
            </a:r>
            <a:r>
              <a:rPr lang="en-US" sz="2400" baseline="30000" dirty="0"/>
              <a:t>3</a:t>
            </a:r>
            <a:r>
              <a:rPr lang="en-US" sz="2400" dirty="0"/>
              <a:t> of 0.35 </a:t>
            </a:r>
            <a:r>
              <a:rPr lang="en-US" sz="2400" dirty="0" err="1"/>
              <a:t>mol</a:t>
            </a:r>
            <a:r>
              <a:rPr lang="en-US" sz="2400" dirty="0"/>
              <a:t> dm</a:t>
            </a:r>
            <a:r>
              <a:rPr lang="en-US" sz="2400" baseline="30000" dirty="0"/>
              <a:t>-3</a:t>
            </a:r>
            <a:r>
              <a:rPr lang="en-US" sz="2400" dirty="0"/>
              <a:t> KMnO</a:t>
            </a:r>
            <a:r>
              <a:rPr lang="en-US" sz="2400" baseline="-25000" dirty="0"/>
              <a:t>4</a:t>
            </a:r>
            <a:r>
              <a:rPr lang="en-US" sz="2400" dirty="0"/>
              <a:t>(</a:t>
            </a:r>
            <a:r>
              <a:rPr lang="en-US" sz="2400" dirty="0" err="1"/>
              <a:t>aq</a:t>
            </a:r>
            <a:r>
              <a:rPr lang="en-US" sz="2400" dirty="0"/>
              <a:t>)?</a:t>
            </a:r>
          </a:p>
        </p:txBody>
      </p:sp>
      <p:sp>
        <p:nvSpPr>
          <p:cNvPr id="3" name="Content Placeholder 2"/>
          <p:cNvSpPr>
            <a:spLocks noGrp="1"/>
          </p:cNvSpPr>
          <p:nvPr>
            <p:ph idx="1"/>
          </p:nvPr>
        </p:nvSpPr>
        <p:spPr/>
        <p:txBody>
          <a:bodyPr/>
          <a:lstStyle/>
          <a:p>
            <a:pPr marL="0" indent="0">
              <a:buNone/>
            </a:pPr>
            <a:r>
              <a:rPr lang="en-US" dirty="0"/>
              <a:t>	</a:t>
            </a:r>
            <a:endParaRPr lang="en-US" sz="2400" dirty="0"/>
          </a:p>
        </p:txBody>
      </p:sp>
      <p:graphicFrame>
        <p:nvGraphicFramePr>
          <p:cNvPr id="4" name="Object 3"/>
          <p:cNvGraphicFramePr>
            <a:graphicFrameLocks noChangeAspect="1"/>
          </p:cNvGraphicFramePr>
          <p:nvPr>
            <p:extLst>
              <p:ext uri="{D42A27DB-BD31-4B8C-83A1-F6EECF244321}">
                <p14:modId xmlns:p14="http://schemas.microsoft.com/office/powerpoint/2010/main" val="688935893"/>
              </p:ext>
            </p:extLst>
          </p:nvPr>
        </p:nvGraphicFramePr>
        <p:xfrm>
          <a:off x="1400175" y="2590800"/>
          <a:ext cx="3394075" cy="1069975"/>
        </p:xfrm>
        <a:graphic>
          <a:graphicData uri="http://schemas.openxmlformats.org/presentationml/2006/ole">
            <mc:AlternateContent xmlns:mc="http://schemas.openxmlformats.org/markup-compatibility/2006">
              <mc:Choice xmlns:v="urn:schemas-microsoft-com:vml" Requires="v">
                <p:oleObj spid="_x0000_s6231" name="Equation" r:id="rId4" imgW="1206360" imgH="380880" progId="Equation.3">
                  <p:embed/>
                </p:oleObj>
              </mc:Choice>
              <mc:Fallback>
                <p:oleObj name="Equation" r:id="rId4" imgW="1206360" imgH="380880" progId="Equation.3">
                  <p:embed/>
                  <p:pic>
                    <p:nvPicPr>
                      <p:cNvPr id="0" name="Object 5"/>
                      <p:cNvPicPr>
                        <a:picLocks noChangeAspect="1" noChangeArrowheads="1"/>
                      </p:cNvPicPr>
                      <p:nvPr/>
                    </p:nvPicPr>
                    <p:blipFill>
                      <a:blip r:embed="rId5"/>
                      <a:srcRect/>
                      <a:stretch>
                        <a:fillRect/>
                      </a:stretch>
                    </p:blipFill>
                    <p:spPr bwMode="auto">
                      <a:xfrm>
                        <a:off x="1400175" y="2590800"/>
                        <a:ext cx="3394075" cy="1069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3169329070"/>
              </p:ext>
            </p:extLst>
          </p:nvPr>
        </p:nvGraphicFramePr>
        <p:xfrm>
          <a:off x="2338388" y="3886200"/>
          <a:ext cx="2752725" cy="534988"/>
        </p:xfrm>
        <a:graphic>
          <a:graphicData uri="http://schemas.openxmlformats.org/presentationml/2006/ole">
            <mc:AlternateContent xmlns:mc="http://schemas.openxmlformats.org/markup-compatibility/2006">
              <mc:Choice xmlns:v="urn:schemas-microsoft-com:vml" Requires="v">
                <p:oleObj spid="_x0000_s6232" name="Equation" r:id="rId6" imgW="977760" imgH="190440" progId="Equation.3">
                  <p:embed/>
                </p:oleObj>
              </mc:Choice>
              <mc:Fallback>
                <p:oleObj name="Equation" r:id="rId6" imgW="977760" imgH="190440" progId="Equation.3">
                  <p:embed/>
                  <p:pic>
                    <p:nvPicPr>
                      <p:cNvPr id="0" name="Object 4"/>
                      <p:cNvPicPr>
                        <a:picLocks noChangeAspect="1" noChangeArrowheads="1"/>
                      </p:cNvPicPr>
                      <p:nvPr/>
                    </p:nvPicPr>
                    <p:blipFill>
                      <a:blip r:embed="rId7"/>
                      <a:srcRect/>
                      <a:stretch>
                        <a:fillRect/>
                      </a:stretch>
                    </p:blipFill>
                    <p:spPr bwMode="auto">
                      <a:xfrm>
                        <a:off x="2338388" y="3886200"/>
                        <a:ext cx="2752725" cy="534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168709500"/>
              </p:ext>
            </p:extLst>
          </p:nvPr>
        </p:nvGraphicFramePr>
        <p:xfrm>
          <a:off x="4989513" y="3581400"/>
          <a:ext cx="2930525" cy="998538"/>
        </p:xfrm>
        <a:graphic>
          <a:graphicData uri="http://schemas.openxmlformats.org/presentationml/2006/ole">
            <mc:AlternateContent xmlns:mc="http://schemas.openxmlformats.org/markup-compatibility/2006">
              <mc:Choice xmlns:v="urn:schemas-microsoft-com:vml" Requires="v">
                <p:oleObj spid="_x0000_s6233" name="Equation" r:id="rId8" imgW="1041120" imgH="355320" progId="Equation.3">
                  <p:embed/>
                </p:oleObj>
              </mc:Choice>
              <mc:Fallback>
                <p:oleObj name="Equation" r:id="rId8" imgW="1041120" imgH="355320" progId="Equation.3">
                  <p:embed/>
                  <p:pic>
                    <p:nvPicPr>
                      <p:cNvPr id="0" name="Object 7"/>
                      <p:cNvPicPr>
                        <a:picLocks noChangeAspect="1" noChangeArrowheads="1"/>
                      </p:cNvPicPr>
                      <p:nvPr/>
                    </p:nvPicPr>
                    <p:blipFill>
                      <a:blip r:embed="rId9"/>
                      <a:srcRect/>
                      <a:stretch>
                        <a:fillRect/>
                      </a:stretch>
                    </p:blipFill>
                    <p:spPr bwMode="auto">
                      <a:xfrm>
                        <a:off x="4989513" y="3581400"/>
                        <a:ext cx="2930525" cy="998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 name="Rectangle 6"/>
          <p:cNvSpPr/>
          <p:nvPr/>
        </p:nvSpPr>
        <p:spPr>
          <a:xfrm>
            <a:off x="7010400" y="3733800"/>
            <a:ext cx="914400" cy="6096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4776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32"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box(out)">
                                      <p:cBhvr>
                                        <p:cTn id="11" dur="500"/>
                                        <p:tgtEl>
                                          <p:spTgt spid="5"/>
                                        </p:tgtEl>
                                      </p:cBhvr>
                                    </p:animEffect>
                                  </p:childTnLst>
                                  <p:subTnLst>
                                    <p:audio>
                                      <p:cMediaNode>
                                        <p:cTn display="0" masterRel="sameClick">
                                          <p:stCondLst>
                                            <p:cond evt="begin" delay="0">
                                              <p:tn val="9"/>
                                            </p:cond>
                                          </p:stCondLst>
                                          <p:endCondLst>
                                            <p:cond evt="onStopAudio" delay="0">
                                              <p:tgtEl>
                                                <p:sldTgt/>
                                              </p:tgtEl>
                                            </p:cond>
                                          </p:endCondLst>
                                        </p:cTn>
                                        <p:tgtEl>
                                          <p:sndTgt r:embed="rId3" name="camera.wav"/>
                                        </p:tgtEl>
                                      </p:cMediaNode>
                                    </p:audio>
                                  </p:subTnLst>
                                </p:cTn>
                              </p:par>
                            </p:childTnLst>
                          </p:cTn>
                        </p:par>
                      </p:childTnLst>
                    </p:cTn>
                  </p:par>
                  <p:par>
                    <p:cTn id="12" fill="hold">
                      <p:stCondLst>
                        <p:cond delay="indefinite"/>
                      </p:stCondLst>
                      <p:childTnLst>
                        <p:par>
                          <p:cTn id="13" fill="hold">
                            <p:stCondLst>
                              <p:cond delay="0"/>
                            </p:stCondLst>
                            <p:childTnLst>
                              <p:par>
                                <p:cTn id="14" presetID="4" presetClass="entr" presetSubtype="32" fill="hold"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ox(out)">
                                      <p:cBhvr>
                                        <p:cTn id="16" dur="500"/>
                                        <p:tgtEl>
                                          <p:spTgt spid="6"/>
                                        </p:tgtEl>
                                      </p:cBhvr>
                                    </p:animEffect>
                                  </p:childTnLst>
                                  <p:subTnLst>
                                    <p:audio>
                                      <p:cMediaNode>
                                        <p:cTn display="0" masterRel="sameClick">
                                          <p:stCondLst>
                                            <p:cond evt="begin" delay="0">
                                              <p:tn val="14"/>
                                            </p:cond>
                                          </p:stCondLst>
                                          <p:endCondLst>
                                            <p:cond evt="onStopAudio" delay="0">
                                              <p:tgtEl>
                                                <p:sldTgt/>
                                              </p:tgtEl>
                                            </p:cond>
                                          </p:endCondLst>
                                        </p:cTn>
                                        <p:tgtEl>
                                          <p:sndTgt r:embed="rId3" name="camera.wav"/>
                                        </p:tgtEl>
                                      </p:cMediaNode>
                                    </p:audio>
                                  </p:sub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763000" cy="1524000"/>
          </a:xfrm>
        </p:spPr>
        <p:txBody>
          <a:bodyPr>
            <a:noAutofit/>
          </a:bodyPr>
          <a:lstStyle/>
          <a:p>
            <a:pPr lvl="0" algn="l"/>
            <a:r>
              <a:rPr lang="en-US" sz="2400" b="1" dirty="0"/>
              <a:t>Solution concentration examples</a:t>
            </a:r>
            <a:r>
              <a:rPr lang="en-US" sz="2400" b="1" dirty="0" smtClean="0"/>
              <a:t>:</a:t>
            </a:r>
            <a:br>
              <a:rPr lang="en-US" sz="2400" b="1" dirty="0" smtClean="0"/>
            </a:br>
            <a:r>
              <a:rPr lang="en-US" sz="2400" b="1" dirty="0" smtClean="0"/>
              <a:t>d) </a:t>
            </a:r>
            <a:r>
              <a:rPr lang="en-US" sz="2400" dirty="0"/>
              <a:t>What will be the concentration of the solution formed by mixing 200 cm</a:t>
            </a:r>
            <a:r>
              <a:rPr lang="en-US" sz="2400" baseline="30000" dirty="0"/>
              <a:t>3</a:t>
            </a:r>
            <a:r>
              <a:rPr lang="en-US" sz="2400" dirty="0"/>
              <a:t> of 3.00 </a:t>
            </a:r>
            <a:r>
              <a:rPr lang="en-US" sz="2400" dirty="0" err="1"/>
              <a:t>mol</a:t>
            </a:r>
            <a:r>
              <a:rPr lang="en-US" sz="2400" dirty="0"/>
              <a:t> dm</a:t>
            </a:r>
            <a:r>
              <a:rPr lang="en-US" sz="2400" baseline="30000" dirty="0"/>
              <a:t>-3</a:t>
            </a:r>
            <a:r>
              <a:rPr lang="en-US" sz="2400" dirty="0"/>
              <a:t> </a:t>
            </a:r>
            <a:r>
              <a:rPr lang="en-US" sz="2400" dirty="0" err="1"/>
              <a:t>HCl</a:t>
            </a:r>
            <a:r>
              <a:rPr lang="en-US" sz="2400" dirty="0"/>
              <a:t>(</a:t>
            </a:r>
            <a:r>
              <a:rPr lang="en-US" sz="2400" dirty="0" err="1"/>
              <a:t>aq</a:t>
            </a:r>
            <a:r>
              <a:rPr lang="en-US" sz="2400" dirty="0"/>
              <a:t>) with 300 cm</a:t>
            </a:r>
            <a:r>
              <a:rPr lang="en-US" sz="2400" baseline="30000" dirty="0"/>
              <a:t>3</a:t>
            </a:r>
            <a:r>
              <a:rPr lang="en-US" sz="2400" dirty="0"/>
              <a:t> of 1.50 </a:t>
            </a:r>
            <a:r>
              <a:rPr lang="en-US" sz="2400" dirty="0" err="1"/>
              <a:t>mol</a:t>
            </a:r>
            <a:r>
              <a:rPr lang="en-US" sz="2400" dirty="0"/>
              <a:t> dm</a:t>
            </a:r>
            <a:r>
              <a:rPr lang="en-US" sz="2400" baseline="30000" dirty="0"/>
              <a:t>-3</a:t>
            </a:r>
            <a:r>
              <a:rPr lang="en-US" sz="2400" dirty="0"/>
              <a:t> </a:t>
            </a:r>
            <a:r>
              <a:rPr lang="en-US" sz="2400" dirty="0" err="1"/>
              <a:t>HCl</a:t>
            </a:r>
            <a:r>
              <a:rPr lang="en-US" sz="2400" dirty="0"/>
              <a:t>(</a:t>
            </a:r>
            <a:r>
              <a:rPr lang="en-US" sz="2400" dirty="0" err="1"/>
              <a:t>aq</a:t>
            </a:r>
            <a:r>
              <a:rPr lang="en-US" sz="2400" dirty="0"/>
              <a:t>)? </a:t>
            </a:r>
          </a:p>
        </p:txBody>
      </p:sp>
      <p:sp>
        <p:nvSpPr>
          <p:cNvPr id="3" name="Content Placeholder 2"/>
          <p:cNvSpPr>
            <a:spLocks noGrp="1"/>
          </p:cNvSpPr>
          <p:nvPr>
            <p:ph idx="1"/>
          </p:nvPr>
        </p:nvSpPr>
        <p:spPr/>
        <p:txBody>
          <a:bodyPr/>
          <a:lstStyle/>
          <a:p>
            <a:pPr marL="0" indent="0">
              <a:buNone/>
            </a:pPr>
            <a:r>
              <a:rPr lang="en-US" dirty="0"/>
              <a:t>	</a:t>
            </a:r>
            <a:endParaRPr lang="en-US" sz="2400" dirty="0"/>
          </a:p>
        </p:txBody>
      </p:sp>
      <p:graphicFrame>
        <p:nvGraphicFramePr>
          <p:cNvPr id="4" name="Object 3"/>
          <p:cNvGraphicFramePr>
            <a:graphicFrameLocks noChangeAspect="1"/>
          </p:cNvGraphicFramePr>
          <p:nvPr>
            <p:extLst>
              <p:ext uri="{D42A27DB-BD31-4B8C-83A1-F6EECF244321}">
                <p14:modId xmlns:p14="http://schemas.microsoft.com/office/powerpoint/2010/main" val="533517073"/>
              </p:ext>
            </p:extLst>
          </p:nvPr>
        </p:nvGraphicFramePr>
        <p:xfrm>
          <a:off x="593725" y="2100263"/>
          <a:ext cx="6645275" cy="677862"/>
        </p:xfrm>
        <a:graphic>
          <a:graphicData uri="http://schemas.openxmlformats.org/presentationml/2006/ole">
            <mc:AlternateContent xmlns:mc="http://schemas.openxmlformats.org/markup-compatibility/2006">
              <mc:Choice xmlns:v="urn:schemas-microsoft-com:vml" Requires="v">
                <p:oleObj spid="_x0000_s7277" name="Equation" r:id="rId3" imgW="2361960" imgH="241200" progId="Equation.3">
                  <p:embed/>
                </p:oleObj>
              </mc:Choice>
              <mc:Fallback>
                <p:oleObj name="Equation" r:id="rId3" imgW="2361960" imgH="241200" progId="Equation.3">
                  <p:embed/>
                  <p:pic>
                    <p:nvPicPr>
                      <p:cNvPr id="0" name="Object 3"/>
                      <p:cNvPicPr>
                        <a:picLocks noChangeAspect="1" noChangeArrowheads="1"/>
                      </p:cNvPicPr>
                      <p:nvPr/>
                    </p:nvPicPr>
                    <p:blipFill>
                      <a:blip r:embed="rId4"/>
                      <a:srcRect/>
                      <a:stretch>
                        <a:fillRect/>
                      </a:stretch>
                    </p:blipFill>
                    <p:spPr bwMode="auto">
                      <a:xfrm>
                        <a:off x="593725" y="2100263"/>
                        <a:ext cx="6645275" cy="6778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929018200"/>
              </p:ext>
            </p:extLst>
          </p:nvPr>
        </p:nvGraphicFramePr>
        <p:xfrm>
          <a:off x="609600" y="2903538"/>
          <a:ext cx="6645275" cy="677862"/>
        </p:xfrm>
        <a:graphic>
          <a:graphicData uri="http://schemas.openxmlformats.org/presentationml/2006/ole">
            <mc:AlternateContent xmlns:mc="http://schemas.openxmlformats.org/markup-compatibility/2006">
              <mc:Choice xmlns:v="urn:schemas-microsoft-com:vml" Requires="v">
                <p:oleObj spid="_x0000_s7278" name="Equation" r:id="rId5" imgW="2361960" imgH="241200" progId="Equation.3">
                  <p:embed/>
                </p:oleObj>
              </mc:Choice>
              <mc:Fallback>
                <p:oleObj name="Equation" r:id="rId5" imgW="2361960" imgH="241200" progId="Equation.3">
                  <p:embed/>
                  <p:pic>
                    <p:nvPicPr>
                      <p:cNvPr id="0" name="Object 3"/>
                      <p:cNvPicPr>
                        <a:picLocks noChangeAspect="1" noChangeArrowheads="1"/>
                      </p:cNvPicPr>
                      <p:nvPr/>
                    </p:nvPicPr>
                    <p:blipFill>
                      <a:blip r:embed="rId6"/>
                      <a:srcRect/>
                      <a:stretch>
                        <a:fillRect/>
                      </a:stretch>
                    </p:blipFill>
                    <p:spPr bwMode="auto">
                      <a:xfrm>
                        <a:off x="609600" y="2903538"/>
                        <a:ext cx="6645275" cy="6778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91867838"/>
              </p:ext>
            </p:extLst>
          </p:nvPr>
        </p:nvGraphicFramePr>
        <p:xfrm>
          <a:off x="381000" y="4070350"/>
          <a:ext cx="6288088" cy="1035050"/>
        </p:xfrm>
        <a:graphic>
          <a:graphicData uri="http://schemas.openxmlformats.org/presentationml/2006/ole">
            <mc:AlternateContent xmlns:mc="http://schemas.openxmlformats.org/markup-compatibility/2006">
              <mc:Choice xmlns:v="urn:schemas-microsoft-com:vml" Requires="v">
                <p:oleObj spid="_x0000_s7279" name="Equation" r:id="rId7" imgW="2234880" imgH="368280" progId="Equation.3">
                  <p:embed/>
                </p:oleObj>
              </mc:Choice>
              <mc:Fallback>
                <p:oleObj name="Equation" r:id="rId7" imgW="2234880" imgH="368280" progId="Equation.3">
                  <p:embed/>
                  <p:pic>
                    <p:nvPicPr>
                      <p:cNvPr id="0" name="Object 3"/>
                      <p:cNvPicPr>
                        <a:picLocks noChangeAspect="1" noChangeArrowheads="1"/>
                      </p:cNvPicPr>
                      <p:nvPr/>
                    </p:nvPicPr>
                    <p:blipFill>
                      <a:blip r:embed="rId8"/>
                      <a:srcRect/>
                      <a:stretch>
                        <a:fillRect/>
                      </a:stretch>
                    </p:blipFill>
                    <p:spPr bwMode="auto">
                      <a:xfrm>
                        <a:off x="381000" y="4070350"/>
                        <a:ext cx="6288088" cy="1035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488233812"/>
              </p:ext>
            </p:extLst>
          </p:nvPr>
        </p:nvGraphicFramePr>
        <p:xfrm>
          <a:off x="6705600" y="4267200"/>
          <a:ext cx="2216150" cy="534987"/>
        </p:xfrm>
        <a:graphic>
          <a:graphicData uri="http://schemas.openxmlformats.org/presentationml/2006/ole">
            <mc:AlternateContent xmlns:mc="http://schemas.openxmlformats.org/markup-compatibility/2006">
              <mc:Choice xmlns:v="urn:schemas-microsoft-com:vml" Requires="v">
                <p:oleObj spid="_x0000_s7280" name="Equation" r:id="rId9" imgW="787320" imgH="190440" progId="Equation.3">
                  <p:embed/>
                </p:oleObj>
              </mc:Choice>
              <mc:Fallback>
                <p:oleObj name="Equation" r:id="rId9" imgW="787320" imgH="190440" progId="Equation.3">
                  <p:embed/>
                  <p:pic>
                    <p:nvPicPr>
                      <p:cNvPr id="0" name="Object 5"/>
                      <p:cNvPicPr>
                        <a:picLocks noChangeAspect="1" noChangeArrowheads="1"/>
                      </p:cNvPicPr>
                      <p:nvPr/>
                    </p:nvPicPr>
                    <p:blipFill>
                      <a:blip r:embed="rId10"/>
                      <a:srcRect/>
                      <a:stretch>
                        <a:fillRect/>
                      </a:stretch>
                    </p:blipFill>
                    <p:spPr bwMode="auto">
                      <a:xfrm>
                        <a:off x="6705600" y="4267200"/>
                        <a:ext cx="2216150" cy="5349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 name="Rectangle 8"/>
          <p:cNvSpPr/>
          <p:nvPr/>
        </p:nvSpPr>
        <p:spPr>
          <a:xfrm>
            <a:off x="6705600" y="4191000"/>
            <a:ext cx="2209800" cy="6858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260" name="Picture 9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352800" y="5257800"/>
            <a:ext cx="2428875" cy="1454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4776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Autofit/>
          </a:bodyPr>
          <a:lstStyle/>
          <a:p>
            <a:pPr algn="l"/>
            <a:r>
              <a:rPr lang="en-US" sz="2400" b="1" dirty="0" smtClean="0"/>
              <a:t>Ex.1 (IB 2005):</a:t>
            </a:r>
            <a:r>
              <a:rPr lang="en-US" sz="2400" dirty="0" smtClean="0"/>
              <a:t> </a:t>
            </a:r>
            <a:r>
              <a:rPr lang="en-US" sz="2400" dirty="0"/>
              <a:t>When a small quantity of strongly smelling gas such as ammonia is released into the air, it can be detected several </a:t>
            </a:r>
            <a:r>
              <a:rPr lang="en-US" sz="2400" dirty="0" err="1"/>
              <a:t>metres</a:t>
            </a:r>
            <a:r>
              <a:rPr lang="en-US" sz="2400" dirty="0"/>
              <a:t> away in a short time</a:t>
            </a:r>
            <a:r>
              <a:rPr lang="en-US" sz="2400" dirty="0" smtClean="0"/>
              <a:t>.</a:t>
            </a:r>
            <a:endParaRPr lang="en-US" sz="2400" dirty="0"/>
          </a:p>
        </p:txBody>
      </p:sp>
      <p:sp>
        <p:nvSpPr>
          <p:cNvPr id="3" name="Content Placeholder 2"/>
          <p:cNvSpPr>
            <a:spLocks noGrp="1"/>
          </p:cNvSpPr>
          <p:nvPr>
            <p:ph idx="1"/>
          </p:nvPr>
        </p:nvSpPr>
        <p:spPr>
          <a:xfrm>
            <a:off x="457200" y="1600200"/>
            <a:ext cx="8458200" cy="4525963"/>
          </a:xfrm>
        </p:spPr>
        <p:txBody>
          <a:bodyPr/>
          <a:lstStyle/>
          <a:p>
            <a:pPr marL="514350" indent="-514350">
              <a:buFont typeface="+mj-lt"/>
              <a:buAutoNum type="alphaLcParenR"/>
            </a:pPr>
            <a:r>
              <a:rPr lang="en-US" sz="2400" dirty="0" smtClean="0"/>
              <a:t>Use the kinetic molecular theory to explain why this happens.</a:t>
            </a:r>
            <a:r>
              <a:rPr lang="en-US" dirty="0" smtClean="0"/>
              <a:t/>
            </a:r>
            <a:br>
              <a:rPr lang="en-US" dirty="0" smtClean="0"/>
            </a:br>
            <a:endParaRPr lang="en-US" dirty="0"/>
          </a:p>
        </p:txBody>
      </p:sp>
      <p:sp>
        <p:nvSpPr>
          <p:cNvPr id="7" name="TextBox 6"/>
          <p:cNvSpPr txBox="1"/>
          <p:nvPr/>
        </p:nvSpPr>
        <p:spPr>
          <a:xfrm>
            <a:off x="914400" y="2438400"/>
            <a:ext cx="7391400" cy="2246769"/>
          </a:xfrm>
          <a:prstGeom prst="rect">
            <a:avLst/>
          </a:prstGeom>
          <a:noFill/>
        </p:spPr>
        <p:txBody>
          <a:bodyPr wrap="square" rtlCol="0">
            <a:spAutoFit/>
          </a:bodyPr>
          <a:lstStyle/>
          <a:p>
            <a:r>
              <a:rPr lang="en-US" sz="2800" dirty="0" smtClean="0">
                <a:solidFill>
                  <a:srgbClr val="002060"/>
                </a:solidFill>
              </a:rPr>
              <a:t>Gases are made of chaotically-moving molecules.  When a new gas (e.g. ammonia) is released into a mixture of  gases (e.g. air), its molecules will move rapidly from the point of release and be detectable at a distance in a short time.</a:t>
            </a:r>
            <a:endParaRPr lang="en-US" sz="2800" dirty="0">
              <a:solidFill>
                <a:srgbClr val="002060"/>
              </a:solidFill>
            </a:endParaRPr>
          </a:p>
        </p:txBody>
      </p:sp>
      <p:pic>
        <p:nvPicPr>
          <p:cNvPr id="8195"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81400" y="4921187"/>
            <a:ext cx="1762125" cy="1746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2434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3908</TotalTime>
  <Words>1164</Words>
  <Application>Microsoft Office PowerPoint</Application>
  <PresentationFormat>On-screen Show (4:3)</PresentationFormat>
  <Paragraphs>132</Paragraphs>
  <Slides>23</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5" baseType="lpstr">
      <vt:lpstr>Office Theme</vt:lpstr>
      <vt:lpstr>Microsoft Equation 3.0</vt:lpstr>
      <vt:lpstr> Unit 1 Review  Quantitative Chemistry </vt:lpstr>
      <vt:lpstr>What’s on our first test?</vt:lpstr>
      <vt:lpstr>Quantitative Chemistry</vt:lpstr>
      <vt:lpstr>Solution concentration examples: a) Describe how you would make 100.0 cm3 of a 2.50 mol dm-3 solution of sodium hydroxide with the starting ingredients listed below.  Back up your explanation with the appropriate calculation.</vt:lpstr>
      <vt:lpstr>Solution concentration examples: a) Describe how you would make 100.0 cm3 of a 2.50 mol dm-3 solution of sodium hydroxide with the starting ingredients listed below.  Back up your explanation with the appropriate calculation.</vt:lpstr>
      <vt:lpstr>Solution concentration examples: b) Calculate the amount of hydrochloric acid present in 2.00 dm3 of 1.50 mol dm-3 HCl(aq).</vt:lpstr>
      <vt:lpstr>Solution concentration examples: c) What mass of potassium permanganate, KMnO4(s), is present in 25.55 cm3 of 0.35 mol dm-3 KMnO4(aq)?</vt:lpstr>
      <vt:lpstr>Solution concentration examples: d) What will be the concentration of the solution formed by mixing 200 cm3 of 3.00 mol dm-3 HCl(aq) with 300 cm3 of 1.50 mol dm-3 HCl(aq)? </vt:lpstr>
      <vt:lpstr>Ex.1 (IB 2005): When a small quantity of strongly smelling gas such as ammonia is released into the air, it can be detected several metres away in a short time.</vt:lpstr>
      <vt:lpstr>Ex.1 (IB 2005): When a small quantity of strongly smelling gas such as ammonia is released into the air, it can be detected several metres away in a short time. </vt:lpstr>
      <vt:lpstr>Ex.2 (IB 2005): The percentage composition by mass of a hydrocarbon is C = 85.6% and H=14.4%. a) Calculate the empirical formula of the hydrocarbon. </vt:lpstr>
      <vt:lpstr>Ex.2 (IB 2005): The percentage composition by mass of a hydrocarbon is C = 85.6% and H=14.4%. b) A 1 g sample of the hydrocarbon at a temperature of 273 K and a pressure of 1.01 x 105 Pa (1.00 atm) has a volume of 0.399 dm3. </vt:lpstr>
      <vt:lpstr>Ex.2 (IB 2005): The percentage composition by mass of a hydrocarbon is C = 85.6% and H=14.4%. b) A 1 g sample of the hydrocarbon at a temperature of 273 K and a pressure of 1.01 x 105 Pa (1.00 atm) has a volume of 0.399 dm3. </vt:lpstr>
      <vt:lpstr>Ex.3 (IB 2003): Sodium reacts with water as follows:  2Na(s) + H2O  2NaOH(aq) + H2(g) 1.15 g of sodium is allowed to react completely with water.  The resulting solution is diluted to 250 cm3.  Calculate the concentration, in mol dm-3, of the resulting sodium hydroxide solution.</vt:lpstr>
      <vt:lpstr>Ex.4 (IB 2004): 100 cm3 of ethane, C2H4, is burned in 400 cm3 of oxygen, producing carbon dioxide and some liquid water.  Some oxygen remains unreacted. a) Write the equation for the complete combustion of ethane. </vt:lpstr>
      <vt:lpstr>Ex.4 (IB 2004): 100 cm3 of ethane, C2H4, is burned in 400 cm3 of oxygen, producing carbon dioxide and some liquid water.  Some oxygen remains unreacted. b) Calculate the volume of carbon dioxide produced and the volume of oxygen remaining.</vt:lpstr>
      <vt:lpstr>Ex. 5 (IB 2004):   a) Write an equation for the formation of zinc iodide from zinc and iodine. </vt:lpstr>
      <vt:lpstr>Ex. 5 (IB 2004):  b) 100.0 g of zinc is allowed to react with 100.0 g of iodine producing zinc iodide.  Calculate the amount (in moles) of zinc and iodine, and hence determine which reactant is in excess.</vt:lpstr>
      <vt:lpstr>Ex. 5 (IB 2004):  c) Calculate the mass of zinc iodide that will be produced.</vt:lpstr>
      <vt:lpstr>Ex. 6 (IB 2004): 27.82 g of hydrated sodium carbonate crystals, Na2CO3xH2O, were dissolved in water and made up to 1.000 dm3.  25.00 cm3 of this solution were neutralized by 48.80 cm3 of hydrochloric acid of concentration 0.1000 mol dm-3. a) Write an equation for the reaction between sodium carbonate and hydrochloric acid. </vt:lpstr>
      <vt:lpstr>Ex. 6 (IB 2004): 27.82 g of hydrated sodium carbonate crystals, Na2CO3xH2O, were dissolved in water and made up to 1.000 dm3.  25.00 cm3 of this solution were neutralized by 48.80 cm3 of hydrochloric acid of concentration 0.1000 mol dm-3. b) Calculate the molar concentration of the sodium carbonate solution neutralized by the hydrochloric acid. </vt:lpstr>
      <vt:lpstr>Ex. 6 (IB 2004): 27.82 g of hydrated sodium carbonate crystals, Na2CO3xH2O, were dissolved in water and made up to 1.000 dm3.  25.00 cm3 of this solution were neutralized by 48.80 cm3 of hydrochloric acid of concentration 0.1000 mol dm-3. c) Determine the mass of sodium carbonate neutralized by the hydrochloric acid and hence the mass of sodium carbonate present in 1.000 dm3 of solution.</vt:lpstr>
      <vt:lpstr>Ex. 6 (IB 2004): 27.82 g of hydrated sodium carbonate crystals, Na2CO3xH2O, were dissolved in water and made up to 1.000 dm3.  25.00 cm3 of this solution were neutralized by 48.80 cm3 of hydrochloric acid of concentration 0.1000 mol dm-3. d) Calculate the mass of water in the hydrated crystals and hence find the value of x.</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1-5 Review</dc:title>
  <dc:creator>Deborah Dogancay</dc:creator>
  <cp:lastModifiedBy>Deborah Dogancay</cp:lastModifiedBy>
  <cp:revision>45</cp:revision>
  <dcterms:created xsi:type="dcterms:W3CDTF">2010-09-10T18:17:36Z</dcterms:created>
  <dcterms:modified xsi:type="dcterms:W3CDTF">2010-09-13T11:26:27Z</dcterms:modified>
</cp:coreProperties>
</file>