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4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8" r:id="rId22"/>
    <p:sldId id="276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A569"/>
    <a:srgbClr val="FF3399"/>
    <a:srgbClr val="6600CC"/>
    <a:srgbClr val="008000"/>
    <a:srgbClr val="FF66FF"/>
    <a:srgbClr val="FFCC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8E4E0B-75FF-44CF-8EA0-6580AAEBE5A5}" type="datetimeFigureOut">
              <a:rPr lang="en-US" smtClean="0"/>
              <a:t>1/17/2013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01348-3E8C-4BCD-AB63-6B3C91CCF3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7901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83C3AB3-8F68-4572-974F-FC91AA91129E}" type="datetimeFigureOut">
              <a:rPr lang="en-US"/>
              <a:pPr>
                <a:defRPr/>
              </a:pPr>
              <a:t>1/17/2013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C4E7380-F2AA-4F16-A445-E09637C847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867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CDF0554-4DC3-4804-9695-15D6E670158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DA5A285-945F-4E62-A1E1-625AA54D6810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07F61-3AA5-4897-B008-4782F10A3FD2}" type="datetimeFigureOut">
              <a:rPr lang="en-US"/>
              <a:pPr>
                <a:defRPr/>
              </a:pPr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3C792-F11B-4268-997C-BADDC61D1F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3BFE5-F5D9-42BA-8037-E43A9AB7B44C}" type="datetimeFigureOut">
              <a:rPr lang="en-US"/>
              <a:pPr>
                <a:defRPr/>
              </a:pPr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E786F-E553-4876-AC3F-B90471E3D3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DACD7-6DC2-4B60-B7F3-123928BDE112}" type="datetimeFigureOut">
              <a:rPr lang="en-US"/>
              <a:pPr>
                <a:defRPr/>
              </a:pPr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B5279-B2C1-4E71-B41A-7EEDDD9030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5D14C-A320-44FF-80A5-1DA020320992}" type="datetimeFigureOut">
              <a:rPr lang="en-US"/>
              <a:pPr>
                <a:defRPr/>
              </a:pPr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F44AE-41DB-4DB3-8BEE-9884B82A23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1F5429-CE52-4716-8153-2B97D14B386B}" type="datetimeFigureOut">
              <a:rPr lang="en-US"/>
              <a:pPr>
                <a:defRPr/>
              </a:pPr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3DC30-1205-4857-BD33-2E54293964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2FBC-C141-4E06-A05F-B24530CD7819}" type="datetimeFigureOut">
              <a:rPr lang="en-US"/>
              <a:pPr>
                <a:defRPr/>
              </a:pPr>
              <a:t>1/17/2013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64B78-AD9E-4E23-B179-C8DA85AC1B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EE11F-2B62-4933-9A48-17006BD0C197}" type="datetimeFigureOut">
              <a:rPr lang="en-US"/>
              <a:pPr>
                <a:defRPr/>
              </a:pPr>
              <a:t>1/17/2013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7A6EE-F2F3-43E4-9D94-AFEE172A82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CBE9B-8B5F-4977-B821-3708C9C2CB11}" type="datetimeFigureOut">
              <a:rPr lang="en-US"/>
              <a:pPr>
                <a:defRPr/>
              </a:pPr>
              <a:t>1/17/2013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55F49-5159-4095-994F-A9E57A2EF4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3B8FD-9CCF-4F68-A11A-A24E6294EA8C}" type="datetimeFigureOut">
              <a:rPr lang="en-US"/>
              <a:pPr>
                <a:defRPr/>
              </a:pPr>
              <a:t>1/17/2013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2DB8A-4D37-4687-8912-ADD8739AF6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CCF443-85BE-4285-AD38-70006360DF7C}" type="datetimeFigureOut">
              <a:rPr lang="en-US"/>
              <a:pPr>
                <a:defRPr/>
              </a:pPr>
              <a:t>1/17/2013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3CDAB9-17C9-4D19-BD49-32BA835334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86738-E776-4799-A4D9-3A561BD75D1B}" type="datetimeFigureOut">
              <a:rPr lang="en-US"/>
              <a:pPr>
                <a:defRPr/>
              </a:pPr>
              <a:t>1/17/2013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CA69F-DF93-44A7-9298-54A893DA93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24FDFE-0188-4D3A-9557-CFB337289BF2}" type="datetimeFigureOut">
              <a:rPr lang="en-US"/>
              <a:pPr>
                <a:defRPr/>
              </a:pPr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8BDFFE3-446B-4DE0-A285-8B59587514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6" r:id="rId2"/>
    <p:sldLayoutId id="2147483885" r:id="rId3"/>
    <p:sldLayoutId id="2147483884" r:id="rId4"/>
    <p:sldLayoutId id="2147483883" r:id="rId5"/>
    <p:sldLayoutId id="2147483882" r:id="rId6"/>
    <p:sldLayoutId id="2147483881" r:id="rId7"/>
    <p:sldLayoutId id="2147483880" r:id="rId8"/>
    <p:sldLayoutId id="2147483879" r:id="rId9"/>
    <p:sldLayoutId id="2147483878" r:id="rId10"/>
    <p:sldLayoutId id="214748387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8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3"/>
          <p:cNvSpPr>
            <a:spLocks noGrp="1"/>
          </p:cNvSpPr>
          <p:nvPr>
            <p:ph type="ctrTitle"/>
          </p:nvPr>
        </p:nvSpPr>
        <p:spPr>
          <a:xfrm>
            <a:off x="609600" y="511175"/>
            <a:ext cx="7772400" cy="1470025"/>
          </a:xfrm>
        </p:spPr>
        <p:txBody>
          <a:bodyPr/>
          <a:lstStyle/>
          <a:p>
            <a:pPr algn="l" eaLnBrk="1" hangingPunct="1"/>
            <a:r>
              <a:rPr lang="en-US" smtClean="0"/>
              <a:t>Unit 8: Acids &amp; Bases</a:t>
            </a:r>
          </a:p>
        </p:txBody>
      </p:sp>
      <p:sp>
        <p:nvSpPr>
          <p:cNvPr id="2051" name="Content Placeholder 4"/>
          <p:cNvSpPr>
            <a:spLocks noGrp="1"/>
          </p:cNvSpPr>
          <p:nvPr>
            <p:ph type="subTitle" idx="1"/>
          </p:nvPr>
        </p:nvSpPr>
        <p:spPr>
          <a:xfrm>
            <a:off x="685800" y="1905000"/>
            <a:ext cx="6400800" cy="17526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dirty="0" smtClean="0"/>
              <a:t>PART 2: </a:t>
            </a:r>
          </a:p>
          <a:p>
            <a:pPr algn="l" eaLnBrk="1" hangingPunct="1">
              <a:defRPr/>
            </a:pPr>
            <a:r>
              <a:rPr lang="en-US" b="1" dirty="0"/>
              <a:t>pH, </a:t>
            </a:r>
            <a:r>
              <a:rPr lang="en-US" b="1" dirty="0" err="1"/>
              <a:t>pOH</a:t>
            </a:r>
            <a:r>
              <a:rPr lang="en-US" b="1" dirty="0"/>
              <a:t> &amp; </a:t>
            </a:r>
            <a:r>
              <a:rPr lang="en-US" b="1" dirty="0" err="1"/>
              <a:t>pK</a:t>
            </a:r>
            <a:r>
              <a:rPr lang="en-US" b="1" baseline="-25000" dirty="0" err="1"/>
              <a:t>w</a:t>
            </a:r>
            <a:endParaRPr lang="en-US" dirty="0" smtClean="0"/>
          </a:p>
        </p:txBody>
      </p:sp>
      <p:pic>
        <p:nvPicPr>
          <p:cNvPr id="14339" name="Picture 3" descr="p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1917700"/>
            <a:ext cx="4991100" cy="463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200" b="1" smtClean="0"/>
              <a:t>Ion product constant of water, K</a:t>
            </a:r>
            <a:r>
              <a:rPr lang="en-US" sz="3200" b="1" baseline="-25000" smtClean="0"/>
              <a:t>w</a:t>
            </a:r>
            <a:endParaRPr lang="en-US" sz="320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2838"/>
            <a:ext cx="8229600" cy="4906962"/>
          </a:xfrm>
        </p:spPr>
        <p:txBody>
          <a:bodyPr/>
          <a:lstStyle/>
          <a:p>
            <a:pPr>
              <a:defRPr/>
            </a:pPr>
            <a:endParaRPr lang="en-US" sz="2800" dirty="0" smtClean="0"/>
          </a:p>
          <a:p>
            <a:pPr marL="0" lvl="1" indent="0">
              <a:buFont typeface="Arial" charset="0"/>
              <a:buNone/>
              <a:defRPr/>
            </a:pPr>
            <a:r>
              <a:rPr lang="en-US" sz="4400" dirty="0"/>
              <a:t> </a:t>
            </a:r>
            <a:r>
              <a:rPr lang="en-US" sz="4400" dirty="0" smtClean="0"/>
              <a:t> Therefore</a:t>
            </a:r>
            <a:r>
              <a:rPr lang="en-US" sz="4400" dirty="0"/>
              <a:t>, K</a:t>
            </a:r>
            <a:r>
              <a:rPr lang="en-US" sz="4400" baseline="-25000" dirty="0"/>
              <a:t>w</a:t>
            </a:r>
            <a:r>
              <a:rPr lang="en-US" sz="4400" dirty="0"/>
              <a:t> </a:t>
            </a:r>
            <a:r>
              <a:rPr lang="en-US" sz="4400" dirty="0" smtClean="0"/>
              <a:t>= </a:t>
            </a:r>
          </a:p>
          <a:p>
            <a:pPr marL="342900" lvl="1" indent="-342900">
              <a:buFont typeface="Arial" charset="0"/>
              <a:buChar char="•"/>
              <a:defRPr/>
            </a:pPr>
            <a:endParaRPr lang="en-US" sz="4400" dirty="0"/>
          </a:p>
        </p:txBody>
      </p:sp>
      <p:graphicFrame>
        <p:nvGraphicFramePr>
          <p:cNvPr id="4" name="Object 11"/>
          <p:cNvGraphicFramePr>
            <a:graphicFrameLocks noChangeAspect="1"/>
          </p:cNvGraphicFramePr>
          <p:nvPr/>
        </p:nvGraphicFramePr>
        <p:xfrm>
          <a:off x="4389438" y="1657350"/>
          <a:ext cx="2239962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1" name="Equation" r:id="rId4" imgW="545760" imgH="190440" progId="Equation.3">
                  <p:embed/>
                </p:oleObj>
              </mc:Choice>
              <mc:Fallback>
                <p:oleObj name="Equation" r:id="rId4" imgW="545760" imgH="19044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9438" y="1657350"/>
                        <a:ext cx="2239962" cy="781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7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200" b="1" smtClean="0"/>
              <a:t>Ion product constant of water, K</a:t>
            </a:r>
            <a:r>
              <a:rPr lang="en-US" sz="3200" b="1" baseline="-25000" smtClean="0"/>
              <a:t>w</a:t>
            </a:r>
            <a:endParaRPr lang="en-US" sz="3200" smtClean="0"/>
          </a:p>
        </p:txBody>
      </p:sp>
      <p:sp>
        <p:nvSpPr>
          <p:cNvPr id="62477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06963"/>
          </a:xfrm>
        </p:spPr>
        <p:txBody>
          <a:bodyPr/>
          <a:lstStyle/>
          <a:p>
            <a:endParaRPr lang="en-US" sz="2800" smtClean="0"/>
          </a:p>
          <a:p>
            <a:r>
              <a:rPr lang="en-US" sz="2800" b="1" smtClean="0"/>
              <a:t>At 25</a:t>
            </a:r>
            <a:r>
              <a:rPr lang="en-US" sz="2800" b="1" smtClean="0">
                <a:sym typeface="Symbol" pitchFamily="18" charset="2"/>
              </a:rPr>
              <a:t></a:t>
            </a:r>
            <a:r>
              <a:rPr lang="en-US" sz="2800" b="1" smtClean="0"/>
              <a:t>C, </a:t>
            </a:r>
            <a:r>
              <a:rPr lang="en-US" sz="4400" b="1" smtClean="0">
                <a:solidFill>
                  <a:srgbClr val="0070C0"/>
                </a:solidFill>
              </a:rPr>
              <a:t>K</a:t>
            </a:r>
            <a:r>
              <a:rPr lang="en-US" sz="4400" b="1" baseline="-25000" smtClean="0">
                <a:solidFill>
                  <a:srgbClr val="0070C0"/>
                </a:solidFill>
              </a:rPr>
              <a:t>w</a:t>
            </a:r>
            <a:r>
              <a:rPr lang="en-US" sz="4400" b="1" smtClean="0">
                <a:solidFill>
                  <a:srgbClr val="0070C0"/>
                </a:solidFill>
              </a:rPr>
              <a:t> = 1.00 x 10</a:t>
            </a:r>
            <a:r>
              <a:rPr lang="en-US" sz="4400" b="1" baseline="30000" smtClean="0">
                <a:solidFill>
                  <a:srgbClr val="0070C0"/>
                </a:solidFill>
              </a:rPr>
              <a:t>-14</a:t>
            </a:r>
          </a:p>
          <a:p>
            <a:endParaRPr lang="en-US" sz="2800" smtClean="0"/>
          </a:p>
          <a:p>
            <a:r>
              <a:rPr lang="en-US" sz="2800" smtClean="0"/>
              <a:t>In pure water, because [H</a:t>
            </a:r>
            <a:r>
              <a:rPr lang="en-US" sz="2800" baseline="30000" smtClean="0"/>
              <a:t>+</a:t>
            </a:r>
            <a:r>
              <a:rPr lang="en-US" sz="2800" smtClean="0"/>
              <a:t>]=[OH</a:t>
            </a:r>
            <a:r>
              <a:rPr lang="en-US" sz="2800" baseline="30000" smtClean="0"/>
              <a:t>-</a:t>
            </a:r>
            <a:r>
              <a:rPr lang="en-US" sz="2800" smtClean="0"/>
              <a:t>], it follows that </a:t>
            </a:r>
            <a:r>
              <a:rPr lang="en-US" sz="3600" smtClean="0"/>
              <a:t>[H+] =</a:t>
            </a:r>
          </a:p>
          <a:p>
            <a:endParaRPr lang="en-US" sz="2800" smtClean="0"/>
          </a:p>
          <a:p>
            <a:r>
              <a:rPr lang="en-US" sz="2800" smtClean="0"/>
              <a:t>So at 25</a:t>
            </a:r>
            <a:r>
              <a:rPr lang="en-US" sz="2800" smtClean="0">
                <a:sym typeface="Symbol" pitchFamily="18" charset="2"/>
              </a:rPr>
              <a:t></a:t>
            </a:r>
            <a:r>
              <a:rPr lang="en-US" sz="2800" smtClean="0"/>
              <a:t>C, [H</a:t>
            </a:r>
            <a:r>
              <a:rPr lang="en-US" sz="2800" baseline="30000" smtClean="0"/>
              <a:t>+</a:t>
            </a:r>
            <a:r>
              <a:rPr lang="en-US" sz="2800" smtClean="0"/>
              <a:t>] = 1.0 x 10</a:t>
            </a:r>
            <a:r>
              <a:rPr lang="en-US" sz="2800" baseline="30000" smtClean="0"/>
              <a:t>-7</a:t>
            </a:r>
            <a:r>
              <a:rPr lang="en-US" sz="2800" smtClean="0"/>
              <a:t>, which gives pH = 7.00</a:t>
            </a:r>
          </a:p>
          <a:p>
            <a:pPr marL="342900" lvl="1" indent="-342900">
              <a:buFont typeface="Arial" charset="0"/>
              <a:buChar char="•"/>
            </a:pPr>
            <a:endParaRPr lang="en-US" sz="4400" smtClean="0"/>
          </a:p>
        </p:txBody>
      </p:sp>
      <p:graphicFrame>
        <p:nvGraphicFramePr>
          <p:cNvPr id="62475" name="Object 11"/>
          <p:cNvGraphicFramePr>
            <a:graphicFrameLocks noChangeAspect="1"/>
          </p:cNvGraphicFramePr>
          <p:nvPr/>
        </p:nvGraphicFramePr>
        <p:xfrm>
          <a:off x="1960563" y="3808413"/>
          <a:ext cx="935037" cy="763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85" name="Equation" r:id="rId4" imgW="279360" imgH="228600" progId="Equation.3">
                  <p:embed/>
                </p:oleObj>
              </mc:Choice>
              <mc:Fallback>
                <p:oleObj name="Equation" r:id="rId4" imgW="279360" imgH="22860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0563" y="3808413"/>
                        <a:ext cx="935037" cy="763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200" b="1" smtClean="0"/>
              <a:t>K</a:t>
            </a:r>
            <a:r>
              <a:rPr lang="en-US" sz="3200" b="1" baseline="-25000" smtClean="0"/>
              <a:t>w</a:t>
            </a:r>
            <a:r>
              <a:rPr lang="en-US" sz="3200" b="1" smtClean="0"/>
              <a:t> is temperature dependent</a:t>
            </a:r>
            <a:endParaRPr lang="en-US" sz="3200" smtClean="0"/>
          </a:p>
        </p:txBody>
      </p:sp>
      <p:sp>
        <p:nvSpPr>
          <p:cNvPr id="675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charset="0"/>
              <a:buChar char="•"/>
            </a:pPr>
            <a:r>
              <a:rPr lang="en-US" smtClean="0"/>
              <a:t>Since the dissociation of water reaction in endothermic (bonds breaking), an increase in temperature will shift the equilibrium to the </a:t>
            </a:r>
            <a:r>
              <a:rPr lang="en-US" u="sng" smtClean="0">
                <a:solidFill>
                  <a:srgbClr val="604A7B"/>
                </a:solidFill>
              </a:rPr>
              <a:t>RIGHT</a:t>
            </a:r>
            <a:r>
              <a:rPr lang="en-US" smtClean="0"/>
              <a:t>, thus </a:t>
            </a:r>
            <a:r>
              <a:rPr lang="en-US" u="sng" smtClean="0">
                <a:solidFill>
                  <a:srgbClr val="604A7B"/>
                </a:solidFill>
              </a:rPr>
              <a:t>INCREASING</a:t>
            </a:r>
            <a:r>
              <a:rPr lang="en-US" smtClean="0"/>
              <a:t> the value of K</a:t>
            </a:r>
            <a:r>
              <a:rPr lang="en-US" baseline="-25000" smtClean="0"/>
              <a:t>w</a:t>
            </a:r>
            <a:r>
              <a:rPr lang="en-US" smtClean="0"/>
              <a:t>.</a:t>
            </a:r>
          </a:p>
          <a:p>
            <a:endParaRPr lang="en-US" smtClean="0"/>
          </a:p>
          <a:p>
            <a:pPr>
              <a:buFont typeface="Arial" charset="0"/>
              <a:buNone/>
            </a:pPr>
            <a:r>
              <a:rPr lang="en-US" smtClean="0"/>
              <a:t>	</a:t>
            </a:r>
            <a:r>
              <a:rPr lang="en-US" smtClean="0">
                <a:solidFill>
                  <a:srgbClr val="0070C0"/>
                </a:solidFill>
              </a:rPr>
              <a:t>H</a:t>
            </a:r>
            <a:r>
              <a:rPr lang="en-US" baseline="-25000" smtClean="0">
                <a:solidFill>
                  <a:srgbClr val="0070C0"/>
                </a:solidFill>
              </a:rPr>
              <a:t>2</a:t>
            </a:r>
            <a:r>
              <a:rPr lang="en-US" smtClean="0">
                <a:solidFill>
                  <a:srgbClr val="0070C0"/>
                </a:solidFill>
              </a:rPr>
              <a:t>O(l) </a:t>
            </a:r>
            <a:r>
              <a:rPr lang="en-US" smtClean="0">
                <a:solidFill>
                  <a:srgbClr val="0070C0"/>
                </a:solidFill>
                <a:sym typeface="Symbol" pitchFamily="18" charset="2"/>
              </a:rPr>
              <a:t></a:t>
            </a:r>
            <a:r>
              <a:rPr lang="en-US" smtClean="0">
                <a:solidFill>
                  <a:srgbClr val="0070C0"/>
                </a:solidFill>
              </a:rPr>
              <a:t> H</a:t>
            </a:r>
            <a:r>
              <a:rPr lang="en-US" baseline="30000" smtClean="0">
                <a:solidFill>
                  <a:srgbClr val="0070C0"/>
                </a:solidFill>
              </a:rPr>
              <a:t>+</a:t>
            </a:r>
            <a:r>
              <a:rPr lang="en-US" smtClean="0">
                <a:solidFill>
                  <a:srgbClr val="0070C0"/>
                </a:solidFill>
              </a:rPr>
              <a:t>(aq) + OH</a:t>
            </a:r>
            <a:r>
              <a:rPr lang="en-US" baseline="30000" smtClean="0">
                <a:solidFill>
                  <a:srgbClr val="0070C0"/>
                </a:solidFill>
              </a:rPr>
              <a:t>-</a:t>
            </a:r>
            <a:r>
              <a:rPr lang="en-US" smtClean="0">
                <a:solidFill>
                  <a:srgbClr val="0070C0"/>
                </a:solidFill>
              </a:rPr>
              <a:t>(aq) 	(endothermic)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200" b="1" smtClean="0"/>
              <a:t>K</a:t>
            </a:r>
            <a:r>
              <a:rPr lang="en-US" sz="3200" b="1" baseline="-25000" smtClean="0"/>
              <a:t>w</a:t>
            </a:r>
            <a:r>
              <a:rPr lang="en-US" sz="3200" b="1" smtClean="0"/>
              <a:t> is temperature dependent</a:t>
            </a:r>
            <a:endParaRPr lang="en-US" sz="3200" smtClean="0"/>
          </a:p>
        </p:txBody>
      </p:sp>
      <p:sp>
        <p:nvSpPr>
          <p:cNvPr id="686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As K</a:t>
            </a:r>
            <a:r>
              <a:rPr lang="en-US" baseline="-25000" smtClean="0"/>
              <a:t>w</a:t>
            </a:r>
            <a:r>
              <a:rPr lang="en-US" smtClean="0"/>
              <a:t> increases, so do the concentrations of H</a:t>
            </a:r>
            <a:r>
              <a:rPr lang="en-US" baseline="30000" smtClean="0"/>
              <a:t>+</a:t>
            </a:r>
            <a:r>
              <a:rPr lang="en-US" smtClean="0"/>
              <a:t>(aq) and OH</a:t>
            </a:r>
            <a:r>
              <a:rPr lang="en-US" baseline="30000" smtClean="0"/>
              <a:t>-</a:t>
            </a:r>
            <a:r>
              <a:rPr lang="en-US" smtClean="0"/>
              <a:t>(aq) </a:t>
            </a:r>
            <a:r>
              <a:rPr lang="en-US" smtClean="0">
                <a:sym typeface="Symbol" pitchFamily="18" charset="2"/>
              </a:rPr>
              <a:t></a:t>
            </a:r>
            <a:r>
              <a:rPr lang="en-US" smtClean="0"/>
              <a:t> pH decreases</a:t>
            </a:r>
          </a:p>
          <a:p>
            <a:r>
              <a:rPr lang="en-US" smtClean="0"/>
              <a:t>However, since </a:t>
            </a:r>
            <a:r>
              <a:rPr lang="en-US" smtClean="0">
                <a:solidFill>
                  <a:schemeClr val="accent2"/>
                </a:solidFill>
              </a:rPr>
              <a:t>hydronium</a:t>
            </a:r>
            <a:r>
              <a:rPr lang="en-US" smtClean="0"/>
              <a:t> and </a:t>
            </a:r>
            <a:r>
              <a:rPr lang="en-US" smtClean="0">
                <a:solidFill>
                  <a:schemeClr val="hlink"/>
                </a:solidFill>
              </a:rPr>
              <a:t>hydroxide</a:t>
            </a:r>
            <a:r>
              <a:rPr lang="en-US" smtClean="0"/>
              <a:t> concentrations remain equal, water does </a:t>
            </a:r>
            <a:r>
              <a:rPr lang="en-US" i="1" smtClean="0"/>
              <a:t>not</a:t>
            </a:r>
            <a:r>
              <a:rPr lang="en-US" smtClean="0"/>
              <a:t> become acidic or basic as temperature changes, but the measure of its </a:t>
            </a:r>
            <a:r>
              <a:rPr lang="en-US" i="1" smtClean="0"/>
              <a:t>pH does change</a:t>
            </a:r>
            <a:r>
              <a:rPr lang="en-US" smtClean="0"/>
              <a:t>.  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0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200" b="1" smtClean="0"/>
              <a:t>K</a:t>
            </a:r>
            <a:r>
              <a:rPr lang="en-US" sz="3200" b="1" baseline="-25000" smtClean="0"/>
              <a:t>w</a:t>
            </a:r>
            <a:r>
              <a:rPr lang="en-US" sz="3200" b="1" smtClean="0"/>
              <a:t> is temperature dependent</a:t>
            </a:r>
            <a:endParaRPr lang="en-US" sz="3200" smtClean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57200" y="1447800"/>
          <a:ext cx="8229601" cy="4953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97981"/>
                <a:gridCol w="1677880"/>
                <a:gridCol w="2515339"/>
                <a:gridCol w="2438401"/>
              </a:tblGrid>
              <a:tr h="15286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Temp (</a:t>
                      </a:r>
                      <a:r>
                        <a:rPr lang="en-US" sz="2400" dirty="0">
                          <a:effectLst/>
                          <a:sym typeface="Symbol"/>
                        </a:rPr>
                        <a:t></a:t>
                      </a:r>
                      <a:r>
                        <a:rPr lang="en-US" sz="2400" dirty="0">
                          <a:effectLst/>
                        </a:rPr>
                        <a:t>C)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K</a:t>
                      </a:r>
                      <a:r>
                        <a:rPr lang="en-US" sz="2400" baseline="-25000">
                          <a:effectLst/>
                        </a:rPr>
                        <a:t>w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[H</a:t>
                      </a:r>
                      <a:r>
                        <a:rPr lang="en-US" sz="2400" baseline="30000">
                          <a:effectLst/>
                        </a:rPr>
                        <a:t>+</a:t>
                      </a:r>
                      <a:r>
                        <a:rPr lang="en-US" sz="2400">
                          <a:effectLst/>
                        </a:rPr>
                        <a:t>] in pure water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pH of pure water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91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1.5 x 10</a:t>
                      </a:r>
                      <a:r>
                        <a:rPr lang="en-US" sz="2400" baseline="30000">
                          <a:effectLst/>
                        </a:rPr>
                        <a:t>-15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0.39 x 10</a:t>
                      </a:r>
                      <a:r>
                        <a:rPr lang="en-US" sz="2400" baseline="30000">
                          <a:effectLst/>
                        </a:rPr>
                        <a:t>-7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7.47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91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10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3.0 x 10</a:t>
                      </a:r>
                      <a:r>
                        <a:rPr lang="en-US" sz="2400" baseline="30000">
                          <a:effectLst/>
                        </a:rPr>
                        <a:t>-15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91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20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6.8 x 10</a:t>
                      </a:r>
                      <a:r>
                        <a:rPr lang="en-US" sz="2400" baseline="30000">
                          <a:effectLst/>
                        </a:rPr>
                        <a:t>-15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0.82 x 10</a:t>
                      </a:r>
                      <a:r>
                        <a:rPr lang="en-US" sz="2400" baseline="30000">
                          <a:effectLst/>
                        </a:rPr>
                        <a:t>-7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7.08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91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25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1.0 x 10</a:t>
                      </a:r>
                      <a:r>
                        <a:rPr lang="en-US" sz="2400" baseline="30000">
                          <a:effectLst/>
                        </a:rPr>
                        <a:t>-14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91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30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1.5 x 10</a:t>
                      </a:r>
                      <a:r>
                        <a:rPr lang="en-US" sz="2400" baseline="30000">
                          <a:effectLst/>
                        </a:rPr>
                        <a:t>-14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1.22 x 10</a:t>
                      </a:r>
                      <a:r>
                        <a:rPr lang="en-US" sz="2400" baseline="30000">
                          <a:effectLst/>
                        </a:rPr>
                        <a:t>-7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6.92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91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40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3.0 x 10</a:t>
                      </a:r>
                      <a:r>
                        <a:rPr lang="en-US" sz="2400" baseline="30000">
                          <a:effectLst/>
                        </a:rPr>
                        <a:t>-14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1.73 x 10</a:t>
                      </a:r>
                      <a:r>
                        <a:rPr lang="en-US" sz="2400" baseline="30000">
                          <a:effectLst/>
                        </a:rPr>
                        <a:t>-7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6.77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91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50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5.5 x 10</a:t>
                      </a:r>
                      <a:r>
                        <a:rPr lang="en-US" sz="2400" baseline="30000">
                          <a:effectLst/>
                        </a:rPr>
                        <a:t>-14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63502" name="Object 14"/>
          <p:cNvGraphicFramePr>
            <a:graphicFrameLocks noChangeAspect="1"/>
          </p:cNvGraphicFramePr>
          <p:nvPr/>
        </p:nvGraphicFramePr>
        <p:xfrm>
          <a:off x="4313238" y="1981200"/>
          <a:ext cx="1147762" cy="76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22" name="Equation" r:id="rId3" imgW="342720" imgH="228600" progId="Equation.3">
                  <p:embed/>
                </p:oleObj>
              </mc:Choice>
              <mc:Fallback>
                <p:oleObj name="Equation" r:id="rId3" imgW="342720" imgH="22860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3238" y="1981200"/>
                        <a:ext cx="1147762" cy="763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3" name="Object 15"/>
          <p:cNvGraphicFramePr>
            <a:graphicFrameLocks noChangeAspect="1"/>
          </p:cNvGraphicFramePr>
          <p:nvPr/>
        </p:nvGraphicFramePr>
        <p:xfrm>
          <a:off x="6477000" y="2057400"/>
          <a:ext cx="1993900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23" name="Equation" r:id="rId5" imgW="609480" imgH="203040" progId="Equation.3">
                  <p:embed/>
                </p:oleObj>
              </mc:Choice>
              <mc:Fallback>
                <p:oleObj name="Equation" r:id="rId5" imgW="609480" imgH="20304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2057400"/>
                        <a:ext cx="1993900" cy="665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54" name="Text Box 66"/>
          <p:cNvSpPr txBox="1">
            <a:spLocks noChangeArrowheads="1"/>
          </p:cNvSpPr>
          <p:nvPr/>
        </p:nvSpPr>
        <p:spPr bwMode="auto">
          <a:xfrm>
            <a:off x="4267200" y="4495800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1.00 x 10</a:t>
            </a:r>
            <a:r>
              <a:rPr lang="en-US" sz="2400" baseline="30000"/>
              <a:t>-7</a:t>
            </a:r>
          </a:p>
        </p:txBody>
      </p:sp>
      <p:sp>
        <p:nvSpPr>
          <p:cNvPr id="63555" name="Text Box 67"/>
          <p:cNvSpPr txBox="1">
            <a:spLocks noChangeArrowheads="1"/>
          </p:cNvSpPr>
          <p:nvPr/>
        </p:nvSpPr>
        <p:spPr bwMode="auto">
          <a:xfrm>
            <a:off x="7086600" y="44958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7.00</a:t>
            </a:r>
            <a:endParaRPr lang="en-US" sz="2400" baseline="30000"/>
          </a:p>
        </p:txBody>
      </p:sp>
      <p:sp>
        <p:nvSpPr>
          <p:cNvPr id="63556" name="Text Box 68"/>
          <p:cNvSpPr txBox="1">
            <a:spLocks noChangeArrowheads="1"/>
          </p:cNvSpPr>
          <p:nvPr/>
        </p:nvSpPr>
        <p:spPr bwMode="auto">
          <a:xfrm>
            <a:off x="4267200" y="3505200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0.55 x 10</a:t>
            </a:r>
            <a:r>
              <a:rPr lang="en-US" sz="2400" baseline="30000"/>
              <a:t>-7</a:t>
            </a:r>
          </a:p>
        </p:txBody>
      </p:sp>
      <p:sp>
        <p:nvSpPr>
          <p:cNvPr id="63557" name="Text Box 69"/>
          <p:cNvSpPr txBox="1">
            <a:spLocks noChangeArrowheads="1"/>
          </p:cNvSpPr>
          <p:nvPr/>
        </p:nvSpPr>
        <p:spPr bwMode="auto">
          <a:xfrm>
            <a:off x="7086600" y="35052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7.27</a:t>
            </a:r>
            <a:endParaRPr lang="en-US" sz="2400" baseline="30000"/>
          </a:p>
        </p:txBody>
      </p:sp>
      <p:sp>
        <p:nvSpPr>
          <p:cNvPr id="63558" name="Text Box 70"/>
          <p:cNvSpPr txBox="1">
            <a:spLocks noChangeArrowheads="1"/>
          </p:cNvSpPr>
          <p:nvPr/>
        </p:nvSpPr>
        <p:spPr bwMode="auto">
          <a:xfrm>
            <a:off x="4267200" y="5867400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2.35 x 10</a:t>
            </a:r>
            <a:r>
              <a:rPr lang="en-US" sz="2400" baseline="30000"/>
              <a:t>-7</a:t>
            </a:r>
          </a:p>
        </p:txBody>
      </p:sp>
      <p:sp>
        <p:nvSpPr>
          <p:cNvPr id="63559" name="Text Box 71"/>
          <p:cNvSpPr txBox="1">
            <a:spLocks noChangeArrowheads="1"/>
          </p:cNvSpPr>
          <p:nvPr/>
        </p:nvSpPr>
        <p:spPr bwMode="auto">
          <a:xfrm>
            <a:off x="7086600" y="58674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6.63</a:t>
            </a:r>
            <a:endParaRPr lang="en-US" sz="2400" baseline="30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54" grpId="0"/>
      <p:bldP spid="63555" grpId="0"/>
      <p:bldP spid="63556" grpId="0"/>
      <p:bldP spid="63557" grpId="0"/>
      <p:bldP spid="63558" grpId="0"/>
      <p:bldP spid="6355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200" b="1" smtClean="0"/>
              <a:t>H</a:t>
            </a:r>
            <a:r>
              <a:rPr lang="en-US" sz="3200" b="1" baseline="30000" smtClean="0"/>
              <a:t>+</a:t>
            </a:r>
            <a:r>
              <a:rPr lang="en-US" sz="3200" b="1" smtClean="0"/>
              <a:t> and OH</a:t>
            </a:r>
            <a:r>
              <a:rPr lang="en-US" sz="3200" b="1" baseline="30000" smtClean="0"/>
              <a:t>-</a:t>
            </a:r>
            <a:r>
              <a:rPr lang="en-US" sz="3200" b="1" smtClean="0"/>
              <a:t> are inversely related</a:t>
            </a:r>
            <a:endParaRPr lang="en-US" sz="3200" smtClean="0"/>
          </a:p>
        </p:txBody>
      </p:sp>
      <p:sp>
        <p:nvSpPr>
          <p:cNvPr id="71682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447800"/>
          </a:xfrm>
        </p:spPr>
        <p:txBody>
          <a:bodyPr/>
          <a:lstStyle/>
          <a:p>
            <a:pPr marL="0" lvl="1" indent="0">
              <a:buFont typeface="Arial" charset="0"/>
              <a:buNone/>
            </a:pPr>
            <a:r>
              <a:rPr lang="en-US" smtClean="0"/>
              <a:t>Because the product [H</a:t>
            </a:r>
            <a:r>
              <a:rPr lang="en-US" baseline="30000" smtClean="0"/>
              <a:t>+</a:t>
            </a:r>
            <a:r>
              <a:rPr lang="en-US" smtClean="0"/>
              <a:t>] x [OH</a:t>
            </a:r>
            <a:r>
              <a:rPr lang="en-US" baseline="30000" smtClean="0"/>
              <a:t>-</a:t>
            </a:r>
            <a:r>
              <a:rPr lang="en-US" smtClean="0"/>
              <a:t>] is constant at a given temperature, it follows that as one goes up, the other must go down (since K</a:t>
            </a:r>
            <a:r>
              <a:rPr lang="en-US" baseline="-25000" smtClean="0"/>
              <a:t>w</a:t>
            </a:r>
            <a:r>
              <a:rPr lang="en-US" smtClean="0"/>
              <a:t> = [H</a:t>
            </a:r>
            <a:r>
              <a:rPr lang="en-US" baseline="30000" smtClean="0"/>
              <a:t>+</a:t>
            </a:r>
            <a:r>
              <a:rPr lang="en-US" smtClean="0"/>
              <a:t>][OH</a:t>
            </a:r>
            <a:r>
              <a:rPr lang="en-US" baseline="30000" smtClean="0"/>
              <a:t>-</a:t>
            </a:r>
            <a:r>
              <a:rPr lang="en-US" smtClean="0"/>
              <a:t>])</a:t>
            </a:r>
          </a:p>
          <a:p>
            <a:endParaRPr lang="en-US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3400" y="3124200"/>
          <a:ext cx="8001001" cy="31880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00263"/>
                <a:gridCol w="2800350"/>
                <a:gridCol w="3100388"/>
              </a:tblGrid>
              <a:tr h="6128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Type of </a:t>
                      </a:r>
                      <a:r>
                        <a:rPr lang="en-US" sz="2800" dirty="0" err="1">
                          <a:effectLst/>
                        </a:rPr>
                        <a:t>sol’n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Relative concentrations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pH at 25</a:t>
                      </a:r>
                      <a:r>
                        <a:rPr lang="en-US" sz="2800">
                          <a:effectLst/>
                          <a:sym typeface="Symbol"/>
                        </a:rPr>
                        <a:t></a:t>
                      </a:r>
                      <a:r>
                        <a:rPr lang="en-US" sz="2800">
                          <a:effectLst/>
                        </a:rPr>
                        <a:t>C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355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Acid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355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Neutral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355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Alkaline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1706" name="Text Box 26"/>
          <p:cNvSpPr txBox="1">
            <a:spLocks noChangeArrowheads="1"/>
          </p:cNvSpPr>
          <p:nvPr/>
        </p:nvSpPr>
        <p:spPr bwMode="auto">
          <a:xfrm>
            <a:off x="3048000" y="4953000"/>
            <a:ext cx="2057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/>
              <a:t>[H</a:t>
            </a:r>
            <a:r>
              <a:rPr lang="en-US" sz="2800" baseline="30000"/>
              <a:t>+</a:t>
            </a:r>
            <a:r>
              <a:rPr lang="en-US" sz="2800"/>
              <a:t>] = [OH</a:t>
            </a:r>
            <a:r>
              <a:rPr lang="en-US" sz="2800" baseline="30000"/>
              <a:t>-</a:t>
            </a:r>
            <a:r>
              <a:rPr lang="en-US" sz="2800"/>
              <a:t>]</a:t>
            </a:r>
            <a:endParaRPr lang="en-US" sz="2800" baseline="30000"/>
          </a:p>
        </p:txBody>
      </p:sp>
      <p:sp>
        <p:nvSpPr>
          <p:cNvPr id="71707" name="Text Box 27"/>
          <p:cNvSpPr txBox="1">
            <a:spLocks noChangeArrowheads="1"/>
          </p:cNvSpPr>
          <p:nvPr/>
        </p:nvSpPr>
        <p:spPr bwMode="auto">
          <a:xfrm>
            <a:off x="6477000" y="4953000"/>
            <a:ext cx="1371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pH = 7</a:t>
            </a:r>
            <a:endParaRPr lang="en-US" sz="2800" baseline="30000"/>
          </a:p>
        </p:txBody>
      </p:sp>
      <p:sp>
        <p:nvSpPr>
          <p:cNvPr id="71708" name="Text Box 28"/>
          <p:cNvSpPr txBox="1">
            <a:spLocks noChangeArrowheads="1"/>
          </p:cNvSpPr>
          <p:nvPr/>
        </p:nvSpPr>
        <p:spPr bwMode="auto">
          <a:xfrm>
            <a:off x="3048000" y="4191000"/>
            <a:ext cx="2057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/>
              <a:t>[H</a:t>
            </a:r>
            <a:r>
              <a:rPr lang="en-US" sz="2800" baseline="30000"/>
              <a:t>+</a:t>
            </a:r>
            <a:r>
              <a:rPr lang="en-US" sz="2800"/>
              <a:t>] &gt; [OH</a:t>
            </a:r>
            <a:r>
              <a:rPr lang="en-US" sz="2800" baseline="30000"/>
              <a:t>-</a:t>
            </a:r>
            <a:r>
              <a:rPr lang="en-US" sz="2800"/>
              <a:t>]</a:t>
            </a:r>
            <a:endParaRPr lang="en-US" sz="2800" baseline="30000"/>
          </a:p>
        </p:txBody>
      </p:sp>
      <p:sp>
        <p:nvSpPr>
          <p:cNvPr id="71709" name="Text Box 29"/>
          <p:cNvSpPr txBox="1">
            <a:spLocks noChangeArrowheads="1"/>
          </p:cNvSpPr>
          <p:nvPr/>
        </p:nvSpPr>
        <p:spPr bwMode="auto">
          <a:xfrm>
            <a:off x="6477000" y="4191000"/>
            <a:ext cx="1371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pH &lt; 7</a:t>
            </a:r>
            <a:endParaRPr lang="en-US" sz="2800" baseline="30000"/>
          </a:p>
        </p:txBody>
      </p:sp>
      <p:sp>
        <p:nvSpPr>
          <p:cNvPr id="71710" name="Text Box 30"/>
          <p:cNvSpPr txBox="1">
            <a:spLocks noChangeArrowheads="1"/>
          </p:cNvSpPr>
          <p:nvPr/>
        </p:nvSpPr>
        <p:spPr bwMode="auto">
          <a:xfrm>
            <a:off x="3048000" y="5653088"/>
            <a:ext cx="2057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/>
              <a:t>[H</a:t>
            </a:r>
            <a:r>
              <a:rPr lang="en-US" sz="2800" baseline="30000"/>
              <a:t>+</a:t>
            </a:r>
            <a:r>
              <a:rPr lang="en-US" sz="2800"/>
              <a:t>] &lt; [OH</a:t>
            </a:r>
            <a:r>
              <a:rPr lang="en-US" sz="2800" baseline="30000"/>
              <a:t>-</a:t>
            </a:r>
            <a:r>
              <a:rPr lang="en-US" sz="2800"/>
              <a:t>]</a:t>
            </a:r>
            <a:endParaRPr lang="en-US" sz="2800" baseline="30000"/>
          </a:p>
        </p:txBody>
      </p:sp>
      <p:sp>
        <p:nvSpPr>
          <p:cNvPr id="71711" name="Text Box 31"/>
          <p:cNvSpPr txBox="1">
            <a:spLocks noChangeArrowheads="1"/>
          </p:cNvSpPr>
          <p:nvPr/>
        </p:nvSpPr>
        <p:spPr bwMode="auto">
          <a:xfrm>
            <a:off x="6477000" y="5653088"/>
            <a:ext cx="1371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pH &gt; 7</a:t>
            </a:r>
            <a:endParaRPr lang="en-US" sz="2800" baseline="30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6" grpId="0"/>
      <p:bldP spid="71707" grpId="0"/>
      <p:bldP spid="71708" grpId="0"/>
      <p:bldP spid="71709" grpId="0"/>
      <p:bldP spid="71710" grpId="0"/>
      <p:bldP spid="717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1143000"/>
          </a:xfrm>
        </p:spPr>
        <p:txBody>
          <a:bodyPr/>
          <a:lstStyle/>
          <a:p>
            <a:pPr marL="342900" indent="-342900" algn="l"/>
            <a:r>
              <a:rPr lang="en-US" sz="2400" b="1" smtClean="0"/>
              <a:t>Example: </a:t>
            </a:r>
            <a:r>
              <a:rPr lang="en-US" sz="2400" smtClean="0"/>
              <a:t>A sample of blood at 25</a:t>
            </a:r>
            <a:r>
              <a:rPr lang="en-US" sz="2400" smtClean="0">
                <a:sym typeface="Symbol" pitchFamily="18" charset="2"/>
              </a:rPr>
              <a:t></a:t>
            </a:r>
            <a:r>
              <a:rPr lang="en-US" sz="2400" smtClean="0"/>
              <a:t>C has [H</a:t>
            </a:r>
            <a:r>
              <a:rPr lang="en-US" sz="2400" baseline="30000" smtClean="0"/>
              <a:t>+</a:t>
            </a:r>
            <a:r>
              <a:rPr lang="en-US" sz="2400" smtClean="0"/>
              <a:t>]=4.60 x 10</a:t>
            </a:r>
            <a:r>
              <a:rPr lang="en-US" sz="2400" baseline="30000" smtClean="0"/>
              <a:t>-8</a:t>
            </a:r>
            <a:r>
              <a:rPr lang="en-US" sz="2400" smtClean="0"/>
              <a:t> mol dm</a:t>
            </a:r>
            <a:r>
              <a:rPr lang="en-US" sz="2400" baseline="30000" smtClean="0"/>
              <a:t>-3</a:t>
            </a:r>
            <a:r>
              <a:rPr lang="en-US" sz="2400" smtClean="0"/>
              <a:t>.  Calculate the concentration of OH- and state whether the blood is acidic, neutral or basic.</a:t>
            </a:r>
          </a:p>
        </p:txBody>
      </p:sp>
      <p:sp>
        <p:nvSpPr>
          <p:cNvPr id="72706" name="Content Placeholder 3"/>
          <p:cNvSpPr>
            <a:spLocks noGrp="1"/>
          </p:cNvSpPr>
          <p:nvPr>
            <p:ph idx="1"/>
          </p:nvPr>
        </p:nvSpPr>
        <p:spPr>
          <a:xfrm>
            <a:off x="457200" y="4267200"/>
            <a:ext cx="3962400" cy="7921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smtClean="0">
                <a:solidFill>
                  <a:schemeClr val="accent1"/>
                </a:solidFill>
              </a:rPr>
              <a:t>Since [OH</a:t>
            </a:r>
            <a:r>
              <a:rPr lang="en-US" baseline="30000" smtClean="0">
                <a:solidFill>
                  <a:schemeClr val="accent1"/>
                </a:solidFill>
              </a:rPr>
              <a:t>-</a:t>
            </a:r>
            <a:r>
              <a:rPr lang="en-US" smtClean="0">
                <a:solidFill>
                  <a:schemeClr val="accent1"/>
                </a:solidFill>
              </a:rPr>
              <a:t>] &gt; [H</a:t>
            </a:r>
            <a:r>
              <a:rPr lang="en-US" baseline="30000" smtClean="0">
                <a:solidFill>
                  <a:schemeClr val="accent1"/>
                </a:solidFill>
              </a:rPr>
              <a:t>+</a:t>
            </a:r>
            <a:r>
              <a:rPr lang="en-US" smtClean="0">
                <a:solidFill>
                  <a:schemeClr val="accent1"/>
                </a:solidFill>
              </a:rPr>
              <a:t>], </a:t>
            </a:r>
          </a:p>
          <a:p>
            <a:pPr>
              <a:buFont typeface="Arial" charset="0"/>
              <a:buNone/>
            </a:pPr>
            <a:r>
              <a:rPr lang="en-US" smtClean="0">
                <a:solidFill>
                  <a:schemeClr val="accent1"/>
                </a:solidFill>
              </a:rPr>
              <a:t>the sample is </a:t>
            </a:r>
            <a:r>
              <a:rPr lang="en-US" b="1" smtClean="0">
                <a:solidFill>
                  <a:schemeClr val="accent1"/>
                </a:solidFill>
              </a:rPr>
              <a:t>basic</a:t>
            </a:r>
            <a:r>
              <a:rPr lang="en-US" smtClean="0">
                <a:solidFill>
                  <a:schemeClr val="accent1"/>
                </a:solidFill>
              </a:rPr>
              <a:t>.</a:t>
            </a:r>
            <a:r>
              <a:rPr lang="en-US" smtClean="0"/>
              <a:t> </a:t>
            </a: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2667000" y="1600200"/>
            <a:ext cx="2971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6CA569"/>
                </a:solidFill>
              </a:rPr>
              <a:t>K</a:t>
            </a:r>
            <a:r>
              <a:rPr lang="en-US" sz="2800" baseline="-25000">
                <a:solidFill>
                  <a:srgbClr val="6CA569"/>
                </a:solidFill>
              </a:rPr>
              <a:t>w</a:t>
            </a:r>
            <a:r>
              <a:rPr lang="en-US" sz="2800">
                <a:solidFill>
                  <a:srgbClr val="6CA569"/>
                </a:solidFill>
              </a:rPr>
              <a:t> = [OH</a:t>
            </a:r>
            <a:r>
              <a:rPr lang="en-US" sz="2800" baseline="30000">
                <a:solidFill>
                  <a:srgbClr val="6CA569"/>
                </a:solidFill>
              </a:rPr>
              <a:t>-</a:t>
            </a:r>
            <a:r>
              <a:rPr lang="en-US" sz="2800">
                <a:solidFill>
                  <a:srgbClr val="6CA569"/>
                </a:solidFill>
              </a:rPr>
              <a:t>][H</a:t>
            </a:r>
            <a:r>
              <a:rPr lang="en-US" sz="2800" baseline="30000">
                <a:solidFill>
                  <a:srgbClr val="6CA569"/>
                </a:solidFill>
              </a:rPr>
              <a:t>+</a:t>
            </a:r>
            <a:r>
              <a:rPr lang="en-US" sz="2800">
                <a:solidFill>
                  <a:srgbClr val="6CA569"/>
                </a:solidFill>
              </a:rPr>
              <a:t>]</a:t>
            </a:r>
          </a:p>
        </p:txBody>
      </p:sp>
      <p:sp>
        <p:nvSpPr>
          <p:cNvPr id="72709" name="Text Box 5"/>
          <p:cNvSpPr txBox="1">
            <a:spLocks noChangeArrowheads="1"/>
          </p:cNvSpPr>
          <p:nvPr/>
        </p:nvSpPr>
        <p:spPr bwMode="auto">
          <a:xfrm>
            <a:off x="1371600" y="2286000"/>
            <a:ext cx="4953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6CA569"/>
                </a:solidFill>
              </a:rPr>
              <a:t>1.00 x 10</a:t>
            </a:r>
            <a:r>
              <a:rPr lang="en-US" sz="2800" baseline="30000">
                <a:solidFill>
                  <a:srgbClr val="6CA569"/>
                </a:solidFill>
              </a:rPr>
              <a:t>-14</a:t>
            </a:r>
            <a:r>
              <a:rPr lang="en-US" sz="2800">
                <a:solidFill>
                  <a:srgbClr val="6CA569"/>
                </a:solidFill>
              </a:rPr>
              <a:t> = [OH</a:t>
            </a:r>
            <a:r>
              <a:rPr lang="en-US" sz="2800" baseline="30000">
                <a:solidFill>
                  <a:srgbClr val="6CA569"/>
                </a:solidFill>
              </a:rPr>
              <a:t>-</a:t>
            </a:r>
            <a:r>
              <a:rPr lang="en-US" sz="2800">
                <a:solidFill>
                  <a:srgbClr val="6CA569"/>
                </a:solidFill>
              </a:rPr>
              <a:t>][4.60 x 10</a:t>
            </a:r>
            <a:r>
              <a:rPr lang="en-US" sz="2800" baseline="30000">
                <a:solidFill>
                  <a:srgbClr val="6CA569"/>
                </a:solidFill>
              </a:rPr>
              <a:t>-8</a:t>
            </a:r>
            <a:r>
              <a:rPr lang="en-US" sz="2800">
                <a:solidFill>
                  <a:srgbClr val="6CA569"/>
                </a:solidFill>
              </a:rPr>
              <a:t>]</a:t>
            </a:r>
          </a:p>
        </p:txBody>
      </p:sp>
      <p:sp>
        <p:nvSpPr>
          <p:cNvPr id="72712" name="Text Box 8"/>
          <p:cNvSpPr txBox="1">
            <a:spLocks noChangeArrowheads="1"/>
          </p:cNvSpPr>
          <p:nvPr/>
        </p:nvSpPr>
        <p:spPr bwMode="auto">
          <a:xfrm>
            <a:off x="2209800" y="2895600"/>
            <a:ext cx="4343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rgbClr val="6CA569"/>
                </a:solidFill>
              </a:rPr>
              <a:t>[OH</a:t>
            </a:r>
            <a:r>
              <a:rPr lang="en-US" sz="2800" baseline="30000" dirty="0">
                <a:solidFill>
                  <a:srgbClr val="6CA569"/>
                </a:solidFill>
              </a:rPr>
              <a:t>-</a:t>
            </a:r>
            <a:r>
              <a:rPr lang="en-US" sz="2800" dirty="0">
                <a:solidFill>
                  <a:srgbClr val="6CA569"/>
                </a:solidFill>
              </a:rPr>
              <a:t>] = </a:t>
            </a:r>
            <a:r>
              <a:rPr lang="en-US" sz="2800" b="1" dirty="0">
                <a:solidFill>
                  <a:srgbClr val="6CA569"/>
                </a:solidFill>
              </a:rPr>
              <a:t>2.17 x 10</a:t>
            </a:r>
            <a:r>
              <a:rPr lang="en-US" sz="2800" b="1" baseline="30000" dirty="0">
                <a:solidFill>
                  <a:srgbClr val="6CA569"/>
                </a:solidFill>
              </a:rPr>
              <a:t>-7</a:t>
            </a:r>
            <a:r>
              <a:rPr lang="en-US" sz="2800" dirty="0">
                <a:solidFill>
                  <a:srgbClr val="6CA569"/>
                </a:solidFill>
              </a:rPr>
              <a:t> </a:t>
            </a:r>
            <a:r>
              <a:rPr lang="en-US" sz="2800" dirty="0" smtClean="0">
                <a:solidFill>
                  <a:srgbClr val="6CA569"/>
                </a:solidFill>
              </a:rPr>
              <a:t>M</a:t>
            </a:r>
            <a:endParaRPr lang="en-US" sz="2800" dirty="0">
              <a:solidFill>
                <a:srgbClr val="6CA569"/>
              </a:solidFill>
            </a:endParaRPr>
          </a:p>
        </p:txBody>
      </p:sp>
      <p:pic>
        <p:nvPicPr>
          <p:cNvPr id="2" name="Picture 8" descr="corbis_rf_photo_of_blood_sampl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3962400"/>
            <a:ext cx="3871913" cy="2630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6" grpId="0"/>
      <p:bldP spid="72708" grpId="0"/>
      <p:bldP spid="72709" grpId="0"/>
      <p:bldP spid="727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1143000"/>
          </a:xfrm>
        </p:spPr>
        <p:txBody>
          <a:bodyPr/>
          <a:lstStyle/>
          <a:p>
            <a:pPr lvl="1" algn="l">
              <a:defRPr/>
            </a:pPr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Example: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A 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sample of blood at 25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sym typeface="Symbol"/>
              </a:rPr>
              <a:t>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C has [H</a:t>
            </a:r>
            <a:r>
              <a:rPr lang="en-US" sz="2400" baseline="30000" dirty="0">
                <a:solidFill>
                  <a:schemeClr val="bg1">
                    <a:lumMod val="50000"/>
                  </a:schemeClr>
                </a:solidFill>
              </a:rPr>
              <a:t>+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]=4.60 x 10</a:t>
            </a:r>
            <a:r>
              <a:rPr lang="en-US" sz="2400" baseline="30000" dirty="0">
                <a:solidFill>
                  <a:schemeClr val="bg1">
                    <a:lumMod val="50000"/>
                  </a:schemeClr>
                </a:solidFill>
              </a:rPr>
              <a:t>-8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</a:rPr>
              <a:t>mol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 dm</a:t>
            </a:r>
            <a:r>
              <a:rPr lang="en-US" sz="2400" baseline="30000" dirty="0">
                <a:solidFill>
                  <a:schemeClr val="bg1">
                    <a:lumMod val="50000"/>
                  </a:schemeClr>
                </a:solidFill>
              </a:rPr>
              <a:t>-3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.  Calculate the concentration of OH- and state whether the blood is acidic, neutral or basic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37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2" indent="-342900"/>
            <a:r>
              <a:rPr lang="en-US" smtClean="0"/>
              <a:t>How would you expect its pH to be altered at body temperature (37</a:t>
            </a:r>
            <a:r>
              <a:rPr lang="en-US" smtClean="0">
                <a:sym typeface="Symbol" pitchFamily="18" charset="2"/>
              </a:rPr>
              <a:t></a:t>
            </a:r>
            <a:r>
              <a:rPr lang="en-US" smtClean="0"/>
              <a:t>C)?</a:t>
            </a:r>
          </a:p>
          <a:p>
            <a:endParaRPr lang="en-US" smtClean="0"/>
          </a:p>
        </p:txBody>
      </p:sp>
      <p:sp>
        <p:nvSpPr>
          <p:cNvPr id="73732" name="Content Placeholder 3"/>
          <p:cNvSpPr>
            <a:spLocks/>
          </p:cNvSpPr>
          <p:nvPr/>
        </p:nvSpPr>
        <p:spPr bwMode="auto">
          <a:xfrm>
            <a:off x="914400" y="3657600"/>
            <a:ext cx="82296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en-US" sz="3600">
                <a:solidFill>
                  <a:schemeClr val="accent1"/>
                </a:solidFill>
              </a:rPr>
              <a:t>As temp. ↑, K</a:t>
            </a:r>
            <a:r>
              <a:rPr lang="en-US" sz="3600" baseline="-25000">
                <a:solidFill>
                  <a:schemeClr val="accent1"/>
                </a:solidFill>
              </a:rPr>
              <a:t>w</a:t>
            </a:r>
            <a:r>
              <a:rPr lang="en-US" sz="3600">
                <a:solidFill>
                  <a:schemeClr val="accent1"/>
                </a:solidFill>
              </a:rPr>
              <a:t> and [H+] ↑ </a:t>
            </a:r>
            <a:r>
              <a:rPr lang="en-US" sz="3600">
                <a:solidFill>
                  <a:schemeClr val="accent1"/>
                </a:solidFill>
                <a:sym typeface="Symbol" pitchFamily="18" charset="2"/>
              </a:rPr>
              <a:t>pH ↓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b="1" smtClean="0"/>
              <a:t>pH and pOH scales are inter-related</a:t>
            </a:r>
            <a:endParaRPr lang="en-US" sz="3600" smtClean="0"/>
          </a:p>
        </p:txBody>
      </p:sp>
      <p:sp>
        <p:nvSpPr>
          <p:cNvPr id="74754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763963"/>
          </a:xfrm>
        </p:spPr>
        <p:txBody>
          <a:bodyPr/>
          <a:lstStyle/>
          <a:p>
            <a:pPr marL="0" lvl="1" indent="0" algn="ctr">
              <a:buFont typeface="Arial" charset="0"/>
              <a:buNone/>
            </a:pPr>
            <a:r>
              <a:rPr lang="en-US" sz="7200" smtClean="0"/>
              <a:t>pOH= -log[OH</a:t>
            </a:r>
            <a:r>
              <a:rPr lang="en-US" sz="7200" baseline="30000" smtClean="0"/>
              <a:t>-</a:t>
            </a:r>
            <a:r>
              <a:rPr lang="en-US" sz="7200" smtClean="0"/>
              <a:t>]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b="1" smtClean="0"/>
              <a:t>pH and pOH scales are inter-related</a:t>
            </a:r>
            <a:endParaRPr lang="en-US" sz="360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US" dirty="0"/>
              <a:t>From the relationship: 	</a:t>
            </a:r>
          </a:p>
          <a:p>
            <a:pPr marL="0" indent="0">
              <a:buFont typeface="Arial" charset="0"/>
              <a:buNone/>
              <a:defRPr/>
            </a:pPr>
            <a:r>
              <a:rPr lang="en-US" dirty="0" smtClean="0"/>
              <a:t>                  K</a:t>
            </a:r>
            <a:r>
              <a:rPr lang="en-US" baseline="-25000" dirty="0" smtClean="0"/>
              <a:t>W</a:t>
            </a:r>
            <a:r>
              <a:rPr lang="en-US" dirty="0" smtClean="0"/>
              <a:t> </a:t>
            </a:r>
            <a:r>
              <a:rPr lang="en-US" dirty="0"/>
              <a:t>= [H</a:t>
            </a:r>
            <a:r>
              <a:rPr lang="en-US" baseline="30000" dirty="0"/>
              <a:t>+</a:t>
            </a:r>
            <a:r>
              <a:rPr lang="en-US" dirty="0"/>
              <a:t>][OH</a:t>
            </a:r>
            <a:r>
              <a:rPr lang="en-US" baseline="30000" dirty="0"/>
              <a:t>-</a:t>
            </a:r>
            <a:r>
              <a:rPr lang="en-US" dirty="0"/>
              <a:t>] 			</a:t>
            </a:r>
            <a:endParaRPr lang="en-US" dirty="0" smtClean="0"/>
          </a:p>
          <a:p>
            <a:pPr marL="0" indent="0">
              <a:buFont typeface="Arial" charset="0"/>
              <a:buNone/>
              <a:defRPr/>
            </a:pPr>
            <a:r>
              <a:rPr lang="en-US" dirty="0" smtClean="0"/>
              <a:t>	-</a:t>
            </a:r>
            <a:r>
              <a:rPr lang="en-US" dirty="0"/>
              <a:t>log K</a:t>
            </a:r>
            <a:r>
              <a:rPr lang="en-US" baseline="-25000" dirty="0"/>
              <a:t>W</a:t>
            </a:r>
            <a:r>
              <a:rPr lang="en-US" dirty="0"/>
              <a:t> = -log([H</a:t>
            </a:r>
            <a:r>
              <a:rPr lang="en-US" baseline="30000" dirty="0"/>
              <a:t>+</a:t>
            </a:r>
            <a:r>
              <a:rPr lang="en-US" dirty="0"/>
              <a:t>][OH</a:t>
            </a:r>
            <a:r>
              <a:rPr lang="en-US" baseline="30000" dirty="0"/>
              <a:t>-</a:t>
            </a:r>
            <a:r>
              <a:rPr lang="en-US" dirty="0"/>
              <a:t>]) </a:t>
            </a:r>
            <a:endParaRPr lang="en-US" dirty="0" smtClean="0"/>
          </a:p>
          <a:p>
            <a:pPr marL="0" indent="0">
              <a:buFont typeface="Arial" charset="0"/>
              <a:buNone/>
              <a:defRPr/>
            </a:pPr>
            <a:r>
              <a:rPr lang="en-US" dirty="0"/>
              <a:t>	</a:t>
            </a:r>
            <a:r>
              <a:rPr lang="en-US" dirty="0" smtClean="0"/>
              <a:t>-</a:t>
            </a:r>
            <a:r>
              <a:rPr lang="en-US" dirty="0"/>
              <a:t>log K</a:t>
            </a:r>
            <a:r>
              <a:rPr lang="en-US" baseline="-25000" dirty="0"/>
              <a:t>W</a:t>
            </a:r>
            <a:r>
              <a:rPr lang="en-US" dirty="0"/>
              <a:t> = (-log[H</a:t>
            </a:r>
            <a:r>
              <a:rPr lang="en-US" baseline="30000" dirty="0"/>
              <a:t>+</a:t>
            </a:r>
            <a:r>
              <a:rPr lang="en-US" dirty="0"/>
              <a:t>]) + (-log[OH</a:t>
            </a:r>
            <a:r>
              <a:rPr lang="en-US" baseline="30000" dirty="0"/>
              <a:t>-</a:t>
            </a:r>
            <a:r>
              <a:rPr lang="en-US" dirty="0" smtClean="0"/>
              <a:t>])</a:t>
            </a:r>
          </a:p>
          <a:p>
            <a:pPr marL="0" indent="0">
              <a:buFont typeface="Arial" charset="0"/>
              <a:buNone/>
              <a:defRPr/>
            </a:pPr>
            <a:r>
              <a:rPr lang="en-US" b="1" dirty="0" smtClean="0"/>
              <a:t>             </a:t>
            </a:r>
            <a:r>
              <a:rPr lang="en-US" sz="4000" b="1" dirty="0" err="1" smtClean="0"/>
              <a:t>pK</a:t>
            </a:r>
            <a:r>
              <a:rPr lang="en-US" sz="4000" b="1" baseline="-25000" dirty="0" err="1" smtClean="0"/>
              <a:t>W</a:t>
            </a:r>
            <a:r>
              <a:rPr lang="en-US" sz="4000" b="1" dirty="0" smtClean="0"/>
              <a:t> </a:t>
            </a:r>
            <a:r>
              <a:rPr lang="en-US" sz="4000" b="1" dirty="0"/>
              <a:t>= pH + </a:t>
            </a:r>
            <a:r>
              <a:rPr lang="en-US" sz="4000" b="1" dirty="0" err="1" smtClean="0"/>
              <a:t>pOH</a:t>
            </a:r>
            <a:endParaRPr lang="en-US" sz="4000" dirty="0"/>
          </a:p>
          <a:p>
            <a:pPr marL="0" indent="0">
              <a:buFont typeface="Arial" charset="0"/>
              <a:buNone/>
              <a:defRPr/>
            </a:pPr>
            <a:endParaRPr lang="en-US" dirty="0"/>
          </a:p>
          <a:p>
            <a:pPr marL="0" indent="0">
              <a:buFont typeface="Arial" charset="0"/>
              <a:buNone/>
              <a:defRPr/>
            </a:pPr>
            <a:r>
              <a:rPr lang="en-US" dirty="0" smtClean="0"/>
              <a:t>at </a:t>
            </a:r>
            <a:r>
              <a:rPr lang="en-US" dirty="0"/>
              <a:t>25</a:t>
            </a:r>
            <a:r>
              <a:rPr lang="en-US" dirty="0">
                <a:sym typeface="Symbol"/>
              </a:rPr>
              <a:t></a:t>
            </a:r>
            <a:r>
              <a:rPr lang="en-US" dirty="0"/>
              <a:t>C, K</a:t>
            </a:r>
            <a:r>
              <a:rPr lang="en-US" baseline="-25000" dirty="0"/>
              <a:t>W</a:t>
            </a:r>
            <a:r>
              <a:rPr lang="en-US" dirty="0"/>
              <a:t> = 1.0 x10</a:t>
            </a:r>
            <a:r>
              <a:rPr lang="en-US" baseline="30000" dirty="0"/>
              <a:t>-14</a:t>
            </a:r>
            <a:r>
              <a:rPr lang="en-US" dirty="0"/>
              <a:t>, thus </a:t>
            </a:r>
            <a:endParaRPr lang="en-US" dirty="0" smtClean="0"/>
          </a:p>
          <a:p>
            <a:pPr marL="0" indent="0">
              <a:buFont typeface="Arial" charset="0"/>
              <a:buNone/>
              <a:defRPr/>
            </a:pPr>
            <a:r>
              <a:rPr lang="en-US" sz="4000" b="1" dirty="0" smtClean="0"/>
              <a:t>	14.00 </a:t>
            </a:r>
            <a:r>
              <a:rPr lang="en-US" sz="4000" b="1" dirty="0"/>
              <a:t>= pH + </a:t>
            </a:r>
            <a:r>
              <a:rPr lang="en-US" sz="4000" b="1" dirty="0" err="1"/>
              <a:t>pOH</a:t>
            </a:r>
            <a:r>
              <a:rPr lang="en-US" sz="4000" b="1" dirty="0"/>
              <a:t> </a:t>
            </a:r>
            <a:r>
              <a:rPr lang="en-US" sz="4000" dirty="0"/>
              <a:t>at 25</a:t>
            </a:r>
            <a:r>
              <a:rPr lang="en-US" sz="4000" dirty="0">
                <a:sym typeface="Symbol"/>
              </a:rPr>
              <a:t></a:t>
            </a:r>
            <a:r>
              <a:rPr lang="en-US" sz="4000" dirty="0"/>
              <a:t>C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smtClean="0"/>
              <a:t>The pH Scale</a:t>
            </a:r>
            <a:endParaRPr lang="en-US" smtClean="0"/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105400" cy="4525963"/>
          </a:xfrm>
        </p:spPr>
        <p:txBody>
          <a:bodyPr/>
          <a:lstStyle/>
          <a:p>
            <a:r>
              <a:rPr lang="en-US" smtClean="0"/>
              <a:t>pH is a value chemists use to give a measure of the acidity or alkalinity of a solution. </a:t>
            </a:r>
          </a:p>
          <a:p>
            <a:r>
              <a:rPr lang="en-US" smtClean="0"/>
              <a:t>Used because [H</a:t>
            </a:r>
            <a:r>
              <a:rPr lang="en-US" baseline="30000" smtClean="0"/>
              <a:t>+</a:t>
            </a:r>
            <a:r>
              <a:rPr lang="en-US" smtClean="0"/>
              <a:t>] is usually very small</a:t>
            </a:r>
          </a:p>
        </p:txBody>
      </p:sp>
      <p:pic>
        <p:nvPicPr>
          <p:cNvPr id="15367" name="Picture 7" descr="ph_scal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3600" y="1752600"/>
            <a:ext cx="2476500" cy="4248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73163"/>
          </a:xfrm>
        </p:spPr>
        <p:txBody>
          <a:bodyPr/>
          <a:lstStyle/>
          <a:p>
            <a:pPr algn="l"/>
            <a:r>
              <a:rPr lang="en-US" sz="2400" smtClean="0"/>
              <a:t>Given any one of the following we can find the other three: [H</a:t>
            </a:r>
            <a:r>
              <a:rPr lang="en-US" sz="2400" baseline="30000" smtClean="0"/>
              <a:t>+</a:t>
            </a:r>
            <a:r>
              <a:rPr lang="en-US" sz="2400" smtClean="0"/>
              <a:t>],[OH</a:t>
            </a:r>
            <a:r>
              <a:rPr lang="en-US" sz="2400" baseline="30000" smtClean="0"/>
              <a:t>-</a:t>
            </a:r>
            <a:r>
              <a:rPr lang="en-US" sz="2400" smtClean="0"/>
              <a:t>],pH and pOH</a:t>
            </a:r>
          </a:p>
        </p:txBody>
      </p:sp>
      <p:sp>
        <p:nvSpPr>
          <p:cNvPr id="76804" name="Rectangle 2"/>
          <p:cNvSpPr>
            <a:spLocks noChangeArrowheads="1"/>
          </p:cNvSpPr>
          <p:nvPr/>
        </p:nvSpPr>
        <p:spPr bwMode="auto">
          <a:xfrm>
            <a:off x="7467600" y="3352800"/>
            <a:ext cx="1295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chemeClr val="tx2"/>
                </a:solidFill>
              </a:rPr>
              <a:t>Basic</a:t>
            </a:r>
          </a:p>
        </p:txBody>
      </p:sp>
      <p:sp>
        <p:nvSpPr>
          <p:cNvPr id="76805" name="Rectangle 3"/>
          <p:cNvSpPr>
            <a:spLocks noChangeArrowheads="1"/>
          </p:cNvSpPr>
          <p:nvPr/>
        </p:nvSpPr>
        <p:spPr bwMode="auto">
          <a:xfrm>
            <a:off x="533400" y="3352800"/>
            <a:ext cx="1752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C00000"/>
                </a:solidFill>
              </a:rPr>
              <a:t>Acidic</a:t>
            </a:r>
          </a:p>
        </p:txBody>
      </p:sp>
      <p:sp>
        <p:nvSpPr>
          <p:cNvPr id="76806" name="Rectangle 4"/>
          <p:cNvSpPr>
            <a:spLocks noChangeArrowheads="1"/>
          </p:cNvSpPr>
          <p:nvPr/>
        </p:nvSpPr>
        <p:spPr bwMode="auto">
          <a:xfrm>
            <a:off x="3886200" y="3352800"/>
            <a:ext cx="1676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Neutral</a:t>
            </a:r>
          </a:p>
        </p:txBody>
      </p:sp>
      <p:grpSp>
        <p:nvGrpSpPr>
          <p:cNvPr id="26647" name="Group 23"/>
          <p:cNvGrpSpPr>
            <a:grpSpLocks/>
          </p:cNvGrpSpPr>
          <p:nvPr/>
        </p:nvGrpSpPr>
        <p:grpSpPr bwMode="auto">
          <a:xfrm>
            <a:off x="534988" y="762000"/>
            <a:ext cx="8151812" cy="1493838"/>
            <a:chOff x="337" y="240"/>
            <a:chExt cx="5135" cy="941"/>
          </a:xfrm>
        </p:grpSpPr>
        <p:grpSp>
          <p:nvGrpSpPr>
            <p:cNvPr id="76808" name="Group 14"/>
            <p:cNvGrpSpPr>
              <a:grpSpLocks/>
            </p:cNvGrpSpPr>
            <p:nvPr/>
          </p:nvGrpSpPr>
          <p:grpSpPr bwMode="auto">
            <a:xfrm>
              <a:off x="504" y="816"/>
              <a:ext cx="4968" cy="365"/>
              <a:chOff x="504" y="816"/>
              <a:chExt cx="4968" cy="365"/>
            </a:xfrm>
          </p:grpSpPr>
          <p:sp>
            <p:nvSpPr>
              <p:cNvPr id="76809" name="Rectangle 5"/>
              <p:cNvSpPr>
                <a:spLocks noChangeArrowheads="1"/>
              </p:cNvSpPr>
              <p:nvPr/>
            </p:nvSpPr>
            <p:spPr bwMode="auto">
              <a:xfrm>
                <a:off x="504" y="816"/>
                <a:ext cx="480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>
                    <a:solidFill>
                      <a:schemeClr val="tx2"/>
                    </a:solidFill>
                  </a:rPr>
                  <a:t>10</a:t>
                </a:r>
                <a:r>
                  <a:rPr lang="en-US" sz="3200" baseline="30000">
                    <a:solidFill>
                      <a:schemeClr val="tx2"/>
                    </a:solidFill>
                  </a:rPr>
                  <a:t>0</a:t>
                </a:r>
              </a:p>
            </p:txBody>
          </p:sp>
          <p:sp>
            <p:nvSpPr>
              <p:cNvPr id="76810" name="Rectangle 6"/>
              <p:cNvSpPr>
                <a:spLocks noChangeArrowheads="1"/>
              </p:cNvSpPr>
              <p:nvPr/>
            </p:nvSpPr>
            <p:spPr bwMode="auto">
              <a:xfrm>
                <a:off x="984" y="816"/>
                <a:ext cx="576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>
                    <a:solidFill>
                      <a:schemeClr val="tx2"/>
                    </a:solidFill>
                  </a:rPr>
                  <a:t>10</a:t>
                </a:r>
                <a:r>
                  <a:rPr lang="en-US" sz="3200" baseline="30000">
                    <a:solidFill>
                      <a:schemeClr val="tx2"/>
                    </a:solidFill>
                  </a:rPr>
                  <a:t>-1</a:t>
                </a:r>
              </a:p>
            </p:txBody>
          </p:sp>
          <p:sp>
            <p:nvSpPr>
              <p:cNvPr id="76811" name="Rectangle 7"/>
              <p:cNvSpPr>
                <a:spLocks noChangeArrowheads="1"/>
              </p:cNvSpPr>
              <p:nvPr/>
            </p:nvSpPr>
            <p:spPr bwMode="auto">
              <a:xfrm>
                <a:off x="1608" y="816"/>
                <a:ext cx="576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>
                    <a:solidFill>
                      <a:schemeClr val="tx2"/>
                    </a:solidFill>
                  </a:rPr>
                  <a:t>10</a:t>
                </a:r>
                <a:r>
                  <a:rPr lang="en-US" sz="3200" baseline="30000">
                    <a:solidFill>
                      <a:schemeClr val="tx2"/>
                    </a:solidFill>
                  </a:rPr>
                  <a:t>-3</a:t>
                </a:r>
              </a:p>
            </p:txBody>
          </p:sp>
          <p:sp>
            <p:nvSpPr>
              <p:cNvPr id="76812" name="Rectangle 8"/>
              <p:cNvSpPr>
                <a:spLocks noChangeArrowheads="1"/>
              </p:cNvSpPr>
              <p:nvPr/>
            </p:nvSpPr>
            <p:spPr bwMode="auto">
              <a:xfrm>
                <a:off x="2136" y="816"/>
                <a:ext cx="528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>
                    <a:solidFill>
                      <a:schemeClr val="tx2"/>
                    </a:solidFill>
                  </a:rPr>
                  <a:t>10</a:t>
                </a:r>
                <a:r>
                  <a:rPr lang="en-US" sz="3200" baseline="30000">
                    <a:solidFill>
                      <a:schemeClr val="tx2"/>
                    </a:solidFill>
                  </a:rPr>
                  <a:t>-5</a:t>
                </a:r>
              </a:p>
            </p:txBody>
          </p:sp>
          <p:sp>
            <p:nvSpPr>
              <p:cNvPr id="76813" name="Rectangle 9"/>
              <p:cNvSpPr>
                <a:spLocks noChangeArrowheads="1"/>
              </p:cNvSpPr>
              <p:nvPr/>
            </p:nvSpPr>
            <p:spPr bwMode="auto">
              <a:xfrm>
                <a:off x="2688" y="816"/>
                <a:ext cx="528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>
                    <a:solidFill>
                      <a:schemeClr val="tx2"/>
                    </a:solidFill>
                  </a:rPr>
                  <a:t>10</a:t>
                </a:r>
                <a:r>
                  <a:rPr lang="en-US" sz="3200" baseline="30000">
                    <a:solidFill>
                      <a:schemeClr val="tx2"/>
                    </a:solidFill>
                  </a:rPr>
                  <a:t>-7</a:t>
                </a:r>
              </a:p>
            </p:txBody>
          </p:sp>
          <p:sp>
            <p:nvSpPr>
              <p:cNvPr id="76814" name="Rectangle 10"/>
              <p:cNvSpPr>
                <a:spLocks noChangeArrowheads="1"/>
              </p:cNvSpPr>
              <p:nvPr/>
            </p:nvSpPr>
            <p:spPr bwMode="auto">
              <a:xfrm>
                <a:off x="3192" y="816"/>
                <a:ext cx="528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>
                    <a:solidFill>
                      <a:schemeClr val="tx2"/>
                    </a:solidFill>
                  </a:rPr>
                  <a:t>10</a:t>
                </a:r>
                <a:r>
                  <a:rPr lang="en-US" sz="3200" baseline="30000">
                    <a:solidFill>
                      <a:schemeClr val="tx2"/>
                    </a:solidFill>
                  </a:rPr>
                  <a:t>-9</a:t>
                </a:r>
              </a:p>
            </p:txBody>
          </p:sp>
          <p:sp>
            <p:nvSpPr>
              <p:cNvPr id="76815" name="Rectangle 11"/>
              <p:cNvSpPr>
                <a:spLocks noChangeArrowheads="1"/>
              </p:cNvSpPr>
              <p:nvPr/>
            </p:nvSpPr>
            <p:spPr bwMode="auto">
              <a:xfrm>
                <a:off x="3696" y="816"/>
                <a:ext cx="624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>
                    <a:solidFill>
                      <a:schemeClr val="tx2"/>
                    </a:solidFill>
                  </a:rPr>
                  <a:t>10</a:t>
                </a:r>
                <a:r>
                  <a:rPr lang="en-US" sz="3200" baseline="30000">
                    <a:solidFill>
                      <a:schemeClr val="tx2"/>
                    </a:solidFill>
                  </a:rPr>
                  <a:t>-11</a:t>
                </a:r>
              </a:p>
            </p:txBody>
          </p:sp>
          <p:sp>
            <p:nvSpPr>
              <p:cNvPr id="76816" name="Rectangle 12"/>
              <p:cNvSpPr>
                <a:spLocks noChangeArrowheads="1"/>
              </p:cNvSpPr>
              <p:nvPr/>
            </p:nvSpPr>
            <p:spPr bwMode="auto">
              <a:xfrm>
                <a:off x="4296" y="816"/>
                <a:ext cx="624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>
                    <a:solidFill>
                      <a:schemeClr val="tx2"/>
                    </a:solidFill>
                  </a:rPr>
                  <a:t>10</a:t>
                </a:r>
                <a:r>
                  <a:rPr lang="en-US" sz="3200" baseline="30000">
                    <a:solidFill>
                      <a:schemeClr val="tx2"/>
                    </a:solidFill>
                  </a:rPr>
                  <a:t>-13</a:t>
                </a:r>
              </a:p>
            </p:txBody>
          </p:sp>
          <p:sp>
            <p:nvSpPr>
              <p:cNvPr id="76817" name="Rectangle 13"/>
              <p:cNvSpPr>
                <a:spLocks noChangeArrowheads="1"/>
              </p:cNvSpPr>
              <p:nvPr/>
            </p:nvSpPr>
            <p:spPr bwMode="auto">
              <a:xfrm>
                <a:off x="4848" y="816"/>
                <a:ext cx="624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>
                    <a:solidFill>
                      <a:schemeClr val="tx2"/>
                    </a:solidFill>
                  </a:rPr>
                  <a:t>10</a:t>
                </a:r>
                <a:r>
                  <a:rPr lang="en-US" sz="3200" baseline="30000">
                    <a:solidFill>
                      <a:schemeClr val="tx2"/>
                    </a:solidFill>
                  </a:rPr>
                  <a:t>-14</a:t>
                </a:r>
              </a:p>
            </p:txBody>
          </p:sp>
        </p:grpSp>
        <p:sp>
          <p:nvSpPr>
            <p:cNvPr id="76818" name="Rectangle 15"/>
            <p:cNvSpPr>
              <a:spLocks noChangeArrowheads="1"/>
            </p:cNvSpPr>
            <p:nvPr/>
          </p:nvSpPr>
          <p:spPr bwMode="auto">
            <a:xfrm>
              <a:off x="2544" y="240"/>
              <a:ext cx="81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/>
                <a:t>[H</a:t>
              </a:r>
              <a:r>
                <a:rPr lang="en-US" sz="3200" baseline="30000"/>
                <a:t>+</a:t>
              </a:r>
              <a:r>
                <a:rPr lang="en-US" sz="3200"/>
                <a:t>]</a:t>
              </a:r>
            </a:p>
          </p:txBody>
        </p:sp>
        <p:grpSp>
          <p:nvGrpSpPr>
            <p:cNvPr id="76819" name="Group 22"/>
            <p:cNvGrpSpPr>
              <a:grpSpLocks/>
            </p:cNvGrpSpPr>
            <p:nvPr/>
          </p:nvGrpSpPr>
          <p:grpSpPr bwMode="auto">
            <a:xfrm>
              <a:off x="337" y="508"/>
              <a:ext cx="5088" cy="405"/>
              <a:chOff x="337" y="508"/>
              <a:chExt cx="5088" cy="405"/>
            </a:xfrm>
          </p:grpSpPr>
          <p:grpSp>
            <p:nvGrpSpPr>
              <p:cNvPr id="76820" name="Group 18"/>
              <p:cNvGrpSpPr>
                <a:grpSpLocks/>
              </p:cNvGrpSpPr>
              <p:nvPr/>
            </p:nvGrpSpPr>
            <p:grpSpPr bwMode="auto">
              <a:xfrm>
                <a:off x="337" y="508"/>
                <a:ext cx="2543" cy="405"/>
                <a:chOff x="337" y="508"/>
                <a:chExt cx="2543" cy="405"/>
              </a:xfrm>
            </p:grpSpPr>
            <p:sp>
              <p:nvSpPr>
                <p:cNvPr id="76821" name="Arc 16"/>
                <p:cNvSpPr>
                  <a:spLocks/>
                </p:cNvSpPr>
                <p:nvPr/>
              </p:nvSpPr>
              <p:spPr bwMode="auto">
                <a:xfrm>
                  <a:off x="672" y="508"/>
                  <a:ext cx="2208" cy="261"/>
                </a:xfrm>
                <a:custGeom>
                  <a:avLst/>
                  <a:gdLst>
                    <a:gd name="T0" fmla="*/ 225 w 21600"/>
                    <a:gd name="T1" fmla="*/ 0 h 23490"/>
                    <a:gd name="T2" fmla="*/ 0 w 21600"/>
                    <a:gd name="T3" fmla="*/ 3 h 23490"/>
                    <a:gd name="T4" fmla="*/ 0 w 21600"/>
                    <a:gd name="T5" fmla="*/ 0 h 2349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3490"/>
                    <a:gd name="T11" fmla="*/ 21600 w 21600"/>
                    <a:gd name="T12" fmla="*/ 23490 h 2349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3490" fill="none" extrusionOk="0">
                      <a:moveTo>
                        <a:pt x="21517" y="-1"/>
                      </a:moveTo>
                      <a:cubicBezTo>
                        <a:pt x="21572" y="628"/>
                        <a:pt x="21600" y="1259"/>
                        <a:pt x="21600" y="1890"/>
                      </a:cubicBezTo>
                      <a:cubicBezTo>
                        <a:pt x="21600" y="13819"/>
                        <a:pt x="11929" y="23489"/>
                        <a:pt x="0" y="23490"/>
                      </a:cubicBezTo>
                    </a:path>
                    <a:path w="21600" h="23490" stroke="0" extrusionOk="0">
                      <a:moveTo>
                        <a:pt x="21517" y="-1"/>
                      </a:moveTo>
                      <a:cubicBezTo>
                        <a:pt x="21572" y="628"/>
                        <a:pt x="21600" y="1259"/>
                        <a:pt x="21600" y="1890"/>
                      </a:cubicBezTo>
                      <a:cubicBezTo>
                        <a:pt x="21600" y="13819"/>
                        <a:pt x="11929" y="23489"/>
                        <a:pt x="0" y="23490"/>
                      </a:cubicBezTo>
                      <a:lnTo>
                        <a:pt x="0" y="1890"/>
                      </a:lnTo>
                      <a:close/>
                    </a:path>
                  </a:pathLst>
                </a:custGeom>
                <a:noFill/>
                <a:ln w="25399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6822" name="Arc 17"/>
                <p:cNvSpPr>
                  <a:spLocks/>
                </p:cNvSpPr>
                <p:nvPr/>
              </p:nvSpPr>
              <p:spPr bwMode="auto">
                <a:xfrm>
                  <a:off x="337" y="769"/>
                  <a:ext cx="336" cy="144"/>
                </a:xfrm>
                <a:custGeom>
                  <a:avLst/>
                  <a:gdLst>
                    <a:gd name="T0" fmla="*/ 0 w 21600"/>
                    <a:gd name="T1" fmla="*/ 1 h 21600"/>
                    <a:gd name="T2" fmla="*/ 5 w 21600"/>
                    <a:gd name="T3" fmla="*/ 0 h 21600"/>
                    <a:gd name="T4" fmla="*/ 5 w 21600"/>
                    <a:gd name="T5" fmla="*/ 1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0" y="21600"/>
                      </a:moveTo>
                      <a:cubicBezTo>
                        <a:pt x="0" y="9695"/>
                        <a:pt x="9631" y="35"/>
                        <a:pt x="21536" y="0"/>
                      </a:cubicBezTo>
                    </a:path>
                    <a:path w="21600" h="21600" stroke="0" extrusionOk="0">
                      <a:moveTo>
                        <a:pt x="0" y="21600"/>
                      </a:moveTo>
                      <a:cubicBezTo>
                        <a:pt x="0" y="9695"/>
                        <a:pt x="9631" y="35"/>
                        <a:pt x="21536" y="0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25399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6823" name="Group 21"/>
              <p:cNvGrpSpPr>
                <a:grpSpLocks/>
              </p:cNvGrpSpPr>
              <p:nvPr/>
            </p:nvGrpSpPr>
            <p:grpSpPr bwMode="auto">
              <a:xfrm>
                <a:off x="2881" y="508"/>
                <a:ext cx="2544" cy="405"/>
                <a:chOff x="2881" y="508"/>
                <a:chExt cx="2544" cy="405"/>
              </a:xfrm>
            </p:grpSpPr>
            <p:sp>
              <p:nvSpPr>
                <p:cNvPr id="76824" name="Arc 19"/>
                <p:cNvSpPr>
                  <a:spLocks/>
                </p:cNvSpPr>
                <p:nvPr/>
              </p:nvSpPr>
              <p:spPr bwMode="auto">
                <a:xfrm>
                  <a:off x="2881" y="508"/>
                  <a:ext cx="2208" cy="261"/>
                </a:xfrm>
                <a:custGeom>
                  <a:avLst/>
                  <a:gdLst>
                    <a:gd name="T0" fmla="*/ 226 w 21600"/>
                    <a:gd name="T1" fmla="*/ 3 h 23490"/>
                    <a:gd name="T2" fmla="*/ 1 w 21600"/>
                    <a:gd name="T3" fmla="*/ 0 h 23490"/>
                    <a:gd name="T4" fmla="*/ 226 w 21600"/>
                    <a:gd name="T5" fmla="*/ 0 h 2349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3490"/>
                    <a:gd name="T11" fmla="*/ 21600 w 21600"/>
                    <a:gd name="T12" fmla="*/ 23490 h 2349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3490" fill="none" extrusionOk="0">
                      <a:moveTo>
                        <a:pt x="21600" y="23490"/>
                      </a:moveTo>
                      <a:cubicBezTo>
                        <a:pt x="9670" y="23490"/>
                        <a:pt x="0" y="13819"/>
                        <a:pt x="0" y="1890"/>
                      </a:cubicBezTo>
                      <a:cubicBezTo>
                        <a:pt x="-1" y="1259"/>
                        <a:pt x="27" y="628"/>
                        <a:pt x="82" y="-1"/>
                      </a:cubicBezTo>
                    </a:path>
                    <a:path w="21600" h="23490" stroke="0" extrusionOk="0">
                      <a:moveTo>
                        <a:pt x="21600" y="23490"/>
                      </a:moveTo>
                      <a:cubicBezTo>
                        <a:pt x="9670" y="23490"/>
                        <a:pt x="0" y="13819"/>
                        <a:pt x="0" y="1890"/>
                      </a:cubicBezTo>
                      <a:cubicBezTo>
                        <a:pt x="-1" y="1259"/>
                        <a:pt x="27" y="628"/>
                        <a:pt x="82" y="-1"/>
                      </a:cubicBezTo>
                      <a:lnTo>
                        <a:pt x="21600" y="1890"/>
                      </a:lnTo>
                      <a:close/>
                    </a:path>
                  </a:pathLst>
                </a:custGeom>
                <a:noFill/>
                <a:ln w="25399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6825" name="Arc 20"/>
                <p:cNvSpPr>
                  <a:spLocks/>
                </p:cNvSpPr>
                <p:nvPr/>
              </p:nvSpPr>
              <p:spPr bwMode="auto">
                <a:xfrm>
                  <a:off x="5088" y="769"/>
                  <a:ext cx="337" cy="144"/>
                </a:xfrm>
                <a:custGeom>
                  <a:avLst/>
                  <a:gdLst>
                    <a:gd name="T0" fmla="*/ 0 w 21664"/>
                    <a:gd name="T1" fmla="*/ 0 h 21600"/>
                    <a:gd name="T2" fmla="*/ 5 w 21664"/>
                    <a:gd name="T3" fmla="*/ 1 h 21600"/>
                    <a:gd name="T4" fmla="*/ 0 w 21664"/>
                    <a:gd name="T5" fmla="*/ 1 h 21600"/>
                    <a:gd name="T6" fmla="*/ 0 60000 65536"/>
                    <a:gd name="T7" fmla="*/ 0 60000 65536"/>
                    <a:gd name="T8" fmla="*/ 0 60000 65536"/>
                    <a:gd name="T9" fmla="*/ 0 w 21664"/>
                    <a:gd name="T10" fmla="*/ 0 h 21600"/>
                    <a:gd name="T11" fmla="*/ 21664 w 21664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64" h="21600" fill="none" extrusionOk="0">
                      <a:moveTo>
                        <a:pt x="0" y="0"/>
                      </a:moveTo>
                      <a:cubicBezTo>
                        <a:pt x="21" y="0"/>
                        <a:pt x="42" y="-1"/>
                        <a:pt x="64" y="0"/>
                      </a:cubicBezTo>
                      <a:cubicBezTo>
                        <a:pt x="11993" y="0"/>
                        <a:pt x="21664" y="9670"/>
                        <a:pt x="21664" y="21600"/>
                      </a:cubicBezTo>
                    </a:path>
                    <a:path w="21664" h="21600" stroke="0" extrusionOk="0">
                      <a:moveTo>
                        <a:pt x="0" y="0"/>
                      </a:moveTo>
                      <a:cubicBezTo>
                        <a:pt x="21" y="0"/>
                        <a:pt x="42" y="-1"/>
                        <a:pt x="64" y="0"/>
                      </a:cubicBezTo>
                      <a:cubicBezTo>
                        <a:pt x="11993" y="0"/>
                        <a:pt x="21664" y="9670"/>
                        <a:pt x="21664" y="21600"/>
                      </a:cubicBezTo>
                      <a:lnTo>
                        <a:pt x="64" y="21600"/>
                      </a:lnTo>
                      <a:close/>
                    </a:path>
                  </a:pathLst>
                </a:custGeom>
                <a:noFill/>
                <a:ln w="25399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6665" name="Group 41"/>
          <p:cNvGrpSpPr>
            <a:grpSpLocks/>
          </p:cNvGrpSpPr>
          <p:nvPr/>
        </p:nvGrpSpPr>
        <p:grpSpPr bwMode="auto">
          <a:xfrm>
            <a:off x="611188" y="1981200"/>
            <a:ext cx="8077200" cy="1493838"/>
            <a:chOff x="385" y="1008"/>
            <a:chExt cx="5088" cy="941"/>
          </a:xfrm>
        </p:grpSpPr>
        <p:sp>
          <p:nvSpPr>
            <p:cNvPr id="76827" name="Rectangle 24"/>
            <p:cNvSpPr>
              <a:spLocks noChangeArrowheads="1"/>
            </p:cNvSpPr>
            <p:nvPr/>
          </p:nvSpPr>
          <p:spPr bwMode="auto">
            <a:xfrm>
              <a:off x="624" y="1584"/>
              <a:ext cx="24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solidFill>
                    <a:schemeClr val="tx2"/>
                  </a:solidFill>
                </a:rPr>
                <a:t>0</a:t>
              </a:r>
            </a:p>
          </p:txBody>
        </p:sp>
        <p:sp>
          <p:nvSpPr>
            <p:cNvPr id="76828" name="Rectangle 25"/>
            <p:cNvSpPr>
              <a:spLocks noChangeArrowheads="1"/>
            </p:cNvSpPr>
            <p:nvPr/>
          </p:nvSpPr>
          <p:spPr bwMode="auto">
            <a:xfrm>
              <a:off x="1152" y="1584"/>
              <a:ext cx="24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solidFill>
                    <a:schemeClr val="tx2"/>
                  </a:solidFill>
                </a:rPr>
                <a:t>1</a:t>
              </a:r>
            </a:p>
          </p:txBody>
        </p:sp>
        <p:sp>
          <p:nvSpPr>
            <p:cNvPr id="76829" name="Rectangle 26"/>
            <p:cNvSpPr>
              <a:spLocks noChangeArrowheads="1"/>
            </p:cNvSpPr>
            <p:nvPr/>
          </p:nvSpPr>
          <p:spPr bwMode="auto">
            <a:xfrm>
              <a:off x="1776" y="1584"/>
              <a:ext cx="24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solidFill>
                    <a:schemeClr val="tx2"/>
                  </a:solidFill>
                </a:rPr>
                <a:t>3</a:t>
              </a:r>
            </a:p>
          </p:txBody>
        </p:sp>
        <p:sp>
          <p:nvSpPr>
            <p:cNvPr id="76830" name="Rectangle 27"/>
            <p:cNvSpPr>
              <a:spLocks noChangeArrowheads="1"/>
            </p:cNvSpPr>
            <p:nvPr/>
          </p:nvSpPr>
          <p:spPr bwMode="auto">
            <a:xfrm>
              <a:off x="2280" y="1584"/>
              <a:ext cx="24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solidFill>
                    <a:schemeClr val="tx2"/>
                  </a:solidFill>
                </a:rPr>
                <a:t>5</a:t>
              </a:r>
            </a:p>
          </p:txBody>
        </p:sp>
        <p:sp>
          <p:nvSpPr>
            <p:cNvPr id="76831" name="Rectangle 28"/>
            <p:cNvSpPr>
              <a:spLocks noChangeArrowheads="1"/>
            </p:cNvSpPr>
            <p:nvPr/>
          </p:nvSpPr>
          <p:spPr bwMode="auto">
            <a:xfrm>
              <a:off x="2832" y="1584"/>
              <a:ext cx="24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solidFill>
                    <a:schemeClr val="tx2"/>
                  </a:solidFill>
                </a:rPr>
                <a:t>7</a:t>
              </a:r>
            </a:p>
          </p:txBody>
        </p:sp>
        <p:sp>
          <p:nvSpPr>
            <p:cNvPr id="76832" name="Rectangle 29"/>
            <p:cNvSpPr>
              <a:spLocks noChangeArrowheads="1"/>
            </p:cNvSpPr>
            <p:nvPr/>
          </p:nvSpPr>
          <p:spPr bwMode="auto">
            <a:xfrm>
              <a:off x="3336" y="1584"/>
              <a:ext cx="24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solidFill>
                    <a:schemeClr val="tx2"/>
                  </a:solidFill>
                </a:rPr>
                <a:t>9</a:t>
              </a:r>
            </a:p>
          </p:txBody>
        </p:sp>
        <p:sp>
          <p:nvSpPr>
            <p:cNvPr id="76833" name="Rectangle 30"/>
            <p:cNvSpPr>
              <a:spLocks noChangeArrowheads="1"/>
            </p:cNvSpPr>
            <p:nvPr/>
          </p:nvSpPr>
          <p:spPr bwMode="auto">
            <a:xfrm>
              <a:off x="3816" y="1584"/>
              <a:ext cx="38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solidFill>
                    <a:schemeClr val="tx2"/>
                  </a:solidFill>
                </a:rPr>
                <a:t>11</a:t>
              </a:r>
            </a:p>
          </p:txBody>
        </p:sp>
        <p:sp>
          <p:nvSpPr>
            <p:cNvPr id="76834" name="Rectangle 31"/>
            <p:cNvSpPr>
              <a:spLocks noChangeArrowheads="1"/>
            </p:cNvSpPr>
            <p:nvPr/>
          </p:nvSpPr>
          <p:spPr bwMode="auto">
            <a:xfrm>
              <a:off x="4416" y="1584"/>
              <a:ext cx="38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solidFill>
                    <a:schemeClr val="tx2"/>
                  </a:solidFill>
                </a:rPr>
                <a:t>13</a:t>
              </a:r>
            </a:p>
          </p:txBody>
        </p:sp>
        <p:sp>
          <p:nvSpPr>
            <p:cNvPr id="76835" name="Rectangle 32"/>
            <p:cNvSpPr>
              <a:spLocks noChangeArrowheads="1"/>
            </p:cNvSpPr>
            <p:nvPr/>
          </p:nvSpPr>
          <p:spPr bwMode="auto">
            <a:xfrm>
              <a:off x="4968" y="1584"/>
              <a:ext cx="38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solidFill>
                    <a:schemeClr val="tx2"/>
                  </a:solidFill>
                </a:rPr>
                <a:t>14</a:t>
              </a:r>
            </a:p>
          </p:txBody>
        </p:sp>
        <p:grpSp>
          <p:nvGrpSpPr>
            <p:cNvPr id="76836" name="Group 39"/>
            <p:cNvGrpSpPr>
              <a:grpSpLocks/>
            </p:cNvGrpSpPr>
            <p:nvPr/>
          </p:nvGrpSpPr>
          <p:grpSpPr bwMode="auto">
            <a:xfrm>
              <a:off x="385" y="1322"/>
              <a:ext cx="5088" cy="405"/>
              <a:chOff x="385" y="1322"/>
              <a:chExt cx="5088" cy="405"/>
            </a:xfrm>
          </p:grpSpPr>
          <p:grpSp>
            <p:nvGrpSpPr>
              <p:cNvPr id="76837" name="Group 35"/>
              <p:cNvGrpSpPr>
                <a:grpSpLocks/>
              </p:cNvGrpSpPr>
              <p:nvPr/>
            </p:nvGrpSpPr>
            <p:grpSpPr bwMode="auto">
              <a:xfrm>
                <a:off x="385" y="1322"/>
                <a:ext cx="2543" cy="405"/>
                <a:chOff x="385" y="1322"/>
                <a:chExt cx="2543" cy="405"/>
              </a:xfrm>
            </p:grpSpPr>
            <p:sp>
              <p:nvSpPr>
                <p:cNvPr id="76838" name="Arc 33"/>
                <p:cNvSpPr>
                  <a:spLocks/>
                </p:cNvSpPr>
                <p:nvPr/>
              </p:nvSpPr>
              <p:spPr bwMode="auto">
                <a:xfrm>
                  <a:off x="720" y="1322"/>
                  <a:ext cx="2208" cy="261"/>
                </a:xfrm>
                <a:custGeom>
                  <a:avLst/>
                  <a:gdLst>
                    <a:gd name="T0" fmla="*/ 225 w 21600"/>
                    <a:gd name="T1" fmla="*/ 0 h 23490"/>
                    <a:gd name="T2" fmla="*/ 0 w 21600"/>
                    <a:gd name="T3" fmla="*/ 3 h 23490"/>
                    <a:gd name="T4" fmla="*/ 0 w 21600"/>
                    <a:gd name="T5" fmla="*/ 0 h 2349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3490"/>
                    <a:gd name="T11" fmla="*/ 21600 w 21600"/>
                    <a:gd name="T12" fmla="*/ 23490 h 2349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3490" fill="none" extrusionOk="0">
                      <a:moveTo>
                        <a:pt x="21517" y="-1"/>
                      </a:moveTo>
                      <a:cubicBezTo>
                        <a:pt x="21572" y="628"/>
                        <a:pt x="21600" y="1259"/>
                        <a:pt x="21600" y="1890"/>
                      </a:cubicBezTo>
                      <a:cubicBezTo>
                        <a:pt x="21600" y="13819"/>
                        <a:pt x="11929" y="23489"/>
                        <a:pt x="0" y="23490"/>
                      </a:cubicBezTo>
                    </a:path>
                    <a:path w="21600" h="23490" stroke="0" extrusionOk="0">
                      <a:moveTo>
                        <a:pt x="21517" y="-1"/>
                      </a:moveTo>
                      <a:cubicBezTo>
                        <a:pt x="21572" y="628"/>
                        <a:pt x="21600" y="1259"/>
                        <a:pt x="21600" y="1890"/>
                      </a:cubicBezTo>
                      <a:cubicBezTo>
                        <a:pt x="21600" y="13819"/>
                        <a:pt x="11929" y="23489"/>
                        <a:pt x="0" y="23490"/>
                      </a:cubicBezTo>
                      <a:lnTo>
                        <a:pt x="0" y="1890"/>
                      </a:lnTo>
                      <a:close/>
                    </a:path>
                  </a:pathLst>
                </a:custGeom>
                <a:noFill/>
                <a:ln w="25399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6839" name="Arc 34"/>
                <p:cNvSpPr>
                  <a:spLocks/>
                </p:cNvSpPr>
                <p:nvPr/>
              </p:nvSpPr>
              <p:spPr bwMode="auto">
                <a:xfrm>
                  <a:off x="385" y="1583"/>
                  <a:ext cx="336" cy="144"/>
                </a:xfrm>
                <a:custGeom>
                  <a:avLst/>
                  <a:gdLst>
                    <a:gd name="T0" fmla="*/ 0 w 21600"/>
                    <a:gd name="T1" fmla="*/ 1 h 21600"/>
                    <a:gd name="T2" fmla="*/ 5 w 21600"/>
                    <a:gd name="T3" fmla="*/ 0 h 21600"/>
                    <a:gd name="T4" fmla="*/ 5 w 21600"/>
                    <a:gd name="T5" fmla="*/ 1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0" y="21600"/>
                      </a:moveTo>
                      <a:cubicBezTo>
                        <a:pt x="0" y="9695"/>
                        <a:pt x="9631" y="35"/>
                        <a:pt x="21536" y="0"/>
                      </a:cubicBezTo>
                    </a:path>
                    <a:path w="21600" h="21600" stroke="0" extrusionOk="0">
                      <a:moveTo>
                        <a:pt x="0" y="21600"/>
                      </a:moveTo>
                      <a:cubicBezTo>
                        <a:pt x="0" y="9695"/>
                        <a:pt x="9631" y="35"/>
                        <a:pt x="21536" y="0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25399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6840" name="Group 38"/>
              <p:cNvGrpSpPr>
                <a:grpSpLocks/>
              </p:cNvGrpSpPr>
              <p:nvPr/>
            </p:nvGrpSpPr>
            <p:grpSpPr bwMode="auto">
              <a:xfrm>
                <a:off x="2929" y="1322"/>
                <a:ext cx="2544" cy="405"/>
                <a:chOff x="2929" y="1322"/>
                <a:chExt cx="2544" cy="405"/>
              </a:xfrm>
            </p:grpSpPr>
            <p:sp>
              <p:nvSpPr>
                <p:cNvPr id="76841" name="Arc 36"/>
                <p:cNvSpPr>
                  <a:spLocks/>
                </p:cNvSpPr>
                <p:nvPr/>
              </p:nvSpPr>
              <p:spPr bwMode="auto">
                <a:xfrm>
                  <a:off x="2929" y="1322"/>
                  <a:ext cx="2208" cy="261"/>
                </a:xfrm>
                <a:custGeom>
                  <a:avLst/>
                  <a:gdLst>
                    <a:gd name="T0" fmla="*/ 226 w 21600"/>
                    <a:gd name="T1" fmla="*/ 3 h 23490"/>
                    <a:gd name="T2" fmla="*/ 1 w 21600"/>
                    <a:gd name="T3" fmla="*/ 0 h 23490"/>
                    <a:gd name="T4" fmla="*/ 226 w 21600"/>
                    <a:gd name="T5" fmla="*/ 0 h 2349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3490"/>
                    <a:gd name="T11" fmla="*/ 21600 w 21600"/>
                    <a:gd name="T12" fmla="*/ 23490 h 2349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3490" fill="none" extrusionOk="0">
                      <a:moveTo>
                        <a:pt x="21600" y="23490"/>
                      </a:moveTo>
                      <a:cubicBezTo>
                        <a:pt x="9670" y="23490"/>
                        <a:pt x="0" y="13819"/>
                        <a:pt x="0" y="1890"/>
                      </a:cubicBezTo>
                      <a:cubicBezTo>
                        <a:pt x="-1" y="1259"/>
                        <a:pt x="27" y="628"/>
                        <a:pt x="82" y="-1"/>
                      </a:cubicBezTo>
                    </a:path>
                    <a:path w="21600" h="23490" stroke="0" extrusionOk="0">
                      <a:moveTo>
                        <a:pt x="21600" y="23490"/>
                      </a:moveTo>
                      <a:cubicBezTo>
                        <a:pt x="9670" y="23490"/>
                        <a:pt x="0" y="13819"/>
                        <a:pt x="0" y="1890"/>
                      </a:cubicBezTo>
                      <a:cubicBezTo>
                        <a:pt x="-1" y="1259"/>
                        <a:pt x="27" y="628"/>
                        <a:pt x="82" y="-1"/>
                      </a:cubicBezTo>
                      <a:lnTo>
                        <a:pt x="21600" y="1890"/>
                      </a:lnTo>
                      <a:close/>
                    </a:path>
                  </a:pathLst>
                </a:custGeom>
                <a:noFill/>
                <a:ln w="25399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6842" name="Arc 37"/>
                <p:cNvSpPr>
                  <a:spLocks/>
                </p:cNvSpPr>
                <p:nvPr/>
              </p:nvSpPr>
              <p:spPr bwMode="auto">
                <a:xfrm>
                  <a:off x="5136" y="1583"/>
                  <a:ext cx="337" cy="144"/>
                </a:xfrm>
                <a:custGeom>
                  <a:avLst/>
                  <a:gdLst>
                    <a:gd name="T0" fmla="*/ 0 w 21664"/>
                    <a:gd name="T1" fmla="*/ 0 h 21600"/>
                    <a:gd name="T2" fmla="*/ 5 w 21664"/>
                    <a:gd name="T3" fmla="*/ 1 h 21600"/>
                    <a:gd name="T4" fmla="*/ 0 w 21664"/>
                    <a:gd name="T5" fmla="*/ 1 h 21600"/>
                    <a:gd name="T6" fmla="*/ 0 60000 65536"/>
                    <a:gd name="T7" fmla="*/ 0 60000 65536"/>
                    <a:gd name="T8" fmla="*/ 0 60000 65536"/>
                    <a:gd name="T9" fmla="*/ 0 w 21664"/>
                    <a:gd name="T10" fmla="*/ 0 h 21600"/>
                    <a:gd name="T11" fmla="*/ 21664 w 21664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64" h="21600" fill="none" extrusionOk="0">
                      <a:moveTo>
                        <a:pt x="0" y="0"/>
                      </a:moveTo>
                      <a:cubicBezTo>
                        <a:pt x="21" y="0"/>
                        <a:pt x="42" y="-1"/>
                        <a:pt x="64" y="0"/>
                      </a:cubicBezTo>
                      <a:cubicBezTo>
                        <a:pt x="11993" y="0"/>
                        <a:pt x="21664" y="9670"/>
                        <a:pt x="21664" y="21600"/>
                      </a:cubicBezTo>
                    </a:path>
                    <a:path w="21664" h="21600" stroke="0" extrusionOk="0">
                      <a:moveTo>
                        <a:pt x="0" y="0"/>
                      </a:moveTo>
                      <a:cubicBezTo>
                        <a:pt x="21" y="0"/>
                        <a:pt x="42" y="-1"/>
                        <a:pt x="64" y="0"/>
                      </a:cubicBezTo>
                      <a:cubicBezTo>
                        <a:pt x="11993" y="0"/>
                        <a:pt x="21664" y="9670"/>
                        <a:pt x="21664" y="21600"/>
                      </a:cubicBezTo>
                      <a:lnTo>
                        <a:pt x="64" y="21600"/>
                      </a:lnTo>
                      <a:close/>
                    </a:path>
                  </a:pathLst>
                </a:custGeom>
                <a:noFill/>
                <a:ln w="25399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76843" name="Rectangle 40"/>
            <p:cNvSpPr>
              <a:spLocks noChangeArrowheads="1"/>
            </p:cNvSpPr>
            <p:nvPr/>
          </p:nvSpPr>
          <p:spPr bwMode="auto">
            <a:xfrm>
              <a:off x="2688" y="1008"/>
              <a:ext cx="81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/>
                <a:t>pH</a:t>
              </a:r>
            </a:p>
          </p:txBody>
        </p:sp>
      </p:grpSp>
      <p:grpSp>
        <p:nvGrpSpPr>
          <p:cNvPr id="26685" name="Group 61"/>
          <p:cNvGrpSpPr>
            <a:grpSpLocks/>
          </p:cNvGrpSpPr>
          <p:nvPr/>
        </p:nvGrpSpPr>
        <p:grpSpPr bwMode="auto">
          <a:xfrm>
            <a:off x="458788" y="5334000"/>
            <a:ext cx="8075612" cy="1417638"/>
            <a:chOff x="289" y="3120"/>
            <a:chExt cx="5087" cy="893"/>
          </a:xfrm>
        </p:grpSpPr>
        <p:grpSp>
          <p:nvGrpSpPr>
            <p:cNvPr id="76845" name="Group 52"/>
            <p:cNvGrpSpPr>
              <a:grpSpLocks/>
            </p:cNvGrpSpPr>
            <p:nvPr/>
          </p:nvGrpSpPr>
          <p:grpSpPr bwMode="auto">
            <a:xfrm>
              <a:off x="384" y="3120"/>
              <a:ext cx="4968" cy="365"/>
              <a:chOff x="384" y="3120"/>
              <a:chExt cx="4968" cy="365"/>
            </a:xfrm>
          </p:grpSpPr>
          <p:sp>
            <p:nvSpPr>
              <p:cNvPr id="76846" name="Rectangle 42"/>
              <p:cNvSpPr>
                <a:spLocks noChangeArrowheads="1"/>
              </p:cNvSpPr>
              <p:nvPr/>
            </p:nvSpPr>
            <p:spPr bwMode="auto">
              <a:xfrm flipH="1">
                <a:off x="2448" y="3120"/>
                <a:ext cx="816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 b="1">
                    <a:solidFill>
                      <a:schemeClr val="bg1"/>
                    </a:solidFill>
                  </a:rPr>
                  <a:t>Basic</a:t>
                </a:r>
              </a:p>
            </p:txBody>
          </p:sp>
          <p:sp>
            <p:nvSpPr>
              <p:cNvPr id="76847" name="Rectangle 43"/>
              <p:cNvSpPr>
                <a:spLocks noChangeArrowheads="1"/>
              </p:cNvSpPr>
              <p:nvPr/>
            </p:nvSpPr>
            <p:spPr bwMode="auto">
              <a:xfrm flipH="1">
                <a:off x="4872" y="3120"/>
                <a:ext cx="480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/>
                  <a:t>10</a:t>
                </a:r>
                <a:r>
                  <a:rPr lang="en-US" sz="3200" baseline="30000"/>
                  <a:t>0</a:t>
                </a:r>
              </a:p>
            </p:txBody>
          </p:sp>
          <p:sp>
            <p:nvSpPr>
              <p:cNvPr id="76848" name="Rectangle 44"/>
              <p:cNvSpPr>
                <a:spLocks noChangeArrowheads="1"/>
              </p:cNvSpPr>
              <p:nvPr/>
            </p:nvSpPr>
            <p:spPr bwMode="auto">
              <a:xfrm flipH="1">
                <a:off x="4272" y="3120"/>
                <a:ext cx="576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/>
                  <a:t>10</a:t>
                </a:r>
                <a:r>
                  <a:rPr lang="en-US" sz="3200" baseline="30000"/>
                  <a:t>-1</a:t>
                </a:r>
              </a:p>
            </p:txBody>
          </p:sp>
          <p:sp>
            <p:nvSpPr>
              <p:cNvPr id="76849" name="Rectangle 45"/>
              <p:cNvSpPr>
                <a:spLocks noChangeArrowheads="1"/>
              </p:cNvSpPr>
              <p:nvPr/>
            </p:nvSpPr>
            <p:spPr bwMode="auto">
              <a:xfrm flipH="1">
                <a:off x="3672" y="3120"/>
                <a:ext cx="576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/>
                  <a:t>10</a:t>
                </a:r>
                <a:r>
                  <a:rPr lang="en-US" sz="3200" baseline="30000"/>
                  <a:t>-3</a:t>
                </a:r>
              </a:p>
            </p:txBody>
          </p:sp>
          <p:sp>
            <p:nvSpPr>
              <p:cNvPr id="76850" name="Rectangle 46"/>
              <p:cNvSpPr>
                <a:spLocks noChangeArrowheads="1"/>
              </p:cNvSpPr>
              <p:nvPr/>
            </p:nvSpPr>
            <p:spPr bwMode="auto">
              <a:xfrm flipH="1">
                <a:off x="3144" y="3120"/>
                <a:ext cx="528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/>
                  <a:t>10</a:t>
                </a:r>
                <a:r>
                  <a:rPr lang="en-US" sz="3200" baseline="30000"/>
                  <a:t>-5</a:t>
                </a:r>
              </a:p>
            </p:txBody>
          </p:sp>
          <p:sp>
            <p:nvSpPr>
              <p:cNvPr id="76851" name="Rectangle 47"/>
              <p:cNvSpPr>
                <a:spLocks noChangeArrowheads="1"/>
              </p:cNvSpPr>
              <p:nvPr/>
            </p:nvSpPr>
            <p:spPr bwMode="auto">
              <a:xfrm flipH="1">
                <a:off x="2640" y="3120"/>
                <a:ext cx="528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/>
                  <a:t>10</a:t>
                </a:r>
                <a:r>
                  <a:rPr lang="en-US" sz="3200" baseline="30000"/>
                  <a:t>-7</a:t>
                </a:r>
              </a:p>
            </p:txBody>
          </p:sp>
          <p:sp>
            <p:nvSpPr>
              <p:cNvPr id="76852" name="Rectangle 48"/>
              <p:cNvSpPr>
                <a:spLocks noChangeArrowheads="1"/>
              </p:cNvSpPr>
              <p:nvPr/>
            </p:nvSpPr>
            <p:spPr bwMode="auto">
              <a:xfrm flipH="1">
                <a:off x="2088" y="3120"/>
                <a:ext cx="528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/>
                  <a:t>10</a:t>
                </a:r>
                <a:r>
                  <a:rPr lang="en-US" sz="3200" baseline="30000"/>
                  <a:t>-9</a:t>
                </a:r>
              </a:p>
            </p:txBody>
          </p:sp>
          <p:sp>
            <p:nvSpPr>
              <p:cNvPr id="76853" name="Rectangle 49"/>
              <p:cNvSpPr>
                <a:spLocks noChangeArrowheads="1"/>
              </p:cNvSpPr>
              <p:nvPr/>
            </p:nvSpPr>
            <p:spPr bwMode="auto">
              <a:xfrm flipH="1">
                <a:off x="1536" y="3120"/>
                <a:ext cx="624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/>
                  <a:t>10</a:t>
                </a:r>
                <a:r>
                  <a:rPr lang="en-US" sz="3200" baseline="30000"/>
                  <a:t>-11</a:t>
                </a:r>
              </a:p>
            </p:txBody>
          </p:sp>
          <p:sp>
            <p:nvSpPr>
              <p:cNvPr id="76854" name="Rectangle 50"/>
              <p:cNvSpPr>
                <a:spLocks noChangeArrowheads="1"/>
              </p:cNvSpPr>
              <p:nvPr/>
            </p:nvSpPr>
            <p:spPr bwMode="auto">
              <a:xfrm flipH="1">
                <a:off x="912" y="3120"/>
                <a:ext cx="624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/>
                  <a:t>10</a:t>
                </a:r>
                <a:r>
                  <a:rPr lang="en-US" sz="3200" baseline="30000"/>
                  <a:t>-13</a:t>
                </a:r>
              </a:p>
            </p:txBody>
          </p:sp>
          <p:sp>
            <p:nvSpPr>
              <p:cNvPr id="76855" name="Rectangle 51"/>
              <p:cNvSpPr>
                <a:spLocks noChangeArrowheads="1"/>
              </p:cNvSpPr>
              <p:nvPr/>
            </p:nvSpPr>
            <p:spPr bwMode="auto">
              <a:xfrm flipH="1">
                <a:off x="384" y="3120"/>
                <a:ext cx="624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/>
                  <a:t>10</a:t>
                </a:r>
                <a:r>
                  <a:rPr lang="en-US" sz="3200" baseline="30000"/>
                  <a:t>-14</a:t>
                </a:r>
              </a:p>
            </p:txBody>
          </p:sp>
        </p:grpSp>
        <p:sp>
          <p:nvSpPr>
            <p:cNvPr id="76856" name="Rectangle 53"/>
            <p:cNvSpPr>
              <a:spLocks noChangeArrowheads="1"/>
            </p:cNvSpPr>
            <p:nvPr/>
          </p:nvSpPr>
          <p:spPr bwMode="auto">
            <a:xfrm>
              <a:off x="2592" y="3648"/>
              <a:ext cx="81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/>
                <a:t>[OH</a:t>
              </a:r>
              <a:r>
                <a:rPr lang="en-US" sz="3200" baseline="30000"/>
                <a:t>-</a:t>
              </a:r>
              <a:r>
                <a:rPr lang="en-US" sz="3200"/>
                <a:t>]</a:t>
              </a:r>
            </a:p>
          </p:txBody>
        </p:sp>
        <p:grpSp>
          <p:nvGrpSpPr>
            <p:cNvPr id="76857" name="Group 60"/>
            <p:cNvGrpSpPr>
              <a:grpSpLocks/>
            </p:cNvGrpSpPr>
            <p:nvPr/>
          </p:nvGrpSpPr>
          <p:grpSpPr bwMode="auto">
            <a:xfrm>
              <a:off x="289" y="3290"/>
              <a:ext cx="5087" cy="405"/>
              <a:chOff x="289" y="3290"/>
              <a:chExt cx="5087" cy="405"/>
            </a:xfrm>
          </p:grpSpPr>
          <p:grpSp>
            <p:nvGrpSpPr>
              <p:cNvPr id="76858" name="Group 56"/>
              <p:cNvGrpSpPr>
                <a:grpSpLocks/>
              </p:cNvGrpSpPr>
              <p:nvPr/>
            </p:nvGrpSpPr>
            <p:grpSpPr bwMode="auto">
              <a:xfrm>
                <a:off x="289" y="3290"/>
                <a:ext cx="2543" cy="405"/>
                <a:chOff x="289" y="3290"/>
                <a:chExt cx="2543" cy="405"/>
              </a:xfrm>
            </p:grpSpPr>
            <p:sp>
              <p:nvSpPr>
                <p:cNvPr id="76859" name="Arc 54"/>
                <p:cNvSpPr>
                  <a:spLocks/>
                </p:cNvSpPr>
                <p:nvPr/>
              </p:nvSpPr>
              <p:spPr bwMode="auto">
                <a:xfrm>
                  <a:off x="624" y="3435"/>
                  <a:ext cx="2208" cy="260"/>
                </a:xfrm>
                <a:custGeom>
                  <a:avLst/>
                  <a:gdLst>
                    <a:gd name="T0" fmla="*/ 0 w 21600"/>
                    <a:gd name="T1" fmla="*/ 0 h 23401"/>
                    <a:gd name="T2" fmla="*/ 225 w 21600"/>
                    <a:gd name="T3" fmla="*/ 3 h 23401"/>
                    <a:gd name="T4" fmla="*/ 0 w 21600"/>
                    <a:gd name="T5" fmla="*/ 3 h 23401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3401"/>
                    <a:gd name="T11" fmla="*/ 21600 w 21600"/>
                    <a:gd name="T12" fmla="*/ 23401 h 2340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3401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22201"/>
                        <a:pt x="21574" y="22801"/>
                        <a:pt x="21524" y="23400"/>
                      </a:cubicBezTo>
                    </a:path>
                    <a:path w="21600" h="23401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22201"/>
                        <a:pt x="21574" y="22801"/>
                        <a:pt x="21524" y="234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399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6860" name="Arc 55"/>
                <p:cNvSpPr>
                  <a:spLocks/>
                </p:cNvSpPr>
                <p:nvPr/>
              </p:nvSpPr>
              <p:spPr bwMode="auto">
                <a:xfrm>
                  <a:off x="289" y="3290"/>
                  <a:ext cx="336" cy="144"/>
                </a:xfrm>
                <a:custGeom>
                  <a:avLst/>
                  <a:gdLst>
                    <a:gd name="T0" fmla="*/ 5 w 21600"/>
                    <a:gd name="T1" fmla="*/ 1 h 21600"/>
                    <a:gd name="T2" fmla="*/ 0 w 21600"/>
                    <a:gd name="T3" fmla="*/ 0 h 21600"/>
                    <a:gd name="T4" fmla="*/ 5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21600" y="21600"/>
                      </a:moveTo>
                      <a:cubicBezTo>
                        <a:pt x="9670" y="21600"/>
                        <a:pt x="0" y="11929"/>
                        <a:pt x="0" y="0"/>
                      </a:cubicBezTo>
                    </a:path>
                    <a:path w="21600" h="21600" stroke="0" extrusionOk="0">
                      <a:moveTo>
                        <a:pt x="21600" y="21600"/>
                      </a:moveTo>
                      <a:cubicBezTo>
                        <a:pt x="9670" y="21600"/>
                        <a:pt x="0" y="11929"/>
                        <a:pt x="0" y="0"/>
                      </a:cubicBezTo>
                      <a:lnTo>
                        <a:pt x="21600" y="0"/>
                      </a:lnTo>
                      <a:close/>
                    </a:path>
                  </a:pathLst>
                </a:custGeom>
                <a:noFill/>
                <a:ln w="25399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6861" name="Group 59"/>
              <p:cNvGrpSpPr>
                <a:grpSpLocks/>
              </p:cNvGrpSpPr>
              <p:nvPr/>
            </p:nvGrpSpPr>
            <p:grpSpPr bwMode="auto">
              <a:xfrm>
                <a:off x="2833" y="3290"/>
                <a:ext cx="2543" cy="405"/>
                <a:chOff x="2833" y="3290"/>
                <a:chExt cx="2543" cy="405"/>
              </a:xfrm>
            </p:grpSpPr>
            <p:sp>
              <p:nvSpPr>
                <p:cNvPr id="76862" name="Arc 57"/>
                <p:cNvSpPr>
                  <a:spLocks/>
                </p:cNvSpPr>
                <p:nvPr/>
              </p:nvSpPr>
              <p:spPr bwMode="auto">
                <a:xfrm>
                  <a:off x="2833" y="3435"/>
                  <a:ext cx="2208" cy="260"/>
                </a:xfrm>
                <a:custGeom>
                  <a:avLst/>
                  <a:gdLst>
                    <a:gd name="T0" fmla="*/ 1 w 21600"/>
                    <a:gd name="T1" fmla="*/ 3 h 23400"/>
                    <a:gd name="T2" fmla="*/ 226 w 21600"/>
                    <a:gd name="T3" fmla="*/ 0 h 23400"/>
                    <a:gd name="T4" fmla="*/ 226 w 21600"/>
                    <a:gd name="T5" fmla="*/ 3 h 234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3400"/>
                    <a:gd name="T11" fmla="*/ 21600 w 21600"/>
                    <a:gd name="T12" fmla="*/ 23400 h 234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3400" fill="none" extrusionOk="0">
                      <a:moveTo>
                        <a:pt x="75" y="23399"/>
                      </a:moveTo>
                      <a:cubicBezTo>
                        <a:pt x="25" y="22801"/>
                        <a:pt x="0" y="22200"/>
                        <a:pt x="0" y="21600"/>
                      </a:cubicBezTo>
                      <a:cubicBezTo>
                        <a:pt x="-1" y="9674"/>
                        <a:pt x="9664" y="5"/>
                        <a:pt x="21590" y="0"/>
                      </a:cubicBezTo>
                    </a:path>
                    <a:path w="21600" h="23400" stroke="0" extrusionOk="0">
                      <a:moveTo>
                        <a:pt x="75" y="23399"/>
                      </a:moveTo>
                      <a:cubicBezTo>
                        <a:pt x="25" y="22801"/>
                        <a:pt x="0" y="22200"/>
                        <a:pt x="0" y="21600"/>
                      </a:cubicBezTo>
                      <a:cubicBezTo>
                        <a:pt x="-1" y="9674"/>
                        <a:pt x="9664" y="5"/>
                        <a:pt x="21590" y="0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25399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6863" name="Arc 58"/>
                <p:cNvSpPr>
                  <a:spLocks/>
                </p:cNvSpPr>
                <p:nvPr/>
              </p:nvSpPr>
              <p:spPr bwMode="auto">
                <a:xfrm>
                  <a:off x="5040" y="3290"/>
                  <a:ext cx="336" cy="144"/>
                </a:xfrm>
                <a:custGeom>
                  <a:avLst/>
                  <a:gdLst>
                    <a:gd name="T0" fmla="*/ 5 w 21600"/>
                    <a:gd name="T1" fmla="*/ 0 h 21600"/>
                    <a:gd name="T2" fmla="*/ 0 w 21600"/>
                    <a:gd name="T3" fmla="*/ 1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21600" y="0"/>
                      </a:moveTo>
                      <a:cubicBezTo>
                        <a:pt x="21600" y="11929"/>
                        <a:pt x="11929" y="21599"/>
                        <a:pt x="0" y="21600"/>
                      </a:cubicBezTo>
                    </a:path>
                    <a:path w="21600" h="21600" stroke="0" extrusionOk="0">
                      <a:moveTo>
                        <a:pt x="21600" y="0"/>
                      </a:moveTo>
                      <a:cubicBezTo>
                        <a:pt x="21600" y="11929"/>
                        <a:pt x="11929" y="21599"/>
                        <a:pt x="0" y="2160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399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6704" name="Group 80"/>
          <p:cNvGrpSpPr>
            <a:grpSpLocks/>
          </p:cNvGrpSpPr>
          <p:nvPr/>
        </p:nvGrpSpPr>
        <p:grpSpPr bwMode="auto">
          <a:xfrm>
            <a:off x="534988" y="3886200"/>
            <a:ext cx="8075612" cy="1493838"/>
            <a:chOff x="337" y="2208"/>
            <a:chExt cx="5087" cy="941"/>
          </a:xfrm>
        </p:grpSpPr>
        <p:grpSp>
          <p:nvGrpSpPr>
            <p:cNvPr id="76865" name="Group 71"/>
            <p:cNvGrpSpPr>
              <a:grpSpLocks/>
            </p:cNvGrpSpPr>
            <p:nvPr/>
          </p:nvGrpSpPr>
          <p:grpSpPr bwMode="auto">
            <a:xfrm>
              <a:off x="504" y="2208"/>
              <a:ext cx="4728" cy="365"/>
              <a:chOff x="504" y="2208"/>
              <a:chExt cx="4728" cy="365"/>
            </a:xfrm>
          </p:grpSpPr>
          <p:sp>
            <p:nvSpPr>
              <p:cNvPr id="76866" name="Rectangle 62"/>
              <p:cNvSpPr>
                <a:spLocks noChangeArrowheads="1"/>
              </p:cNvSpPr>
              <p:nvPr/>
            </p:nvSpPr>
            <p:spPr bwMode="auto">
              <a:xfrm flipH="1">
                <a:off x="4992" y="2208"/>
                <a:ext cx="240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/>
                  <a:t>0</a:t>
                </a:r>
              </a:p>
            </p:txBody>
          </p:sp>
          <p:sp>
            <p:nvSpPr>
              <p:cNvPr id="76867" name="Rectangle 63"/>
              <p:cNvSpPr>
                <a:spLocks noChangeArrowheads="1"/>
              </p:cNvSpPr>
              <p:nvPr/>
            </p:nvSpPr>
            <p:spPr bwMode="auto">
              <a:xfrm flipH="1">
                <a:off x="4440" y="2208"/>
                <a:ext cx="240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/>
                  <a:t>1</a:t>
                </a:r>
              </a:p>
            </p:txBody>
          </p:sp>
          <p:sp>
            <p:nvSpPr>
              <p:cNvPr id="76868" name="Rectangle 64"/>
              <p:cNvSpPr>
                <a:spLocks noChangeArrowheads="1"/>
              </p:cNvSpPr>
              <p:nvPr/>
            </p:nvSpPr>
            <p:spPr bwMode="auto">
              <a:xfrm flipH="1">
                <a:off x="3840" y="2208"/>
                <a:ext cx="240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/>
                  <a:t>3</a:t>
                </a:r>
              </a:p>
            </p:txBody>
          </p:sp>
          <p:sp>
            <p:nvSpPr>
              <p:cNvPr id="76869" name="Rectangle 65"/>
              <p:cNvSpPr>
                <a:spLocks noChangeArrowheads="1"/>
              </p:cNvSpPr>
              <p:nvPr/>
            </p:nvSpPr>
            <p:spPr bwMode="auto">
              <a:xfrm flipH="1">
                <a:off x="3288" y="2208"/>
                <a:ext cx="240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/>
                  <a:t>5</a:t>
                </a:r>
              </a:p>
            </p:txBody>
          </p:sp>
          <p:sp>
            <p:nvSpPr>
              <p:cNvPr id="76870" name="Rectangle 66"/>
              <p:cNvSpPr>
                <a:spLocks noChangeArrowheads="1"/>
              </p:cNvSpPr>
              <p:nvPr/>
            </p:nvSpPr>
            <p:spPr bwMode="auto">
              <a:xfrm flipH="1">
                <a:off x="2784" y="2208"/>
                <a:ext cx="240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/>
                  <a:t>7</a:t>
                </a:r>
              </a:p>
            </p:txBody>
          </p:sp>
          <p:sp>
            <p:nvSpPr>
              <p:cNvPr id="76871" name="Rectangle 67"/>
              <p:cNvSpPr>
                <a:spLocks noChangeArrowheads="1"/>
              </p:cNvSpPr>
              <p:nvPr/>
            </p:nvSpPr>
            <p:spPr bwMode="auto">
              <a:xfrm flipH="1">
                <a:off x="2232" y="2208"/>
                <a:ext cx="240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/>
                  <a:t>9</a:t>
                </a:r>
              </a:p>
            </p:txBody>
          </p:sp>
          <p:sp>
            <p:nvSpPr>
              <p:cNvPr id="76872" name="Rectangle 68"/>
              <p:cNvSpPr>
                <a:spLocks noChangeArrowheads="1"/>
              </p:cNvSpPr>
              <p:nvPr/>
            </p:nvSpPr>
            <p:spPr bwMode="auto">
              <a:xfrm flipH="1">
                <a:off x="1656" y="2208"/>
                <a:ext cx="384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/>
                  <a:t>11</a:t>
                </a:r>
              </a:p>
            </p:txBody>
          </p:sp>
          <p:sp>
            <p:nvSpPr>
              <p:cNvPr id="76873" name="Rectangle 69"/>
              <p:cNvSpPr>
                <a:spLocks noChangeArrowheads="1"/>
              </p:cNvSpPr>
              <p:nvPr/>
            </p:nvSpPr>
            <p:spPr bwMode="auto">
              <a:xfrm flipH="1">
                <a:off x="1032" y="2208"/>
                <a:ext cx="384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/>
                  <a:t>13</a:t>
                </a:r>
              </a:p>
            </p:txBody>
          </p:sp>
          <p:sp>
            <p:nvSpPr>
              <p:cNvPr id="76874" name="Rectangle 70"/>
              <p:cNvSpPr>
                <a:spLocks noChangeArrowheads="1"/>
              </p:cNvSpPr>
              <p:nvPr/>
            </p:nvSpPr>
            <p:spPr bwMode="auto">
              <a:xfrm flipH="1">
                <a:off x="504" y="2208"/>
                <a:ext cx="384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/>
                  <a:t>14</a:t>
                </a:r>
              </a:p>
            </p:txBody>
          </p:sp>
        </p:grpSp>
        <p:grpSp>
          <p:nvGrpSpPr>
            <p:cNvPr id="76875" name="Group 78"/>
            <p:cNvGrpSpPr>
              <a:grpSpLocks/>
            </p:cNvGrpSpPr>
            <p:nvPr/>
          </p:nvGrpSpPr>
          <p:grpSpPr bwMode="auto">
            <a:xfrm>
              <a:off x="337" y="2426"/>
              <a:ext cx="5087" cy="405"/>
              <a:chOff x="337" y="2426"/>
              <a:chExt cx="5087" cy="405"/>
            </a:xfrm>
          </p:grpSpPr>
          <p:grpSp>
            <p:nvGrpSpPr>
              <p:cNvPr id="76876" name="Group 74"/>
              <p:cNvGrpSpPr>
                <a:grpSpLocks/>
              </p:cNvGrpSpPr>
              <p:nvPr/>
            </p:nvGrpSpPr>
            <p:grpSpPr bwMode="auto">
              <a:xfrm>
                <a:off x="337" y="2426"/>
                <a:ext cx="2543" cy="405"/>
                <a:chOff x="337" y="2426"/>
                <a:chExt cx="2543" cy="405"/>
              </a:xfrm>
            </p:grpSpPr>
            <p:sp>
              <p:nvSpPr>
                <p:cNvPr id="76877" name="Arc 72"/>
                <p:cNvSpPr>
                  <a:spLocks/>
                </p:cNvSpPr>
                <p:nvPr/>
              </p:nvSpPr>
              <p:spPr bwMode="auto">
                <a:xfrm>
                  <a:off x="672" y="2571"/>
                  <a:ext cx="2208" cy="260"/>
                </a:xfrm>
                <a:custGeom>
                  <a:avLst/>
                  <a:gdLst>
                    <a:gd name="T0" fmla="*/ 0 w 21600"/>
                    <a:gd name="T1" fmla="*/ 0 h 23401"/>
                    <a:gd name="T2" fmla="*/ 225 w 21600"/>
                    <a:gd name="T3" fmla="*/ 3 h 23401"/>
                    <a:gd name="T4" fmla="*/ 0 w 21600"/>
                    <a:gd name="T5" fmla="*/ 3 h 23401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3401"/>
                    <a:gd name="T11" fmla="*/ 21600 w 21600"/>
                    <a:gd name="T12" fmla="*/ 23401 h 2340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3401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22201"/>
                        <a:pt x="21574" y="22801"/>
                        <a:pt x="21524" y="23400"/>
                      </a:cubicBezTo>
                    </a:path>
                    <a:path w="21600" h="23401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22201"/>
                        <a:pt x="21574" y="22801"/>
                        <a:pt x="21524" y="234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399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6878" name="Arc 73"/>
                <p:cNvSpPr>
                  <a:spLocks/>
                </p:cNvSpPr>
                <p:nvPr/>
              </p:nvSpPr>
              <p:spPr bwMode="auto">
                <a:xfrm>
                  <a:off x="337" y="2426"/>
                  <a:ext cx="336" cy="144"/>
                </a:xfrm>
                <a:custGeom>
                  <a:avLst/>
                  <a:gdLst>
                    <a:gd name="T0" fmla="*/ 5 w 21600"/>
                    <a:gd name="T1" fmla="*/ 1 h 21600"/>
                    <a:gd name="T2" fmla="*/ 0 w 21600"/>
                    <a:gd name="T3" fmla="*/ 0 h 21600"/>
                    <a:gd name="T4" fmla="*/ 5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21600" y="21600"/>
                      </a:moveTo>
                      <a:cubicBezTo>
                        <a:pt x="9670" y="21600"/>
                        <a:pt x="0" y="11929"/>
                        <a:pt x="0" y="0"/>
                      </a:cubicBezTo>
                    </a:path>
                    <a:path w="21600" h="21600" stroke="0" extrusionOk="0">
                      <a:moveTo>
                        <a:pt x="21600" y="21600"/>
                      </a:moveTo>
                      <a:cubicBezTo>
                        <a:pt x="9670" y="21600"/>
                        <a:pt x="0" y="11929"/>
                        <a:pt x="0" y="0"/>
                      </a:cubicBezTo>
                      <a:lnTo>
                        <a:pt x="21600" y="0"/>
                      </a:lnTo>
                      <a:close/>
                    </a:path>
                  </a:pathLst>
                </a:custGeom>
                <a:noFill/>
                <a:ln w="25399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6879" name="Group 77"/>
              <p:cNvGrpSpPr>
                <a:grpSpLocks/>
              </p:cNvGrpSpPr>
              <p:nvPr/>
            </p:nvGrpSpPr>
            <p:grpSpPr bwMode="auto">
              <a:xfrm>
                <a:off x="2881" y="2426"/>
                <a:ext cx="2543" cy="405"/>
                <a:chOff x="2881" y="2426"/>
                <a:chExt cx="2543" cy="405"/>
              </a:xfrm>
            </p:grpSpPr>
            <p:sp>
              <p:nvSpPr>
                <p:cNvPr id="76880" name="Arc 75"/>
                <p:cNvSpPr>
                  <a:spLocks/>
                </p:cNvSpPr>
                <p:nvPr/>
              </p:nvSpPr>
              <p:spPr bwMode="auto">
                <a:xfrm>
                  <a:off x="2881" y="2571"/>
                  <a:ext cx="2208" cy="260"/>
                </a:xfrm>
                <a:custGeom>
                  <a:avLst/>
                  <a:gdLst>
                    <a:gd name="T0" fmla="*/ 1 w 21600"/>
                    <a:gd name="T1" fmla="*/ 3 h 23400"/>
                    <a:gd name="T2" fmla="*/ 226 w 21600"/>
                    <a:gd name="T3" fmla="*/ 0 h 23400"/>
                    <a:gd name="T4" fmla="*/ 226 w 21600"/>
                    <a:gd name="T5" fmla="*/ 3 h 234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3400"/>
                    <a:gd name="T11" fmla="*/ 21600 w 21600"/>
                    <a:gd name="T12" fmla="*/ 23400 h 234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3400" fill="none" extrusionOk="0">
                      <a:moveTo>
                        <a:pt x="75" y="23399"/>
                      </a:moveTo>
                      <a:cubicBezTo>
                        <a:pt x="25" y="22801"/>
                        <a:pt x="0" y="22200"/>
                        <a:pt x="0" y="21600"/>
                      </a:cubicBezTo>
                      <a:cubicBezTo>
                        <a:pt x="-1" y="9674"/>
                        <a:pt x="9664" y="5"/>
                        <a:pt x="21590" y="0"/>
                      </a:cubicBezTo>
                    </a:path>
                    <a:path w="21600" h="23400" stroke="0" extrusionOk="0">
                      <a:moveTo>
                        <a:pt x="75" y="23399"/>
                      </a:moveTo>
                      <a:cubicBezTo>
                        <a:pt x="25" y="22801"/>
                        <a:pt x="0" y="22200"/>
                        <a:pt x="0" y="21600"/>
                      </a:cubicBezTo>
                      <a:cubicBezTo>
                        <a:pt x="-1" y="9674"/>
                        <a:pt x="9664" y="5"/>
                        <a:pt x="21590" y="0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25399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6881" name="Arc 76"/>
                <p:cNvSpPr>
                  <a:spLocks/>
                </p:cNvSpPr>
                <p:nvPr/>
              </p:nvSpPr>
              <p:spPr bwMode="auto">
                <a:xfrm>
                  <a:off x="5088" y="2426"/>
                  <a:ext cx="336" cy="144"/>
                </a:xfrm>
                <a:custGeom>
                  <a:avLst/>
                  <a:gdLst>
                    <a:gd name="T0" fmla="*/ 5 w 21600"/>
                    <a:gd name="T1" fmla="*/ 0 h 21600"/>
                    <a:gd name="T2" fmla="*/ 0 w 21600"/>
                    <a:gd name="T3" fmla="*/ 1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21600" y="0"/>
                      </a:moveTo>
                      <a:cubicBezTo>
                        <a:pt x="21600" y="11929"/>
                        <a:pt x="11929" y="21599"/>
                        <a:pt x="0" y="21600"/>
                      </a:cubicBezTo>
                    </a:path>
                    <a:path w="21600" h="21600" stroke="0" extrusionOk="0">
                      <a:moveTo>
                        <a:pt x="21600" y="0"/>
                      </a:moveTo>
                      <a:cubicBezTo>
                        <a:pt x="21600" y="11929"/>
                        <a:pt x="11929" y="21599"/>
                        <a:pt x="0" y="2160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399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76882" name="Rectangle 79"/>
            <p:cNvSpPr>
              <a:spLocks noChangeArrowheads="1"/>
            </p:cNvSpPr>
            <p:nvPr/>
          </p:nvSpPr>
          <p:spPr bwMode="auto">
            <a:xfrm>
              <a:off x="2640" y="2784"/>
              <a:ext cx="81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/>
                <a:t>pOH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Summary of Key Equations</a:t>
            </a:r>
          </a:p>
        </p:txBody>
      </p:sp>
      <p:sp>
        <p:nvSpPr>
          <p:cNvPr id="79876" name="Content Placeholder 2"/>
          <p:cNvSpPr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en-US" sz="3200"/>
              <a:t>pOH= -log[OH</a:t>
            </a:r>
            <a:r>
              <a:rPr lang="en-US" sz="3200" baseline="30000"/>
              <a:t>-</a:t>
            </a:r>
            <a:r>
              <a:rPr lang="en-US" sz="3200"/>
              <a:t>]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endParaRPr lang="en-US" sz="3200"/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en-US" sz="3200"/>
              <a:t>pH= -log[H</a:t>
            </a:r>
            <a:r>
              <a:rPr lang="en-US" sz="3200" baseline="30000"/>
              <a:t>+</a:t>
            </a:r>
            <a:r>
              <a:rPr lang="en-US" sz="3200"/>
              <a:t>]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endParaRPr lang="en-US" sz="3200"/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en-US" sz="3200"/>
              <a:t>K</a:t>
            </a:r>
            <a:r>
              <a:rPr lang="en-US" sz="3200" baseline="-25000"/>
              <a:t>W</a:t>
            </a:r>
            <a:r>
              <a:rPr lang="en-US" sz="3200"/>
              <a:t> = [H</a:t>
            </a:r>
            <a:r>
              <a:rPr lang="en-US" sz="3200" baseline="30000"/>
              <a:t>+</a:t>
            </a:r>
            <a:r>
              <a:rPr lang="en-US" sz="3200"/>
              <a:t>][OH</a:t>
            </a:r>
            <a:r>
              <a:rPr lang="en-US" sz="3200" baseline="30000"/>
              <a:t>-</a:t>
            </a:r>
            <a:r>
              <a:rPr lang="en-US" sz="3200"/>
              <a:t>]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endParaRPr lang="en-US" sz="3200"/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en-US" sz="3200"/>
              <a:t>pK</a:t>
            </a:r>
            <a:r>
              <a:rPr lang="en-US" sz="3200" baseline="-25000"/>
              <a:t>W</a:t>
            </a:r>
            <a:r>
              <a:rPr lang="en-US" sz="3200"/>
              <a:t> = pH + pOH, and thus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en-US" sz="3200"/>
              <a:t>14.00 = pH + pOH (at 25</a:t>
            </a:r>
            <a:r>
              <a:rPr lang="en-US" sz="3200">
                <a:sym typeface="Symbol" pitchFamily="18" charset="2"/>
              </a:rPr>
              <a:t>C)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endParaRPr lang="en-US" sz="3200"/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endParaRPr lang="en-US" sz="3200"/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endParaRPr lang="en-US" sz="3200"/>
          </a:p>
        </p:txBody>
      </p:sp>
      <p:sp>
        <p:nvSpPr>
          <p:cNvPr id="79877" name="AutoShape 5"/>
          <p:cNvSpPr>
            <a:spLocks noChangeArrowheads="1"/>
          </p:cNvSpPr>
          <p:nvPr/>
        </p:nvSpPr>
        <p:spPr bwMode="auto">
          <a:xfrm>
            <a:off x="4648200" y="1752600"/>
            <a:ext cx="3886200" cy="3733800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800">
                <a:solidFill>
                  <a:schemeClr val="bg1"/>
                </a:solidFill>
              </a:rPr>
              <a:t>NOTE: </a:t>
            </a:r>
          </a:p>
          <a:p>
            <a:pPr algn="ctr"/>
            <a:r>
              <a:rPr lang="en-US" sz="2800">
                <a:solidFill>
                  <a:schemeClr val="bg1"/>
                </a:solidFill>
              </a:rPr>
              <a:t>These equations apply </a:t>
            </a:r>
          </a:p>
          <a:p>
            <a:pPr algn="ctr"/>
            <a:r>
              <a:rPr lang="en-US" sz="2800">
                <a:solidFill>
                  <a:schemeClr val="bg1"/>
                </a:solidFill>
              </a:rPr>
              <a:t>to all aqueous solutions </a:t>
            </a:r>
          </a:p>
          <a:p>
            <a:pPr algn="ctr"/>
            <a:r>
              <a:rPr lang="en-US" sz="2800">
                <a:solidFill>
                  <a:schemeClr val="bg1"/>
                </a:solidFill>
              </a:rPr>
              <a:t>(not just to pure water)</a:t>
            </a:r>
            <a:r>
              <a:rPr lang="en-US" sz="3200"/>
              <a:t> </a:t>
            </a:r>
          </a:p>
        </p:txBody>
      </p:sp>
      <p:sp>
        <p:nvSpPr>
          <p:cNvPr id="79879" name="AutoShape 7" descr="lemon-juice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79881" name="AutoShape 9" descr="Coloured-transition-metal-solutions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79884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0200" y="5486400"/>
            <a:ext cx="2562225" cy="981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200" b="1" smtClean="0"/>
              <a:t>Example:</a:t>
            </a:r>
            <a:r>
              <a:rPr lang="en-US" sz="3200" smtClean="0"/>
              <a:t> Lemon juice has a pH of 2.90 at 25</a:t>
            </a:r>
            <a:r>
              <a:rPr lang="en-US" sz="3200" smtClean="0">
                <a:sym typeface="Symbol" pitchFamily="18" charset="2"/>
              </a:rPr>
              <a:t></a:t>
            </a:r>
            <a:r>
              <a:rPr lang="en-US" sz="3200" smtClean="0"/>
              <a:t>C.  Calculate its [H</a:t>
            </a:r>
            <a:r>
              <a:rPr lang="en-US" sz="3200" baseline="30000" smtClean="0"/>
              <a:t>+</a:t>
            </a:r>
            <a:r>
              <a:rPr lang="en-US" sz="3200" smtClean="0"/>
              <a:t>],[OH</a:t>
            </a:r>
            <a:r>
              <a:rPr lang="en-US" sz="3200" baseline="30000" smtClean="0"/>
              <a:t>-</a:t>
            </a:r>
            <a:r>
              <a:rPr lang="en-US" sz="3200" smtClean="0"/>
              <a:t>], and pOH. 	</a:t>
            </a:r>
          </a:p>
        </p:txBody>
      </p:sp>
      <p:sp>
        <p:nvSpPr>
          <p:cNvPr id="7885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n-US" sz="2600" u="sng" dirty="0" err="1" smtClean="0">
                <a:solidFill>
                  <a:schemeClr val="hlink"/>
                </a:solidFill>
              </a:rPr>
              <a:t>pOH</a:t>
            </a:r>
            <a:r>
              <a:rPr lang="en-US" sz="2600" u="sng" dirty="0" smtClean="0">
                <a:solidFill>
                  <a:schemeClr val="hlink"/>
                </a:solidFill>
              </a:rPr>
              <a:t>:</a:t>
            </a:r>
            <a:r>
              <a:rPr lang="en-US" sz="2600" dirty="0" smtClean="0">
                <a:solidFill>
                  <a:schemeClr val="hlink"/>
                </a:solidFill>
              </a:rPr>
              <a:t> </a:t>
            </a:r>
          </a:p>
          <a:p>
            <a:pPr>
              <a:buFont typeface="Arial" charset="0"/>
              <a:buNone/>
            </a:pPr>
            <a:r>
              <a:rPr lang="en-US" sz="2600" dirty="0" err="1" smtClean="0"/>
              <a:t>pOH</a:t>
            </a:r>
            <a:r>
              <a:rPr lang="en-US" sz="2600" dirty="0" smtClean="0"/>
              <a:t>= 14.00 – 2.90 = </a:t>
            </a:r>
            <a:r>
              <a:rPr lang="en-US" sz="2600" b="1" dirty="0" smtClean="0">
                <a:solidFill>
                  <a:schemeClr val="hlink"/>
                </a:solidFill>
              </a:rPr>
              <a:t>11.10 </a:t>
            </a:r>
          </a:p>
          <a:p>
            <a:pPr>
              <a:buFont typeface="Arial" charset="0"/>
              <a:buNone/>
            </a:pPr>
            <a:endParaRPr lang="en-US" sz="2600" b="1" dirty="0" smtClean="0">
              <a:solidFill>
                <a:schemeClr val="hlink"/>
              </a:solidFill>
            </a:endParaRPr>
          </a:p>
          <a:p>
            <a:pPr>
              <a:buFont typeface="Arial" charset="0"/>
              <a:buNone/>
            </a:pPr>
            <a:r>
              <a:rPr lang="en-US" sz="2600" u="sng" dirty="0" smtClean="0">
                <a:solidFill>
                  <a:srgbClr val="6CA569"/>
                </a:solidFill>
              </a:rPr>
              <a:t>[H</a:t>
            </a:r>
            <a:r>
              <a:rPr lang="en-US" sz="2600" u="sng" baseline="30000" dirty="0" smtClean="0">
                <a:solidFill>
                  <a:srgbClr val="6CA569"/>
                </a:solidFill>
              </a:rPr>
              <a:t>+</a:t>
            </a:r>
            <a:r>
              <a:rPr lang="en-US" sz="2600" u="sng" dirty="0" smtClean="0">
                <a:solidFill>
                  <a:srgbClr val="6CA569"/>
                </a:solidFill>
              </a:rPr>
              <a:t>]:</a:t>
            </a:r>
          </a:p>
          <a:p>
            <a:pPr>
              <a:buFont typeface="Arial" charset="0"/>
              <a:buNone/>
            </a:pPr>
            <a:r>
              <a:rPr lang="en-US" sz="2600" dirty="0" smtClean="0"/>
              <a:t>pH = -log[H</a:t>
            </a:r>
            <a:r>
              <a:rPr lang="en-US" sz="2600" baseline="30000" dirty="0" smtClean="0"/>
              <a:t>+</a:t>
            </a:r>
            <a:r>
              <a:rPr lang="en-US" sz="2600" dirty="0" smtClean="0"/>
              <a:t>]</a:t>
            </a:r>
          </a:p>
          <a:p>
            <a:pPr>
              <a:buFont typeface="Arial" charset="0"/>
              <a:buNone/>
            </a:pPr>
            <a:r>
              <a:rPr lang="en-US" sz="2600" dirty="0" smtClean="0"/>
              <a:t>2.90 = -log[H</a:t>
            </a:r>
            <a:r>
              <a:rPr lang="en-US" sz="2600" baseline="30000" dirty="0" smtClean="0"/>
              <a:t>+</a:t>
            </a:r>
            <a:r>
              <a:rPr lang="en-US" sz="2600" dirty="0" smtClean="0"/>
              <a:t>]</a:t>
            </a:r>
          </a:p>
          <a:p>
            <a:pPr>
              <a:buFont typeface="Arial" charset="0"/>
              <a:buNone/>
            </a:pPr>
            <a:r>
              <a:rPr lang="en-US" sz="2600" dirty="0" smtClean="0"/>
              <a:t>[H</a:t>
            </a:r>
            <a:r>
              <a:rPr lang="en-US" sz="2600" baseline="30000" dirty="0" smtClean="0"/>
              <a:t>+</a:t>
            </a:r>
            <a:r>
              <a:rPr lang="en-US" sz="2600" dirty="0" smtClean="0"/>
              <a:t>] = 10</a:t>
            </a:r>
            <a:r>
              <a:rPr lang="en-US" sz="2600" baseline="30000" dirty="0" smtClean="0"/>
              <a:t>-2.90</a:t>
            </a:r>
            <a:r>
              <a:rPr lang="en-US" sz="2600" dirty="0" smtClean="0"/>
              <a:t> = </a:t>
            </a:r>
            <a:r>
              <a:rPr lang="en-US" sz="2600" b="1" dirty="0" smtClean="0">
                <a:solidFill>
                  <a:srgbClr val="6CA569"/>
                </a:solidFill>
              </a:rPr>
              <a:t>1.3 x 10</a:t>
            </a:r>
            <a:r>
              <a:rPr lang="en-US" sz="2600" b="1" baseline="30000" dirty="0" smtClean="0">
                <a:solidFill>
                  <a:srgbClr val="6CA569"/>
                </a:solidFill>
              </a:rPr>
              <a:t>-3 </a:t>
            </a:r>
            <a:r>
              <a:rPr lang="en-US" sz="2600" b="1" dirty="0" err="1" smtClean="0">
                <a:solidFill>
                  <a:srgbClr val="6CA569"/>
                </a:solidFill>
              </a:rPr>
              <a:t>mol</a:t>
            </a:r>
            <a:r>
              <a:rPr lang="en-US" sz="2600" b="1" dirty="0" smtClean="0">
                <a:solidFill>
                  <a:srgbClr val="6CA569"/>
                </a:solidFill>
              </a:rPr>
              <a:t> dm</a:t>
            </a:r>
            <a:r>
              <a:rPr lang="en-US" sz="2600" b="1" baseline="30000" dirty="0" smtClean="0">
                <a:solidFill>
                  <a:srgbClr val="6CA569"/>
                </a:solidFill>
              </a:rPr>
              <a:t>-3</a:t>
            </a:r>
            <a:r>
              <a:rPr lang="en-US" sz="2600" b="1" dirty="0" smtClean="0">
                <a:solidFill>
                  <a:srgbClr val="6CA569"/>
                </a:solidFill>
              </a:rPr>
              <a:t> </a:t>
            </a:r>
          </a:p>
          <a:p>
            <a:pPr>
              <a:buFont typeface="Arial" charset="0"/>
              <a:buNone/>
            </a:pPr>
            <a:endParaRPr lang="en-US" sz="2600" b="1" dirty="0" smtClean="0">
              <a:solidFill>
                <a:srgbClr val="6CA569"/>
              </a:solidFill>
            </a:endParaRPr>
          </a:p>
          <a:p>
            <a:pPr>
              <a:buFont typeface="Arial" charset="0"/>
              <a:buNone/>
            </a:pPr>
            <a:r>
              <a:rPr lang="en-US" sz="2600" u="sng" dirty="0" smtClean="0">
                <a:solidFill>
                  <a:schemeClr val="accent2"/>
                </a:solidFill>
              </a:rPr>
              <a:t>[OH</a:t>
            </a:r>
            <a:r>
              <a:rPr lang="en-US" sz="2600" u="sng" baseline="30000" dirty="0" smtClean="0">
                <a:solidFill>
                  <a:schemeClr val="accent2"/>
                </a:solidFill>
              </a:rPr>
              <a:t>-</a:t>
            </a:r>
            <a:r>
              <a:rPr lang="en-US" sz="2600" u="sng" dirty="0" smtClean="0">
                <a:solidFill>
                  <a:schemeClr val="accent2"/>
                </a:solidFill>
              </a:rPr>
              <a:t>]:</a:t>
            </a:r>
          </a:p>
          <a:p>
            <a:pPr>
              <a:buFont typeface="Arial" charset="0"/>
              <a:buNone/>
            </a:pPr>
            <a:r>
              <a:rPr lang="en-US" sz="2600" dirty="0" smtClean="0"/>
              <a:t>[OH</a:t>
            </a:r>
            <a:r>
              <a:rPr lang="en-US" sz="2600" baseline="30000" dirty="0" smtClean="0"/>
              <a:t>-</a:t>
            </a:r>
            <a:r>
              <a:rPr lang="en-US" sz="2600" dirty="0" smtClean="0"/>
              <a:t>] = 10</a:t>
            </a:r>
            <a:r>
              <a:rPr lang="en-US" sz="2600" baseline="30000" dirty="0" smtClean="0"/>
              <a:t>-11.10</a:t>
            </a:r>
            <a:r>
              <a:rPr lang="en-US" sz="2600" dirty="0" smtClean="0"/>
              <a:t> = </a:t>
            </a:r>
            <a:r>
              <a:rPr lang="en-US" sz="2600" b="1" dirty="0" smtClean="0">
                <a:solidFill>
                  <a:schemeClr val="accent2"/>
                </a:solidFill>
              </a:rPr>
              <a:t>7.9 x 10</a:t>
            </a:r>
            <a:r>
              <a:rPr lang="en-US" sz="2600" b="1" baseline="30000" dirty="0" smtClean="0">
                <a:solidFill>
                  <a:schemeClr val="accent2"/>
                </a:solidFill>
              </a:rPr>
              <a:t>-12</a:t>
            </a:r>
            <a:r>
              <a:rPr lang="en-US" sz="2600" b="1" dirty="0" smtClean="0">
                <a:solidFill>
                  <a:schemeClr val="accent2"/>
                </a:solidFill>
              </a:rPr>
              <a:t>mol dm</a:t>
            </a:r>
            <a:r>
              <a:rPr lang="en-US" sz="2600" b="1" baseline="30000" dirty="0" smtClean="0">
                <a:solidFill>
                  <a:schemeClr val="accent2"/>
                </a:solidFill>
              </a:rPr>
              <a:t>-3</a:t>
            </a:r>
            <a:r>
              <a:rPr lang="en-US" sz="2600" dirty="0" smtClean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78854" name="AutoShape 6" descr="lemon-juice-skin-detox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78856" name="AutoShape 8" descr="lemon-juice-skin-detox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78858" name="AutoShape 10" descr="lemon-juice-skin-detox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78860" name="AutoShape 12" descr="lemon-juice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78862" name="AutoShape 14" descr="lemon juice The Use of Lemon Juice for Hair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78864" name="AutoShape 16" descr="lemon juice The Use of Lemon Juice for Hair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78865" name="Picture 17" descr="lemon-jui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2133600"/>
            <a:ext cx="2847975" cy="2981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smtClean="0"/>
              <a:t>The pH Scale</a:t>
            </a:r>
            <a:endParaRPr lang="en-US" smtClean="0"/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pH stands for pouvoire of hydrogen.</a:t>
            </a:r>
          </a:p>
          <a:p>
            <a:pPr lvl="1"/>
            <a:r>
              <a:rPr lang="en-US" i="1" smtClean="0"/>
              <a:t>Pouvoire</a:t>
            </a:r>
            <a:r>
              <a:rPr lang="en-US" smtClean="0"/>
              <a:t> is French for “power.”</a:t>
            </a:r>
          </a:p>
          <a:p>
            <a:pPr lvl="1"/>
            <a:r>
              <a:rPr lang="en-US" smtClean="0"/>
              <a:t>The normal range of the pH scale is 0-14.</a:t>
            </a:r>
          </a:p>
          <a:p>
            <a:pPr lvl="1"/>
            <a:r>
              <a:rPr lang="en-US" smtClean="0"/>
              <a:t>However, it is possible (if the hydronium or hydroxide concentrations get above 1 Molar) for the pH to go beyond those values.</a:t>
            </a:r>
          </a:p>
          <a:p>
            <a:endParaRPr lang="en-US" smtClean="0"/>
          </a:p>
        </p:txBody>
      </p:sp>
      <p:pic>
        <p:nvPicPr>
          <p:cNvPr id="16388" name="Picture 4" descr="phscal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4724400"/>
            <a:ext cx="4381500" cy="1724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Arial" charset="0"/>
              <a:buNone/>
              <a:defRPr/>
            </a:pPr>
            <a:r>
              <a:rPr lang="en-US" sz="8000" b="1" dirty="0" smtClean="0"/>
              <a:t>pH = </a:t>
            </a:r>
            <a:r>
              <a:rPr lang="en-US" sz="8000" b="1" dirty="0"/>
              <a:t>-log[H</a:t>
            </a:r>
            <a:r>
              <a:rPr lang="en-US" sz="8000" b="1" baseline="30000" dirty="0"/>
              <a:t>+</a:t>
            </a:r>
            <a:r>
              <a:rPr lang="en-US" sz="8000" b="1" dirty="0"/>
              <a:t>] </a:t>
            </a:r>
            <a:endParaRPr lang="en-US" sz="8000" dirty="0"/>
          </a:p>
          <a:p>
            <a:pPr marL="0" indent="0" algn="ctr">
              <a:buFont typeface="Arial" charset="0"/>
              <a:buNone/>
              <a:defRPr/>
            </a:pP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Thus, </a:t>
            </a:r>
            <a:r>
              <a:rPr lang="en-US" sz="4000" b="1" dirty="0" smtClean="0"/>
              <a:t>[H</a:t>
            </a:r>
            <a:r>
              <a:rPr lang="en-US" sz="4000" b="1" baseline="30000" dirty="0"/>
              <a:t>+</a:t>
            </a:r>
            <a:r>
              <a:rPr lang="en-US" sz="4000" b="1" dirty="0"/>
              <a:t>] = 10</a:t>
            </a:r>
            <a:r>
              <a:rPr lang="en-US" sz="4000" b="1" baseline="30000" dirty="0"/>
              <a:t>-pH</a:t>
            </a:r>
            <a:endParaRPr lang="en-US" sz="4000" dirty="0"/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en-US" smtClean="0"/>
              <a:t>As pH decreases, [H</a:t>
            </a:r>
            <a:r>
              <a:rPr lang="en-US" baseline="30000" smtClean="0"/>
              <a:t>+</a:t>
            </a:r>
            <a:r>
              <a:rPr lang="en-US" smtClean="0"/>
              <a:t>] increases exponentially (a change of one pH unit represents a </a:t>
            </a:r>
            <a:r>
              <a:rPr lang="en-US" b="1" smtClean="0"/>
              <a:t>10-fold </a:t>
            </a:r>
            <a:r>
              <a:rPr lang="en-US" smtClean="0"/>
              <a:t>change in [H</a:t>
            </a:r>
            <a:r>
              <a:rPr lang="en-US" baseline="30000" smtClean="0"/>
              <a:t>+</a:t>
            </a:r>
            <a:r>
              <a:rPr lang="en-US" smtClean="0"/>
              <a:t>]</a:t>
            </a:r>
          </a:p>
        </p:txBody>
      </p:sp>
      <p:pic>
        <p:nvPicPr>
          <p:cNvPr id="18435" name="Picture 2" descr="C:\Users\DEBORA~1\AppData\Local\Temp\SNAGHTML2cbd1fa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3276600"/>
            <a:ext cx="3638550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TextBox 3"/>
          <p:cNvSpPr txBox="1">
            <a:spLocks noChangeArrowheads="1"/>
          </p:cNvSpPr>
          <p:nvPr/>
        </p:nvSpPr>
        <p:spPr bwMode="auto">
          <a:xfrm>
            <a:off x="2133600" y="4338638"/>
            <a:ext cx="1066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[H</a:t>
            </a:r>
            <a:r>
              <a:rPr lang="en-US" sz="2400" baseline="30000"/>
              <a:t>+</a:t>
            </a:r>
            <a:r>
              <a:rPr lang="en-US" sz="2400"/>
              <a:t>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2800" u="sng" smtClean="0"/>
              <a:t>Example:</a:t>
            </a:r>
            <a:r>
              <a:rPr lang="en-US" sz="2800" smtClean="0"/>
              <a:t> If the pH of a solution is changed from </a:t>
            </a:r>
            <a:r>
              <a:rPr lang="en-US" sz="2800" smtClean="0">
                <a:solidFill>
                  <a:srgbClr val="008000"/>
                </a:solidFill>
              </a:rPr>
              <a:t>3</a:t>
            </a:r>
            <a:r>
              <a:rPr lang="en-US" sz="2800" smtClean="0"/>
              <a:t> to </a:t>
            </a:r>
            <a:r>
              <a:rPr lang="en-US" sz="2800" smtClean="0">
                <a:solidFill>
                  <a:srgbClr val="6600CC"/>
                </a:solidFill>
              </a:rPr>
              <a:t>5</a:t>
            </a:r>
            <a:r>
              <a:rPr lang="en-US" sz="2800" smtClean="0"/>
              <a:t>, deduce how the hydrogen ion concentration changes.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1143000" y="1843088"/>
            <a:ext cx="297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8000"/>
                </a:solidFill>
              </a:rPr>
              <a:t>pH = -log[H+]</a:t>
            </a: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1371600" y="2376488"/>
            <a:ext cx="297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8000"/>
                </a:solidFill>
              </a:rPr>
              <a:t>3 = -log[H</a:t>
            </a:r>
            <a:r>
              <a:rPr lang="en-US" sz="2800" baseline="30000">
                <a:solidFill>
                  <a:srgbClr val="008000"/>
                </a:solidFill>
              </a:rPr>
              <a:t>+</a:t>
            </a:r>
            <a:r>
              <a:rPr lang="en-US" sz="2800">
                <a:solidFill>
                  <a:srgbClr val="008000"/>
                </a:solidFill>
              </a:rPr>
              <a:t>]</a:t>
            </a: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1219200" y="2924175"/>
            <a:ext cx="2971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8000"/>
                </a:solidFill>
              </a:rPr>
              <a:t>-3 = log[H+]</a:t>
            </a: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914400" y="3443288"/>
            <a:ext cx="297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8000"/>
                </a:solidFill>
              </a:rPr>
              <a:t>[H+] = </a:t>
            </a:r>
            <a:r>
              <a:rPr lang="en-US" sz="2800" b="1">
                <a:solidFill>
                  <a:srgbClr val="008000"/>
                </a:solidFill>
              </a:rPr>
              <a:t>10</a:t>
            </a:r>
            <a:r>
              <a:rPr lang="en-US" sz="2800" b="1" baseline="30000">
                <a:solidFill>
                  <a:srgbClr val="008000"/>
                </a:solidFill>
              </a:rPr>
              <a:t>-3</a:t>
            </a: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4572000" y="1905000"/>
            <a:ext cx="2971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6600CC"/>
                </a:solidFill>
              </a:rPr>
              <a:t>5 = -log[H</a:t>
            </a:r>
            <a:r>
              <a:rPr lang="en-US" sz="2800" baseline="30000">
                <a:solidFill>
                  <a:srgbClr val="6600CC"/>
                </a:solidFill>
              </a:rPr>
              <a:t>+</a:t>
            </a:r>
            <a:r>
              <a:rPr lang="en-US" sz="2800">
                <a:solidFill>
                  <a:srgbClr val="6600CC"/>
                </a:solidFill>
              </a:rPr>
              <a:t>]</a:t>
            </a: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4114800" y="2438400"/>
            <a:ext cx="2971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6600CC"/>
                </a:solidFill>
              </a:rPr>
              <a:t>[H+] = </a:t>
            </a:r>
            <a:r>
              <a:rPr lang="en-US" sz="2800" b="1">
                <a:solidFill>
                  <a:srgbClr val="6600CC"/>
                </a:solidFill>
              </a:rPr>
              <a:t>10</a:t>
            </a:r>
            <a:r>
              <a:rPr lang="en-US" sz="2800" b="1" baseline="30000">
                <a:solidFill>
                  <a:srgbClr val="6600CC"/>
                </a:solidFill>
              </a:rPr>
              <a:t>-5</a:t>
            </a:r>
          </a:p>
        </p:txBody>
      </p:sp>
      <p:sp>
        <p:nvSpPr>
          <p:cNvPr id="19464" name="Text Box 12"/>
          <p:cNvSpPr txBox="1">
            <a:spLocks noChangeArrowheads="1"/>
          </p:cNvSpPr>
          <p:nvPr/>
        </p:nvSpPr>
        <p:spPr bwMode="auto">
          <a:xfrm>
            <a:off x="1676400" y="1371600"/>
            <a:ext cx="2133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u="sng"/>
              <a:t>pH = 3</a:t>
            </a:r>
          </a:p>
        </p:txBody>
      </p:sp>
      <p:sp>
        <p:nvSpPr>
          <p:cNvPr id="2" name="Text Box 13"/>
          <p:cNvSpPr txBox="1">
            <a:spLocks noChangeArrowheads="1"/>
          </p:cNvSpPr>
          <p:nvPr/>
        </p:nvSpPr>
        <p:spPr bwMode="auto">
          <a:xfrm>
            <a:off x="4724400" y="1371600"/>
            <a:ext cx="2133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u="sng"/>
              <a:t>pH = 5</a:t>
            </a:r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838200" y="4419600"/>
            <a:ext cx="7467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3399"/>
                </a:solidFill>
              </a:rPr>
              <a:t>Therefore [H+] has decreased by a factor of 100.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  <p:bldP spid="19461" grpId="0"/>
      <p:bldP spid="19462" grpId="0"/>
      <p:bldP spid="19463" grpId="0"/>
      <p:bldP spid="19465" grpId="0"/>
      <p:bldP spid="19467" grpId="0"/>
      <p:bldP spid="1947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200" b="1" smtClean="0"/>
              <a:t>Calculations involving acids and bases</a:t>
            </a:r>
            <a:endParaRPr lang="en-US" sz="3200" smtClean="0"/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smtClean="0"/>
              <a:t>Sig figs for Logarithms (see page 631): The rule is that the </a:t>
            </a:r>
            <a:r>
              <a:rPr lang="en-US" sz="2800" i="1" smtClean="0">
                <a:solidFill>
                  <a:srgbClr val="0070C0"/>
                </a:solidFill>
              </a:rPr>
              <a:t>number of decimal places in the log is equal to the number of significant figures in the original number. 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</a:p>
          <a:p>
            <a:r>
              <a:rPr lang="en-US" sz="2800" smtClean="0"/>
              <a:t>Another way of saying this is </a:t>
            </a:r>
            <a:r>
              <a:rPr lang="en-US" sz="2800" i="1" smtClean="0"/>
              <a:t>only numbers after decimal in pH are significant.</a:t>
            </a:r>
            <a:endParaRPr lang="en-US" sz="2800" smtClean="0"/>
          </a:p>
          <a:p>
            <a:pPr marL="457200" lvl="1" indent="0">
              <a:buFont typeface="Arial" charset="0"/>
              <a:buNone/>
            </a:pPr>
            <a:r>
              <a:rPr lang="en-US" sz="2400" smtClean="0"/>
              <a:t>Example: [H+] = </a:t>
            </a:r>
            <a:r>
              <a:rPr lang="en-US" sz="2400" u="sng" smtClean="0"/>
              <a:t>1.0</a:t>
            </a:r>
            <a:r>
              <a:rPr lang="en-US" sz="2400" smtClean="0"/>
              <a:t> x 10</a:t>
            </a:r>
            <a:r>
              <a:rPr lang="en-US" sz="2400" baseline="30000" smtClean="0"/>
              <a:t>-9</a:t>
            </a:r>
            <a:r>
              <a:rPr lang="en-US" sz="2400" smtClean="0"/>
              <a:t> M </a:t>
            </a:r>
            <a:r>
              <a:rPr lang="en-US" sz="2400" smtClean="0">
                <a:solidFill>
                  <a:srgbClr val="00B050"/>
                </a:solidFill>
              </a:rPr>
              <a:t>(2 </a:t>
            </a:r>
            <a:r>
              <a:rPr lang="en-US" sz="2400" u="sng" smtClean="0">
                <a:solidFill>
                  <a:srgbClr val="00B050"/>
                </a:solidFill>
              </a:rPr>
              <a:t>significant figures</a:t>
            </a:r>
            <a:r>
              <a:rPr lang="en-US" sz="2400" smtClean="0">
                <a:solidFill>
                  <a:srgbClr val="00B050"/>
                </a:solidFill>
              </a:rPr>
              <a:t>) </a:t>
            </a:r>
          </a:p>
          <a:p>
            <a:pPr marL="457200" lvl="1" indent="0">
              <a:buFont typeface="Arial" charset="0"/>
              <a:buNone/>
            </a:pPr>
            <a:r>
              <a:rPr lang="en-US" sz="2400" smtClean="0"/>
              <a:t>pH = -log(1.0 x 10</a:t>
            </a:r>
            <a:r>
              <a:rPr lang="en-US" sz="2400" baseline="30000" smtClean="0"/>
              <a:t>-9</a:t>
            </a:r>
            <a:r>
              <a:rPr lang="en-US" sz="2400" smtClean="0"/>
              <a:t>) = </a:t>
            </a:r>
            <a:r>
              <a:rPr lang="en-US" sz="2400" u="sng" smtClean="0"/>
              <a:t>9.00</a:t>
            </a:r>
            <a:r>
              <a:rPr lang="en-US" sz="2400" smtClean="0"/>
              <a:t> </a:t>
            </a:r>
            <a:r>
              <a:rPr lang="en-US" sz="2400" smtClean="0">
                <a:solidFill>
                  <a:srgbClr val="00B050"/>
                </a:solidFill>
              </a:rPr>
              <a:t>(2 </a:t>
            </a:r>
            <a:r>
              <a:rPr lang="en-US" sz="2400" u="sng" smtClean="0">
                <a:solidFill>
                  <a:srgbClr val="00B050"/>
                </a:solidFill>
              </a:rPr>
              <a:t>decimal places</a:t>
            </a:r>
            <a:r>
              <a:rPr lang="en-US" sz="2400" smtClean="0">
                <a:solidFill>
                  <a:srgbClr val="00B050"/>
                </a:solidFill>
              </a:rPr>
              <a:t>)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200" b="1" smtClean="0"/>
              <a:t>Ion product constant of water, K</a:t>
            </a:r>
            <a:r>
              <a:rPr lang="en-US" sz="3200" b="1" baseline="-25000" smtClean="0"/>
              <a:t>w</a:t>
            </a:r>
            <a:endParaRPr lang="en-US" sz="320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229600" cy="4525963"/>
          </a:xfrm>
        </p:spPr>
        <p:txBody>
          <a:bodyPr/>
          <a:lstStyle/>
          <a:p>
            <a:pPr>
              <a:defRPr/>
            </a:pPr>
            <a:r>
              <a:rPr lang="en-US" dirty="0"/>
              <a:t>Recall that water </a:t>
            </a:r>
            <a:r>
              <a:rPr lang="en-US" dirty="0" err="1"/>
              <a:t>autoionizes</a:t>
            </a:r>
            <a:r>
              <a:rPr lang="en-US" dirty="0"/>
              <a:t>: </a:t>
            </a:r>
            <a:endParaRPr lang="en-US" dirty="0" smtClean="0"/>
          </a:p>
          <a:p>
            <a:pPr marL="0" indent="0">
              <a:buFont typeface="Arial" charset="0"/>
              <a:buNone/>
              <a:defRPr/>
            </a:pPr>
            <a:r>
              <a:rPr lang="en-US" dirty="0"/>
              <a:t>	</a:t>
            </a:r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O(l</a:t>
            </a:r>
            <a:r>
              <a:rPr lang="en-US" dirty="0"/>
              <a:t>) </a:t>
            </a:r>
            <a:r>
              <a:rPr lang="en-US" dirty="0">
                <a:sym typeface="Symbol"/>
              </a:rPr>
              <a:t></a:t>
            </a:r>
            <a:r>
              <a:rPr lang="en-US" dirty="0"/>
              <a:t> H</a:t>
            </a:r>
            <a:r>
              <a:rPr lang="en-US" baseline="30000" dirty="0"/>
              <a:t>+</a:t>
            </a:r>
            <a:r>
              <a:rPr lang="en-US" dirty="0"/>
              <a:t>(</a:t>
            </a:r>
            <a:r>
              <a:rPr lang="en-US" dirty="0" err="1"/>
              <a:t>aq</a:t>
            </a:r>
            <a:r>
              <a:rPr lang="en-US" dirty="0"/>
              <a:t>) + OH</a:t>
            </a:r>
            <a:r>
              <a:rPr lang="en-US" baseline="30000" dirty="0"/>
              <a:t>-</a:t>
            </a:r>
            <a:r>
              <a:rPr lang="en-US" dirty="0"/>
              <a:t>(</a:t>
            </a:r>
            <a:r>
              <a:rPr lang="en-US" dirty="0" err="1"/>
              <a:t>aq</a:t>
            </a:r>
            <a:r>
              <a:rPr lang="en-US" dirty="0"/>
              <a:t>) 	(endothermic</a:t>
            </a:r>
            <a:r>
              <a:rPr lang="en-US" dirty="0" smtClean="0"/>
              <a:t>)</a:t>
            </a:r>
          </a:p>
          <a:p>
            <a:pPr marL="0" indent="0">
              <a:buFont typeface="Arial" charset="0"/>
              <a:buNone/>
              <a:defRPr/>
            </a:pPr>
            <a:endParaRPr lang="en-US" dirty="0" smtClean="0"/>
          </a:p>
          <a:p>
            <a:pPr marL="0" indent="0">
              <a:buFont typeface="Arial" charset="0"/>
              <a:buNone/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Therefore </a:t>
            </a:r>
            <a:r>
              <a:rPr lang="en-US" dirty="0" err="1"/>
              <a:t>K</a:t>
            </a:r>
            <a:r>
              <a:rPr lang="en-US" baseline="-25000" dirty="0" err="1"/>
              <a:t>c</a:t>
            </a:r>
            <a:r>
              <a:rPr lang="en-US" dirty="0"/>
              <a:t> = </a:t>
            </a:r>
          </a:p>
          <a:p>
            <a:pPr marL="0" indent="0">
              <a:buFont typeface="Arial" charset="0"/>
              <a:buNone/>
              <a:defRPr/>
            </a:pPr>
            <a:endParaRPr lang="en-US" dirty="0"/>
          </a:p>
        </p:txBody>
      </p:sp>
      <p:graphicFrame>
        <p:nvGraphicFramePr>
          <p:cNvPr id="4" name="Object 12"/>
          <p:cNvGraphicFramePr>
            <a:graphicFrameLocks noChangeAspect="1"/>
          </p:cNvGraphicFramePr>
          <p:nvPr/>
        </p:nvGraphicFramePr>
        <p:xfrm>
          <a:off x="3352800" y="3414713"/>
          <a:ext cx="2343150" cy="1614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38" name="Equation" r:id="rId3" imgW="571320" imgH="393480" progId="Equation.3">
                  <p:embed/>
                </p:oleObj>
              </mc:Choice>
              <mc:Fallback>
                <p:oleObj name="Equation" r:id="rId3" imgW="571320" imgH="39348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3414713"/>
                        <a:ext cx="2343150" cy="1614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200" b="1" smtClean="0"/>
              <a:t>Ion product constant of water, K</a:t>
            </a:r>
            <a:r>
              <a:rPr lang="en-US" sz="3200" b="1" baseline="-25000" smtClean="0"/>
              <a:t>w</a:t>
            </a:r>
            <a:endParaRPr lang="en-US" sz="320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2838"/>
            <a:ext cx="8229600" cy="4906962"/>
          </a:xfrm>
        </p:spPr>
        <p:txBody>
          <a:bodyPr/>
          <a:lstStyle/>
          <a:p>
            <a:pPr>
              <a:defRPr/>
            </a:pPr>
            <a:r>
              <a:rPr lang="en-US" sz="2800" dirty="0"/>
              <a:t>The concentration of water can be considered to be constant because so little of it ionizes, and it can therefore be combined with </a:t>
            </a:r>
            <a:r>
              <a:rPr lang="en-US" sz="2800" dirty="0" err="1"/>
              <a:t>K</a:t>
            </a:r>
            <a:r>
              <a:rPr lang="en-US" sz="2800" baseline="-25000" dirty="0" err="1"/>
              <a:t>c</a:t>
            </a:r>
            <a:r>
              <a:rPr lang="en-US" sz="2800" dirty="0"/>
              <a:t> to produce a modified equilibrium constant known as k</a:t>
            </a:r>
            <a:r>
              <a:rPr lang="en-US" sz="2800" baseline="-25000" dirty="0"/>
              <a:t>w</a:t>
            </a:r>
            <a:r>
              <a:rPr lang="en-US" sz="2800" dirty="0"/>
              <a:t>.  In fact, liquids and solids never appear in equilibrium expressions for this reason.</a:t>
            </a:r>
          </a:p>
          <a:p>
            <a:pPr marL="0" indent="0">
              <a:buFont typeface="Arial" charset="0"/>
              <a:buNone/>
              <a:defRPr/>
            </a:pPr>
            <a:r>
              <a:rPr lang="en-US" dirty="0"/>
              <a:t>	</a:t>
            </a:r>
            <a:r>
              <a:rPr lang="en-US" sz="4800" dirty="0" err="1" smtClean="0"/>
              <a:t>K</a:t>
            </a:r>
            <a:r>
              <a:rPr lang="en-US" sz="4800" baseline="-25000" dirty="0" err="1" smtClean="0"/>
              <a:t>c</a:t>
            </a:r>
            <a:r>
              <a:rPr lang="en-US" sz="4800" dirty="0" smtClean="0"/>
              <a:t>[H</a:t>
            </a:r>
            <a:r>
              <a:rPr lang="en-US" sz="4800" baseline="-25000" dirty="0" smtClean="0"/>
              <a:t>2</a:t>
            </a:r>
            <a:r>
              <a:rPr lang="en-US" sz="4800" dirty="0" smtClean="0"/>
              <a:t>O] = [H</a:t>
            </a:r>
            <a:r>
              <a:rPr lang="en-US" sz="4800" baseline="30000" dirty="0" smtClean="0"/>
              <a:t>+</a:t>
            </a:r>
            <a:r>
              <a:rPr lang="en-US" sz="4800" dirty="0" smtClean="0"/>
              <a:t>][OH</a:t>
            </a:r>
            <a:r>
              <a:rPr lang="en-US" sz="4800" baseline="30000" dirty="0" smtClean="0"/>
              <a:t>-</a:t>
            </a:r>
            <a:r>
              <a:rPr lang="en-US" sz="4800" dirty="0" smtClean="0"/>
              <a:t>] </a:t>
            </a:r>
            <a:endParaRPr lang="en-US" sz="4800" dirty="0"/>
          </a:p>
          <a:p>
            <a:pPr marL="0" indent="0">
              <a:buFont typeface="Arial" charset="0"/>
              <a:buNone/>
              <a:defRPr/>
            </a:pPr>
            <a:endParaRPr lang="en-US" dirty="0"/>
          </a:p>
        </p:txBody>
      </p:sp>
      <p:sp>
        <p:nvSpPr>
          <p:cNvPr id="5" name="Right Brace 4"/>
          <p:cNvSpPr>
            <a:spLocks/>
          </p:cNvSpPr>
          <p:nvPr/>
        </p:nvSpPr>
        <p:spPr bwMode="auto">
          <a:xfrm rot="5400000">
            <a:off x="2057400" y="3824287"/>
            <a:ext cx="609600" cy="1981200"/>
          </a:xfrm>
          <a:prstGeom prst="rightBrace">
            <a:avLst>
              <a:gd name="adj1" fmla="val 8336"/>
              <a:gd name="adj2" fmla="val 50000"/>
            </a:avLst>
          </a:prstGeom>
          <a:noFill/>
          <a:ln w="25400" algn="ctr">
            <a:solidFill>
              <a:srgbClr val="0D0D0D"/>
            </a:solidFill>
            <a:round/>
            <a:headEnd/>
            <a:tailEnd/>
          </a:ln>
        </p:spPr>
        <p:txBody>
          <a:bodyPr rot="10800000" vert="eaVert" anchor="ctr"/>
          <a:lstStyle/>
          <a:p>
            <a:pPr algn="ctr"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0660" name="TextBox 5"/>
          <p:cNvSpPr txBox="1">
            <a:spLocks noChangeArrowheads="1"/>
          </p:cNvSpPr>
          <p:nvPr/>
        </p:nvSpPr>
        <p:spPr bwMode="auto">
          <a:xfrm>
            <a:off x="2057400" y="5729287"/>
            <a:ext cx="16002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>
                <a:solidFill>
                  <a:schemeClr val="tx2"/>
                </a:solidFill>
              </a:rPr>
              <a:t>K</a:t>
            </a:r>
            <a:r>
              <a:rPr lang="en-US" sz="4800" baseline="-25000">
                <a:solidFill>
                  <a:schemeClr val="tx2"/>
                </a:solidFill>
              </a:rPr>
              <a:t>w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362200" y="5272087"/>
            <a:ext cx="0" cy="4572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2693</TotalTime>
  <Words>1036</Words>
  <Application>Microsoft Office PowerPoint</Application>
  <PresentationFormat>On-screen Show (4:3)</PresentationFormat>
  <Paragraphs>210</Paragraphs>
  <Slides>22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Office Theme</vt:lpstr>
      <vt:lpstr>Equation</vt:lpstr>
      <vt:lpstr>Unit 8: Acids &amp; Bases</vt:lpstr>
      <vt:lpstr>The pH Scale</vt:lpstr>
      <vt:lpstr>The pH Scale</vt:lpstr>
      <vt:lpstr>PowerPoint Presentation</vt:lpstr>
      <vt:lpstr>PowerPoint Presentation</vt:lpstr>
      <vt:lpstr>Example: If the pH of a solution is changed from 3 to 5, deduce how the hydrogen ion concentration changes.</vt:lpstr>
      <vt:lpstr>Calculations involving acids and bases</vt:lpstr>
      <vt:lpstr>Ion product constant of water, Kw</vt:lpstr>
      <vt:lpstr>Ion product constant of water, Kw</vt:lpstr>
      <vt:lpstr>Ion product constant of water, Kw</vt:lpstr>
      <vt:lpstr>Ion product constant of water, Kw</vt:lpstr>
      <vt:lpstr>Kw is temperature dependent</vt:lpstr>
      <vt:lpstr>Kw is temperature dependent</vt:lpstr>
      <vt:lpstr>Kw is temperature dependent</vt:lpstr>
      <vt:lpstr>H+ and OH- are inversely related</vt:lpstr>
      <vt:lpstr>Example: A sample of blood at 25C has [H+]=4.60 x 10-8 mol dm-3.  Calculate the concentration of OH- and state whether the blood is acidic, neutral or basic.</vt:lpstr>
      <vt:lpstr>Example: A sample of blood at 25C has [H+]=4.60 x 10-8 mol dm-3.  Calculate the concentration of OH- and state whether the blood is acidic, neutral or basic.</vt:lpstr>
      <vt:lpstr>pH and pOH scales are inter-related</vt:lpstr>
      <vt:lpstr>pH and pOH scales are inter-related</vt:lpstr>
      <vt:lpstr>Given any one of the following we can find the other three: [H+],[OH-],pH and pOH</vt:lpstr>
      <vt:lpstr>Summary of Key Equations</vt:lpstr>
      <vt:lpstr>Example: Lemon juice has a pH of 2.90 at 25C.  Calculate its [H+],[OH-], and pOH.  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zvg</dc:title>
  <dc:creator>Deborah Dogancay</dc:creator>
  <cp:lastModifiedBy>Dogancay, Deborah</cp:lastModifiedBy>
  <cp:revision>49</cp:revision>
  <cp:lastPrinted>2013-01-17T16:25:17Z</cp:lastPrinted>
  <dcterms:created xsi:type="dcterms:W3CDTF">2011-01-19T05:51:41Z</dcterms:created>
  <dcterms:modified xsi:type="dcterms:W3CDTF">2013-01-17T17:18:00Z</dcterms:modified>
</cp:coreProperties>
</file>